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1" r:id="rId3"/>
    <p:sldMasterId id="2147483675" r:id="rId4"/>
    <p:sldMasterId id="2147483681" r:id="rId5"/>
  </p:sldMasterIdLst>
  <p:notesMasterIdLst>
    <p:notesMasterId r:id="rId32"/>
  </p:notesMasterIdLst>
  <p:sldIdLst>
    <p:sldId id="256" r:id="rId6"/>
    <p:sldId id="258" r:id="rId7"/>
    <p:sldId id="290" r:id="rId8"/>
    <p:sldId id="272" r:id="rId9"/>
    <p:sldId id="288" r:id="rId10"/>
    <p:sldId id="332" r:id="rId11"/>
    <p:sldId id="333" r:id="rId12"/>
    <p:sldId id="335" r:id="rId13"/>
    <p:sldId id="334" r:id="rId14"/>
    <p:sldId id="326" r:id="rId15"/>
    <p:sldId id="336" r:id="rId16"/>
    <p:sldId id="338" r:id="rId17"/>
    <p:sldId id="339" r:id="rId18"/>
    <p:sldId id="327" r:id="rId19"/>
    <p:sldId id="346" r:id="rId20"/>
    <p:sldId id="329" r:id="rId21"/>
    <p:sldId id="330" r:id="rId22"/>
    <p:sldId id="331" r:id="rId23"/>
    <p:sldId id="340" r:id="rId24"/>
    <p:sldId id="341" r:id="rId25"/>
    <p:sldId id="342" r:id="rId26"/>
    <p:sldId id="343" r:id="rId27"/>
    <p:sldId id="344" r:id="rId28"/>
    <p:sldId id="345" r:id="rId29"/>
    <p:sldId id="325" r:id="rId30"/>
    <p:sldId id="279" r:id="rId31"/>
  </p:sldIdLst>
  <p:sldSz cx="12192000" cy="6858000"/>
  <p:notesSz cx="6858000" cy="9144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355600" indent="10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712788" indent="2016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068388" indent="30321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425575" indent="4032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659" autoAdjust="0"/>
  </p:normalViewPr>
  <p:slideViewPr>
    <p:cSldViewPr snapToGrid="0">
      <p:cViewPr varScale="1">
        <p:scale>
          <a:sx n="68" d="100"/>
          <a:sy n="68" d="100"/>
        </p:scale>
        <p:origin x="21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0FBA-E8F7-4A56-BCAD-6CB44B32070D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40C05-C8F7-4B25-8F1C-B79997953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8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47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https://www.youtube.com/watch?v=K74l26pE4YA&amp;ab_channel=Fireship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93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574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6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4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40C05-C8F7-4B25-8F1C-B799979532C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19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7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2035919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523201C-D9E4-4BB5-A1FF-96713AA2235A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25ECE2F-9147-4AED-A100-BE4402161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AAA0AA9C-BFBC-4078-8A22-CC74FA874A8B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5308A39-3E76-4390-B50F-101A3476CB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4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98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3117" y="1996257"/>
            <a:ext cx="9144000" cy="488329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B60A2BB-E2C8-4F19-84E9-41E74ECBBA9A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3E255C00-789A-4077-A0CF-1603D0CD45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5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99DF23BD-0352-4BDB-ADC7-3B6CBE635401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FF746DE-6E87-4B7F-991F-5F4483910B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539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tee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4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B58063-2C25-4F78-9BA9-B5B1D25B9B1F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6D1F86-3881-45CD-86B3-DFEF843A9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3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AB0D14-B4FB-42A3-9A37-5CBF9CBAD1C8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4B642-9FE9-4E5F-851D-50BD9444E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86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43EF-2D20-2448-168E-3A57D339A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54AF0-68F1-80F3-60CF-6FB2BB313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4202-8730-1B72-2020-FD2D7494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C707-0DD4-39C1-8652-CC9741D5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04A4-EFB4-AE49-6EB5-60BD4D8F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444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30E8-2BA7-523C-2F5B-E604EAA5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9F06-4624-6306-A134-938B97D6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5E39-5A3D-DA08-2C02-459F5183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BEF3-C31E-372E-2E62-A5FC6404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9701-A1AD-94EE-7895-61478C50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727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897B-7AF7-71BC-DBFE-58BFEE77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02C6D-2FA9-E171-5156-59D8D826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8625-E4A3-CCAD-3713-396D585D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B9A90-883D-9B95-CB04-DF2E1508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19A28-85A7-58AE-1C61-6639C31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91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8BF2-5ADA-D652-F963-57BB8CA8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53FB9-7D8B-209E-AB1D-DF1C08811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3989B-3E07-0645-8D9E-7D102D0BB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A40E-8741-69C9-A60C-ACC0D2DB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619E6-2776-8A71-882A-82946154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4393-8F56-B995-CD9B-56274463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7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DA12-76C2-3D50-F96C-833E17A3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9904-0743-3A56-1872-6A481D47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A776-2CEE-FA58-191A-B3063A30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DEF3D-099E-5FCD-D82E-00E123807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DE89A-C5F2-3B04-FD10-33C1E8D7B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7A2CE-3BAB-4ED7-6838-7FB1A0E9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5151D-C41F-E602-2EB5-4951C6F6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31294-CD13-6D90-6F17-F4709FB8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027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AA56-8BD5-C567-3F68-643A1148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4A7B9-0C04-A5DC-D583-87F738E8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169C4-8DF2-9C88-AEB2-12733B6D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A867A-DF9B-82B3-044D-195D2DC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547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3BD77-E84A-8EEE-9090-4C90F700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63D18-D5D9-1ED4-9E4D-B76F64C5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70EA9-BBAB-A390-7761-4ED583E3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614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EE97-E467-2EA7-ACDA-A49FE275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8BD9-2BD1-3CD8-836C-0F105105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49905-13B2-D46C-1EB7-71730038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32669-C3AA-A36A-7BE0-299A6292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1B36-364F-75C4-1634-76A60892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ADC69-7274-EE3C-DC88-C5249908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771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60BD-71B7-D848-4377-F2E0671F7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593B2-CF94-3FAF-4A3C-9714A0CAC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DF220-AA8F-D303-0EBD-563F3B33D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5830-BF0D-69BB-B90B-87EEAE55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774B-901E-6166-ABE2-EA6661D4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EF54-42E9-B20B-6AE9-96C55592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05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BB28-5A95-2AA2-36F8-4B08EA8B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6BF2-5D66-88F3-C9F8-B69943AD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D824-F8E3-CADB-7FC6-270D3C9E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2785-169A-08E5-F61B-45287187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C635F-25E7-E7C3-4772-6A9EE646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1309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AEED2-5875-D209-858A-92BDE8D19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742FD-5E6C-8DB3-7BC6-0240E481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0BFA-3A58-8BF2-1239-3AC04C1D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2A57D-B1F6-0C1F-FFF2-57D44C58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E4E6F-FDCA-ED0D-03D0-03DDB524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724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8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07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5760" b="1" i="0">
                <a:solidFill>
                  <a:srgbClr val="00B9BD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383120" y="2018608"/>
            <a:ext cx="9144000" cy="467143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2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tex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5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6E61-75BA-46C6-B696-2FFC59CFA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EF7B9-AB67-47D4-A74C-754E498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33C0-330D-4D37-AD4E-D69450A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6629-0AD2-459C-99C8-63FF94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CA1E-E809-45D7-A338-0989D5CA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9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383117" y="2035918"/>
            <a:ext cx="9144000" cy="448668"/>
          </a:xfrm>
        </p:spPr>
        <p:txBody>
          <a:bodyPr anchor="b">
            <a:noAutofit/>
          </a:bodyPr>
          <a:lstStyle>
            <a:lvl1pPr algn="l">
              <a:defRPr sz="288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3121" y="2459647"/>
            <a:ext cx="11425767" cy="565390"/>
          </a:xfrm>
        </p:spPr>
        <p:txBody>
          <a:bodyPr>
            <a:noAutofit/>
          </a:bodyPr>
          <a:lstStyle>
            <a:lvl1pPr marL="0" indent="0" algn="l">
              <a:buNone/>
              <a:defRPr sz="5760" b="1" i="0">
                <a:latin typeface="Calibri" charset="0"/>
                <a:ea typeface="Calibri" charset="0"/>
                <a:cs typeface="Calibri" charset="0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83122" y="3087386"/>
            <a:ext cx="11425767" cy="746125"/>
          </a:xfrm>
          <a:noFill/>
        </p:spPr>
        <p:txBody>
          <a:bodyPr>
            <a:noAutofit/>
          </a:bodyPr>
          <a:lstStyle>
            <a:lvl1pPr marL="0" indent="0">
              <a:buNone/>
              <a:defRPr sz="5760" b="1" i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EB9D76CA-E3B3-4BDC-8425-A97E76822569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5D7E5DBD-9D05-41B8-95FB-085B444D6A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2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117" y="1651001"/>
            <a:ext cx="10515600" cy="50057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3118" y="2151571"/>
            <a:ext cx="11425767" cy="3705226"/>
          </a:xfrm>
        </p:spPr>
        <p:txBody>
          <a:bodyPr/>
          <a:lstStyle>
            <a:lvl1pPr>
              <a:lnSpc>
                <a:spcPts val="3120"/>
              </a:lnSpc>
              <a:defRPr b="0" i="0">
                <a:latin typeface="Calibri" charset="0"/>
                <a:ea typeface="Calibri" charset="0"/>
                <a:cs typeface="Calibri" charset="0"/>
              </a:defRPr>
            </a:lvl1pPr>
            <a:lvl2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2pPr>
            <a:lvl3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3pPr>
            <a:lvl4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4pPr>
            <a:lvl5pPr>
              <a:lnSpc>
                <a:spcPts val="3120"/>
              </a:lnSpc>
              <a:spcBef>
                <a:spcPts val="0"/>
              </a:spcBef>
              <a:defRPr b="0" i="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15D934F7-279B-49AF-9E6F-1897BC5DB556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AD2AF8-08F5-4164-A3FD-23222BF76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8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qu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66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52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ts val="312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771430F3-654E-4E18-8FD9-0BE0E8914064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3AEF502D-F907-4BDF-9352-103351C28720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151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9E8DBF31-C9CA-4948-AEF4-D17432F80C5D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2D415DAD-F400-4D77-8E10-EFC49F21FC1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223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8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83117" y="824866"/>
            <a:ext cx="10515600" cy="1325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3117" y="1824990"/>
            <a:ext cx="10515600" cy="435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40">
                <a:solidFill>
                  <a:srgbClr val="898989"/>
                </a:solidFill>
              </a:defRPr>
            </a:lvl1pPr>
          </a:lstStyle>
          <a:p>
            <a:fld id="{D07CDFC6-27FE-4BEA-8665-AE1DE6774725}" type="datetimeFigureOut">
              <a:rPr lang="en-US" altLang="en-US"/>
              <a:pPr/>
              <a:t>2/20/2024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986"/>
            <a:ext cx="41148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40">
                <a:solidFill>
                  <a:srgbClr val="898989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986"/>
            <a:ext cx="2743200" cy="36385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40">
                <a:solidFill>
                  <a:srgbClr val="898989"/>
                </a:solidFill>
              </a:defRPr>
            </a:lvl1pPr>
          </a:lstStyle>
          <a:p>
            <a:fld id="{B6240958-88E4-4948-A57C-C5FFB67AD06B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2295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2" y="257176"/>
            <a:ext cx="2925233" cy="49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134" y="211456"/>
            <a:ext cx="1109133" cy="113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2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MS PGothic" panose="020B0600070205080204" pitchFamily="34" charset="-128"/>
          <a:cs typeface="Calibri" pitchFamily="34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8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74320" indent="-27432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MS PGothic" panose="020B0600070205080204" pitchFamily="34" charset="-128"/>
          <a:cs typeface="Calibri" charset="0"/>
        </a:defRPr>
      </a:lvl1pPr>
      <a:lvl2pPr marL="82296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2pPr>
      <a:lvl3pPr marL="137160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3pPr>
      <a:lvl4pPr marL="192024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4pPr>
      <a:lvl5pPr marL="2468880" indent="-274320" algn="l" rtl="0" eaLnBrk="1" fontAlgn="base" hangingPunct="1">
        <a:lnSpc>
          <a:spcPts val="312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bg1"/>
          </a:solidFill>
          <a:latin typeface="Calibri" charset="0"/>
          <a:ea typeface="Calibri" charset="0"/>
          <a:cs typeface="Calibri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7B7F7-8F42-06CA-33BF-806A54BA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979E-0374-BB8A-A6FB-8EFC3359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DE6DD-9505-A3BD-1ADF-E8342902A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66208-3921-4327-91F1-73762D55683E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03F2F-3261-EF89-7445-78946C24F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8161-BBCB-B554-3137-628ED05FC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2006-E62D-4551-B474-7BD1BDA88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4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video" Target="https://www.youtube.com/embed/K74l26pE4YA?feature=oembed" TargetMode="Externa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boxfrogg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responsive.asp" TargetMode="External"/><Relationship Id="rId2" Type="http://schemas.openxmlformats.org/officeDocument/2006/relationships/hyperlink" Target="https://www.guru99.com/difference-web-application-website.html" TargetMode="Externa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www.w3schools.com/j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CEA-30D3-4E33-BD1E-580B4C14B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228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6G4Z0024 Web Development</a:t>
            </a: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4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4: Scalable styling and introduction to JavaScript</a:t>
            </a:r>
            <a:br>
              <a:rPr lang="en-GB" sz="32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32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32287-8B0B-4618-8C3F-C02AD52B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2243"/>
            <a:ext cx="9144000" cy="165576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Yanlong Zhang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3200" dirty="0"/>
              <a:t>Y.Zhang@mmu.ac.uk</a:t>
            </a:r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1DBDD615-5D15-465D-8925-4038B3EF3996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04D2B405-6E8A-4893-B69A-3A0BAF4ABDD1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93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CFE9-D367-4C70-829B-00CBE385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32872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 we make websites responsive?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0AC94-0104-477E-9466-001C8439F0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For scalable elements and text, instead of using pixels, we can use viewport width and viewport height (</a:t>
            </a:r>
            <a:r>
              <a:rPr lang="en-GB" dirty="0" err="1"/>
              <a:t>vw</a:t>
            </a:r>
            <a:r>
              <a:rPr lang="en-GB" dirty="0"/>
              <a:t> and </a:t>
            </a:r>
            <a:r>
              <a:rPr lang="en-GB" dirty="0" err="1"/>
              <a:t>vh</a:t>
            </a:r>
            <a:r>
              <a:rPr lang="en-GB" dirty="0"/>
              <a:t>) to scale with the viewport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5BE-850D-4956-BF42-57562741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6" y="4123292"/>
            <a:ext cx="5569527" cy="25081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B31F5-1CE5-4489-B0E1-546E0C6FD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22" y="3196209"/>
            <a:ext cx="5454345" cy="447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4E836-814E-4590-BAD0-82B3758C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483" y="3196209"/>
            <a:ext cx="33333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0541-566B-401A-9898-9147E800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Layout frameworks: Flexbox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28BC-ADB6-46D2-9B9E-5CCDFE188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Rather than code everything from scratch, CSS includes some handy tools for building UI’s</a:t>
            </a:r>
          </a:p>
          <a:p>
            <a:r>
              <a:rPr lang="en-GB" dirty="0"/>
              <a:t>Flexbox is one such framework</a:t>
            </a:r>
          </a:p>
          <a:p>
            <a:r>
              <a:rPr lang="en-GB" dirty="0"/>
              <a:t>Flexbox allows you to dynamically allocate space in the viewport</a:t>
            </a:r>
          </a:p>
          <a:p>
            <a:r>
              <a:rPr lang="en-GB" dirty="0"/>
              <a:t>You give each of your elements a flex number, the numbers are summed and the screen is divided by the total number, allocating the given proportions for each component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37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0541-566B-401A-9898-9147E800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36601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Layout frameworks: Flexbox</a:t>
            </a:r>
          </a:p>
        </p:txBody>
      </p:sp>
      <p:pic>
        <p:nvPicPr>
          <p:cNvPr id="4" name="Online Media 3" title="CSS Flexbox in 100 Seconds">
            <a:hlinkClick r:id="" action="ppaction://media"/>
            <a:extLst>
              <a:ext uri="{FF2B5EF4-FFF2-40B4-BE49-F238E27FC236}">
                <a16:creationId xmlns:a16="http://schemas.microsoft.com/office/drawing/2014/main" id="{8B287AC6-75F2-4D73-BD51-10D6850DB37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42137" y="1615030"/>
            <a:ext cx="6907726" cy="39028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5DD61-E597-88E1-E97F-7DD34E1BF013}"/>
              </a:ext>
            </a:extLst>
          </p:cNvPr>
          <p:cNvSpPr txBox="1"/>
          <p:nvPr/>
        </p:nvSpPr>
        <p:spPr>
          <a:xfrm>
            <a:off x="1312164" y="5895754"/>
            <a:ext cx="1011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https://www.youtube.com/watch?v=K74l26pE4YA&amp;ab_channel=Fireship</a:t>
            </a:r>
          </a:p>
        </p:txBody>
      </p:sp>
    </p:spTree>
    <p:extLst>
      <p:ext uri="{BB962C8B-B14F-4D97-AF65-F5344CB8AC3E}">
        <p14:creationId xmlns:p14="http://schemas.microsoft.com/office/powerpoint/2010/main" val="35242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0541-566B-401A-9898-9147E800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Layout frameworks: Flexbox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28BC-ADB6-46D2-9B9E-5CCDFE188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Flexbox is a lot to remember and to get your head around. Especially if you are new to it. However, there is a game to help you learn quickly and understand the concepts:</a:t>
            </a:r>
          </a:p>
          <a:p>
            <a:pPr lvl="1"/>
            <a:r>
              <a:rPr lang="en-GB" sz="3200" dirty="0">
                <a:hlinkClick r:id="rId3"/>
              </a:rPr>
              <a:t>https://flexboxfroggy.com</a:t>
            </a:r>
            <a:r>
              <a:rPr lang="en-GB" sz="3200" dirty="0"/>
              <a:t>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You will be playing </a:t>
            </a:r>
            <a:r>
              <a:rPr lang="en-GB" dirty="0" err="1"/>
              <a:t>flexboxfroggy</a:t>
            </a:r>
            <a:r>
              <a:rPr lang="en-GB" dirty="0"/>
              <a:t> in the labs this week</a:t>
            </a:r>
          </a:p>
        </p:txBody>
      </p:sp>
    </p:spTree>
    <p:extLst>
      <p:ext uri="{BB962C8B-B14F-4D97-AF65-F5344CB8AC3E}">
        <p14:creationId xmlns:p14="http://schemas.microsoft.com/office/powerpoint/2010/main" val="3971729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6FE-D912-4FD5-A2D1-D7BD3023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How can we test our designs?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08E9-E71D-4CE2-A62F-590DF781D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Most browsers allow you to test designs on multiple screen sizes</a:t>
            </a:r>
          </a:p>
          <a:p>
            <a:r>
              <a:rPr lang="en-GB" dirty="0"/>
              <a:t>Open your website and in the settings, open the developer tools</a:t>
            </a:r>
          </a:p>
          <a:p>
            <a:r>
              <a:rPr lang="en-GB" dirty="0"/>
              <a:t>You can change your device/screen size at the top of the page.</a:t>
            </a:r>
          </a:p>
        </p:txBody>
      </p:sp>
    </p:spTree>
    <p:extLst>
      <p:ext uri="{BB962C8B-B14F-4D97-AF65-F5344CB8AC3E}">
        <p14:creationId xmlns:p14="http://schemas.microsoft.com/office/powerpoint/2010/main" val="294923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6800-07BC-1507-8C10-CE881BF8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means for responsive design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91B53-5657-B3C9-CD5D-8EE0AC4864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3116" y="1576387"/>
            <a:ext cx="11425767" cy="3705226"/>
          </a:xfrm>
        </p:spPr>
        <p:txBody>
          <a:bodyPr>
            <a:noAutofit/>
          </a:bodyPr>
          <a:lstStyle/>
          <a:p>
            <a:r>
              <a:rPr lang="en-US" dirty="0"/>
              <a:t>Media queries</a:t>
            </a:r>
          </a:p>
          <a:p>
            <a:pPr lvl="1"/>
            <a:r>
              <a:rPr lang="en-GB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@media only screen and (max-width: 1000px) and (min-width: 700px)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{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		h1 { 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color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: blue; }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		#sect1 {float: left;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			  width: 25%;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		}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 }</a:t>
            </a:r>
          </a:p>
          <a:p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Bootstrap</a:t>
            </a:r>
          </a:p>
          <a:p>
            <a:r>
              <a:rPr lang="en-GB" dirty="0"/>
              <a:t>………</a:t>
            </a:r>
          </a:p>
          <a:p>
            <a:r>
              <a:rPr lang="en-GB" dirty="0"/>
              <a:t>You can use Flexbox/Media queries to complete your assignment.</a:t>
            </a:r>
          </a:p>
          <a:p>
            <a:r>
              <a:rPr lang="en-GB" b="1" dirty="0">
                <a:solidFill>
                  <a:srgbClr val="FF0000"/>
                </a:solidFill>
              </a:rPr>
              <a:t>Bootstrap NOT allowed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2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6FE-D912-4FD5-A2D1-D7BD3023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Where are we up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08E9-E71D-4CE2-A62F-590DF781D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1200" dirty="0"/>
              <a:t>HTML – defines the element of the content</a:t>
            </a:r>
          </a:p>
          <a:p>
            <a:r>
              <a:rPr lang="en-GB" sz="11200" dirty="0"/>
              <a:t>CSS – allows us to make things pretty</a:t>
            </a:r>
          </a:p>
          <a:p>
            <a:endParaRPr lang="en-GB" sz="11200" dirty="0"/>
          </a:p>
          <a:p>
            <a:r>
              <a:rPr lang="en-GB" sz="11200" dirty="0"/>
              <a:t>Neither are “programming languages”</a:t>
            </a:r>
          </a:p>
          <a:p>
            <a:pPr lvl="1"/>
            <a:r>
              <a:rPr lang="en-GB" sz="9600" dirty="0"/>
              <a:t>We need something that can handle all of the interactivity</a:t>
            </a:r>
          </a:p>
          <a:p>
            <a:pPr lvl="1"/>
            <a:r>
              <a:rPr lang="en-GB" sz="9600" dirty="0"/>
              <a:t>Handle the form data</a:t>
            </a:r>
          </a:p>
          <a:p>
            <a:pPr lvl="1"/>
            <a:r>
              <a:rPr lang="en-GB" sz="9600" dirty="0"/>
              <a:t>Turn our websites into web applications</a:t>
            </a:r>
          </a:p>
          <a:p>
            <a:pPr lvl="2"/>
            <a:r>
              <a:rPr lang="en-GB" sz="8000" dirty="0"/>
              <a:t>Website: a group of globally accessible, interlinked pages (static)</a:t>
            </a:r>
          </a:p>
          <a:p>
            <a:pPr lvl="2"/>
            <a:r>
              <a:rPr lang="en-GB" sz="8000" dirty="0"/>
              <a:t>Web App: software which is accessible using a web browser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335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86FE-D912-4FD5-A2D1-D7BD3023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JavaScript – the programming language of the web!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408E9-E71D-4CE2-A62F-590DF781D0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3200" dirty="0">
                <a:latin typeface="+mn-lt"/>
              </a:rPr>
              <a:t>Welcome to JavaScript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3200" dirty="0">
                <a:latin typeface="+mn-lt"/>
              </a:rPr>
              <a:t>Easy to learn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3200" dirty="0">
                <a:latin typeface="+mn-lt"/>
              </a:rPr>
              <a:t>The world's most popular programming language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3200" dirty="0">
                <a:latin typeface="+mn-lt"/>
              </a:rPr>
              <a:t>The language of the web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GB" sz="3200" dirty="0">
                <a:solidFill>
                  <a:srgbClr val="000000"/>
                </a:solidFill>
                <a:latin typeface="+mn-lt"/>
              </a:rPr>
              <a:t>P</a:t>
            </a:r>
            <a:r>
              <a:rPr lang="en-GB" sz="3200" b="0" i="0" dirty="0">
                <a:solidFill>
                  <a:srgbClr val="000000"/>
                </a:solidFill>
                <a:effectLst/>
                <a:latin typeface="+mn-lt"/>
              </a:rPr>
              <a:t>rogram the behaviour of web pages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endParaRPr lang="en-GB" sz="3200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3200" dirty="0">
                <a:latin typeface="+mn-lt"/>
              </a:rPr>
              <a:t>But, it can be a bit weird at times…</a:t>
            </a:r>
          </a:p>
        </p:txBody>
      </p:sp>
    </p:spTree>
    <p:extLst>
      <p:ext uri="{BB962C8B-B14F-4D97-AF65-F5344CB8AC3E}">
        <p14:creationId xmlns:p14="http://schemas.microsoft.com/office/powerpoint/2010/main" val="259097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E12D-8FC3-404D-B072-3E943B3C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Linking JavaScript to your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D2F61-2955-451D-93A0-D608D7882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store our JavaScript scripts in their own files (.</a:t>
            </a:r>
            <a:r>
              <a:rPr lang="en-GB" dirty="0" err="1"/>
              <a:t>js</a:t>
            </a:r>
            <a:r>
              <a:rPr lang="en-GB" dirty="0"/>
              <a:t> extension)</a:t>
            </a:r>
          </a:p>
          <a:p>
            <a:r>
              <a:rPr lang="en-GB" dirty="0"/>
              <a:t>Like with CSS, we then import the script into our web pages</a:t>
            </a:r>
          </a:p>
          <a:p>
            <a:r>
              <a:rPr lang="en-GB" dirty="0"/>
              <a:t>This can be done anywhere, but for this Unit, you can add it inside the &lt;head&gt; element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="myScript.js"&gt;&lt;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81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674A-AC35-4111-A8A1-898A3E0A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870109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JavaScript Basics: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371EF-0604-4DEB-B641-295F9912B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Variables declarations: use </a:t>
            </a:r>
            <a:r>
              <a:rPr lang="en-GB" b="1" dirty="0"/>
              <a:t>let</a:t>
            </a:r>
            <a:r>
              <a:rPr lang="en-GB" dirty="0"/>
              <a:t> or </a:t>
            </a:r>
            <a:r>
              <a:rPr lang="en-GB" b="1" dirty="0" err="1"/>
              <a:t>const</a:t>
            </a:r>
            <a:endParaRPr lang="en-GB" b="1" dirty="0"/>
          </a:p>
          <a:p>
            <a:r>
              <a:rPr lang="en-GB" dirty="0"/>
              <a:t>Variables aren’t typeset (like in Java), you can switch variables between different datatypes</a:t>
            </a:r>
          </a:p>
          <a:p>
            <a:r>
              <a:rPr lang="en-GB" dirty="0"/>
              <a:t>Note, the page hasn’t loaded in the browser yet because the script runs in the &lt;head&gt;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BF076-9E9E-4039-B586-3CD37D11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98" y="4485039"/>
            <a:ext cx="9276484" cy="2066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11394-B0B5-41C5-BB4C-8C636449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46" y="4485039"/>
            <a:ext cx="1876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1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CF8A-3879-4066-899C-D2AFE3C3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ACAA-5BE2-4525-80C4-3ACBA19EE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To understand what we mean by responsive design and how we can make our websites responsive</a:t>
            </a:r>
          </a:p>
          <a:p>
            <a:r>
              <a:rPr lang="en-GB" dirty="0"/>
              <a:t>To understand the basics of JavaScript and where JS is useful</a:t>
            </a:r>
          </a:p>
        </p:txBody>
      </p:sp>
    </p:spTree>
    <p:extLst>
      <p:ext uri="{BB962C8B-B14F-4D97-AF65-F5344CB8AC3E}">
        <p14:creationId xmlns:p14="http://schemas.microsoft.com/office/powerpoint/2010/main" val="2446686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EEDD-A09F-4B63-8276-BC24A1F3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5" y="833090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JavaScript Basics: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50845-EF02-43B7-8F78-1B94E0E4A1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06242-1426-4440-950F-4DCE84FC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423" y="3219766"/>
            <a:ext cx="7933459" cy="1568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1EB5A-EB0A-4932-A255-B34A652FF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15" y="2675986"/>
            <a:ext cx="3275362" cy="265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04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FD2F-C9C2-486D-ADC8-254B888D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JavaScript Basics: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C04DC-A7C5-45CE-84B6-122793C92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JS objects are used a lot in application development</a:t>
            </a:r>
          </a:p>
          <a:p>
            <a:r>
              <a:rPr lang="en-GB" dirty="0"/>
              <a:t>E.g. displaying large amounts of data, sending data to servers for processing</a:t>
            </a:r>
          </a:p>
          <a:p>
            <a:r>
              <a:rPr lang="en-GB" dirty="0"/>
              <a:t>key/value pairs; comma separated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6C4F2-58EC-871B-4B31-780CC1BD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443" y="4123005"/>
            <a:ext cx="5830114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43103-124E-4E8C-B31B-1954E947C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4" y="3903898"/>
            <a:ext cx="5100991" cy="23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7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4DD1-A45F-4F95-AFA9-9C88775E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JavaScript Basics: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C651-7CA8-400A-9D11-3B78BF568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There are two ways of writing functions</a:t>
            </a:r>
          </a:p>
          <a:p>
            <a:r>
              <a:rPr lang="en-GB" dirty="0"/>
              <a:t>Arrow functions (on the right) are preferred, but both work</a:t>
            </a:r>
          </a:p>
          <a:p>
            <a:pPr lvl="1"/>
            <a:r>
              <a:rPr lang="en-GB" dirty="0"/>
              <a:t>Why? </a:t>
            </a:r>
          </a:p>
          <a:p>
            <a:pPr lvl="2"/>
            <a:r>
              <a:rPr lang="en-GB" dirty="0"/>
              <a:t>They are a little more flexible as we will see in later weeks.</a:t>
            </a:r>
          </a:p>
          <a:p>
            <a:pPr lvl="2"/>
            <a:r>
              <a:rPr lang="en-GB" dirty="0"/>
              <a:t>For now, it would just be best you get used to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B95C7-82B9-43AB-9DB8-B8329ABB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8" y="4798436"/>
            <a:ext cx="5435382" cy="1380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6C984-B462-4118-B094-EC8248DF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918" y="4798436"/>
            <a:ext cx="4709837" cy="13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23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A39E-8822-41A9-8F02-FDB1E289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6" y="957726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JavaScript Basics: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02894-E185-45BD-A342-54B516EBA9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25000" lnSpcReduction="2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 the arrow function here – this is an anonymous function (cleaner and quicker)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9929E-2AF6-42E7-BADE-B99F9AAE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06" y="2632220"/>
            <a:ext cx="7964146" cy="2626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8A3B0-50DD-4546-9E35-9C5E760F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30" y="3197369"/>
            <a:ext cx="3078164" cy="17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2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3B10-B0DD-4BE1-B403-F3894B14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82095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JavaScript Basics: Interaction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6433D-DE19-432A-9984-D62D72DC1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All very good, but how is it relevant to web site development?</a:t>
            </a:r>
          </a:p>
          <a:p>
            <a:r>
              <a:rPr lang="en-GB" dirty="0"/>
              <a:t>Well, we can make our JS interact with our site, make changes to our site, and handle events (e.g. button clicks, page loads)</a:t>
            </a:r>
          </a:p>
          <a:p>
            <a:r>
              <a:rPr lang="en-GB" dirty="0"/>
              <a:t>This means that we can essentially do anything with JS</a:t>
            </a:r>
          </a:p>
          <a:p>
            <a:r>
              <a:rPr lang="en-GB" dirty="0"/>
              <a:t>Looks scarier than it is…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0711-3FB4-45EC-96FD-70FCAD2F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3" y="5129508"/>
            <a:ext cx="2219325" cy="120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7659F-931E-4611-AEB6-C9F252549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7263" y="5143837"/>
            <a:ext cx="2524125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91ABB-C1CB-404F-A874-6A85CBD89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379" y="4848520"/>
            <a:ext cx="6048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26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This week's 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Learn to create responsive websites using flex</a:t>
            </a:r>
          </a:p>
          <a:p>
            <a:r>
              <a:rPr lang="en-GB" dirty="0"/>
              <a:t>Start to play around with the basics of JavaScript</a:t>
            </a:r>
          </a:p>
        </p:txBody>
      </p:sp>
    </p:spTree>
    <p:extLst>
      <p:ext uri="{BB962C8B-B14F-4D97-AF65-F5344CB8AC3E}">
        <p14:creationId xmlns:p14="http://schemas.microsoft.com/office/powerpoint/2010/main" val="4096058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061E-7972-4FEC-B871-F606DF3D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8C7A6-29A6-4A36-8E57-EDBF58E81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https://www.guru99.com/difference-web-application-website.html</a:t>
            </a:r>
            <a:endParaRPr lang="en-GB" dirty="0"/>
          </a:p>
          <a:p>
            <a:r>
              <a:rPr lang="en-GB" dirty="0">
                <a:hlinkClick r:id="rId3"/>
              </a:rPr>
              <a:t>https://www.w3schools.com/html/html_responsive.asp</a:t>
            </a:r>
            <a:endParaRPr lang="en-GB" dirty="0"/>
          </a:p>
          <a:p>
            <a:r>
              <a:rPr lang="en-GB" dirty="0">
                <a:hlinkClick r:id="rId4"/>
              </a:rPr>
              <a:t>https://www.w3schools.com/js</a:t>
            </a:r>
            <a:r>
              <a:rPr lang="en-GB" dirty="0"/>
              <a:t> 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9996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458A-12A1-475E-BBE3-40ACA84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750918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Last week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1056D-ADD9-4360-BE3E-6CC56DDCD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CSS – make things pretty</a:t>
            </a:r>
          </a:p>
          <a:p>
            <a:r>
              <a:rPr lang="en-GB" dirty="0"/>
              <a:t>CCS3 – make things exciting</a:t>
            </a:r>
          </a:p>
        </p:txBody>
      </p:sp>
    </p:spTree>
    <p:extLst>
      <p:ext uri="{BB962C8B-B14F-4D97-AF65-F5344CB8AC3E}">
        <p14:creationId xmlns:p14="http://schemas.microsoft.com/office/powerpoint/2010/main" val="39047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8CFB-5570-42D8-8BC8-ADAAE1193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Websites should be responsive…</a:t>
            </a:r>
          </a:p>
          <a:p>
            <a:r>
              <a:rPr lang="en-GB" sz="3200" dirty="0">
                <a:solidFill>
                  <a:schemeClr val="tx1"/>
                </a:solidFill>
              </a:rPr>
              <a:t>What do we mean by responsive?</a:t>
            </a:r>
          </a:p>
        </p:txBody>
      </p:sp>
    </p:spTree>
    <p:extLst>
      <p:ext uri="{BB962C8B-B14F-4D97-AF65-F5344CB8AC3E}">
        <p14:creationId xmlns:p14="http://schemas.microsoft.com/office/powerpoint/2010/main" val="42603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C59-945E-4E2F-8550-81DFE68D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141F-4929-4017-B478-66560EF9B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design that works and looks good on all devices, screen sizes, resolutions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site will auto adjust accordingly to the viewport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The move to mobile-first design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Remember the scalable layout last week?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Scalable using percentages over fixed sizing</a:t>
            </a:r>
          </a:p>
        </p:txBody>
      </p:sp>
    </p:spTree>
    <p:extLst>
      <p:ext uri="{BB962C8B-B14F-4D97-AF65-F5344CB8AC3E}">
        <p14:creationId xmlns:p14="http://schemas.microsoft.com/office/powerpoint/2010/main" val="6457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FD25-05E2-4C85-9559-0F2D5F0F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68D3-CD18-4B52-93B3-4A2B63CD6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This image has a width of 1000px. </a:t>
            </a:r>
          </a:p>
          <a:p>
            <a:r>
              <a:rPr lang="en-GB" dirty="0"/>
              <a:t>While it looks ok on desktop, it is cropped on smaller screens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89C71-8F52-4855-A0A6-68A47BBC9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3304309"/>
            <a:ext cx="6254298" cy="2903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B8E0F-4C92-4570-9712-AED3BD17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49" y="3304309"/>
            <a:ext cx="3524358" cy="34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8E8-4EC5-45FF-85D4-78E56599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19321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 we make websites responsive?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2E3E-D68D-46AD-9B5C-B898CB757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Instead, we can set the width to 100%</a:t>
            </a:r>
          </a:p>
          <a:p>
            <a:r>
              <a:rPr lang="en-GB" dirty="0"/>
              <a:t>Now the image scales with the screen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F3DA7-9A56-487F-B6FC-36172C5A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81" y="3117273"/>
            <a:ext cx="3439623" cy="3371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6EB36-46C5-4008-905C-ED473A0D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0" y="3971511"/>
            <a:ext cx="6096000" cy="22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18E8-4EC5-45FF-85D4-78E56599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5" y="815220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 we make websites responsive?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2E3E-D68D-46AD-9B5C-B898CB757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However, on wide screens, the image now takes over an pixelates</a:t>
            </a:r>
          </a:p>
          <a:p>
            <a:r>
              <a:rPr lang="en-GB" dirty="0"/>
              <a:t>We can instead use the max-width property</a:t>
            </a:r>
          </a:p>
          <a:p>
            <a:r>
              <a:rPr lang="en-GB" dirty="0"/>
              <a:t>The image will scale down, but never scale up larger than its original size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89BD8-0027-46A3-999D-2127140B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5" y="4371218"/>
            <a:ext cx="8497912" cy="1671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B71CF1-EC44-41DC-8D73-6DFA896F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27" y="4185235"/>
            <a:ext cx="12192000" cy="24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CF0C-0168-4AAA-AD36-C33F2922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18" y="1001203"/>
            <a:ext cx="10515600" cy="500570"/>
          </a:xfrm>
        </p:spPr>
        <p:txBody>
          <a:bodyPr>
            <a:normAutofit fontScale="90000"/>
          </a:bodyPr>
          <a:lstStyle/>
          <a:p>
            <a:r>
              <a:rPr lang="en-GB" dirty="0"/>
              <a:t>How do we make websites responsive?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92A5-74B4-4543-B104-B5A9CC67D9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Viewport: the area of the window in which web content can be seen (often not the same size as the rendered page, so the browser applies scroll bars)</a:t>
            </a:r>
          </a:p>
          <a:p>
            <a:r>
              <a:rPr lang="en-GB" dirty="0"/>
              <a:t>We can set the viewport to always be the same as the width of the current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0C08C-5538-4C46-884A-23AAAE2F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69" y="4906316"/>
            <a:ext cx="9807862" cy="9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76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1cd684e9-9a16-47a1-b220-06b6cb258c10"/>
</p:tagLst>
</file>

<file path=ppt/theme/theme1.xml><?xml version="1.0" encoding="utf-8"?>
<a:theme xmlns:a="http://schemas.openxmlformats.org/drawingml/2006/main" name="MMU - Blue steel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U - Blue steel" id="{5D74057E-3233-4C9D-BBB9-809B3909B2AF}" vid="{2A40B121-3B6E-40BB-BCC8-7C70531462E7}"/>
    </a:ext>
  </a:extLst>
</a:theme>
</file>

<file path=ppt/theme/theme2.xml><?xml version="1.0" encoding="utf-8"?>
<a:theme xmlns:a="http://schemas.openxmlformats.org/drawingml/2006/main" name="2_Aqua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ack">
  <a:themeElements>
    <a:clrScheme name="MMU brand colours">
      <a:dk1>
        <a:sysClr val="windowText" lastClr="000000"/>
      </a:dk1>
      <a:lt1>
        <a:sysClr val="window" lastClr="FFFFFF"/>
      </a:lt1>
      <a:dk2>
        <a:srgbClr val="00ACAF"/>
      </a:dk2>
      <a:lt2>
        <a:srgbClr val="AFBBC3"/>
      </a:lt2>
      <a:accent1>
        <a:srgbClr val="FFC627"/>
      </a:accent1>
      <a:accent2>
        <a:srgbClr val="ED6B06"/>
      </a:accent2>
      <a:accent3>
        <a:srgbClr val="EB0029"/>
      </a:accent3>
      <a:accent4>
        <a:srgbClr val="E70095"/>
      </a:accent4>
      <a:accent5>
        <a:srgbClr val="8D70B0"/>
      </a:accent5>
      <a:accent6>
        <a:srgbClr val="8AC2EB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ue Steel ">
  <a:themeElements>
    <a:clrScheme name="MMU Heritage palette">
      <a:dk1>
        <a:sysClr val="windowText" lastClr="000000"/>
      </a:dk1>
      <a:lt1>
        <a:sysClr val="window" lastClr="FFFFFF"/>
      </a:lt1>
      <a:dk2>
        <a:srgbClr val="506D85"/>
      </a:dk2>
      <a:lt2>
        <a:srgbClr val="D1DDE6"/>
      </a:lt2>
      <a:accent1>
        <a:srgbClr val="EB0029"/>
      </a:accent1>
      <a:accent2>
        <a:srgbClr val="672146"/>
      </a:accent2>
      <a:accent3>
        <a:srgbClr val="D35E13"/>
      </a:accent3>
      <a:accent4>
        <a:srgbClr val="211551"/>
      </a:accent4>
      <a:accent5>
        <a:srgbClr val="004851"/>
      </a:accent5>
      <a:accent6>
        <a:srgbClr val="CDC400"/>
      </a:accent6>
      <a:hlink>
        <a:srgbClr val="003197"/>
      </a:hlink>
      <a:folHlink>
        <a:srgbClr val="95C11F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MMU - Blue steel</Template>
  <TotalTime>4354</TotalTime>
  <Words>1051</Words>
  <Application>Microsoft Office PowerPoint</Application>
  <PresentationFormat>Widescreen</PresentationFormat>
  <Paragraphs>131</Paragraphs>
  <Slides>26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Consolas</vt:lpstr>
      <vt:lpstr>MMU - Blue steel</vt:lpstr>
      <vt:lpstr>2_Aqua</vt:lpstr>
      <vt:lpstr>3_Black</vt:lpstr>
      <vt:lpstr>4_Blue Steel </vt:lpstr>
      <vt:lpstr>Office Theme</vt:lpstr>
      <vt:lpstr>6G4Z0024 Web Development   Lecture 4: Scalable styling and introduction to JavaScript </vt:lpstr>
      <vt:lpstr>Learning Objectives</vt:lpstr>
      <vt:lpstr>Last week recap</vt:lpstr>
      <vt:lpstr>PowerPoint Presentation</vt:lpstr>
      <vt:lpstr>Responsive Design</vt:lpstr>
      <vt:lpstr>Example</vt:lpstr>
      <vt:lpstr>How do we make websites responsive?</vt:lpstr>
      <vt:lpstr>How do we make websites responsive?</vt:lpstr>
      <vt:lpstr>How do we make websites responsive?</vt:lpstr>
      <vt:lpstr>How do we make websites responsive?</vt:lpstr>
      <vt:lpstr>Layout frameworks: Flexbox</vt:lpstr>
      <vt:lpstr>Layout frameworks: Flexbox</vt:lpstr>
      <vt:lpstr>Layout frameworks: Flexbox</vt:lpstr>
      <vt:lpstr>How can we test our designs?</vt:lpstr>
      <vt:lpstr>Other means for responsive design</vt:lpstr>
      <vt:lpstr>Where are we up to?</vt:lpstr>
      <vt:lpstr>JavaScript – the programming language of the web!</vt:lpstr>
      <vt:lpstr>Linking JavaScript to your website</vt:lpstr>
      <vt:lpstr>JavaScript Basics: variables</vt:lpstr>
      <vt:lpstr>JavaScript Basics: variables</vt:lpstr>
      <vt:lpstr>JavaScript Basics: Objects</vt:lpstr>
      <vt:lpstr>JavaScript Basics: Functions</vt:lpstr>
      <vt:lpstr>JavaScript Basics: Arrays</vt:lpstr>
      <vt:lpstr>JavaScript Basics: Interaction</vt:lpstr>
      <vt:lpstr>This week's lab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6G4Z0024 Web Development   Lecture 1: Introduction to Web Development</dc:title>
  <dc:creator>Ashley Williams</dc:creator>
  <cp:lastModifiedBy>Yanlong Zhang</cp:lastModifiedBy>
  <cp:revision>10</cp:revision>
  <dcterms:created xsi:type="dcterms:W3CDTF">2021-11-01T15:17:00Z</dcterms:created>
  <dcterms:modified xsi:type="dcterms:W3CDTF">2024-02-20T09:54:49Z</dcterms:modified>
</cp:coreProperties>
</file>