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81" r:id="rId23"/>
    <p:sldId id="282" r:id="rId24"/>
    <p:sldId id="283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1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>
            <a:extLst>
              <a:ext uri="{FF2B5EF4-FFF2-40B4-BE49-F238E27FC236}">
                <a16:creationId xmlns:a16="http://schemas.microsoft.com/office/drawing/2014/main" id="{ADCB5ED6-4C7E-3183-1B45-7D4BA4664F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">
            <a:extLst>
              <a:ext uri="{FF2B5EF4-FFF2-40B4-BE49-F238E27FC236}">
                <a16:creationId xmlns:a16="http://schemas.microsoft.com/office/drawing/2014/main" id="{0782EABB-760E-CAA8-9155-F8FABDACA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">
            <a:extLst>
              <a:ext uri="{FF2B5EF4-FFF2-40B4-BE49-F238E27FC236}">
                <a16:creationId xmlns:a16="http://schemas.microsoft.com/office/drawing/2014/main" id="{6BA35A73-7BAC-37C1-2446-8C7A3E9F2A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>
            <a:extLst>
              <a:ext uri="{FF2B5EF4-FFF2-40B4-BE49-F238E27FC236}">
                <a16:creationId xmlns:a16="http://schemas.microsoft.com/office/drawing/2014/main" id="{1152005B-C834-E04F-7A94-AF0DEEDC78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">
            <a:extLst>
              <a:ext uri="{FF2B5EF4-FFF2-40B4-BE49-F238E27FC236}">
                <a16:creationId xmlns:a16="http://schemas.microsoft.com/office/drawing/2014/main" id="{F8937619-A5C6-D07D-C7FB-0FD904A234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">
            <a:extLst>
              <a:ext uri="{FF2B5EF4-FFF2-40B4-BE49-F238E27FC236}">
                <a16:creationId xmlns:a16="http://schemas.microsoft.com/office/drawing/2014/main" id="{A03D5071-7727-9A22-3F93-E2D6C0C1CB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">
            <a:extLst>
              <a:ext uri="{FF2B5EF4-FFF2-40B4-BE49-F238E27FC236}">
                <a16:creationId xmlns:a16="http://schemas.microsoft.com/office/drawing/2014/main" id="{4A89CBB0-5733-2855-86E2-AB554E5FE0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>
            <a:extLst>
              <a:ext uri="{FF2B5EF4-FFF2-40B4-BE49-F238E27FC236}">
                <a16:creationId xmlns:a16="http://schemas.microsoft.com/office/drawing/2014/main" id="{0AD499CF-C1B4-CC5B-50A3-2AB42B1F03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">
            <a:extLst>
              <a:ext uri="{FF2B5EF4-FFF2-40B4-BE49-F238E27FC236}">
                <a16:creationId xmlns:a16="http://schemas.microsoft.com/office/drawing/2014/main" id="{1190CC60-D645-DC8C-0D86-C54A3DA7C6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">
            <a:extLst>
              <a:ext uri="{FF2B5EF4-FFF2-40B4-BE49-F238E27FC236}">
                <a16:creationId xmlns:a16="http://schemas.microsoft.com/office/drawing/2014/main" id="{40AED9BA-EC8B-66EF-1793-C7DFAD2FC6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">
            <a:extLst>
              <a:ext uri="{FF2B5EF4-FFF2-40B4-BE49-F238E27FC236}">
                <a16:creationId xmlns:a16="http://schemas.microsoft.com/office/drawing/2014/main" id="{C63D1DE9-BB37-B8BA-181D-B5D0FF9813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">
            <a:extLst>
              <a:ext uri="{FF2B5EF4-FFF2-40B4-BE49-F238E27FC236}">
                <a16:creationId xmlns:a16="http://schemas.microsoft.com/office/drawing/2014/main" id="{233B8D8B-EAA0-B559-44A6-8523F4F3BD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>
            <a:extLst>
              <a:ext uri="{FF2B5EF4-FFF2-40B4-BE49-F238E27FC236}">
                <a16:creationId xmlns:a16="http://schemas.microsoft.com/office/drawing/2014/main" id="{F576B0AD-8200-DCF2-A1FC-7DBF198758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">
            <a:extLst>
              <a:ext uri="{FF2B5EF4-FFF2-40B4-BE49-F238E27FC236}">
                <a16:creationId xmlns:a16="http://schemas.microsoft.com/office/drawing/2014/main" id="{0384E098-11BA-FA98-871A-68F3D79F75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>
            <a:extLst>
              <a:ext uri="{FF2B5EF4-FFF2-40B4-BE49-F238E27FC236}">
                <a16:creationId xmlns:a16="http://schemas.microsoft.com/office/drawing/2014/main" id="{783379F3-78C7-5C08-5441-03E39E8EE1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">
            <a:extLst>
              <a:ext uri="{FF2B5EF4-FFF2-40B4-BE49-F238E27FC236}">
                <a16:creationId xmlns:a16="http://schemas.microsoft.com/office/drawing/2014/main" id="{F7E7354C-A1FD-ED3B-D294-F51CF333BA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>
            <a:extLst>
              <a:ext uri="{FF2B5EF4-FFF2-40B4-BE49-F238E27FC236}">
                <a16:creationId xmlns:a16="http://schemas.microsoft.com/office/drawing/2014/main" id="{FD9B329C-56C0-3E81-251B-C39BFF8044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">
            <a:extLst>
              <a:ext uri="{FF2B5EF4-FFF2-40B4-BE49-F238E27FC236}">
                <a16:creationId xmlns:a16="http://schemas.microsoft.com/office/drawing/2014/main" id="{D9230B01-2789-D974-BA3E-761FE0D55E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>
            <a:extLst>
              <a:ext uri="{FF2B5EF4-FFF2-40B4-BE49-F238E27FC236}">
                <a16:creationId xmlns:a16="http://schemas.microsoft.com/office/drawing/2014/main" id="{EA69D7EA-AB98-15A4-29AF-80AD7CC79B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otes Placeholder">
            <a:extLst>
              <a:ext uri="{FF2B5EF4-FFF2-40B4-BE49-F238E27FC236}">
                <a16:creationId xmlns:a16="http://schemas.microsoft.com/office/drawing/2014/main" id="{C3A2485C-51FB-83CF-BABB-4BFD4658A2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>
            <a:extLst>
              <a:ext uri="{FF2B5EF4-FFF2-40B4-BE49-F238E27FC236}">
                <a16:creationId xmlns:a16="http://schemas.microsoft.com/office/drawing/2014/main" id="{CE164A1D-90F7-6D0D-6F4B-02D4B358D5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otes Placeholder">
            <a:extLst>
              <a:ext uri="{FF2B5EF4-FFF2-40B4-BE49-F238E27FC236}">
                <a16:creationId xmlns:a16="http://schemas.microsoft.com/office/drawing/2014/main" id="{7B7AA37F-AFDE-0A66-B2BA-1A60E1D160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>
            <a:extLst>
              <a:ext uri="{FF2B5EF4-FFF2-40B4-BE49-F238E27FC236}">
                <a16:creationId xmlns:a16="http://schemas.microsoft.com/office/drawing/2014/main" id="{2F114470-F78E-95D9-D30E-7BE86D03E3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D3CC-A608-E806-60EA-3482C6FC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EF984-AB39-6DFD-4CC6-67356B2D0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539F-431A-3151-E5B3-1C350989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498AD2-75FF-4093-83A7-1D19AC18E57F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F228F-D4E4-152A-79BD-01B07423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A36C3-4A23-4AF4-BF05-A1C139E1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3C1A-D268-4DCC-85CB-51BBD6DECA32}" type="slidenum">
              <a:rPr lang="en-US" altLang="en-US" smtClean="0"/>
              <a:pPr/>
              <a:t>‹#›</a:t>
            </a:fld>
            <a:r>
              <a:rPr lang="en-US" altLang="en-US"/>
              <a:t>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right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418285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F1CB-BB6E-A9C6-6AEF-4E8F772B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A149E-A447-DCC0-040E-A0F34A4B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6609C-A69C-0412-76D8-4F20D5CC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498AD2-75FF-4093-83A7-1D19AC18E57F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3134-2EAA-A7FB-F40D-D5779FAF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D67F-E388-5482-0D25-B2A6C57B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3C1A-D268-4DCC-85CB-51BBD6DECA32}" type="slidenum">
              <a:rPr lang="en-US" altLang="en-US" smtClean="0"/>
              <a:pPr/>
              <a:t>‹#›</a:t>
            </a:fld>
            <a:r>
              <a:rPr lang="en-US" altLang="en-US"/>
              <a:t>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right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206032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CFBC2-FD5A-B1A3-C0DE-A114AC4A5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35E94-7CB1-EE47-7D5D-57A6A513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883EA-0FC7-B41D-2388-6E78693A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498AD2-75FF-4093-83A7-1D19AC18E57F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52DE-80EF-BEE1-85E9-3848775A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A90F3-2750-CB4C-93E2-1A094A09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3C1A-D268-4DCC-85CB-51BBD6DECA32}" type="slidenum">
              <a:rPr lang="en-US" altLang="en-US" smtClean="0"/>
              <a:pPr/>
              <a:t>‹#›</a:t>
            </a:fld>
            <a:r>
              <a:rPr lang="en-US" altLang="en-US"/>
              <a:t>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right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423750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4BFE-2FDE-BB05-3D52-4306493B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E32A-574C-5C58-3A26-3D606729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3905-25FF-17A2-CAEC-3F92357C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26B18-9D27-4DC6-B8E9-A1096B2DA44C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259EA-60FF-B302-8FB3-3F5F8A3E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8FFC-E441-6EAE-7722-27A79BC5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9E7A-3978-46B9-99E7-7DC94BEC2912}" type="slidenum">
              <a:rPr lang="en-US" altLang="en-US" smtClean="0"/>
              <a:pPr/>
              <a:t>‹#›</a:t>
            </a:fld>
            <a:r>
              <a:rPr lang="en-US" altLang="en-US"/>
              <a:t>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right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327743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5363-0CC2-CC51-39D4-B56697DF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6D100-19FC-CE31-2CB8-B8CCD5312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96BC2-E85F-DCE3-5207-9B996C59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498AD2-75FF-4093-83A7-1D19AC18E57F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6023-C00D-3A47-5595-FEBE3B4C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4689-0907-0B5C-BDE6-274F2D06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3C1A-D268-4DCC-85CB-51BBD6DECA32}" type="slidenum">
              <a:rPr lang="en-US" altLang="en-US" smtClean="0"/>
              <a:pPr/>
              <a:t>‹#›</a:t>
            </a:fld>
            <a:r>
              <a:rPr lang="en-US" altLang="en-US"/>
              <a:t>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right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356917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E500-C74A-C92F-3D68-D63DD0E4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29AD-ECE5-0A3C-C446-C046EC9AD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77D2D-72FE-3EED-3305-D7889768E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1845C-768C-A64F-8939-D19D08EF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498AD2-75FF-4093-83A7-1D19AC18E57F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96CD5-D39D-CB85-2D03-69EF026F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4B763-DAC0-8C42-F9A9-007DBFC8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3C1A-D268-4DCC-85CB-51BBD6DECA32}" type="slidenum">
              <a:rPr lang="en-US" altLang="en-US" smtClean="0"/>
              <a:pPr/>
              <a:t>‹#›</a:t>
            </a:fld>
            <a:r>
              <a:rPr lang="en-US" altLang="en-US"/>
              <a:t>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right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425449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6A06-40BA-0297-599E-5A99C0C2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C268-F6D4-D85E-786A-0C10E65C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EBEA-E80C-7F06-EEE4-7B3A6DA1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A1720-736A-929E-C004-E5F62D20A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CE1BC-6AD3-68B0-13A2-01038DAEA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1230C-37C7-17F8-8079-DE71B0FA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498AD2-75FF-4093-83A7-1D19AC18E57F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CAE60-FC9E-CC68-7EA9-581D1C6D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DB81F-3FFA-4105-6DE3-9019EDED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3C1A-D268-4DCC-85CB-51BBD6DECA32}" type="slidenum">
              <a:rPr lang="en-US" altLang="en-US" smtClean="0"/>
              <a:pPr/>
              <a:t>‹#›</a:t>
            </a:fld>
            <a:r>
              <a:rPr lang="en-US" altLang="en-US"/>
              <a:t>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right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260941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39E9-459D-4F15-6503-E746C7FC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955AF-A6AA-789A-1A4A-D90BFB69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640A4-6E2A-4E09-B71B-B5A34F989966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18B14-5143-D4A7-2E9F-C7A7A975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CB8E7-9F6C-053B-078C-C970CE10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6F53-4388-41D4-822B-C61C0374ED47}" type="slidenum">
              <a:rPr lang="en-US" altLang="en-US" smtClean="0"/>
              <a:pPr/>
              <a:t>‹#›</a:t>
            </a:fld>
            <a:r>
              <a:rPr lang="en-US" altLang="en-US"/>
              <a:t>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right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225895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89A49-BF44-123D-EAFF-DA460804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22544B-C02A-496B-97F9-D2089E702D81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B38ED-DADC-DC4A-E428-A67EF9A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BC15-FD83-4A42-7CDC-0A9CCC79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2034-2DC2-48AC-9557-8689EDE06A32}" type="slidenum">
              <a:rPr lang="en-US" altLang="en-US" smtClean="0"/>
              <a:pPr/>
              <a:t>‹#›</a:t>
            </a:fld>
            <a:r>
              <a:rPr lang="en-US" altLang="en-US"/>
              <a:t>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right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8663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312E-A650-1346-40A6-E44E04F5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73A2-EBBE-4B52-F2A3-7E856B88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82CBC-9E02-BA61-A903-B106A92BB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567F3-CC6B-B13B-57C2-331E79CB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498AD2-75FF-4093-83A7-1D19AC18E57F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9E596-F9B2-C943-C9BD-FF6AB066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3338E-BA9E-2DEF-E706-C2037EB5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3C1A-D268-4DCC-85CB-51BBD6DECA32}" type="slidenum">
              <a:rPr lang="en-US" altLang="en-US" smtClean="0"/>
              <a:pPr/>
              <a:t>‹#›</a:t>
            </a:fld>
            <a:r>
              <a:rPr lang="en-US" altLang="en-US"/>
              <a:t>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right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326122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F512-CBF4-DD92-4A47-E11AB4F9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05860-652D-378F-86E8-4EEB0EE26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BCB39-C8FC-3F8E-0F43-2CE8217CB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5298F-5EC0-DF6D-02C6-9AEF5243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498AD2-75FF-4093-83A7-1D19AC18E57F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D2B6C-1E3C-0D80-2D97-1F847E39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C3388-85E9-E703-7EDE-5F66C583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3C1A-D268-4DCC-85CB-51BBD6DECA32}" type="slidenum">
              <a:rPr lang="en-US" altLang="en-US" smtClean="0"/>
              <a:pPr/>
              <a:t>‹#›</a:t>
            </a:fld>
            <a:r>
              <a:rPr lang="en-US" altLang="en-US"/>
              <a:t>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right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270832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30396-5C56-8343-7C8B-780DB33A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8E3E2-C143-85F1-F1D9-06C78BAC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A412-7A3E-0924-CB5B-E904526C1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1498AD2-75FF-4093-83A7-1D19AC18E57F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1CBB6-8F1A-9E6E-3BBE-E02CC7554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6D3D-9608-7A0B-8493-32ACD3590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3C1A-D268-4DCC-85CB-51BBD6DECA32}" type="slidenum">
              <a:rPr lang="en-US" altLang="en-US" smtClean="0"/>
              <a:pPr/>
              <a:t>‹#›</a:t>
            </a:fld>
            <a:r>
              <a:rPr lang="en-US" altLang="en-US"/>
              <a:t>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right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344965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learning/using-accessibility-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usinessdisabilityforum.org.uk/customer-experience/the-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ebaim.org/techniques/fonts/#readabilit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oia.org/blog/best-fonts-to-use-for-website-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standards/webdesign/accessibilit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ru.co.uk/who-we-are/articles/why-is-web-" TargetMode="External"/><Relationship Id="rId4" Type="http://schemas.openxmlformats.org/officeDocument/2006/relationships/hyperlink" Target="http://www.abilitynet.org.uk/advice-info/web-accessibility-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quitous.com/how-crappy-usability-is-costing-you-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CEA-30D3-4E33-BD1E-580B4C1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16921"/>
            <a:ext cx="6858000" cy="179070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u="sng" dirty="0">
                <a:latin typeface="Calibri" panose="020F0502020204030204" pitchFamily="34" charset="0"/>
                <a:cs typeface="Calibri" panose="020F0502020204030204" pitchFamily="34" charset="0"/>
              </a:rPr>
              <a:t>Reading: Web Usability and accessibility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2287-8B0B-4618-8C3F-C02AD52B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18932"/>
            <a:ext cx="6858000" cy="1241822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400" dirty="0"/>
              <a:t>Yanlong Zhang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400" dirty="0"/>
              <a:t>Y.Zhang@mmu.ac.uk</a:t>
            </a:r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1DBDD615-5D15-465D-8925-4038B3EF3996}"/>
              </a:ext>
            </a:extLst>
          </p:cNvPr>
          <p:cNvSpPr/>
          <p:nvPr/>
        </p:nvSpPr>
        <p:spPr>
          <a:xfrm>
            <a:off x="0" y="85725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04D2B405-6E8A-4893-B69A-3A0BAF4ABDD1}"/>
              </a:ext>
            </a:extLst>
          </p:cNvPr>
          <p:cNvSpPr/>
          <p:nvPr/>
        </p:nvSpPr>
        <p:spPr>
          <a:xfrm>
            <a:off x="0" y="85725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09693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3F7D74-E42F-A62C-51E6-1284815CD7D5}"/>
              </a:ext>
            </a:extLst>
          </p:cNvPr>
          <p:cNvSpPr txBox="1"/>
          <p:nvPr/>
        </p:nvSpPr>
        <p:spPr>
          <a:xfrm>
            <a:off x="2947988" y="3208338"/>
            <a:ext cx="3032125" cy="635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800" spc="-4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4800" spc="-30" dirty="0">
                <a:solidFill>
                  <a:srgbClr val="595959"/>
                </a:solidFill>
                <a:latin typeface="Calibri"/>
                <a:cs typeface="Calibri"/>
              </a:rPr>
              <a:t>cce</a:t>
            </a:r>
            <a:r>
              <a:rPr sz="4800" spc="-10" dirty="0">
                <a:solidFill>
                  <a:srgbClr val="595959"/>
                </a:solidFill>
                <a:latin typeface="Calibri"/>
                <a:cs typeface="Calibri"/>
              </a:rPr>
              <a:t>ss</a:t>
            </a:r>
            <a:r>
              <a:rPr sz="480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4800" dirty="0">
                <a:solidFill>
                  <a:srgbClr val="595959"/>
                </a:solidFill>
                <a:latin typeface="Calibri"/>
                <a:cs typeface="Calibri"/>
              </a:rPr>
              <a:t>ili</a:t>
            </a:r>
            <a:r>
              <a:rPr sz="4800" spc="-20" dirty="0">
                <a:solidFill>
                  <a:srgbClr val="595959"/>
                </a:solidFill>
                <a:latin typeface="Calibri"/>
                <a:cs typeface="Calibri"/>
              </a:rPr>
              <a:t>ty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A7E535-EFC1-4FD2-BD20-CBD82A5AA12F}"/>
              </a:ext>
            </a:extLst>
          </p:cNvPr>
          <p:cNvSpPr txBox="1"/>
          <p:nvPr/>
        </p:nvSpPr>
        <p:spPr>
          <a:xfrm>
            <a:off x="762000" y="1497013"/>
            <a:ext cx="7143750" cy="46656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Web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accessibility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covered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Equality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Act</a:t>
            </a:r>
          </a:p>
          <a:p>
            <a:pPr>
              <a:spcBef>
                <a:spcPts val="38"/>
              </a:spcBef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4.7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(p39):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“From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1st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October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1999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service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provider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has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take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reasonable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steps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change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practice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which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makes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unreasonably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difficult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disabled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people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make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services.”</a:t>
            </a:r>
          </a:p>
          <a:p>
            <a:pPr>
              <a:spcBef>
                <a:spcPts val="3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5.23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(p71):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“For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people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visual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impairments,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range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auxiliary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aids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services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which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might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be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reasonable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provide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ensure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services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accessible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might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include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...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accessible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websites.</a:t>
            </a:r>
            <a:r>
              <a:rPr lang="en-US" altLang="en-US" sz="2000">
                <a:cs typeface="Calibri" panose="020F0502020204030204" pitchFamily="34" charset="0"/>
              </a:rPr>
              <a:t>”</a:t>
            </a:r>
          </a:p>
          <a:p>
            <a:pPr>
              <a:spcBef>
                <a:spcPts val="3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5.26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(p68):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“For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people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hearing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disabilities,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range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auxiliary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aids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services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which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might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be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reasonable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provide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ensure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services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accessible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might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include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...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accessible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websites</a:t>
            </a:r>
            <a:r>
              <a:rPr lang="en-US" altLang="en-US" sz="2000">
                <a:cs typeface="Calibri" panose="020F0502020204030204" pitchFamily="34" charset="0"/>
              </a:rPr>
              <a:t>.”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8D8D557-E1AE-24D3-23A5-15AB878612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Acc</a:t>
            </a:r>
            <a:r>
              <a:rPr spc="-25" dirty="0"/>
              <a:t>e</a:t>
            </a:r>
            <a:r>
              <a:rPr spc="-5" dirty="0"/>
              <a:t>ss</a:t>
            </a:r>
            <a:r>
              <a:rPr dirty="0"/>
              <a:t>ibili</a:t>
            </a:r>
            <a:r>
              <a:rPr spc="-10" dirty="0"/>
              <a:t>t</a:t>
            </a:r>
            <a:r>
              <a:rPr spc="-20" dirty="0"/>
              <a:t>y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5" dirty="0"/>
              <a:t>e</a:t>
            </a:r>
            <a:r>
              <a:rPr spc="-95" dirty="0"/>
              <a:t>g</a:t>
            </a:r>
            <a:r>
              <a:rPr dirty="0"/>
              <a:t>al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25" dirty="0"/>
              <a:t>e</a:t>
            </a:r>
            <a:r>
              <a:rPr dirty="0"/>
              <a:t>qui</a:t>
            </a:r>
            <a:r>
              <a:rPr spc="-45" dirty="0"/>
              <a:t>r</a:t>
            </a:r>
            <a:r>
              <a:rPr spc="-25" dirty="0"/>
              <a:t>e</a:t>
            </a:r>
            <a:r>
              <a:rPr spc="-40" dirty="0"/>
              <a:t>m</a:t>
            </a:r>
            <a:r>
              <a:rPr spc="-25" dirty="0"/>
              <a:t>e</a:t>
            </a:r>
            <a:r>
              <a:rPr spc="-35" dirty="0"/>
              <a:t>n</a:t>
            </a:r>
            <a:r>
              <a:rPr spc="-15" dirty="0"/>
              <a:t>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25A9BB-BA68-3BA3-C1B0-18D1E43224D7}"/>
              </a:ext>
            </a:extLst>
          </p:cNvPr>
          <p:cNvSpPr txBox="1"/>
          <p:nvPr/>
        </p:nvSpPr>
        <p:spPr>
          <a:xfrm>
            <a:off x="906463" y="1844675"/>
            <a:ext cx="7210425" cy="29083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Poor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vision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/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blindness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Poor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hearing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/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deafness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Poor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motor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control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impairment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Learning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disabilities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There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strong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argument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suggest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taking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accessibility,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you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often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improve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usability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8CCA4AF-1B99-4380-D75C-BCE3E38BB0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" dirty="0"/>
              <a:t>D</a:t>
            </a:r>
            <a:r>
              <a:rPr dirty="0"/>
              <a:t>i</a:t>
            </a:r>
            <a:r>
              <a:rPr spc="-5" dirty="0"/>
              <a:t>s</a:t>
            </a:r>
            <a:r>
              <a:rPr dirty="0"/>
              <a:t>abili</a:t>
            </a:r>
            <a:r>
              <a:rPr spc="-10" dirty="0"/>
              <a:t>t</a:t>
            </a:r>
            <a:r>
              <a:rPr dirty="0"/>
              <a:t>i</a:t>
            </a:r>
            <a:r>
              <a:rPr spc="-5" dirty="0"/>
              <a:t>e</a:t>
            </a:r>
            <a:r>
              <a:rPr dirty="0"/>
              <a:t>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25" dirty="0"/>
              <a:t>t</a:t>
            </a:r>
            <a:r>
              <a:rPr dirty="0"/>
              <a:t>h</a:t>
            </a:r>
            <a:r>
              <a:rPr spc="-35" dirty="0"/>
              <a:t>a</a:t>
            </a:r>
            <a:r>
              <a:rPr spc="-15" dirty="0"/>
              <a:t>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-35" dirty="0"/>
              <a:t>f</a:t>
            </a:r>
            <a:r>
              <a:rPr spc="-80" dirty="0"/>
              <a:t>f</a:t>
            </a:r>
            <a:r>
              <a:rPr spc="-25" dirty="0"/>
              <a:t>e</a:t>
            </a:r>
            <a:r>
              <a:rPr spc="-15" dirty="0"/>
              <a:t>ct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170" dirty="0"/>
              <a:t>W</a:t>
            </a:r>
            <a:r>
              <a:rPr spc="-25" dirty="0"/>
              <a:t>e</a:t>
            </a:r>
            <a:r>
              <a:rPr dirty="0"/>
              <a:t>b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u</a:t>
            </a:r>
            <a:r>
              <a:rPr spc="-5" dirty="0"/>
              <a:t>s</a:t>
            </a:r>
            <a:r>
              <a:rPr spc="-20" dirty="0"/>
              <a:t>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16D799-E47F-1F7F-FFF2-A2A062C371EC}"/>
              </a:ext>
            </a:extLst>
          </p:cNvPr>
          <p:cNvSpPr txBox="1"/>
          <p:nvPr/>
        </p:nvSpPr>
        <p:spPr>
          <a:xfrm>
            <a:off x="728663" y="1600200"/>
            <a:ext cx="7051675" cy="36290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60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>
                <a:cs typeface="Calibri" panose="020F0502020204030204" pitchFamily="34" charset="0"/>
              </a:rPr>
              <a:t>Video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-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Experiencing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an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inaccessible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website</a:t>
            </a:r>
            <a:endParaRPr lang="en-US" altLang="en-US" sz="2400">
              <a:cs typeface="Calibri" panose="020F0502020204030204" pitchFamily="34" charset="0"/>
            </a:endParaRPr>
          </a:p>
          <a:p>
            <a:pPr>
              <a:spcBef>
                <a:spcPts val="1263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https://</a:t>
            </a: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  <a:hlinkClick r:id="rId3"/>
              </a:rPr>
              <a:t>www.linkedin.com/learning/using-accessibility-</a:t>
            </a:r>
            <a:r>
              <a:rPr lang="en-US" altLang="en-US" sz="2400">
                <a:solidFill>
                  <a:srgbClr val="0A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to-improve-seo/experiencing-an-inaccessible-web-</a:t>
            </a:r>
            <a:r>
              <a:rPr lang="en-US" altLang="en-US" sz="2400">
                <a:solidFill>
                  <a:srgbClr val="0A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site?u=36102708</a:t>
            </a:r>
            <a:endParaRPr lang="en-US" altLang="en-US" sz="2400">
              <a:cs typeface="Calibri" panose="020F0502020204030204" pitchFamily="34" charset="0"/>
            </a:endParaRPr>
          </a:p>
          <a:p>
            <a:pPr>
              <a:spcBef>
                <a:spcPts val="13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>
                <a:cs typeface="Calibri" panose="020F0502020204030204" pitchFamily="34" charset="0"/>
              </a:rPr>
              <a:t>Video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-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Experiencing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an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accessible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website</a:t>
            </a:r>
            <a:endParaRPr lang="en-US" altLang="en-US" sz="2400">
              <a:cs typeface="Calibri" panose="020F0502020204030204" pitchFamily="34" charset="0"/>
            </a:endParaRPr>
          </a:p>
          <a:p>
            <a:pPr>
              <a:spcBef>
                <a:spcPts val="135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https://</a:t>
            </a: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  <a:hlinkClick r:id="rId3"/>
              </a:rPr>
              <a:t>www.linkedin.com/learning/using-accessibility-</a:t>
            </a:r>
            <a:r>
              <a:rPr lang="en-US" altLang="en-US" sz="2400">
                <a:solidFill>
                  <a:srgbClr val="0A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to-improve-seo/experiencing-an-accessible-web-</a:t>
            </a:r>
            <a:r>
              <a:rPr lang="en-US" altLang="en-US" sz="2400">
                <a:solidFill>
                  <a:srgbClr val="0A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site?u=36102708</a:t>
            </a:r>
            <a:endParaRPr lang="en-US" altLang="en-US" sz="2400">
              <a:cs typeface="Calibri" panose="020F05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3CF9583-CCC9-AC70-1551-3D3A9F5D4A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35" dirty="0"/>
              <a:t>U</a:t>
            </a:r>
            <a:r>
              <a:rPr dirty="0"/>
              <a:t>nd</a:t>
            </a:r>
            <a:r>
              <a:rPr spc="-25" dirty="0"/>
              <a:t>e</a:t>
            </a:r>
            <a:r>
              <a:rPr spc="-75" dirty="0"/>
              <a:t>r</a:t>
            </a:r>
            <a:r>
              <a:rPr spc="-40" dirty="0"/>
              <a:t>s</a:t>
            </a:r>
            <a:r>
              <a:rPr spc="-70" dirty="0"/>
              <a:t>t</a:t>
            </a:r>
            <a:r>
              <a:rPr dirty="0"/>
              <a:t>andi</a:t>
            </a:r>
            <a:r>
              <a:rPr spc="-10" dirty="0"/>
              <a:t>n</a:t>
            </a:r>
            <a:r>
              <a:rPr spc="-20" dirty="0"/>
              <a:t>g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20" dirty="0"/>
              <a:t>acc</a:t>
            </a:r>
            <a:r>
              <a:rPr spc="-25" dirty="0"/>
              <a:t>e</a:t>
            </a:r>
            <a:r>
              <a:rPr spc="-5" dirty="0"/>
              <a:t>s</a:t>
            </a:r>
            <a:r>
              <a:rPr dirty="0"/>
              <a:t>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ss</a:t>
            </a:r>
            <a:r>
              <a:rPr dirty="0"/>
              <a:t>u</a:t>
            </a:r>
            <a:r>
              <a:rPr spc="-25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BAFBB9-FF0D-901D-AA17-18E7EFE63D90}"/>
              </a:ext>
            </a:extLst>
          </p:cNvPr>
          <p:cNvSpPr txBox="1"/>
          <p:nvPr/>
        </p:nvSpPr>
        <p:spPr>
          <a:xfrm>
            <a:off x="906463" y="1577975"/>
            <a:ext cx="7246937" cy="47005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238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06425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Good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accessibility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makes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good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financial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sense</a:t>
            </a:r>
          </a:p>
          <a:p>
            <a:pPr>
              <a:spcBef>
                <a:spcPts val="5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1900">
                <a:cs typeface="Calibri" panose="020F0502020204030204" pitchFamily="34" charset="0"/>
              </a:rPr>
              <a:t>“10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million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disabled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people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live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in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the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UK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with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a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combined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annual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spending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power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in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excess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of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£80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billion.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There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are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54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million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Americans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with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disabilities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who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have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a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disposable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spending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power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of</a:t>
            </a:r>
          </a:p>
          <a:p>
            <a:pPr>
              <a:lnSpc>
                <a:spcPts val="1825"/>
              </a:lnSpc>
            </a:pPr>
            <a:r>
              <a:rPr lang="en-US" altLang="en-US" sz="1900">
                <a:cs typeface="Calibri" panose="020F0502020204030204" pitchFamily="34" charset="0"/>
              </a:rPr>
              <a:t>$220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billion.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“</a:t>
            </a:r>
          </a:p>
          <a:p>
            <a:pPr lvl="2">
              <a:lnSpc>
                <a:spcPts val="1625"/>
              </a:lnSpc>
              <a:spcBef>
                <a:spcPts val="40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1700">
                <a:cs typeface="Calibri" panose="020F0502020204030204" pitchFamily="34" charset="0"/>
                <a:hlinkClick r:id="rId3"/>
              </a:rPr>
              <a:t>http://businessdisabilityforum.org.uk/customer-experience/the-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>
                <a:cs typeface="Calibri" panose="020F0502020204030204" pitchFamily="34" charset="0"/>
              </a:rPr>
              <a:t>evidence#sthash.KUDzoo42.dpuf</a:t>
            </a:r>
          </a:p>
          <a:p>
            <a:pPr lvl="2"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13"/>
              </a:lnSpc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Consider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mild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disabilities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(e.g.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colour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blindness,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poor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eyesight,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arthritis,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dyslexia)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and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more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serious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disabilities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(e.g.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>
                <a:cs typeface="Calibri" panose="020F0502020204030204" pitchFamily="34" charset="0"/>
              </a:rPr>
              <a:t>blindness)</a:t>
            </a:r>
          </a:p>
          <a:p>
            <a:pPr>
              <a:spcBef>
                <a:spcPts val="3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13"/>
              </a:lnSpc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Good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accessibility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can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improve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search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engine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optimisation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(SEO)</a:t>
            </a:r>
          </a:p>
          <a:p>
            <a:pPr>
              <a:lnSpc>
                <a:spcPts val="2375"/>
              </a:lnSpc>
              <a:spcBef>
                <a:spcPts val="160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 u="sng">
                <a:solidFill>
                  <a:srgbClr val="0A5293"/>
                </a:solidFill>
                <a:cs typeface="Calibri" panose="020F0502020204030204" pitchFamily="34" charset="0"/>
              </a:rPr>
              <a:t>Reap SEO Bonuses by Making Your Website Accessible</a:t>
            </a:r>
            <a:endParaRPr lang="en-US" altLang="en-US" sz="2200">
              <a:cs typeface="Calibri" panose="020F0502020204030204" pitchFamily="34" charset="0"/>
            </a:endParaRPr>
          </a:p>
          <a:p>
            <a:pPr>
              <a:lnSpc>
                <a:spcPts val="2375"/>
              </a:lnSpc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 u="sng">
                <a:solidFill>
                  <a:srgbClr val="0A5293"/>
                </a:solidFill>
                <a:cs typeface="Calibri" panose="020F0502020204030204" pitchFamily="34" charset="0"/>
              </a:rPr>
              <a:t>How Accessibility Helps SEO</a:t>
            </a:r>
            <a:endParaRPr lang="en-US" altLang="en-US" sz="2200">
              <a:cs typeface="Calibri" panose="020F05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134A32A-C160-E13E-C180-B4BC75B50F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30" dirty="0"/>
              <a:t>G</a:t>
            </a:r>
            <a:r>
              <a:rPr spc="-5" dirty="0"/>
              <a:t>oo</a:t>
            </a:r>
            <a:r>
              <a:rPr dirty="0"/>
              <a:t>d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acc</a:t>
            </a:r>
            <a:r>
              <a:rPr spc="-25" dirty="0"/>
              <a:t>e</a:t>
            </a:r>
            <a:r>
              <a:rPr spc="-5" dirty="0"/>
              <a:t>ss</a:t>
            </a:r>
            <a:r>
              <a:rPr dirty="0"/>
              <a:t>ibili</a:t>
            </a:r>
            <a:r>
              <a:rPr spc="-10" dirty="0"/>
              <a:t>t</a:t>
            </a:r>
            <a:r>
              <a:rPr spc="-20" dirty="0"/>
              <a:t>y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-35" dirty="0"/>
              <a:t>f</a:t>
            </a:r>
            <a:r>
              <a:rPr spc="-80" dirty="0"/>
              <a:t>f</a:t>
            </a:r>
            <a:r>
              <a:rPr spc="-25" dirty="0"/>
              <a:t>e</a:t>
            </a:r>
            <a:r>
              <a:rPr spc="-20" dirty="0"/>
              <a:t>c</a:t>
            </a:r>
            <a:r>
              <a:rPr spc="-25" dirty="0"/>
              <a:t>t</a:t>
            </a:r>
            <a:r>
              <a:rPr dirty="0"/>
              <a:t>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bu</a:t>
            </a:r>
            <a:r>
              <a:rPr spc="-5" dirty="0"/>
              <a:t>s</a:t>
            </a:r>
            <a:r>
              <a:rPr dirty="0"/>
              <a:t>in</a:t>
            </a:r>
            <a:r>
              <a:rPr spc="-25" dirty="0"/>
              <a:t>e</a:t>
            </a:r>
            <a:r>
              <a:rPr spc="-5" dirty="0"/>
              <a:t>s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9A106D-553D-9A50-05FE-F306600D12B1}"/>
              </a:ext>
            </a:extLst>
          </p:cNvPr>
          <p:cNvSpPr txBox="1"/>
          <p:nvPr/>
        </p:nvSpPr>
        <p:spPr>
          <a:xfrm>
            <a:off x="906463" y="1208088"/>
            <a:ext cx="564038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5580" indent="-18288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Wingdings"/>
              <a:buChar char=""/>
              <a:tabLst>
                <a:tab pos="195580" algn="l"/>
              </a:tabLst>
              <a:defRPr/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lan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DA4126-EAAA-C90F-2C96-770C5918023C}"/>
              </a:ext>
            </a:extLst>
          </p:cNvPr>
          <p:cNvSpPr txBox="1"/>
          <p:nvPr/>
        </p:nvSpPr>
        <p:spPr>
          <a:xfrm>
            <a:off x="1135063" y="1616075"/>
            <a:ext cx="1895475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5580" indent="-18288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Wingdings"/>
              <a:buChar char=""/>
              <a:tabLst>
                <a:tab pos="195580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&lt;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85" dirty="0">
                <a:latin typeface="Calibri"/>
                <a:cs typeface="Calibri"/>
              </a:rPr>
              <a:t>“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DED8588-9921-1D50-A69E-981CD91864F6}"/>
              </a:ext>
            </a:extLst>
          </p:cNvPr>
          <p:cNvSpPr txBox="1"/>
          <p:nvPr/>
        </p:nvSpPr>
        <p:spPr>
          <a:xfrm>
            <a:off x="3173413" y="1631950"/>
            <a:ext cx="11239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ir=</a:t>
            </a:r>
            <a:r>
              <a:rPr sz="2000" dirty="0">
                <a:latin typeface="Calibri"/>
                <a:cs typeface="Calibri"/>
              </a:rPr>
              <a:t>“</a:t>
            </a:r>
            <a:r>
              <a:rPr sz="2000" spc="-15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R”&gt;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3D72433-853D-786A-4D62-FE50131D3614}"/>
              </a:ext>
            </a:extLst>
          </p:cNvPr>
          <p:cNvSpPr txBox="1"/>
          <p:nvPr/>
        </p:nvSpPr>
        <p:spPr>
          <a:xfrm>
            <a:off x="906463" y="2293938"/>
            <a:ext cx="7153275" cy="40100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238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Meaningful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&lt;title&gt;</a:t>
            </a:r>
          </a:p>
          <a:p>
            <a:pPr lvl="1">
              <a:spcBef>
                <a:spcPts val="50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Screen-readers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announce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title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first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loading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page</a:t>
            </a:r>
          </a:p>
          <a:p>
            <a:pPr lvl="1">
              <a:spcBef>
                <a:spcPts val="3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heading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levels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define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information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hierarchy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&lt;em&gt;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&lt;strong&gt;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html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emphasise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important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screen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readers</a:t>
            </a:r>
          </a:p>
          <a:p>
            <a:pPr>
              <a:spcBef>
                <a:spcPts val="1288"/>
              </a:spcBef>
            </a:pPr>
            <a:r>
              <a:rPr lang="en-US" altLang="en-US">
                <a:cs typeface="Calibri" panose="020F0502020204030204" pitchFamily="34" charset="0"/>
              </a:rPr>
              <a:t>&lt;p&gt;It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is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A5294"/>
                </a:solidFill>
                <a:cs typeface="Calibri" panose="020F0502020204030204" pitchFamily="34" charset="0"/>
              </a:rPr>
              <a:t>&lt;em&gt;very&lt;/em&gt;</a:t>
            </a:r>
            <a:r>
              <a:rPr lang="en-US" altLang="en-US">
                <a:solidFill>
                  <a:srgbClr val="0A52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important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that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you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follow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the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instructions</a:t>
            </a:r>
          </a:p>
          <a:p>
            <a:r>
              <a:rPr lang="en-US" altLang="en-US">
                <a:solidFill>
                  <a:srgbClr val="0A5294"/>
                </a:solidFill>
                <a:cs typeface="Calibri" panose="020F0502020204030204" pitchFamily="34" charset="0"/>
              </a:rPr>
              <a:t>&lt;em&gt;exactly&lt;/em&gt;</a:t>
            </a:r>
            <a:r>
              <a:rPr lang="en-US" altLang="en-US">
                <a:cs typeface="Calibri" panose="020F0502020204030204" pitchFamily="34" charset="0"/>
              </a:rPr>
              <a:t>.&lt;/p&gt;</a:t>
            </a:r>
          </a:p>
          <a:p>
            <a:pPr>
              <a:spcBef>
                <a:spcPts val="50"/>
              </a:spcBef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cs typeface="Calibri" panose="020F0502020204030204" pitchFamily="34" charset="0"/>
              </a:rPr>
              <a:t>&lt;p&gt;Before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continuing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with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this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exercise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A5294"/>
                </a:solidFill>
                <a:cs typeface="Calibri" panose="020F0502020204030204" pitchFamily="34" charset="0"/>
              </a:rPr>
              <a:t>&lt;strong&gt;</a:t>
            </a:r>
            <a:r>
              <a:rPr lang="en-US" altLang="en-US">
                <a:solidFill>
                  <a:srgbClr val="0A52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A5294"/>
                </a:solidFill>
                <a:cs typeface="Calibri" panose="020F0502020204030204" pitchFamily="34" charset="0"/>
              </a:rPr>
              <a:t>make</a:t>
            </a:r>
            <a:r>
              <a:rPr lang="en-US" altLang="en-US">
                <a:solidFill>
                  <a:srgbClr val="0A52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A5294"/>
                </a:solidFill>
                <a:cs typeface="Calibri" panose="020F0502020204030204" pitchFamily="34" charset="0"/>
              </a:rPr>
              <a:t>sure</a:t>
            </a:r>
            <a:r>
              <a:rPr lang="en-US" altLang="en-US">
                <a:solidFill>
                  <a:srgbClr val="0A52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A5294"/>
                </a:solidFill>
                <a:cs typeface="Calibri" panose="020F0502020204030204" pitchFamily="34" charset="0"/>
              </a:rPr>
              <a:t>you</a:t>
            </a:r>
            <a:r>
              <a:rPr lang="en-US" altLang="en-US">
                <a:solidFill>
                  <a:srgbClr val="0A52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A5294"/>
                </a:solidFill>
                <a:cs typeface="Calibri" panose="020F0502020204030204" pitchFamily="34" charset="0"/>
              </a:rPr>
              <a:t>are</a:t>
            </a:r>
            <a:r>
              <a:rPr lang="en-US" altLang="en-US">
                <a:solidFill>
                  <a:srgbClr val="0A52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A5294"/>
                </a:solidFill>
                <a:cs typeface="Calibri" panose="020F0502020204030204" pitchFamily="34" charset="0"/>
              </a:rPr>
              <a:t>wearing</a:t>
            </a:r>
            <a:r>
              <a:rPr lang="en-US" altLang="en-US">
                <a:solidFill>
                  <a:srgbClr val="0A52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A5294"/>
                </a:solidFill>
                <a:cs typeface="Calibri" panose="020F0502020204030204" pitchFamily="34" charset="0"/>
              </a:rPr>
              <a:t>your</a:t>
            </a:r>
            <a:r>
              <a:rPr lang="en-US" altLang="en-US">
                <a:solidFill>
                  <a:srgbClr val="0A52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A5294"/>
                </a:solidFill>
                <a:cs typeface="Calibri" panose="020F0502020204030204" pitchFamily="34" charset="0"/>
              </a:rPr>
              <a:t>safety</a:t>
            </a:r>
            <a:r>
              <a:rPr lang="en-US" altLang="en-US">
                <a:solidFill>
                  <a:srgbClr val="0A52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A5294"/>
                </a:solidFill>
                <a:cs typeface="Calibri" panose="020F0502020204030204" pitchFamily="34" charset="0"/>
              </a:rPr>
              <a:t>glasses&lt;/strong&gt;</a:t>
            </a:r>
            <a:r>
              <a:rPr lang="en-US" altLang="en-US">
                <a:cs typeface="Calibri" panose="020F0502020204030204" pitchFamily="34" charset="0"/>
              </a:rPr>
              <a:t>.&lt;/p&gt;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772911E-4265-F0B3-8525-DF1DFAE198F3}"/>
              </a:ext>
            </a:extLst>
          </p:cNvPr>
          <p:cNvSpPr txBox="1"/>
          <p:nvPr/>
        </p:nvSpPr>
        <p:spPr>
          <a:xfrm>
            <a:off x="906463" y="549275"/>
            <a:ext cx="5703887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717800" algn="l"/>
              </a:tabLst>
              <a:defRPr/>
            </a:pPr>
            <a:r>
              <a:rPr sz="3600" spc="-20" dirty="0">
                <a:solidFill>
                  <a:srgbClr val="595959"/>
                </a:solidFill>
                <a:latin typeface="Calibri"/>
                <a:cs typeface="Calibri"/>
              </a:rPr>
              <a:t>Acc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ss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ibili</a:t>
            </a:r>
            <a:r>
              <a:rPr sz="3600" spc="-1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spc="-2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36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3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im</a:t>
            </a:r>
            <a:r>
              <a:rPr sz="3600" spc="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3600" spc="-3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3600" spc="-3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3600" spc="-7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spc="-3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1E9C20-EB1A-BBAD-5E6E-E1E1BB145DB9}"/>
              </a:ext>
            </a:extLst>
          </p:cNvPr>
          <p:cNvSpPr txBox="1"/>
          <p:nvPr/>
        </p:nvSpPr>
        <p:spPr>
          <a:xfrm>
            <a:off x="835025" y="1423988"/>
            <a:ext cx="7016750" cy="46164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06425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Add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title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attribute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hyperlinks,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provide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information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about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where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link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goes</a:t>
            </a:r>
          </a:p>
          <a:p>
            <a:pPr>
              <a:spcBef>
                <a:spcPts val="1075"/>
              </a:spcBef>
            </a:pPr>
            <a:r>
              <a:rPr lang="en-US" altLang="en-US">
                <a:cs typeface="Calibri" panose="020F0502020204030204" pitchFamily="34" charset="0"/>
              </a:rPr>
              <a:t>&lt;a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hre</a:t>
            </a:r>
            <a:r>
              <a:rPr lang="en-US" altLang="en-US">
                <a:cs typeface="Calibri" panose="020F0502020204030204" pitchFamily="34" charset="0"/>
                <a:hlinkClick r:id="rId3"/>
              </a:rPr>
              <a:t>f=“http://www.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scmdt.mmu.ac.uk”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title=“Home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page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for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Department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of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Computing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and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Maths</a:t>
            </a:r>
            <a:r>
              <a:rPr lang="en-US" altLang="en-US">
                <a:cs typeface="Calibri" panose="020F0502020204030204" pitchFamily="34" charset="0"/>
              </a:rPr>
              <a:t>”&gt;Home&lt;/a&gt;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17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Add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‘alt’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attribute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images</a:t>
            </a:r>
          </a:p>
          <a:p>
            <a:pPr>
              <a:spcBef>
                <a:spcPts val="1475"/>
              </a:spcBef>
            </a:pPr>
            <a:r>
              <a:rPr lang="en-US" altLang="en-US">
                <a:cs typeface="Calibri" panose="020F0502020204030204" pitchFamily="34" charset="0"/>
              </a:rPr>
              <a:t>&lt;img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src=“pr-face.jpg”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alt=“Screenshot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of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a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face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coded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in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Processing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software”</a:t>
            </a:r>
            <a:r>
              <a:rPr lang="en-US" altLang="en-US">
                <a:cs typeface="Calibri" panose="020F0502020204030204" pitchFamily="34" charset="0"/>
              </a:rPr>
              <a:t>&gt;</a:t>
            </a:r>
          </a:p>
          <a:p>
            <a:pPr lvl="1">
              <a:spcBef>
                <a:spcPts val="43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>
                <a:cs typeface="Calibri" panose="020F0502020204030204" pitchFamily="34" charset="0"/>
              </a:rPr>
              <a:t>Read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by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screen-readers</a:t>
            </a:r>
          </a:p>
          <a:p>
            <a:pPr lvl="1">
              <a:spcBef>
                <a:spcPts val="42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>
                <a:cs typeface="Calibri" panose="020F0502020204030204" pitchFamily="34" charset="0"/>
              </a:rPr>
              <a:t>Displayed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if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image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doesn’t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load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is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disabled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(usability)</a:t>
            </a:r>
          </a:p>
          <a:p>
            <a:pPr lvl="1">
              <a:spcBef>
                <a:spcPts val="42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>
                <a:cs typeface="Calibri" panose="020F0502020204030204" pitchFamily="34" charset="0"/>
              </a:rPr>
              <a:t>Provides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semantic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meaning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which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search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engines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can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read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(usability)</a:t>
            </a:r>
          </a:p>
          <a:p>
            <a:pPr lvl="1">
              <a:spcBef>
                <a:spcPts val="2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Add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descriptions/captions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video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4340353-B2E6-0E0A-09BD-5B02A4FCBC5C}"/>
              </a:ext>
            </a:extLst>
          </p:cNvPr>
          <p:cNvSpPr txBox="1"/>
          <p:nvPr/>
        </p:nvSpPr>
        <p:spPr>
          <a:xfrm>
            <a:off x="865188" y="549275"/>
            <a:ext cx="5599112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20" dirty="0">
                <a:solidFill>
                  <a:srgbClr val="595959"/>
                </a:solidFill>
                <a:latin typeface="Calibri"/>
                <a:cs typeface="Calibri"/>
              </a:rPr>
              <a:t>Acc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ss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ibili</a:t>
            </a:r>
            <a:r>
              <a:rPr sz="3600" spc="-1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spc="-2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36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36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im</a:t>
            </a:r>
            <a:r>
              <a:rPr sz="3600" spc="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3600" spc="-3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3600" spc="-3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3600" spc="-7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spc="-3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6A5033F-863C-1EA2-9FE6-64487309130E}"/>
              </a:ext>
            </a:extLst>
          </p:cNvPr>
          <p:cNvSpPr txBox="1"/>
          <p:nvPr/>
        </p:nvSpPr>
        <p:spPr>
          <a:xfrm>
            <a:off x="835025" y="1423988"/>
            <a:ext cx="6503988" cy="2530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lists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navigation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menus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Don’t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images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headers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(e.g.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company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banners)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information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see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Lynda.com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tutorial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Improving SEO using Accessibility Techniques</a:t>
            </a:r>
            <a:endParaRPr lang="en-US" altLang="en-US" sz="2400">
              <a:cs typeface="Calibri" panose="020F05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32ECC07-5C68-010D-DCC3-D30B841671BA}"/>
              </a:ext>
            </a:extLst>
          </p:cNvPr>
          <p:cNvSpPr txBox="1"/>
          <p:nvPr/>
        </p:nvSpPr>
        <p:spPr>
          <a:xfrm>
            <a:off x="906463" y="549275"/>
            <a:ext cx="5600700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20" dirty="0">
                <a:solidFill>
                  <a:srgbClr val="595959"/>
                </a:solidFill>
                <a:latin typeface="Calibri"/>
                <a:cs typeface="Calibri"/>
              </a:rPr>
              <a:t>Acc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ss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ibili</a:t>
            </a:r>
            <a:r>
              <a:rPr sz="3600" spc="-1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spc="-2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36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36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im</a:t>
            </a:r>
            <a:r>
              <a:rPr sz="3600" spc="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3600" spc="-3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3600" spc="-3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3600" spc="-7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spc="-3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53FBA3E-9AB7-0012-7B6F-03E1359947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Fu</a:t>
            </a:r>
            <a:r>
              <a:rPr spc="-10" dirty="0"/>
              <a:t>r</a:t>
            </a:r>
            <a:r>
              <a:rPr spc="-25" dirty="0"/>
              <a:t>t</a:t>
            </a:r>
            <a:r>
              <a:rPr dirty="0"/>
              <a:t>h</a:t>
            </a:r>
            <a:r>
              <a:rPr spc="-25" dirty="0"/>
              <a:t>e</a:t>
            </a:r>
            <a:r>
              <a:rPr spc="-15" dirty="0"/>
              <a:t>r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20" dirty="0"/>
              <a:t>acc</a:t>
            </a:r>
            <a:r>
              <a:rPr spc="-25" dirty="0"/>
              <a:t>e</a:t>
            </a:r>
            <a:r>
              <a:rPr spc="-5" dirty="0"/>
              <a:t>ss</a:t>
            </a:r>
            <a:r>
              <a:rPr dirty="0"/>
              <a:t>ibili</a:t>
            </a:r>
            <a:r>
              <a:rPr spc="-10" dirty="0"/>
              <a:t>t</a:t>
            </a:r>
            <a:r>
              <a:rPr spc="-20" dirty="0"/>
              <a:t>y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45" dirty="0"/>
              <a:t>c</a:t>
            </a:r>
            <a:r>
              <a:rPr spc="-5" dirty="0"/>
              <a:t>o</a:t>
            </a:r>
            <a:r>
              <a:rPr dirty="0"/>
              <a:t>n</a:t>
            </a:r>
            <a:r>
              <a:rPr spc="-5" dirty="0"/>
              <a:t>s</a:t>
            </a:r>
            <a:r>
              <a:rPr dirty="0"/>
              <a:t>id</a:t>
            </a:r>
            <a:r>
              <a:rPr spc="-25" dirty="0"/>
              <a:t>e</a:t>
            </a:r>
            <a:r>
              <a:rPr spc="-85" dirty="0"/>
              <a:t>r</a:t>
            </a:r>
            <a:r>
              <a:rPr spc="-35" dirty="0"/>
              <a:t>a</a:t>
            </a:r>
            <a:r>
              <a:rPr spc="-25" dirty="0"/>
              <a:t>t</a:t>
            </a:r>
            <a:r>
              <a:rPr dirty="0"/>
              <a:t>i</a:t>
            </a:r>
            <a:r>
              <a:rPr spc="-5" dirty="0"/>
              <a:t>o</a:t>
            </a:r>
            <a:r>
              <a:rPr dirty="0"/>
              <a:t>ns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7F9320F-EB10-D783-B526-8A8867ED2DE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319088" indent="-182563" eaLnBrk="1" hangingPunct="1">
              <a:spcBef>
                <a:spcPct val="0"/>
              </a:spcBef>
              <a:buClr>
                <a:srgbClr val="7F7F7F"/>
              </a:buClr>
              <a:buFont typeface="Wingdings" panose="05000000000000000000" pitchFamily="2" charset="2"/>
              <a:buChar char=""/>
              <a:tabLst>
                <a:tab pos="320675" algn="l"/>
              </a:tabLst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Screen-readers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pick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text,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user-friendly</a:t>
            </a:r>
          </a:p>
          <a:p>
            <a:pPr marL="319088" indent="-182563" eaLnBrk="1" hangingPunct="1">
              <a:spcBef>
                <a:spcPts val="25"/>
              </a:spcBef>
              <a:buClr>
                <a:srgbClr val="7F7F7F"/>
              </a:buClr>
              <a:buFont typeface="Wingdings" panose="05000000000000000000" pitchFamily="2" charset="2"/>
              <a:buChar char=""/>
              <a:tabLst>
                <a:tab pos="320675" algn="l"/>
              </a:tabLst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9088" indent="-182563" eaLnBrk="1" hangingPunct="1">
              <a:lnSpc>
                <a:spcPct val="110000"/>
              </a:lnSpc>
              <a:spcBef>
                <a:spcPct val="0"/>
              </a:spcBef>
              <a:tabLst>
                <a:tab pos="320675" algn="l"/>
              </a:tabLst>
            </a:pPr>
            <a:r>
              <a:rPr lang="en-US" altLang="en-US" sz="1900">
                <a:solidFill>
                  <a:srgbClr val="114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en-US" sz="1900">
                <a:solidFill>
                  <a:srgbClr val="114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rgbClr val="114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altLang="en-US" sz="1900">
                <a:solidFill>
                  <a:srgbClr val="114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rgbClr val="114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altLang="en-US" sz="1900">
                <a:solidFill>
                  <a:srgbClr val="114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u="sng">
                <a:solidFill>
                  <a:srgbClr val="006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here </a:t>
            </a:r>
            <a:r>
              <a:rPr lang="en-US" altLang="en-US" sz="1900">
                <a:solidFill>
                  <a:srgbClr val="114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en-US" sz="1900">
                <a:solidFill>
                  <a:srgbClr val="114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rgbClr val="114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altLang="en-US" sz="1900">
                <a:solidFill>
                  <a:srgbClr val="114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rgbClr val="114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  <a:r>
              <a:rPr lang="en-US" altLang="en-US" sz="1900">
                <a:solidFill>
                  <a:srgbClr val="114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rgbClr val="114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altLang="en-US" sz="1900">
                <a:solidFill>
                  <a:srgbClr val="114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rgbClr val="114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en-US" altLang="en-US" sz="1900">
                <a:solidFill>
                  <a:srgbClr val="114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rgbClr val="114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en-US" sz="1900">
                <a:solidFill>
                  <a:srgbClr val="114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rgbClr val="114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altLang="en-US" sz="1900">
                <a:solidFill>
                  <a:srgbClr val="114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rgbClr val="114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information,</a:t>
            </a:r>
            <a:r>
              <a:rPr lang="en-US" altLang="en-US" sz="1900">
                <a:solidFill>
                  <a:srgbClr val="114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u="sng">
                <a:solidFill>
                  <a:srgbClr val="006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us an email</a:t>
            </a: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9088" indent="-182563" eaLnBrk="1" hangingPunct="1">
              <a:spcBef>
                <a:spcPts val="50"/>
              </a:spcBef>
              <a:tabLst>
                <a:tab pos="320675" algn="l"/>
              </a:tabLst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9088" indent="-182563" eaLnBrk="1" hangingPunct="1">
              <a:spcBef>
                <a:spcPct val="0"/>
              </a:spcBef>
              <a:buClr>
                <a:srgbClr val="7F7F7F"/>
              </a:buClr>
              <a:buFont typeface="Wingdings" panose="05000000000000000000" pitchFamily="2" charset="2"/>
              <a:buChar char=""/>
              <a:tabLst>
                <a:tab pos="320675" algn="l"/>
              </a:tabLst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accessible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fonts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(e.g.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sans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serif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such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Arial,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Verdana)</a:t>
            </a:r>
          </a:p>
          <a:p>
            <a:pPr marL="319088" indent="-182563" eaLnBrk="1" hangingPunct="1">
              <a:spcBef>
                <a:spcPts val="38"/>
              </a:spcBef>
              <a:buClr>
                <a:srgbClr val="7F7F7F"/>
              </a:buClr>
              <a:buFont typeface="Wingdings" panose="05000000000000000000" pitchFamily="2" charset="2"/>
              <a:buChar char=""/>
              <a:tabLst>
                <a:tab pos="320675" algn="l"/>
              </a:tabLst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9088" indent="-182563" eaLnBrk="1" hangingPunct="1">
              <a:spcBef>
                <a:spcPct val="0"/>
              </a:spcBef>
              <a:buClr>
                <a:srgbClr val="7F7F7F"/>
              </a:buClr>
              <a:buFont typeface="Wingdings" panose="05000000000000000000" pitchFamily="2" charset="2"/>
              <a:buChar char=""/>
              <a:tabLst>
                <a:tab pos="320675" algn="l"/>
              </a:tabLst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Avoid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fonts</a:t>
            </a:r>
          </a:p>
          <a:p>
            <a:pPr marL="319088" indent="-182563" eaLnBrk="1" hangingPunct="1">
              <a:spcBef>
                <a:spcPts val="50"/>
              </a:spcBef>
              <a:buClr>
                <a:srgbClr val="7F7F7F"/>
              </a:buClr>
              <a:buFont typeface="Wingdings" panose="05000000000000000000" pitchFamily="2" charset="2"/>
              <a:buChar char=""/>
              <a:tabLst>
                <a:tab pos="320675" algn="l"/>
              </a:tabLst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9088" indent="-182563" eaLnBrk="1" hangingPunct="1">
              <a:lnSpc>
                <a:spcPts val="2375"/>
              </a:lnSpc>
              <a:spcBef>
                <a:spcPct val="0"/>
              </a:spcBef>
              <a:buClr>
                <a:srgbClr val="7F7F7F"/>
              </a:buClr>
              <a:buFont typeface="Wingdings" panose="05000000000000000000" pitchFamily="2" charset="2"/>
              <a:buChar char=""/>
              <a:tabLst>
                <a:tab pos="320675" algn="l"/>
              </a:tabLst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fonts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u="sng">
                <a:solidFill>
                  <a:srgbClr val="0A529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http://webaim.org/techniques/fonts/#readability</a:t>
            </a:r>
          </a:p>
          <a:p>
            <a:pPr marL="319088" indent="-182563" eaLnBrk="1" hangingPunct="1">
              <a:spcBef>
                <a:spcPts val="13"/>
              </a:spcBef>
              <a:buClr>
                <a:srgbClr val="7F7F7F"/>
              </a:buClr>
              <a:buFont typeface="Wingdings" panose="05000000000000000000" pitchFamily="2" charset="2"/>
              <a:buChar char=""/>
              <a:tabLst>
                <a:tab pos="320675" algn="l"/>
              </a:tabLst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9088" indent="-182563" eaLnBrk="1" hangingPunct="1">
              <a:lnSpc>
                <a:spcPts val="2375"/>
              </a:lnSpc>
              <a:spcBef>
                <a:spcPct val="0"/>
              </a:spcBef>
              <a:buClr>
                <a:srgbClr val="7F7F7F"/>
              </a:buClr>
              <a:buFont typeface="Wingdings" panose="05000000000000000000" pitchFamily="2" charset="2"/>
              <a:buChar char=""/>
              <a:tabLst>
                <a:tab pos="320675" algn="l"/>
              </a:tabLst>
            </a:pPr>
            <a:r>
              <a:rPr lang="en-US" altLang="en-US" u="sng">
                <a:solidFill>
                  <a:srgbClr val="0A52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</a:t>
            </a:r>
            <a:r>
              <a:rPr lang="en-US" altLang="en-US" u="sng">
                <a:solidFill>
                  <a:srgbClr val="0A529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//w</a:t>
            </a:r>
            <a:r>
              <a:rPr lang="en-US" altLang="en-US" u="sng">
                <a:solidFill>
                  <a:srgbClr val="0A52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</a:t>
            </a:r>
            <a:r>
              <a:rPr lang="en-US" altLang="en-US" u="sng">
                <a:solidFill>
                  <a:srgbClr val="0A529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.boia.org/blog/best-fonts-to-use-for-website-</a:t>
            </a:r>
            <a:r>
              <a:rPr lang="en-US" altLang="en-US">
                <a:solidFill>
                  <a:srgbClr val="0A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u="sng">
                <a:solidFill>
                  <a:srgbClr val="0A52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accessibility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0A2553-0DC8-CFEF-81A6-94E40C735B79}"/>
              </a:ext>
            </a:extLst>
          </p:cNvPr>
          <p:cNvSpPr txBox="1"/>
          <p:nvPr/>
        </p:nvSpPr>
        <p:spPr>
          <a:xfrm>
            <a:off x="927100" y="1585913"/>
            <a:ext cx="5902325" cy="1055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5580" indent="-18288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Wingdings"/>
              <a:buChar char=""/>
              <a:tabLst>
                <a:tab pos="195580" algn="l"/>
              </a:tabLst>
              <a:defRPr/>
            </a:pP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ty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 marL="424180" lvl="1" indent="-182880" fontAlgn="auto">
              <a:spcBef>
                <a:spcPts val="505"/>
              </a:spcBef>
              <a:spcAft>
                <a:spcPts val="0"/>
              </a:spcAft>
              <a:buClr>
                <a:srgbClr val="7F7F7F"/>
              </a:buClr>
              <a:buFont typeface="Wingdings"/>
              <a:buChar char=""/>
              <a:tabLst>
                <a:tab pos="424180" algn="l"/>
              </a:tabLst>
              <a:defRPr/>
            </a:pP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si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24180" lvl="1" indent="-182880" fontAlgn="auto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Wingdings"/>
              <a:buChar char=""/>
              <a:tabLst>
                <a:tab pos="424180" algn="l"/>
              </a:tabLst>
              <a:defRPr/>
            </a:pP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olo</a:t>
            </a:r>
            <a:r>
              <a:rPr sz="2000" dirty="0">
                <a:latin typeface="Calibri"/>
                <a:cs typeface="Calibri"/>
              </a:rPr>
              <a:t>ur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olo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r-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ndn</a:t>
            </a:r>
            <a:r>
              <a:rPr sz="2000" spc="-5" dirty="0">
                <a:latin typeface="Calibri"/>
                <a:cs typeface="Calibri"/>
              </a:rPr>
              <a:t>ess</a:t>
            </a:r>
            <a:r>
              <a:rPr sz="2000" spc="5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sl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xi</a:t>
            </a:r>
            <a:r>
              <a:rPr sz="2000" dirty="0">
                <a:latin typeface="Calibri"/>
                <a:cs typeface="Calibri"/>
              </a:rPr>
              <a:t>a)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A8D5AA6-B4C8-64ED-1293-78A35C17E5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" dirty="0"/>
              <a:t>Al</a:t>
            </a:r>
            <a:r>
              <a:rPr spc="-50" dirty="0"/>
              <a:t>t</a:t>
            </a:r>
            <a:r>
              <a:rPr spc="-25" dirty="0"/>
              <a:t>e</a:t>
            </a:r>
            <a:r>
              <a:rPr spc="5" dirty="0"/>
              <a:t>r</a:t>
            </a:r>
            <a:r>
              <a:rPr dirty="0"/>
              <a:t>n</a:t>
            </a:r>
            <a:r>
              <a:rPr spc="-35" dirty="0"/>
              <a:t>a</a:t>
            </a:r>
            <a:r>
              <a:rPr spc="-25" dirty="0"/>
              <a:t>t</a:t>
            </a:r>
            <a:r>
              <a:rPr dirty="0"/>
              <a:t>i</a:t>
            </a:r>
            <a:r>
              <a:rPr spc="-30" dirty="0"/>
              <a:t>v</a:t>
            </a:r>
            <a:r>
              <a:rPr spc="-20" dirty="0"/>
              <a:t>e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10" dirty="0"/>
              <a:t>t</a:t>
            </a:r>
            <a:r>
              <a:rPr spc="-20" dirty="0"/>
              <a:t>y</a:t>
            </a:r>
            <a:r>
              <a:rPr dirty="0"/>
              <a:t>le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Sh</a:t>
            </a:r>
            <a:r>
              <a:rPr spc="-25" dirty="0"/>
              <a:t>e</a:t>
            </a:r>
            <a:r>
              <a:rPr spc="-50" dirty="0"/>
              <a:t>e</a:t>
            </a:r>
            <a:r>
              <a:rPr spc="-25" dirty="0"/>
              <a:t>t</a:t>
            </a:r>
            <a:r>
              <a:rPr dirty="0"/>
              <a:t>s</a:t>
            </a:r>
          </a:p>
        </p:txBody>
      </p:sp>
      <p:sp>
        <p:nvSpPr>
          <p:cNvPr id="22532" name="object 4">
            <a:extLst>
              <a:ext uri="{FF2B5EF4-FFF2-40B4-BE49-F238E27FC236}">
                <a16:creationId xmlns:a16="http://schemas.microsoft.com/office/drawing/2014/main" id="{61DCA11C-5EF0-9A11-B6EF-941BF0B6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43238"/>
            <a:ext cx="4124325" cy="11525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4639C91-7D7D-2912-67D6-38331644656B}"/>
              </a:ext>
            </a:extLst>
          </p:cNvPr>
          <p:cNvSpPr txBox="1"/>
          <p:nvPr/>
        </p:nvSpPr>
        <p:spPr>
          <a:xfrm>
            <a:off x="971550" y="4797425"/>
            <a:ext cx="6121400" cy="400050"/>
          </a:xfrm>
          <a:prstGeom prst="rect">
            <a:avLst/>
          </a:prstGeom>
          <a:ln w="9143">
            <a:solidFill>
              <a:srgbClr val="C00000"/>
            </a:solidFill>
          </a:ln>
        </p:spPr>
        <p:txBody>
          <a:bodyPr lIns="0" tIns="0" rIns="0" bIns="0">
            <a:spAutoFit/>
          </a:bodyPr>
          <a:lstStyle/>
          <a:p>
            <a:pPr marL="857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u="heavy" dirty="0">
                <a:solidFill>
                  <a:srgbClr val="0A5293"/>
                </a:solidFill>
                <a:latin typeface="Calibri"/>
                <a:cs typeface="Calibri"/>
              </a:rPr>
              <a:t>Acc</a:t>
            </a:r>
            <a:r>
              <a:rPr sz="2000" u="heavy" spc="-5" dirty="0">
                <a:solidFill>
                  <a:srgbClr val="0A5293"/>
                </a:solidFill>
                <a:latin typeface="Calibri"/>
                <a:cs typeface="Calibri"/>
              </a:rPr>
              <a:t>essi</a:t>
            </a:r>
            <a:r>
              <a:rPr sz="2000" u="heavy" dirty="0">
                <a:solidFill>
                  <a:srgbClr val="0A5293"/>
                </a:solidFill>
                <a:latin typeface="Calibri"/>
                <a:cs typeface="Calibri"/>
              </a:rPr>
              <a:t>b</a:t>
            </a:r>
            <a:r>
              <a:rPr sz="2000" u="heavy" spc="-5" dirty="0">
                <a:solidFill>
                  <a:srgbClr val="0A5293"/>
                </a:solidFill>
                <a:latin typeface="Calibri"/>
                <a:cs typeface="Calibri"/>
              </a:rPr>
              <a:t>ili</a:t>
            </a:r>
            <a:r>
              <a:rPr sz="2000" u="heavy" dirty="0">
                <a:solidFill>
                  <a:srgbClr val="0A5293"/>
                </a:solidFill>
                <a:latin typeface="Calibri"/>
                <a:cs typeface="Calibri"/>
              </a:rPr>
              <a:t>ty</a:t>
            </a:r>
            <a:r>
              <a:rPr sz="2000" u="heavy" spc="30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0A5293"/>
                </a:solidFill>
                <a:latin typeface="Calibri"/>
                <a:cs typeface="Calibri"/>
              </a:rPr>
              <a:t>o</a:t>
            </a:r>
            <a:r>
              <a:rPr sz="2000" u="heavy" dirty="0">
                <a:solidFill>
                  <a:srgbClr val="0A5293"/>
                </a:solidFill>
                <a:latin typeface="Calibri"/>
                <a:cs typeface="Calibri"/>
              </a:rPr>
              <a:t>n</a:t>
            </a:r>
            <a:r>
              <a:rPr sz="2000" u="heavy" spc="-20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000" u="heavy" dirty="0">
                <a:solidFill>
                  <a:srgbClr val="0A5293"/>
                </a:solidFill>
                <a:latin typeface="Calibri"/>
                <a:cs typeface="Calibri"/>
              </a:rPr>
              <a:t>the BBC</a:t>
            </a:r>
            <a:r>
              <a:rPr sz="2000" u="heavy" spc="-25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000" u="heavy" spc="-20" dirty="0">
                <a:solidFill>
                  <a:srgbClr val="0A5293"/>
                </a:solidFill>
                <a:latin typeface="Calibri"/>
                <a:cs typeface="Calibri"/>
              </a:rPr>
              <a:t>w</a:t>
            </a:r>
            <a:r>
              <a:rPr sz="2000" u="heavy" spc="-5" dirty="0">
                <a:solidFill>
                  <a:srgbClr val="0A5293"/>
                </a:solidFill>
                <a:latin typeface="Calibri"/>
                <a:cs typeface="Calibri"/>
              </a:rPr>
              <a:t>e</a:t>
            </a:r>
            <a:r>
              <a:rPr sz="2000" u="heavy" spc="-10" dirty="0">
                <a:solidFill>
                  <a:srgbClr val="0A5293"/>
                </a:solidFill>
                <a:latin typeface="Calibri"/>
                <a:cs typeface="Calibri"/>
              </a:rPr>
              <a:t>b</a:t>
            </a:r>
            <a:r>
              <a:rPr sz="2000" u="heavy" spc="-5" dirty="0">
                <a:solidFill>
                  <a:srgbClr val="0A5293"/>
                </a:solidFill>
                <a:latin typeface="Calibri"/>
                <a:cs typeface="Calibri"/>
              </a:rPr>
              <a:t>si</a:t>
            </a:r>
            <a:r>
              <a:rPr sz="2000" u="heavy" spc="-25" dirty="0">
                <a:solidFill>
                  <a:srgbClr val="0A5293"/>
                </a:solidFill>
                <a:latin typeface="Calibri"/>
                <a:cs typeface="Calibri"/>
              </a:rPr>
              <a:t>t</a:t>
            </a:r>
            <a:r>
              <a:rPr sz="2000" u="heavy" dirty="0">
                <a:solidFill>
                  <a:srgbClr val="0A5293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181AED-FE99-D1C5-CD41-F6C18F137C56}"/>
              </a:ext>
            </a:extLst>
          </p:cNvPr>
          <p:cNvSpPr txBox="1"/>
          <p:nvPr/>
        </p:nvSpPr>
        <p:spPr>
          <a:xfrm>
            <a:off x="835025" y="1531938"/>
            <a:ext cx="7164388" cy="47021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238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588"/>
              </a:lnSpc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Usability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accessibility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essential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considerations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web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development</a:t>
            </a:r>
          </a:p>
          <a:p>
            <a:pPr>
              <a:spcBef>
                <a:spcPts val="2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Usability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=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making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good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experience</a:t>
            </a:r>
          </a:p>
          <a:p>
            <a:pPr lvl="1">
              <a:lnSpc>
                <a:spcPts val="2275"/>
              </a:lnSpc>
              <a:spcBef>
                <a:spcPts val="263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“The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ease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which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learn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web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site,</a:t>
            </a:r>
          </a:p>
          <a:p>
            <a:pPr>
              <a:lnSpc>
                <a:spcPts val="2163"/>
              </a:lnSpc>
            </a:pPr>
            <a:r>
              <a:rPr lang="en-US" altLang="en-US" sz="2000">
                <a:cs typeface="Calibri" panose="020F0502020204030204" pitchFamily="34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efficient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they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it,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easy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them</a:t>
            </a:r>
          </a:p>
          <a:p>
            <a:pPr>
              <a:lnSpc>
                <a:spcPts val="2163"/>
              </a:lnSpc>
              <a:spcBef>
                <a:spcPts val="150"/>
              </a:spcBef>
            </a:pP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remember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satisfied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they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they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it”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(Jakob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Nielsen)</a:t>
            </a:r>
          </a:p>
          <a:p>
            <a:pPr>
              <a:spcBef>
                <a:spcPts val="50"/>
              </a:spcBef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Accessibility</a:t>
            </a:r>
          </a:p>
          <a:p>
            <a:pPr lvl="1">
              <a:lnSpc>
                <a:spcPts val="2163"/>
              </a:lnSpc>
              <a:spcBef>
                <a:spcPts val="53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Traditionally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about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making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websites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by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people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disabilities</a:t>
            </a:r>
          </a:p>
          <a:p>
            <a:pPr lvl="1">
              <a:lnSpc>
                <a:spcPts val="2163"/>
              </a:lnSpc>
              <a:spcBef>
                <a:spcPts val="47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Now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also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about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making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websites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accessible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across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different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devices</a:t>
            </a:r>
          </a:p>
          <a:p>
            <a:pPr lvl="1">
              <a:spcBef>
                <a:spcPts val="20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Can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benefit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search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engine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optimisation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40227BF-5A1C-D420-0CEA-C3E52552FB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35" dirty="0"/>
              <a:t>U</a:t>
            </a:r>
            <a:r>
              <a:rPr spc="-5" dirty="0"/>
              <a:t>s</a:t>
            </a:r>
            <a:r>
              <a:rPr dirty="0"/>
              <a:t>abili</a:t>
            </a:r>
            <a:r>
              <a:rPr spc="-10" dirty="0"/>
              <a:t>t</a:t>
            </a:r>
            <a:r>
              <a:rPr spc="-20" dirty="0"/>
              <a:t>y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20" dirty="0"/>
              <a:t>Acc</a:t>
            </a:r>
            <a:r>
              <a:rPr spc="-25" dirty="0"/>
              <a:t>e</a:t>
            </a:r>
            <a:r>
              <a:rPr spc="-5" dirty="0"/>
              <a:t>ss</a:t>
            </a:r>
            <a:r>
              <a:rPr dirty="0"/>
              <a:t>ibili</a:t>
            </a:r>
            <a:r>
              <a:rPr spc="-10" dirty="0"/>
              <a:t>t</a:t>
            </a:r>
            <a:r>
              <a:rPr spc="-20" dirty="0"/>
              <a:t>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>
            <a:extLst>
              <a:ext uri="{FF2B5EF4-FFF2-40B4-BE49-F238E27FC236}">
                <a16:creationId xmlns:a16="http://schemas.microsoft.com/office/drawing/2014/main" id="{2B520700-F5D5-04A6-FA90-0DB61F737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2384425"/>
            <a:ext cx="3114675" cy="33734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object 3">
            <a:extLst>
              <a:ext uri="{FF2B5EF4-FFF2-40B4-BE49-F238E27FC236}">
                <a16:creationId xmlns:a16="http://schemas.microsoft.com/office/drawing/2014/main" id="{C21E51F0-8FFE-9CDF-54EB-E30EF1601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3041650"/>
            <a:ext cx="2667000" cy="18018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6" name="object 4">
            <a:extLst>
              <a:ext uri="{FF2B5EF4-FFF2-40B4-BE49-F238E27FC236}">
                <a16:creationId xmlns:a16="http://schemas.microsoft.com/office/drawing/2014/main" id="{617FB486-9462-20E1-A0D7-BA4C443EE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148138"/>
            <a:ext cx="2528887" cy="1651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object 5">
            <a:extLst>
              <a:ext uri="{FF2B5EF4-FFF2-40B4-BE49-F238E27FC236}">
                <a16:creationId xmlns:a16="http://schemas.microsoft.com/office/drawing/2014/main" id="{5A2CDE7E-AECD-0CDD-0989-51499B765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876925"/>
            <a:ext cx="7304087" cy="571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2066A42-ECFB-6B58-584A-5819E700EC65}"/>
              </a:ext>
            </a:extLst>
          </p:cNvPr>
          <p:cNvSpPr txBox="1"/>
          <p:nvPr/>
        </p:nvSpPr>
        <p:spPr>
          <a:xfrm>
            <a:off x="906463" y="1143000"/>
            <a:ext cx="6834187" cy="29638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238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big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consideration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both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usability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accessibility</a:t>
            </a:r>
          </a:p>
          <a:p>
            <a:pPr lvl="1">
              <a:spcBef>
                <a:spcPts val="50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Low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contrast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not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easy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read,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anyone</a:t>
            </a:r>
          </a:p>
          <a:p>
            <a:pPr lvl="1">
              <a:spcBef>
                <a:spcPts val="47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Colour-blindness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seriously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impact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look</a:t>
            </a:r>
          </a:p>
          <a:p>
            <a:pPr lvl="1">
              <a:spcBef>
                <a:spcPts val="3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AListApart – Contrast is King</a:t>
            </a:r>
            <a:endParaRPr lang="en-US" altLang="en-US" sz="2400">
              <a:cs typeface="Calibri" panose="020F0502020204030204" pitchFamily="34" charset="0"/>
            </a:endParaRPr>
          </a:p>
          <a:p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en-US" altLang="en-US">
                <a:cs typeface="Calibri" panose="020F0502020204030204" pitchFamily="34" charset="0"/>
              </a:rPr>
              <a:t>What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colour-blind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person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might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see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AAD41EA-8D16-D21F-07B0-3EFE620D7746}"/>
              </a:ext>
            </a:extLst>
          </p:cNvPr>
          <p:cNvSpPr txBox="1"/>
          <p:nvPr/>
        </p:nvSpPr>
        <p:spPr>
          <a:xfrm>
            <a:off x="874713" y="461963"/>
            <a:ext cx="4956175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u</a:t>
            </a:r>
            <a:r>
              <a:rPr sz="3600" spc="-15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36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36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spc="-45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u</a:t>
            </a:r>
            <a:r>
              <a:rPr sz="3600" spc="-15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36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spc="-45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3600" spc="-3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spc="-85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3600" spc="-4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3600" spc="-1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9D5A4A-2DE8-2611-CD78-9E67F25C21C8}"/>
              </a:ext>
            </a:extLst>
          </p:cNvPr>
          <p:cNvSpPr txBox="1"/>
          <p:nvPr/>
        </p:nvSpPr>
        <p:spPr>
          <a:xfrm>
            <a:off x="906463" y="1844675"/>
            <a:ext cx="6797675" cy="36417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  <a:tab pos="2678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5263" algn="l"/>
                <a:tab pos="2678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  <a:tab pos="2678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  <a:tab pos="2678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  <a:tab pos="2678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  <a:tab pos="2678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  <a:tab pos="2678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  <a:tab pos="2678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  <a:tab pos="2678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There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websites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dedicated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highlighting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poorly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websites.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>
                <a:cs typeface="Calibri" panose="020F0502020204030204" pitchFamily="34" charset="0"/>
              </a:rPr>
              <a:t>Some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reasons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obvious,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some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less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so.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 u="sng">
                <a:solidFill>
                  <a:srgbClr val="84DFD0"/>
                </a:solidFill>
                <a:cs typeface="Calibri" panose="020F0502020204030204" pitchFamily="34" charset="0"/>
              </a:rPr>
              <a:t>Elegentthemes.com blog</a:t>
            </a:r>
            <a:endParaRPr lang="en-US" altLang="en-US" sz="2400">
              <a:cs typeface="Calibri" panose="020F0502020204030204" pitchFamily="34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Web pages that suck</a:t>
            </a:r>
            <a:endParaRPr lang="en-US" altLang="en-US" sz="2400">
              <a:cs typeface="Calibri" panose="020F0502020204030204" pitchFamily="34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particularly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poor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example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is</a:t>
            </a:r>
          </a:p>
          <a:p>
            <a:pPr>
              <a:spcBef>
                <a:spcPts val="500"/>
              </a:spcBef>
            </a:pPr>
            <a:r>
              <a:rPr lang="en-US" altLang="en-US" sz="2000" u="sng">
                <a:solidFill>
                  <a:srgbClr val="0A5293"/>
                </a:solidFill>
                <a:cs typeface="Calibri" panose="020F0502020204030204" pitchFamily="34" charset="0"/>
              </a:rPr>
              <a:t>Yale University School of Art</a:t>
            </a:r>
            <a:endParaRPr lang="en-US" altLang="en-US" sz="2000">
              <a:cs typeface="Calibri" panose="020F05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104E7F7-5080-A974-1A59-7585168A2C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S</a:t>
            </a:r>
            <a:r>
              <a:rPr spc="-25" dirty="0"/>
              <a:t>e</a:t>
            </a:r>
            <a:r>
              <a:rPr spc="-20" dirty="0"/>
              <a:t>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85" dirty="0"/>
              <a:t>e</a:t>
            </a:r>
            <a:r>
              <a:rPr spc="-60" dirty="0"/>
              <a:t>x</a:t>
            </a:r>
            <a:r>
              <a:rPr dirty="0"/>
              <a:t>a</a:t>
            </a:r>
            <a:r>
              <a:rPr spc="-30" dirty="0"/>
              <a:t>m</a:t>
            </a:r>
            <a:r>
              <a:rPr dirty="0"/>
              <a:t>pl</a:t>
            </a:r>
            <a:r>
              <a:rPr spc="-25" dirty="0"/>
              <a:t>e</a:t>
            </a:r>
            <a:r>
              <a:rPr spc="-15" dirty="0"/>
              <a:t>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5" dirty="0"/>
              <a:t>oo</a:t>
            </a:r>
            <a:r>
              <a:rPr spc="-15" dirty="0"/>
              <a:t>r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75" dirty="0"/>
              <a:t>w</a:t>
            </a:r>
            <a:r>
              <a:rPr spc="-25" dirty="0"/>
              <a:t>e</a:t>
            </a:r>
            <a:r>
              <a:rPr spc="-20" dirty="0"/>
              <a:t>b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5" dirty="0"/>
              <a:t>esign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9FA8E2-AB7A-E5C6-086A-62E0DC319EC9}"/>
              </a:ext>
            </a:extLst>
          </p:cNvPr>
          <p:cNvSpPr txBox="1"/>
          <p:nvPr/>
        </p:nvSpPr>
        <p:spPr>
          <a:xfrm>
            <a:off x="906463" y="1460500"/>
            <a:ext cx="7002462" cy="42021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238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W3C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Web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Content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Accessibility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Guidelines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(WCAG)</a:t>
            </a:r>
          </a:p>
          <a:p>
            <a:pPr lvl="1">
              <a:spcBef>
                <a:spcPts val="263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 u="sng">
                <a:solidFill>
                  <a:srgbClr val="0A5293"/>
                </a:solidFill>
                <a:cs typeface="Calibri" panose="020F0502020204030204" pitchFamily="34" charset="0"/>
                <a:hlinkClick r:id="rId3"/>
              </a:rPr>
              <a:t>http://www.w3.org/standards/webdesign/accessibility</a:t>
            </a:r>
            <a:endParaRPr lang="en-US" altLang="en-US" sz="2000">
              <a:cs typeface="Calibri" panose="020F0502020204030204" pitchFamily="34" charset="0"/>
            </a:endParaRPr>
          </a:p>
          <a:p>
            <a:pPr lvl="1">
              <a:spcBef>
                <a:spcPts val="13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88"/>
              </a:lnSpc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Ability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Net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–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wide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range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accessibility-related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information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resources</a:t>
            </a:r>
          </a:p>
          <a:p>
            <a:pPr lvl="1">
              <a:lnSpc>
                <a:spcPts val="2163"/>
              </a:lnSpc>
              <a:spcBef>
                <a:spcPts val="50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 u="sng">
                <a:solidFill>
                  <a:srgbClr val="0A5293"/>
                </a:solidFill>
                <a:cs typeface="Calibri" panose="020F0502020204030204" pitchFamily="34" charset="0"/>
                <a:hlinkClick r:id="rId4"/>
              </a:rPr>
              <a:t>http://www.abilitynet.org.uk/advice-info/web-accessibility-</a:t>
            </a:r>
            <a:r>
              <a:rPr lang="en-US" altLang="en-US" sz="2000">
                <a:solidFill>
                  <a:srgbClr val="0A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>
                <a:solidFill>
                  <a:srgbClr val="0A5293"/>
                </a:solidFill>
                <a:cs typeface="Calibri" panose="020F0502020204030204" pitchFamily="34" charset="0"/>
              </a:rPr>
              <a:t>resources</a:t>
            </a:r>
            <a:endParaRPr lang="en-US" altLang="en-US" sz="2000">
              <a:cs typeface="Calibri" panose="020F0502020204030204" pitchFamily="34" charset="0"/>
            </a:endParaRPr>
          </a:p>
          <a:p>
            <a:pPr lvl="1">
              <a:spcBef>
                <a:spcPts val="3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88"/>
              </a:lnSpc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Ecru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web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design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agency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explains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Equality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2010,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web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accessibility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legislation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UK,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considerations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different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disabilities</a:t>
            </a:r>
          </a:p>
          <a:p>
            <a:pPr lvl="1">
              <a:lnSpc>
                <a:spcPts val="2163"/>
              </a:lnSpc>
              <a:spcBef>
                <a:spcPts val="50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 u="sng">
                <a:solidFill>
                  <a:srgbClr val="0A5293"/>
                </a:solidFill>
                <a:cs typeface="Calibri" panose="020F0502020204030204" pitchFamily="34" charset="0"/>
                <a:hlinkClick r:id="rId5"/>
              </a:rPr>
              <a:t>http://www.ecru.co.uk/who-we-are/articles/why-is-web-</a:t>
            </a:r>
            <a:r>
              <a:rPr lang="en-US" altLang="en-US" sz="2000">
                <a:solidFill>
                  <a:srgbClr val="0A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>
                <a:solidFill>
                  <a:srgbClr val="0A5293"/>
                </a:solidFill>
                <a:cs typeface="Calibri" panose="020F0502020204030204" pitchFamily="34" charset="0"/>
              </a:rPr>
              <a:t>accessibility-important-to-you.html</a:t>
            </a:r>
            <a:endParaRPr lang="en-US" altLang="en-US" sz="2000">
              <a:cs typeface="Calibri" panose="020F05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4759068-9BF8-8C96-7209-97294565B8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Fu</a:t>
            </a:r>
            <a:r>
              <a:rPr spc="-10" dirty="0"/>
              <a:t>r</a:t>
            </a:r>
            <a:r>
              <a:rPr spc="-25" dirty="0"/>
              <a:t>t</a:t>
            </a:r>
            <a:r>
              <a:rPr dirty="0"/>
              <a:t>h</a:t>
            </a:r>
            <a:r>
              <a:rPr spc="-25" dirty="0"/>
              <a:t>e</a:t>
            </a:r>
            <a:r>
              <a:rPr spc="-15" dirty="0"/>
              <a:t>r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20" dirty="0"/>
              <a:t>n</a:t>
            </a:r>
            <a:r>
              <a:rPr spc="-70" dirty="0"/>
              <a:t>f</a:t>
            </a:r>
            <a:r>
              <a:rPr spc="-5" dirty="0"/>
              <a:t>o</a:t>
            </a:r>
            <a:r>
              <a:rPr spc="-20" dirty="0"/>
              <a:t>rm</a:t>
            </a:r>
            <a:r>
              <a:rPr spc="-55" dirty="0"/>
              <a:t>a</a:t>
            </a:r>
            <a:r>
              <a:rPr spc="-25" dirty="0"/>
              <a:t>t</a:t>
            </a:r>
            <a:r>
              <a:rPr dirty="0"/>
              <a:t>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A9A39EA-6642-7416-F16C-59FC7EA62A27}"/>
              </a:ext>
            </a:extLst>
          </p:cNvPr>
          <p:cNvSpPr txBox="1"/>
          <p:nvPr/>
        </p:nvSpPr>
        <p:spPr>
          <a:xfrm>
            <a:off x="896938" y="1568450"/>
            <a:ext cx="5059362" cy="17383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22275" indent="-180975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Don’t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Make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Think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Steve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Krug</a:t>
            </a:r>
          </a:p>
          <a:p>
            <a:pPr lvl="1">
              <a:spcBef>
                <a:spcPts val="50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Available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>
                <a:solidFill>
                  <a:srgbClr val="0A5293"/>
                </a:solidFill>
                <a:cs typeface="Calibri" panose="020F0502020204030204" pitchFamily="34" charset="0"/>
              </a:rPr>
              <a:t>electronically through MMU</a:t>
            </a:r>
            <a:r>
              <a:rPr lang="en-US" altLang="en-US" sz="2000">
                <a:solidFill>
                  <a:srgbClr val="0A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library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catalogue</a:t>
            </a:r>
          </a:p>
          <a:p>
            <a:pPr lvl="1">
              <a:spcBef>
                <a:spcPts val="3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Usabilty.gov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What &amp; Why of Usability</a:t>
            </a:r>
            <a:endParaRPr lang="en-US" altLang="en-US" sz="2400">
              <a:cs typeface="Calibri" panose="020F05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1ED8A3F-4366-A5E5-E6D0-001137D3D33C}"/>
              </a:ext>
            </a:extLst>
          </p:cNvPr>
          <p:cNvSpPr txBox="1"/>
          <p:nvPr/>
        </p:nvSpPr>
        <p:spPr>
          <a:xfrm>
            <a:off x="896938" y="3689350"/>
            <a:ext cx="2092325" cy="7143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Usereffect.com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Checklist</a:t>
            </a:r>
            <a:endParaRPr lang="en-US" altLang="en-US" sz="2400">
              <a:cs typeface="Calibri" panose="020F050202020403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28E0612-3B76-39C0-C72D-861D82311971}"/>
              </a:ext>
            </a:extLst>
          </p:cNvPr>
          <p:cNvSpPr txBox="1"/>
          <p:nvPr/>
        </p:nvSpPr>
        <p:spPr>
          <a:xfrm>
            <a:off x="3168650" y="3708400"/>
            <a:ext cx="32956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20" dirty="0">
                <a:solidFill>
                  <a:srgbClr val="0A5293"/>
                </a:solidFill>
                <a:latin typeface="Calibri"/>
                <a:cs typeface="Calibri"/>
              </a:rPr>
              <a:t>25</a:t>
            </a:r>
            <a:r>
              <a:rPr sz="2400" u="heavy" spc="-5" dirty="0">
                <a:solidFill>
                  <a:srgbClr val="0A5293"/>
                </a:solidFill>
                <a:latin typeface="Calibri"/>
                <a:cs typeface="Calibri"/>
              </a:rPr>
              <a:t>-p</a:t>
            </a:r>
            <a:r>
              <a:rPr sz="2400" u="heavy" spc="-10" dirty="0">
                <a:solidFill>
                  <a:srgbClr val="0A5293"/>
                </a:solidFill>
                <a:latin typeface="Calibri"/>
                <a:cs typeface="Calibri"/>
              </a:rPr>
              <a:t>o</a:t>
            </a:r>
            <a:r>
              <a:rPr sz="2400" u="heavy" dirty="0">
                <a:solidFill>
                  <a:srgbClr val="0A5293"/>
                </a:solidFill>
                <a:latin typeface="Calibri"/>
                <a:cs typeface="Calibri"/>
              </a:rPr>
              <a:t>i</a:t>
            </a:r>
            <a:r>
              <a:rPr sz="2400" u="heavy" spc="-25" dirty="0">
                <a:solidFill>
                  <a:srgbClr val="0A5293"/>
                </a:solidFill>
                <a:latin typeface="Calibri"/>
                <a:cs typeface="Calibri"/>
              </a:rPr>
              <a:t>n</a:t>
            </a:r>
            <a:r>
              <a:rPr sz="2400" u="heavy" spc="-10" dirty="0">
                <a:solidFill>
                  <a:srgbClr val="0A5293"/>
                </a:solidFill>
                <a:latin typeface="Calibri"/>
                <a:cs typeface="Calibri"/>
              </a:rPr>
              <a:t>t</a:t>
            </a:r>
            <a:r>
              <a:rPr sz="2400" u="heavy" spc="5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400" u="heavy" spc="-110" dirty="0">
                <a:solidFill>
                  <a:srgbClr val="0A5293"/>
                </a:solidFill>
                <a:latin typeface="Calibri"/>
                <a:cs typeface="Calibri"/>
              </a:rPr>
              <a:t>W</a:t>
            </a:r>
            <a:r>
              <a:rPr sz="2400" u="heavy" spc="-10" dirty="0">
                <a:solidFill>
                  <a:srgbClr val="0A5293"/>
                </a:solidFill>
                <a:latin typeface="Calibri"/>
                <a:cs typeface="Calibri"/>
              </a:rPr>
              <a:t>e</a:t>
            </a:r>
            <a:r>
              <a:rPr sz="2400" u="heavy" spc="-15" dirty="0">
                <a:solidFill>
                  <a:srgbClr val="0A5293"/>
                </a:solidFill>
                <a:latin typeface="Calibri"/>
                <a:cs typeface="Calibri"/>
              </a:rPr>
              <a:t>b</a:t>
            </a:r>
            <a:r>
              <a:rPr sz="2400" u="heavy" spc="-5" dirty="0">
                <a:solidFill>
                  <a:srgbClr val="0A5293"/>
                </a:solidFill>
                <a:latin typeface="Calibri"/>
                <a:cs typeface="Calibri"/>
              </a:rPr>
              <a:t>s</a:t>
            </a:r>
            <a:r>
              <a:rPr sz="2400" u="heavy" dirty="0">
                <a:solidFill>
                  <a:srgbClr val="0A5293"/>
                </a:solidFill>
                <a:latin typeface="Calibri"/>
                <a:cs typeface="Calibri"/>
              </a:rPr>
              <a:t>i</a:t>
            </a:r>
            <a:r>
              <a:rPr sz="2400" u="heavy" spc="-25" dirty="0">
                <a:solidFill>
                  <a:srgbClr val="0A5293"/>
                </a:solidFill>
                <a:latin typeface="Calibri"/>
                <a:cs typeface="Calibri"/>
              </a:rPr>
              <a:t>t</a:t>
            </a:r>
            <a:r>
              <a:rPr sz="2400" u="heavy" spc="-15" dirty="0">
                <a:solidFill>
                  <a:srgbClr val="0A5293"/>
                </a:solidFill>
                <a:latin typeface="Calibri"/>
                <a:cs typeface="Calibri"/>
              </a:rPr>
              <a:t>e</a:t>
            </a:r>
            <a:r>
              <a:rPr sz="2400" u="heavy" spc="-10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400" u="heavy" spc="-25" dirty="0">
                <a:solidFill>
                  <a:srgbClr val="0A5293"/>
                </a:solidFill>
                <a:latin typeface="Calibri"/>
                <a:cs typeface="Calibri"/>
              </a:rPr>
              <a:t>U</a:t>
            </a:r>
            <a:r>
              <a:rPr sz="2400" u="heavy" spc="-5" dirty="0">
                <a:solidFill>
                  <a:srgbClr val="0A5293"/>
                </a:solidFill>
                <a:latin typeface="Calibri"/>
                <a:cs typeface="Calibri"/>
              </a:rPr>
              <a:t>s</a:t>
            </a:r>
            <a:r>
              <a:rPr sz="2400" u="heavy" dirty="0">
                <a:solidFill>
                  <a:srgbClr val="0A5293"/>
                </a:solidFill>
                <a:latin typeface="Calibri"/>
                <a:cs typeface="Calibri"/>
              </a:rPr>
              <a:t>a</a:t>
            </a:r>
            <a:r>
              <a:rPr sz="2400" u="heavy" spc="-5" dirty="0">
                <a:solidFill>
                  <a:srgbClr val="0A5293"/>
                </a:solidFill>
                <a:latin typeface="Calibri"/>
                <a:cs typeface="Calibri"/>
              </a:rPr>
              <a:t>b</a:t>
            </a:r>
            <a:r>
              <a:rPr sz="2400" u="heavy" dirty="0">
                <a:solidFill>
                  <a:srgbClr val="0A5293"/>
                </a:solidFill>
                <a:latin typeface="Calibri"/>
                <a:cs typeface="Calibri"/>
              </a:rPr>
              <a:t>ilit</a:t>
            </a:r>
            <a:r>
              <a:rPr sz="2400" u="heavy" spc="-15" dirty="0">
                <a:solidFill>
                  <a:srgbClr val="0A5293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776E67B-61D0-6BC7-FCE2-5DA8139A31BD}"/>
              </a:ext>
            </a:extLst>
          </p:cNvPr>
          <p:cNvSpPr txBox="1"/>
          <p:nvPr/>
        </p:nvSpPr>
        <p:spPr>
          <a:xfrm>
            <a:off x="896938" y="4786313"/>
            <a:ext cx="4532312" cy="349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5580" indent="-18288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Wingdings"/>
              <a:buChar char=""/>
              <a:tabLst>
                <a:tab pos="195580" algn="l"/>
              </a:tabLst>
              <a:defRPr/>
            </a:pPr>
            <a:r>
              <a:rPr sz="2400" u="heavy" spc="-15" dirty="0">
                <a:solidFill>
                  <a:srgbClr val="0A5293"/>
                </a:solidFill>
                <a:latin typeface="Calibri"/>
                <a:cs typeface="Calibri"/>
              </a:rPr>
              <a:t>I</a:t>
            </a:r>
            <a:r>
              <a:rPr sz="2400" u="heavy" spc="-20" dirty="0">
                <a:solidFill>
                  <a:srgbClr val="0A5293"/>
                </a:solidFill>
                <a:latin typeface="Calibri"/>
                <a:cs typeface="Calibri"/>
              </a:rPr>
              <a:t>m</a:t>
            </a:r>
            <a:r>
              <a:rPr sz="2400" u="heavy" spc="-5" dirty="0">
                <a:solidFill>
                  <a:srgbClr val="0A5293"/>
                </a:solidFill>
                <a:latin typeface="Calibri"/>
                <a:cs typeface="Calibri"/>
              </a:rPr>
              <a:t>p</a:t>
            </a:r>
            <a:r>
              <a:rPr sz="2400" u="heavy" spc="-45" dirty="0">
                <a:solidFill>
                  <a:srgbClr val="0A5293"/>
                </a:solidFill>
                <a:latin typeface="Calibri"/>
                <a:cs typeface="Calibri"/>
              </a:rPr>
              <a:t>r</a:t>
            </a:r>
            <a:r>
              <a:rPr sz="2400" u="heavy" spc="-20" dirty="0">
                <a:solidFill>
                  <a:srgbClr val="0A5293"/>
                </a:solidFill>
                <a:latin typeface="Calibri"/>
                <a:cs typeface="Calibri"/>
              </a:rPr>
              <a:t>ov</a:t>
            </a:r>
            <a:r>
              <a:rPr sz="2400" u="heavy" dirty="0">
                <a:solidFill>
                  <a:srgbClr val="0A5293"/>
                </a:solidFill>
                <a:latin typeface="Calibri"/>
                <a:cs typeface="Calibri"/>
              </a:rPr>
              <a:t>i</a:t>
            </a:r>
            <a:r>
              <a:rPr sz="2400" u="heavy" spc="-5" dirty="0">
                <a:solidFill>
                  <a:srgbClr val="0A5293"/>
                </a:solidFill>
                <a:latin typeface="Calibri"/>
                <a:cs typeface="Calibri"/>
              </a:rPr>
              <a:t>n</a:t>
            </a:r>
            <a:r>
              <a:rPr sz="2400" u="heavy" spc="-15" dirty="0">
                <a:solidFill>
                  <a:srgbClr val="0A5293"/>
                </a:solidFill>
                <a:latin typeface="Calibri"/>
                <a:cs typeface="Calibri"/>
              </a:rPr>
              <a:t>g</a:t>
            </a:r>
            <a:r>
              <a:rPr sz="2400" u="heavy" spc="-5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400" u="heavy" spc="-45" dirty="0">
                <a:solidFill>
                  <a:srgbClr val="0A5293"/>
                </a:solidFill>
                <a:latin typeface="Calibri"/>
                <a:cs typeface="Calibri"/>
              </a:rPr>
              <a:t>w</a:t>
            </a:r>
            <a:r>
              <a:rPr sz="2400" u="heavy" spc="-10" dirty="0">
                <a:solidFill>
                  <a:srgbClr val="0A5293"/>
                </a:solidFill>
                <a:latin typeface="Calibri"/>
                <a:cs typeface="Calibri"/>
              </a:rPr>
              <a:t>e</a:t>
            </a:r>
            <a:r>
              <a:rPr sz="2400" u="heavy" spc="-30" dirty="0">
                <a:solidFill>
                  <a:srgbClr val="0A5293"/>
                </a:solidFill>
                <a:latin typeface="Calibri"/>
                <a:cs typeface="Calibri"/>
              </a:rPr>
              <a:t>b</a:t>
            </a:r>
            <a:r>
              <a:rPr sz="2400" u="heavy" spc="-5" dirty="0">
                <a:solidFill>
                  <a:srgbClr val="0A5293"/>
                </a:solidFill>
                <a:latin typeface="Calibri"/>
                <a:cs typeface="Calibri"/>
              </a:rPr>
              <a:t>s</a:t>
            </a:r>
            <a:r>
              <a:rPr sz="2400" u="heavy" dirty="0">
                <a:solidFill>
                  <a:srgbClr val="0A5293"/>
                </a:solidFill>
                <a:latin typeface="Calibri"/>
                <a:cs typeface="Calibri"/>
              </a:rPr>
              <a:t>i</a:t>
            </a:r>
            <a:r>
              <a:rPr sz="2400" u="heavy" spc="-35" dirty="0">
                <a:solidFill>
                  <a:srgbClr val="0A5293"/>
                </a:solidFill>
                <a:latin typeface="Calibri"/>
                <a:cs typeface="Calibri"/>
              </a:rPr>
              <a:t>t</a:t>
            </a:r>
            <a:r>
              <a:rPr sz="2400" u="heavy" spc="-15" dirty="0">
                <a:solidFill>
                  <a:srgbClr val="0A5293"/>
                </a:solidFill>
                <a:latin typeface="Calibri"/>
                <a:cs typeface="Calibri"/>
              </a:rPr>
              <a:t>e</a:t>
            </a:r>
            <a:r>
              <a:rPr sz="2400" u="heavy" spc="-10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0A5293"/>
                </a:solidFill>
                <a:latin typeface="Calibri"/>
                <a:cs typeface="Calibri"/>
              </a:rPr>
              <a:t>us</a:t>
            </a:r>
            <a:r>
              <a:rPr sz="2400" u="heavy" spc="-10" dirty="0">
                <a:solidFill>
                  <a:srgbClr val="0A5293"/>
                </a:solidFill>
                <a:latin typeface="Calibri"/>
                <a:cs typeface="Calibri"/>
              </a:rPr>
              <a:t>er </a:t>
            </a:r>
            <a:r>
              <a:rPr sz="2400" u="heavy" spc="-50" dirty="0">
                <a:solidFill>
                  <a:srgbClr val="0A5293"/>
                </a:solidFill>
                <a:latin typeface="Calibri"/>
                <a:cs typeface="Calibri"/>
              </a:rPr>
              <a:t>e</a:t>
            </a:r>
            <a:r>
              <a:rPr sz="2400" u="heavy" dirty="0">
                <a:solidFill>
                  <a:srgbClr val="0A5293"/>
                </a:solidFill>
                <a:latin typeface="Calibri"/>
                <a:cs typeface="Calibri"/>
              </a:rPr>
              <a:t>x</a:t>
            </a:r>
            <a:r>
              <a:rPr sz="2400" u="heavy" spc="-5" dirty="0">
                <a:solidFill>
                  <a:srgbClr val="0A5293"/>
                </a:solidFill>
                <a:latin typeface="Calibri"/>
                <a:cs typeface="Calibri"/>
              </a:rPr>
              <a:t>p</a:t>
            </a:r>
            <a:r>
              <a:rPr sz="2400" u="heavy" spc="-10" dirty="0">
                <a:solidFill>
                  <a:srgbClr val="0A5293"/>
                </a:solidFill>
                <a:latin typeface="Calibri"/>
                <a:cs typeface="Calibri"/>
              </a:rPr>
              <a:t>er</a:t>
            </a:r>
            <a:r>
              <a:rPr sz="2400" u="heavy" dirty="0">
                <a:solidFill>
                  <a:srgbClr val="0A5293"/>
                </a:solidFill>
                <a:latin typeface="Calibri"/>
                <a:cs typeface="Calibri"/>
              </a:rPr>
              <a:t>i</a:t>
            </a:r>
            <a:r>
              <a:rPr sz="2400" u="heavy" spc="-10" dirty="0">
                <a:solidFill>
                  <a:srgbClr val="0A5293"/>
                </a:solidFill>
                <a:latin typeface="Calibri"/>
                <a:cs typeface="Calibri"/>
              </a:rPr>
              <a:t>e</a:t>
            </a:r>
            <a:r>
              <a:rPr sz="2400" u="heavy" spc="-20" dirty="0">
                <a:solidFill>
                  <a:srgbClr val="0A5293"/>
                </a:solidFill>
                <a:latin typeface="Calibri"/>
                <a:cs typeface="Calibri"/>
              </a:rPr>
              <a:t>n</a:t>
            </a:r>
            <a:r>
              <a:rPr sz="2400" u="heavy" spc="-10" dirty="0">
                <a:solidFill>
                  <a:srgbClr val="0A5293"/>
                </a:solidFill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AC9B86A-12A6-0904-7911-4AD22C793C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Fu</a:t>
            </a:r>
            <a:r>
              <a:rPr spc="-10" dirty="0"/>
              <a:t>r</a:t>
            </a:r>
            <a:r>
              <a:rPr spc="-25" dirty="0"/>
              <a:t>t</a:t>
            </a:r>
            <a:r>
              <a:rPr dirty="0"/>
              <a:t>h</a:t>
            </a:r>
            <a:r>
              <a:rPr spc="-25" dirty="0"/>
              <a:t>e</a:t>
            </a:r>
            <a:r>
              <a:rPr spc="-15" dirty="0"/>
              <a:t>r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25" dirty="0"/>
              <a:t>e</a:t>
            </a:r>
            <a:r>
              <a:rPr dirty="0"/>
              <a:t>adin</a:t>
            </a:r>
            <a:r>
              <a:rPr spc="-20" dirty="0"/>
              <a:t>g</a:t>
            </a:r>
          </a:p>
        </p:txBody>
      </p:sp>
      <p:sp>
        <p:nvSpPr>
          <p:cNvPr id="28679" name="object 7">
            <a:extLst>
              <a:ext uri="{FF2B5EF4-FFF2-40B4-BE49-F238E27FC236}">
                <a16:creationId xmlns:a16="http://schemas.microsoft.com/office/drawing/2014/main" id="{C9BB41B0-64B0-F9CA-0B94-667F1743D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270000"/>
            <a:ext cx="2082800" cy="2746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6A8808-EC6F-BB95-989B-81259260FAD4}"/>
              </a:ext>
            </a:extLst>
          </p:cNvPr>
          <p:cNvSpPr txBox="1"/>
          <p:nvPr/>
        </p:nvSpPr>
        <p:spPr>
          <a:xfrm>
            <a:off x="906463" y="1844675"/>
            <a:ext cx="6878637" cy="25431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you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online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photos,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resources,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your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coursework,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please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reference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your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Word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document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Harvard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Style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Manchester Met Guide to Harvard Referencing</a:t>
            </a:r>
            <a:endParaRPr lang="en-US" altLang="en-US" sz="2400">
              <a:cs typeface="Calibri" panose="020F05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E35A7E-BAA1-DCAC-C9B4-4FA4B2BF66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-5" dirty="0"/>
              <a:t>o</a:t>
            </a:r>
            <a:r>
              <a:rPr spc="-60" dirty="0"/>
              <a:t>t</a:t>
            </a:r>
            <a:r>
              <a:rPr spc="-20" dirty="0"/>
              <a:t>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ab</a:t>
            </a:r>
            <a:r>
              <a:rPr spc="-5" dirty="0"/>
              <a:t>o</a:t>
            </a:r>
            <a:r>
              <a:rPr dirty="0"/>
              <a:t>u</a:t>
            </a:r>
            <a:r>
              <a:rPr spc="-15" dirty="0"/>
              <a:t>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80" dirty="0"/>
              <a:t>f</a:t>
            </a:r>
            <a:r>
              <a:rPr spc="-25" dirty="0"/>
              <a:t>e</a:t>
            </a:r>
            <a:r>
              <a:rPr spc="-60" dirty="0"/>
              <a:t>r</a:t>
            </a:r>
            <a:r>
              <a:rPr spc="-25" dirty="0"/>
              <a:t>e</a:t>
            </a:r>
            <a:r>
              <a:rPr dirty="0"/>
              <a:t>n</a:t>
            </a:r>
            <a:r>
              <a:rPr spc="-20" dirty="0"/>
              <a:t>c</a:t>
            </a:r>
            <a:r>
              <a:rPr dirty="0"/>
              <a:t>i</a:t>
            </a:r>
            <a:r>
              <a:rPr spc="-10" dirty="0"/>
              <a:t>n</a:t>
            </a:r>
            <a:r>
              <a:rPr spc="-20" dirty="0"/>
              <a:t>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30DDB1-DE63-F671-6760-ED9A4ECFF2BA}"/>
              </a:ext>
            </a:extLst>
          </p:cNvPr>
          <p:cNvSpPr txBox="1"/>
          <p:nvPr/>
        </p:nvSpPr>
        <p:spPr>
          <a:xfrm>
            <a:off x="727075" y="1120775"/>
            <a:ext cx="7527925" cy="5129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22275" indent="-180975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375"/>
              </a:lnSpc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“Poor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usability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was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one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of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the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reasons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many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online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companies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went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bankrupt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the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infamous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dot-com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bust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(1995-2000)”</a:t>
            </a:r>
          </a:p>
          <a:p>
            <a:pPr lvl="1">
              <a:lnSpc>
                <a:spcPts val="2050"/>
              </a:lnSpc>
              <a:spcBef>
                <a:spcPts val="463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1900">
                <a:cs typeface="Calibri" panose="020F0502020204030204" pitchFamily="34" charset="0"/>
              </a:rPr>
              <a:t>Source: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u="sng">
                <a:solidFill>
                  <a:srgbClr val="0A5293"/>
                </a:solidFill>
                <a:cs typeface="Calibri" panose="020F0502020204030204" pitchFamily="34" charset="0"/>
                <a:hlinkClick r:id="rId3"/>
              </a:rPr>
              <a:t>http://www.biquitous.com/how-crappy-usability-is-costing-you-</a:t>
            </a:r>
            <a:r>
              <a:rPr lang="en-US" altLang="en-US" sz="1900">
                <a:solidFill>
                  <a:srgbClr val="0A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u="sng">
                <a:solidFill>
                  <a:srgbClr val="0A5293"/>
                </a:solidFill>
                <a:cs typeface="Calibri" panose="020F0502020204030204" pitchFamily="34" charset="0"/>
              </a:rPr>
              <a:t>sales</a:t>
            </a:r>
            <a:endParaRPr lang="en-US" altLang="en-US" sz="1900">
              <a:cs typeface="Calibri" panose="020F0502020204030204" pitchFamily="34" charset="0"/>
            </a:endParaRPr>
          </a:p>
          <a:p>
            <a:pPr lvl="1">
              <a:spcBef>
                <a:spcPts val="13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13"/>
              </a:lnSpc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Every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£1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invested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improving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your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website's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usability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cs typeface="Calibri" panose="020F0502020204030204" pitchFamily="34" charset="0"/>
              </a:rPr>
              <a:t>returns</a:t>
            </a:r>
            <a:endParaRPr lang="en-US" altLang="en-US" sz="2200">
              <a:cs typeface="Calibri" panose="020F0502020204030204" pitchFamily="34" charset="0"/>
            </a:endParaRPr>
          </a:p>
          <a:p>
            <a:pPr>
              <a:lnSpc>
                <a:spcPts val="2513"/>
              </a:lnSpc>
            </a:pPr>
            <a:r>
              <a:rPr lang="en-US" altLang="en-US" sz="2200" b="1">
                <a:cs typeface="Calibri" panose="020F0502020204030204" pitchFamily="34" charset="0"/>
              </a:rPr>
              <a:t>£10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cs typeface="Calibri" panose="020F0502020204030204" pitchFamily="34" charset="0"/>
              </a:rPr>
              <a:t>to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cs typeface="Calibri" panose="020F0502020204030204" pitchFamily="34" charset="0"/>
              </a:rPr>
              <a:t>£100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(source: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IBM)</a:t>
            </a:r>
          </a:p>
          <a:p>
            <a:pPr>
              <a:spcBef>
                <a:spcPts val="50"/>
              </a:spcBef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75"/>
              </a:lnSpc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web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usability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redesign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could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increase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visitors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by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150%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and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sales/conversion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rate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by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100%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(source: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Jakob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Nielson)</a:t>
            </a:r>
          </a:p>
          <a:p>
            <a:pPr>
              <a:spcBef>
                <a:spcPts val="13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75"/>
              </a:lnSpc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 u="sng">
                <a:solidFill>
                  <a:srgbClr val="0A5293"/>
                </a:solidFill>
                <a:cs typeface="Calibri" panose="020F0502020204030204" pitchFamily="34" charset="0"/>
              </a:rPr>
              <a:t>Radware.com research </a:t>
            </a:r>
            <a:r>
              <a:rPr lang="en-US" altLang="en-US" sz="2200">
                <a:cs typeface="Calibri" panose="020F0502020204030204" pitchFamily="34" charset="0"/>
              </a:rPr>
              <a:t>(2013)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-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2-second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delay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load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time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during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transaction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resulted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abandonment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rates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of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up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to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87%</a:t>
            </a:r>
          </a:p>
          <a:p>
            <a:pPr>
              <a:spcBef>
                <a:spcPts val="13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75"/>
              </a:lnSpc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Users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often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leave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Web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pages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10–20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seconds,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but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pages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with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clear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value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proposition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can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hold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people's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attention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for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much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longer”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(</a:t>
            </a:r>
            <a:r>
              <a:rPr lang="en-US" altLang="en-US" sz="2200" u="sng">
                <a:solidFill>
                  <a:srgbClr val="0A5293"/>
                </a:solidFill>
                <a:cs typeface="Calibri" panose="020F0502020204030204" pitchFamily="34" charset="0"/>
              </a:rPr>
              <a:t>Jakob Neilson, Sept 2011</a:t>
            </a:r>
            <a:r>
              <a:rPr lang="en-US" altLang="en-US" sz="2200"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14B16D5-1CEF-1B12-DE09-9FED1488E346}"/>
              </a:ext>
            </a:extLst>
          </p:cNvPr>
          <p:cNvSpPr txBox="1"/>
          <p:nvPr/>
        </p:nvSpPr>
        <p:spPr>
          <a:xfrm>
            <a:off x="617538" y="404813"/>
            <a:ext cx="4321175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35" dirty="0">
                <a:solidFill>
                  <a:srgbClr val="595959"/>
                </a:solidFill>
                <a:latin typeface="Calibri"/>
                <a:cs typeface="Calibri"/>
              </a:rPr>
              <a:t>U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abili</a:t>
            </a:r>
            <a:r>
              <a:rPr sz="3600" spc="-1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spc="-2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36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36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spc="-40" dirty="0">
                <a:solidFill>
                  <a:srgbClr val="595959"/>
                </a:solidFill>
                <a:latin typeface="Calibri"/>
                <a:cs typeface="Calibri"/>
              </a:rPr>
              <a:t>w</a:t>
            </a:r>
            <a:r>
              <a:rPr sz="3600" spc="-70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3600" spc="-2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3600" spc="-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3600" spc="5" dirty="0">
                <a:solidFill>
                  <a:srgbClr val="595959"/>
                </a:solidFill>
                <a:latin typeface="Calibri"/>
                <a:cs typeface="Calibri"/>
              </a:rPr>
              <a:t>r?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9D66F67-FF17-2094-4AFD-9F999930B81F}"/>
              </a:ext>
            </a:extLst>
          </p:cNvPr>
          <p:cNvSpPr txBox="1"/>
          <p:nvPr/>
        </p:nvSpPr>
        <p:spPr>
          <a:xfrm>
            <a:off x="906463" y="1300163"/>
            <a:ext cx="7046912" cy="39941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  <a:tab pos="1393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23863" indent="-182563">
              <a:tabLst>
                <a:tab pos="195263" algn="l"/>
                <a:tab pos="1393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  <a:tab pos="1393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  <a:tab pos="1393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  <a:tab pos="1393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  <a:tab pos="1393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  <a:tab pos="1393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  <a:tab pos="1393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  <a:tab pos="1393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Understand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your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target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audience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design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with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mind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(gender,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age,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novice,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expert,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customer,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casual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browser,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>
                <a:cs typeface="Calibri" panose="020F0502020204030204" pitchFamily="34" charset="0"/>
              </a:rPr>
              <a:t>etc)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Good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design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structure</a:t>
            </a:r>
          </a:p>
          <a:p>
            <a:pPr lvl="1">
              <a:spcBef>
                <a:spcPts val="50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Professional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look</a:t>
            </a:r>
          </a:p>
          <a:p>
            <a:pPr lvl="1">
              <a:spcBef>
                <a:spcPts val="47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Clear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structure</a:t>
            </a:r>
          </a:p>
          <a:p>
            <a:pPr lvl="1">
              <a:spcBef>
                <a:spcPts val="47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Good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headings</a:t>
            </a:r>
          </a:p>
          <a:p>
            <a:pPr lvl="1">
              <a:spcBef>
                <a:spcPts val="47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length</a:t>
            </a:r>
          </a:p>
          <a:p>
            <a:pPr lvl="1">
              <a:spcBef>
                <a:spcPts val="47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Image/text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balance</a:t>
            </a:r>
          </a:p>
          <a:p>
            <a:pPr lvl="1">
              <a:spcBef>
                <a:spcPts val="47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Colour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schemes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0233C40-1768-7340-02E3-FCFABCD44AF0}"/>
              </a:ext>
            </a:extLst>
          </p:cNvPr>
          <p:cNvSpPr txBox="1"/>
          <p:nvPr/>
        </p:nvSpPr>
        <p:spPr>
          <a:xfrm>
            <a:off x="906463" y="549275"/>
            <a:ext cx="5233987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35" dirty="0">
                <a:solidFill>
                  <a:srgbClr val="595959"/>
                </a:solidFill>
                <a:latin typeface="Calibri"/>
                <a:cs typeface="Calibri"/>
              </a:rPr>
              <a:t>Wha</a:t>
            </a:r>
            <a:r>
              <a:rPr sz="3600" spc="-1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ma</a:t>
            </a:r>
            <a:r>
              <a:rPr sz="3600" spc="-150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36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595959"/>
                </a:solidFill>
                <a:latin typeface="Calibri"/>
                <a:cs typeface="Calibri"/>
              </a:rPr>
              <a:t>g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oo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d</a:t>
            </a:r>
            <a:r>
              <a:rPr sz="3600" spc="-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u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abili</a:t>
            </a:r>
            <a:r>
              <a:rPr sz="3600" spc="-1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spc="-2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124" name="object 4">
            <a:extLst>
              <a:ext uri="{FF2B5EF4-FFF2-40B4-BE49-F238E27FC236}">
                <a16:creationId xmlns:a16="http://schemas.microsoft.com/office/drawing/2014/main" id="{070EAF42-6673-6992-82EA-4C53D0AEE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3933825"/>
            <a:ext cx="5297487" cy="2479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8A2325-CD67-3BFF-0CE3-8C0DAAEEACC8}"/>
              </a:ext>
            </a:extLst>
          </p:cNvPr>
          <p:cNvSpPr txBox="1"/>
          <p:nvPr/>
        </p:nvSpPr>
        <p:spPr>
          <a:xfrm>
            <a:off x="906463" y="1531938"/>
            <a:ext cx="7054850" cy="45497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238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06425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Findability</a:t>
            </a:r>
          </a:p>
          <a:p>
            <a:pPr lvl="1">
              <a:spcBef>
                <a:spcPts val="263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easily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find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content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they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looking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for?</a:t>
            </a:r>
          </a:p>
          <a:p>
            <a:pPr lvl="2">
              <a:spcBef>
                <a:spcPts val="22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>
                <a:cs typeface="Calibri" panose="020F0502020204030204" pitchFamily="34" charset="0"/>
              </a:rPr>
              <a:t>Information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architecture,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category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names,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headings,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navigation,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links</a:t>
            </a:r>
          </a:p>
          <a:p>
            <a:pPr lvl="2">
              <a:spcBef>
                <a:spcPts val="3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Information</a:t>
            </a:r>
          </a:p>
          <a:p>
            <a:pPr lvl="1">
              <a:spcBef>
                <a:spcPts val="263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Text,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structure,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images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other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media</a:t>
            </a:r>
          </a:p>
          <a:p>
            <a:pPr lvl="1">
              <a:spcBef>
                <a:spcPts val="2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Intuitive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Search</a:t>
            </a:r>
          </a:p>
          <a:p>
            <a:pPr lvl="1">
              <a:lnSpc>
                <a:spcPts val="2163"/>
              </a:lnSpc>
              <a:spcBef>
                <a:spcPts val="53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Easy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find,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text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field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+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button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labelled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“search”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(ie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like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search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engine)</a:t>
            </a:r>
          </a:p>
          <a:p>
            <a:pPr lvl="1">
              <a:spcBef>
                <a:spcPts val="5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Page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design</a:t>
            </a:r>
          </a:p>
          <a:p>
            <a:pPr lvl="1">
              <a:spcBef>
                <a:spcPts val="263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Layout,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readability,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graphics</a:t>
            </a:r>
          </a:p>
          <a:p>
            <a:pPr lvl="1">
              <a:spcBef>
                <a:spcPts val="23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000">
                <a:cs typeface="Calibri" panose="020F0502020204030204" pitchFamily="34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professional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look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helps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build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authority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trust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364953B-DFA5-F4CC-41C3-CD6C44FA6D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P</a:t>
            </a:r>
            <a:r>
              <a:rPr spc="-15" dirty="0"/>
              <a:t>rima</a:t>
            </a:r>
            <a:r>
              <a:rPr spc="-5" dirty="0"/>
              <a:t>r</a:t>
            </a:r>
            <a:r>
              <a:rPr spc="-20" dirty="0"/>
              <a:t>y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70" dirty="0"/>
              <a:t>f</a:t>
            </a:r>
            <a:r>
              <a:rPr spc="-20" dirty="0"/>
              <a:t>ac</a:t>
            </a:r>
            <a:r>
              <a:rPr spc="-60" dirty="0"/>
              <a:t>t</a:t>
            </a:r>
            <a:r>
              <a:rPr spc="-5" dirty="0"/>
              <a:t>o</a:t>
            </a:r>
            <a:r>
              <a:rPr spc="-75" dirty="0"/>
              <a:t>r</a:t>
            </a:r>
            <a:r>
              <a:rPr dirty="0"/>
              <a:t>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-15" dirty="0"/>
              <a:t>Ja</a:t>
            </a:r>
            <a:r>
              <a:rPr spc="-150" dirty="0"/>
              <a:t>k</a:t>
            </a:r>
            <a:r>
              <a:rPr spc="-5" dirty="0"/>
              <a:t>o</a:t>
            </a:r>
            <a:r>
              <a:rPr dirty="0"/>
              <a:t>b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5" dirty="0"/>
              <a:t>e</a:t>
            </a:r>
            <a:r>
              <a:rPr dirty="0"/>
              <a:t>il</a:t>
            </a:r>
            <a:r>
              <a:rPr spc="-5" dirty="0"/>
              <a:t>se</a:t>
            </a:r>
            <a:r>
              <a:rPr spc="5" dirty="0"/>
              <a:t>n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6F66E0-F679-C2B8-6105-A0C9813E1CE2}"/>
              </a:ext>
            </a:extLst>
          </p:cNvPr>
          <p:cNvSpPr txBox="1"/>
          <p:nvPr/>
        </p:nvSpPr>
        <p:spPr>
          <a:xfrm>
            <a:off x="979488" y="1136650"/>
            <a:ext cx="6835775" cy="1785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5580" indent="-18288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Wingdings"/>
              <a:buChar char=""/>
              <a:tabLst>
                <a:tab pos="195580" algn="l"/>
              </a:tabLst>
              <a:defRPr/>
            </a:pPr>
            <a:r>
              <a:rPr sz="240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195580" indent="-18288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Wingdings"/>
              <a:buChar char=""/>
              <a:tabLst>
                <a:tab pos="195580" algn="l"/>
              </a:tabLst>
              <a:defRPr/>
            </a:pP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/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tuiti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95580" indent="-18288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Wingdings"/>
              <a:buChar char=""/>
              <a:tabLst>
                <a:tab pos="195580" algn="l"/>
              </a:tabLst>
              <a:defRPr/>
            </a:pPr>
            <a:r>
              <a:rPr sz="240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arly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195580" indent="-18288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Wingdings"/>
              <a:buChar char=""/>
              <a:tabLst>
                <a:tab pos="195580" algn="l"/>
              </a:tabLst>
              <a:defRPr/>
            </a:pP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mb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ails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95580" indent="-18288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Wingdings"/>
              <a:buChar char=""/>
              <a:tabLst>
                <a:tab pos="195580" algn="l"/>
              </a:tabLst>
              <a:defRPr/>
            </a:pPr>
            <a:r>
              <a:rPr sz="2400" dirty="0">
                <a:latin typeface="Calibri"/>
                <a:cs typeface="Calibri"/>
              </a:rPr>
              <a:t>St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C408BA1-EB64-CB1B-039D-7BB6AEA9386B}"/>
              </a:ext>
            </a:extLst>
          </p:cNvPr>
          <p:cNvSpPr txBox="1"/>
          <p:nvPr/>
        </p:nvSpPr>
        <p:spPr>
          <a:xfrm>
            <a:off x="952500" y="457200"/>
            <a:ext cx="2005013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20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3600" spc="-8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3600" spc="-15" dirty="0">
                <a:solidFill>
                  <a:srgbClr val="595959"/>
                </a:solidFill>
                <a:latin typeface="Calibri"/>
                <a:cs typeface="Calibri"/>
              </a:rPr>
              <a:t>vi</a:t>
            </a:r>
            <a:r>
              <a:rPr sz="3600" spc="-100" dirty="0">
                <a:solidFill>
                  <a:srgbClr val="595959"/>
                </a:solidFill>
                <a:latin typeface="Calibri"/>
                <a:cs typeface="Calibri"/>
              </a:rPr>
              <a:t>g</a:t>
            </a:r>
            <a:r>
              <a:rPr sz="3600" spc="-3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3600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3600" spc="-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172" name="object 4">
            <a:extLst>
              <a:ext uri="{FF2B5EF4-FFF2-40B4-BE49-F238E27FC236}">
                <a16:creationId xmlns:a16="http://schemas.microsoft.com/office/drawing/2014/main" id="{F345AE46-E9C5-BD9F-D0DF-B804A4E14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7563"/>
            <a:ext cx="5616575" cy="3189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object 5">
            <a:extLst>
              <a:ext uri="{FF2B5EF4-FFF2-40B4-BE49-F238E27FC236}">
                <a16:creationId xmlns:a16="http://schemas.microsoft.com/office/drawing/2014/main" id="{96F0CCFF-0376-7DE5-0C47-255CC288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933700"/>
            <a:ext cx="3790950" cy="3524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77D4ED-B8E0-40A0-7188-75CF7D26905D}"/>
              </a:ext>
            </a:extLst>
          </p:cNvPr>
          <p:cNvSpPr txBox="1"/>
          <p:nvPr/>
        </p:nvSpPr>
        <p:spPr>
          <a:xfrm>
            <a:off x="906463" y="1506538"/>
            <a:ext cx="7240587" cy="44164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238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Text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size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and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spacing</a:t>
            </a:r>
          </a:p>
          <a:p>
            <a:pPr>
              <a:spcBef>
                <a:spcPts val="158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Typeface</a:t>
            </a:r>
          </a:p>
          <a:p>
            <a:pPr>
              <a:spcBef>
                <a:spcPts val="158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Use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conventions</a:t>
            </a:r>
          </a:p>
          <a:p>
            <a:pPr lvl="1">
              <a:spcBef>
                <a:spcPts val="13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1900">
                <a:cs typeface="Calibri" panose="020F0502020204030204" pitchFamily="34" charset="0"/>
              </a:rPr>
              <a:t>FAQs,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Contact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Us,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About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Us,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etc</a:t>
            </a:r>
          </a:p>
          <a:p>
            <a:pPr lvl="1"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1900">
                <a:cs typeface="Calibri" panose="020F0502020204030204" pitchFamily="34" charset="0"/>
              </a:rPr>
              <a:t>Placing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of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content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such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as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shopping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basket,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search,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log-in/log-out,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etc</a:t>
            </a:r>
          </a:p>
          <a:p>
            <a:pPr>
              <a:spcBef>
                <a:spcPts val="1738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Don’t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underline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text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that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isn’t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link</a:t>
            </a:r>
          </a:p>
          <a:p>
            <a:pPr>
              <a:spcBef>
                <a:spcPts val="2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13"/>
              </a:lnSpc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Use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within-sentence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links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where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appropriate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(e.g.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u="sng">
                <a:solidFill>
                  <a:srgbClr val="0A5293"/>
                </a:solidFill>
                <a:cs typeface="Calibri" panose="020F0502020204030204" pitchFamily="34" charset="0"/>
              </a:rPr>
              <a:t>Wikipedia</a:t>
            </a:r>
            <a:r>
              <a:rPr lang="en-US" altLang="en-US" sz="2200">
                <a:solidFill>
                  <a:srgbClr val="0A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does)</a:t>
            </a:r>
          </a:p>
          <a:p>
            <a:pPr>
              <a:spcBef>
                <a:spcPts val="160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Good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download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times</a:t>
            </a:r>
          </a:p>
          <a:p>
            <a:pPr>
              <a:spcBef>
                <a:spcPts val="175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Avoid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gimmicks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like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scrolling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text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and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>
                <a:cs typeface="Calibri" panose="020F0502020204030204" pitchFamily="34" charset="0"/>
              </a:rPr>
              <a:t>flashing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images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1A20C71-CDE8-238E-D998-435145F217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</a:t>
            </a:r>
            <a:r>
              <a:rPr spc="-10" dirty="0"/>
              <a:t>t</a:t>
            </a:r>
            <a:r>
              <a:rPr dirty="0"/>
              <a:t>h</a:t>
            </a:r>
            <a:r>
              <a:rPr spc="-25" dirty="0"/>
              <a:t>e</a:t>
            </a:r>
            <a:r>
              <a:rPr spc="-15" dirty="0"/>
              <a:t>r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u</a:t>
            </a:r>
            <a:r>
              <a:rPr spc="-5" dirty="0"/>
              <a:t>s</a:t>
            </a:r>
            <a:r>
              <a:rPr dirty="0"/>
              <a:t>abili</a:t>
            </a:r>
            <a:r>
              <a:rPr spc="-10" dirty="0"/>
              <a:t>t</a:t>
            </a:r>
            <a:r>
              <a:rPr spc="-20" dirty="0"/>
              <a:t>y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45" dirty="0"/>
              <a:t>c</a:t>
            </a:r>
            <a:r>
              <a:rPr spc="-5" dirty="0"/>
              <a:t>o</a:t>
            </a:r>
            <a:r>
              <a:rPr dirty="0"/>
              <a:t>n</a:t>
            </a:r>
            <a:r>
              <a:rPr spc="-5" dirty="0"/>
              <a:t>s</a:t>
            </a:r>
            <a:r>
              <a:rPr dirty="0"/>
              <a:t>id</a:t>
            </a:r>
            <a:r>
              <a:rPr spc="-25" dirty="0"/>
              <a:t>e</a:t>
            </a:r>
            <a:r>
              <a:rPr spc="-85" dirty="0"/>
              <a:t>r</a:t>
            </a:r>
            <a:r>
              <a:rPr spc="-35" dirty="0"/>
              <a:t>a</a:t>
            </a:r>
            <a:r>
              <a:rPr spc="-25" dirty="0"/>
              <a:t>t</a:t>
            </a:r>
            <a:r>
              <a:rPr dirty="0"/>
              <a:t>i</a:t>
            </a:r>
            <a:r>
              <a:rPr spc="-5" dirty="0"/>
              <a:t>o</a:t>
            </a:r>
            <a:r>
              <a:rPr dirty="0"/>
              <a:t>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A9A1789-317E-90E4-B55C-8D4FD79E9E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</a:t>
            </a:r>
            <a:r>
              <a:rPr spc="-35" dirty="0"/>
              <a:t>n</a:t>
            </a:r>
            <a:r>
              <a:rPr spc="-25" dirty="0"/>
              <a:t>t</a:t>
            </a:r>
            <a:r>
              <a:rPr dirty="0"/>
              <a:t>ui</a:t>
            </a:r>
            <a:r>
              <a:rPr spc="-10" dirty="0"/>
              <a:t>t</a:t>
            </a:r>
            <a:r>
              <a:rPr dirty="0"/>
              <a:t>i</a:t>
            </a:r>
            <a:r>
              <a:rPr spc="-30" dirty="0"/>
              <a:t>v</a:t>
            </a:r>
            <a:r>
              <a:rPr spc="-20" dirty="0"/>
              <a:t>e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dirty="0"/>
              <a:t>un</a:t>
            </a:r>
            <a:r>
              <a:rPr spc="-20" dirty="0"/>
              <a:t>c</a:t>
            </a:r>
            <a:r>
              <a:rPr spc="-25" dirty="0"/>
              <a:t>t</a:t>
            </a:r>
            <a:r>
              <a:rPr dirty="0"/>
              <a:t>i</a:t>
            </a:r>
            <a:r>
              <a:rPr spc="-5" dirty="0"/>
              <a:t>o</a:t>
            </a:r>
            <a:r>
              <a:rPr dirty="0"/>
              <a:t>nal</a:t>
            </a:r>
            <a:r>
              <a:rPr spc="-15" dirty="0"/>
              <a:t>i</a:t>
            </a:r>
            <a:r>
              <a:rPr spc="-25" dirty="0"/>
              <a:t>t</a:t>
            </a:r>
            <a:r>
              <a:rPr spc="-20" dirty="0"/>
              <a:t>y</a:t>
            </a:r>
          </a:p>
        </p:txBody>
      </p:sp>
      <p:sp>
        <p:nvSpPr>
          <p:cNvPr id="9219" name="object 3">
            <a:extLst>
              <a:ext uri="{FF2B5EF4-FFF2-40B4-BE49-F238E27FC236}">
                <a16:creationId xmlns:a16="http://schemas.microsoft.com/office/drawing/2014/main" id="{F6F57782-77F7-7D37-CD60-097FBB61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1452563"/>
            <a:ext cx="8353425" cy="977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4B04D2D-0667-EC56-61D0-FC03EDB572AA}"/>
              </a:ext>
            </a:extLst>
          </p:cNvPr>
          <p:cNvSpPr txBox="1"/>
          <p:nvPr/>
        </p:nvSpPr>
        <p:spPr>
          <a:xfrm>
            <a:off x="4938713" y="2794000"/>
            <a:ext cx="31940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n-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Am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z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10" dirty="0">
                <a:latin typeface="Calibri"/>
                <a:cs typeface="Calibri"/>
              </a:rPr>
              <a:t>y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b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1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9221" name="object 5">
            <a:extLst>
              <a:ext uri="{FF2B5EF4-FFF2-40B4-BE49-F238E27FC236}">
                <a16:creationId xmlns:a16="http://schemas.microsoft.com/office/drawing/2014/main" id="{50CF7E4A-A884-B9E2-C477-D416CEDD3659}"/>
              </a:ext>
            </a:extLst>
          </p:cNvPr>
          <p:cNvSpPr>
            <a:spLocks/>
          </p:cNvSpPr>
          <p:nvPr/>
        </p:nvSpPr>
        <p:spPr bwMode="auto">
          <a:xfrm>
            <a:off x="6372225" y="1962150"/>
            <a:ext cx="1296988" cy="600075"/>
          </a:xfrm>
          <a:custGeom>
            <a:avLst/>
            <a:gdLst>
              <a:gd name="T0" fmla="*/ 0 w 1297304"/>
              <a:gd name="T1" fmla="*/ 299465 h 599439"/>
              <a:gd name="T2" fmla="*/ 8487 w 1297304"/>
              <a:gd name="T3" fmla="*/ 250892 h 599439"/>
              <a:gd name="T4" fmla="*/ 33058 w 1297304"/>
              <a:gd name="T5" fmla="*/ 204813 h 599439"/>
              <a:gd name="T6" fmla="*/ 72379 w 1297304"/>
              <a:gd name="T7" fmla="*/ 161846 h 599439"/>
              <a:gd name="T8" fmla="*/ 125114 w 1297304"/>
              <a:gd name="T9" fmla="*/ 122607 h 599439"/>
              <a:gd name="T10" fmla="*/ 189928 w 1297304"/>
              <a:gd name="T11" fmla="*/ 87713 h 599439"/>
              <a:gd name="T12" fmla="*/ 226448 w 1297304"/>
              <a:gd name="T13" fmla="*/ 72088 h 599439"/>
              <a:gd name="T14" fmla="*/ 265486 w 1297304"/>
              <a:gd name="T15" fmla="*/ 57781 h 599439"/>
              <a:gd name="T16" fmla="*/ 306877 w 1297304"/>
              <a:gd name="T17" fmla="*/ 44868 h 599439"/>
              <a:gd name="T18" fmla="*/ 350454 w 1297304"/>
              <a:gd name="T19" fmla="*/ 33426 h 599439"/>
              <a:gd name="T20" fmla="*/ 396049 w 1297304"/>
              <a:gd name="T21" fmla="*/ 23534 h 599439"/>
              <a:gd name="T22" fmla="*/ 443496 w 1297304"/>
              <a:gd name="T23" fmla="*/ 15267 h 599439"/>
              <a:gd name="T24" fmla="*/ 492627 w 1297304"/>
              <a:gd name="T25" fmla="*/ 8703 h 599439"/>
              <a:gd name="T26" fmla="*/ 543277 w 1297304"/>
              <a:gd name="T27" fmla="*/ 3919 h 599439"/>
              <a:gd name="T28" fmla="*/ 595277 w 1297304"/>
              <a:gd name="T29" fmla="*/ 992 h 599439"/>
              <a:gd name="T30" fmla="*/ 648461 w 1297304"/>
              <a:gd name="T31" fmla="*/ 0 h 599439"/>
              <a:gd name="T32" fmla="*/ 701646 w 1297304"/>
              <a:gd name="T33" fmla="*/ 992 h 599439"/>
              <a:gd name="T34" fmla="*/ 753646 w 1297304"/>
              <a:gd name="T35" fmla="*/ 3919 h 599439"/>
              <a:gd name="T36" fmla="*/ 804296 w 1297304"/>
              <a:gd name="T37" fmla="*/ 8703 h 599439"/>
              <a:gd name="T38" fmla="*/ 853427 w 1297304"/>
              <a:gd name="T39" fmla="*/ 15267 h 599439"/>
              <a:gd name="T40" fmla="*/ 900874 w 1297304"/>
              <a:gd name="T41" fmla="*/ 23534 h 599439"/>
              <a:gd name="T42" fmla="*/ 946469 w 1297304"/>
              <a:gd name="T43" fmla="*/ 33426 h 599439"/>
              <a:gd name="T44" fmla="*/ 990046 w 1297304"/>
              <a:gd name="T45" fmla="*/ 44868 h 599439"/>
              <a:gd name="T46" fmla="*/ 1031437 w 1297304"/>
              <a:gd name="T47" fmla="*/ 57781 h 599439"/>
              <a:gd name="T48" fmla="*/ 1070475 w 1297304"/>
              <a:gd name="T49" fmla="*/ 72088 h 599439"/>
              <a:gd name="T50" fmla="*/ 1106995 w 1297304"/>
              <a:gd name="T51" fmla="*/ 87713 h 599439"/>
              <a:gd name="T52" fmla="*/ 1171809 w 1297304"/>
              <a:gd name="T53" fmla="*/ 122607 h 599439"/>
              <a:gd name="T54" fmla="*/ 1224544 w 1297304"/>
              <a:gd name="T55" fmla="*/ 161846 h 599439"/>
              <a:gd name="T56" fmla="*/ 1263865 w 1297304"/>
              <a:gd name="T57" fmla="*/ 204813 h 599439"/>
              <a:gd name="T58" fmla="*/ 1288436 w 1297304"/>
              <a:gd name="T59" fmla="*/ 250892 h 599439"/>
              <a:gd name="T60" fmla="*/ 1296923 w 1297304"/>
              <a:gd name="T61" fmla="*/ 299465 h 599439"/>
              <a:gd name="T62" fmla="*/ 1294774 w 1297304"/>
              <a:gd name="T63" fmla="*/ 324026 h 599439"/>
              <a:gd name="T64" fmla="*/ 1278078 w 1297304"/>
              <a:gd name="T65" fmla="*/ 371429 h 599439"/>
              <a:gd name="T66" fmla="*/ 1245965 w 1297304"/>
              <a:gd name="T67" fmla="*/ 416029 h 599439"/>
              <a:gd name="T68" fmla="*/ 1199770 w 1297304"/>
              <a:gd name="T69" fmla="*/ 457209 h 599439"/>
              <a:gd name="T70" fmla="*/ 1140829 w 1297304"/>
              <a:gd name="T71" fmla="*/ 494352 h 599439"/>
              <a:gd name="T72" fmla="*/ 1070475 w 1297304"/>
              <a:gd name="T73" fmla="*/ 526843 h 599439"/>
              <a:gd name="T74" fmla="*/ 1031437 w 1297304"/>
              <a:gd name="T75" fmla="*/ 541150 h 599439"/>
              <a:gd name="T76" fmla="*/ 990046 w 1297304"/>
              <a:gd name="T77" fmla="*/ 554063 h 599439"/>
              <a:gd name="T78" fmla="*/ 946469 w 1297304"/>
              <a:gd name="T79" fmla="*/ 565504 h 599439"/>
              <a:gd name="T80" fmla="*/ 900874 w 1297304"/>
              <a:gd name="T81" fmla="*/ 575397 h 599439"/>
              <a:gd name="T82" fmla="*/ 853427 w 1297304"/>
              <a:gd name="T83" fmla="*/ 583664 h 599439"/>
              <a:gd name="T84" fmla="*/ 804296 w 1297304"/>
              <a:gd name="T85" fmla="*/ 590228 h 599439"/>
              <a:gd name="T86" fmla="*/ 753646 w 1297304"/>
              <a:gd name="T87" fmla="*/ 595012 h 599439"/>
              <a:gd name="T88" fmla="*/ 701646 w 1297304"/>
              <a:gd name="T89" fmla="*/ 597939 h 599439"/>
              <a:gd name="T90" fmla="*/ 648461 w 1297304"/>
              <a:gd name="T91" fmla="*/ 598931 h 599439"/>
              <a:gd name="T92" fmla="*/ 595277 w 1297304"/>
              <a:gd name="T93" fmla="*/ 597939 h 599439"/>
              <a:gd name="T94" fmla="*/ 543277 w 1297304"/>
              <a:gd name="T95" fmla="*/ 595012 h 599439"/>
              <a:gd name="T96" fmla="*/ 492627 w 1297304"/>
              <a:gd name="T97" fmla="*/ 590228 h 599439"/>
              <a:gd name="T98" fmla="*/ 443496 w 1297304"/>
              <a:gd name="T99" fmla="*/ 583664 h 599439"/>
              <a:gd name="T100" fmla="*/ 396049 w 1297304"/>
              <a:gd name="T101" fmla="*/ 575397 h 599439"/>
              <a:gd name="T102" fmla="*/ 350454 w 1297304"/>
              <a:gd name="T103" fmla="*/ 565504 h 599439"/>
              <a:gd name="T104" fmla="*/ 306877 w 1297304"/>
              <a:gd name="T105" fmla="*/ 554063 h 599439"/>
              <a:gd name="T106" fmla="*/ 265486 w 1297304"/>
              <a:gd name="T107" fmla="*/ 541150 h 599439"/>
              <a:gd name="T108" fmla="*/ 226448 w 1297304"/>
              <a:gd name="T109" fmla="*/ 526843 h 599439"/>
              <a:gd name="T110" fmla="*/ 189928 w 1297304"/>
              <a:gd name="T111" fmla="*/ 511218 h 599439"/>
              <a:gd name="T112" fmla="*/ 125114 w 1297304"/>
              <a:gd name="T113" fmla="*/ 476324 h 599439"/>
              <a:gd name="T114" fmla="*/ 72379 w 1297304"/>
              <a:gd name="T115" fmla="*/ 437085 h 599439"/>
              <a:gd name="T116" fmla="*/ 33058 w 1297304"/>
              <a:gd name="T117" fmla="*/ 394118 h 599439"/>
              <a:gd name="T118" fmla="*/ 8487 w 1297304"/>
              <a:gd name="T119" fmla="*/ 348039 h 599439"/>
              <a:gd name="T120" fmla="*/ 0 w 1297304"/>
              <a:gd name="T121" fmla="*/ 299465 h 599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97304" h="599439">
                <a:moveTo>
                  <a:pt x="0" y="299465"/>
                </a:moveTo>
                <a:lnTo>
                  <a:pt x="8487" y="250892"/>
                </a:lnTo>
                <a:lnTo>
                  <a:pt x="33058" y="204813"/>
                </a:lnTo>
                <a:lnTo>
                  <a:pt x="72379" y="161846"/>
                </a:lnTo>
                <a:lnTo>
                  <a:pt x="125114" y="122607"/>
                </a:lnTo>
                <a:lnTo>
                  <a:pt x="189928" y="87713"/>
                </a:lnTo>
                <a:lnTo>
                  <a:pt x="226448" y="72088"/>
                </a:lnTo>
                <a:lnTo>
                  <a:pt x="265486" y="57781"/>
                </a:lnTo>
                <a:lnTo>
                  <a:pt x="306877" y="44868"/>
                </a:lnTo>
                <a:lnTo>
                  <a:pt x="350454" y="33426"/>
                </a:lnTo>
                <a:lnTo>
                  <a:pt x="396049" y="23534"/>
                </a:lnTo>
                <a:lnTo>
                  <a:pt x="443496" y="15267"/>
                </a:lnTo>
                <a:lnTo>
                  <a:pt x="492627" y="8703"/>
                </a:lnTo>
                <a:lnTo>
                  <a:pt x="543277" y="3919"/>
                </a:lnTo>
                <a:lnTo>
                  <a:pt x="595277" y="992"/>
                </a:lnTo>
                <a:lnTo>
                  <a:pt x="648461" y="0"/>
                </a:lnTo>
                <a:lnTo>
                  <a:pt x="701646" y="992"/>
                </a:lnTo>
                <a:lnTo>
                  <a:pt x="753646" y="3919"/>
                </a:lnTo>
                <a:lnTo>
                  <a:pt x="804296" y="8703"/>
                </a:lnTo>
                <a:lnTo>
                  <a:pt x="853427" y="15267"/>
                </a:lnTo>
                <a:lnTo>
                  <a:pt x="900874" y="23534"/>
                </a:lnTo>
                <a:lnTo>
                  <a:pt x="946469" y="33426"/>
                </a:lnTo>
                <a:lnTo>
                  <a:pt x="990046" y="44868"/>
                </a:lnTo>
                <a:lnTo>
                  <a:pt x="1031437" y="57781"/>
                </a:lnTo>
                <a:lnTo>
                  <a:pt x="1070475" y="72088"/>
                </a:lnTo>
                <a:lnTo>
                  <a:pt x="1106995" y="87713"/>
                </a:lnTo>
                <a:lnTo>
                  <a:pt x="1171809" y="122607"/>
                </a:lnTo>
                <a:lnTo>
                  <a:pt x="1224544" y="161846"/>
                </a:lnTo>
                <a:lnTo>
                  <a:pt x="1263865" y="204813"/>
                </a:lnTo>
                <a:lnTo>
                  <a:pt x="1288436" y="250892"/>
                </a:lnTo>
                <a:lnTo>
                  <a:pt x="1296923" y="299465"/>
                </a:lnTo>
                <a:lnTo>
                  <a:pt x="1294774" y="324026"/>
                </a:lnTo>
                <a:lnTo>
                  <a:pt x="1278078" y="371429"/>
                </a:lnTo>
                <a:lnTo>
                  <a:pt x="1245965" y="416029"/>
                </a:lnTo>
                <a:lnTo>
                  <a:pt x="1199770" y="457209"/>
                </a:lnTo>
                <a:lnTo>
                  <a:pt x="1140829" y="494352"/>
                </a:lnTo>
                <a:lnTo>
                  <a:pt x="1070475" y="526843"/>
                </a:lnTo>
                <a:lnTo>
                  <a:pt x="1031437" y="541150"/>
                </a:lnTo>
                <a:lnTo>
                  <a:pt x="990046" y="554063"/>
                </a:lnTo>
                <a:lnTo>
                  <a:pt x="946469" y="565504"/>
                </a:lnTo>
                <a:lnTo>
                  <a:pt x="900874" y="575397"/>
                </a:lnTo>
                <a:lnTo>
                  <a:pt x="853427" y="583664"/>
                </a:lnTo>
                <a:lnTo>
                  <a:pt x="804296" y="590228"/>
                </a:lnTo>
                <a:lnTo>
                  <a:pt x="753646" y="595012"/>
                </a:lnTo>
                <a:lnTo>
                  <a:pt x="701646" y="597939"/>
                </a:lnTo>
                <a:lnTo>
                  <a:pt x="648461" y="598931"/>
                </a:lnTo>
                <a:lnTo>
                  <a:pt x="595277" y="597939"/>
                </a:lnTo>
                <a:lnTo>
                  <a:pt x="543277" y="595012"/>
                </a:lnTo>
                <a:lnTo>
                  <a:pt x="492627" y="590228"/>
                </a:lnTo>
                <a:lnTo>
                  <a:pt x="443496" y="583664"/>
                </a:lnTo>
                <a:lnTo>
                  <a:pt x="396049" y="575397"/>
                </a:lnTo>
                <a:lnTo>
                  <a:pt x="350454" y="565504"/>
                </a:lnTo>
                <a:lnTo>
                  <a:pt x="306877" y="554063"/>
                </a:lnTo>
                <a:lnTo>
                  <a:pt x="265486" y="541150"/>
                </a:lnTo>
                <a:lnTo>
                  <a:pt x="226448" y="526843"/>
                </a:lnTo>
                <a:lnTo>
                  <a:pt x="189928" y="511218"/>
                </a:lnTo>
                <a:lnTo>
                  <a:pt x="125114" y="476324"/>
                </a:lnTo>
                <a:lnTo>
                  <a:pt x="72379" y="437085"/>
                </a:lnTo>
                <a:lnTo>
                  <a:pt x="33058" y="394118"/>
                </a:lnTo>
                <a:lnTo>
                  <a:pt x="8487" y="348039"/>
                </a:lnTo>
                <a:lnTo>
                  <a:pt x="0" y="299465"/>
                </a:lnTo>
                <a:close/>
              </a:path>
            </a:pathLst>
          </a:custGeom>
          <a:noFill/>
          <a:ln w="15239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222" name="object 6">
            <a:extLst>
              <a:ext uri="{FF2B5EF4-FFF2-40B4-BE49-F238E27FC236}">
                <a16:creationId xmlns:a16="http://schemas.microsoft.com/office/drawing/2014/main" id="{1203BE72-610C-0E1F-772E-C7B5509A07A6}"/>
              </a:ext>
            </a:extLst>
          </p:cNvPr>
          <p:cNvSpPr>
            <a:spLocks/>
          </p:cNvSpPr>
          <p:nvPr/>
        </p:nvSpPr>
        <p:spPr bwMode="auto">
          <a:xfrm>
            <a:off x="6300788" y="2374900"/>
            <a:ext cx="452437" cy="323850"/>
          </a:xfrm>
          <a:custGeom>
            <a:avLst/>
            <a:gdLst>
              <a:gd name="T0" fmla="*/ 0 w 452754"/>
              <a:gd name="T1" fmla="*/ 323118 h 323214"/>
              <a:gd name="T2" fmla="*/ 452384 w 452754"/>
              <a:gd name="T3" fmla="*/ 0 h 3232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2754" h="323214">
                <a:moveTo>
                  <a:pt x="0" y="323118"/>
                </a:moveTo>
                <a:lnTo>
                  <a:pt x="452384" y="0"/>
                </a:lnTo>
              </a:path>
            </a:pathLst>
          </a:custGeom>
          <a:noFill/>
          <a:ln w="22859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223" name="object 7">
            <a:extLst>
              <a:ext uri="{FF2B5EF4-FFF2-40B4-BE49-F238E27FC236}">
                <a16:creationId xmlns:a16="http://schemas.microsoft.com/office/drawing/2014/main" id="{ED3E83AD-3B96-385A-BE22-1DEE5C5A4424}"/>
              </a:ext>
            </a:extLst>
          </p:cNvPr>
          <p:cNvSpPr>
            <a:spLocks/>
          </p:cNvSpPr>
          <p:nvPr/>
        </p:nvSpPr>
        <p:spPr bwMode="auto">
          <a:xfrm>
            <a:off x="6721475" y="2338388"/>
            <a:ext cx="84138" cy="76200"/>
          </a:xfrm>
          <a:custGeom>
            <a:avLst/>
            <a:gdLst>
              <a:gd name="T0" fmla="*/ 84155 w 84454"/>
              <a:gd name="T1" fmla="*/ 0 h 75564"/>
              <a:gd name="T2" fmla="*/ 0 w 84454"/>
              <a:gd name="T3" fmla="*/ 13289 h 75564"/>
              <a:gd name="T4" fmla="*/ 44317 w 84454"/>
              <a:gd name="T5" fmla="*/ 75285 h 75564"/>
              <a:gd name="T6" fmla="*/ 84155 w 84454"/>
              <a:gd name="T7" fmla="*/ 0 h 75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454" h="75564">
                <a:moveTo>
                  <a:pt x="84155" y="0"/>
                </a:moveTo>
                <a:lnTo>
                  <a:pt x="0" y="13289"/>
                </a:lnTo>
                <a:lnTo>
                  <a:pt x="44317" y="75285"/>
                </a:lnTo>
                <a:lnTo>
                  <a:pt x="84155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5B3CDE7-3379-AE05-294D-B1337753EFFD}"/>
              </a:ext>
            </a:extLst>
          </p:cNvPr>
          <p:cNvSpPr txBox="1"/>
          <p:nvPr/>
        </p:nvSpPr>
        <p:spPr>
          <a:xfrm>
            <a:off x="1631950" y="4673600"/>
            <a:ext cx="30226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g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us</a:t>
            </a:r>
            <a:endParaRPr>
              <a:latin typeface="Calibri"/>
              <a:cs typeface="Calibri"/>
            </a:endParaRPr>
          </a:p>
        </p:txBody>
      </p:sp>
      <p:sp>
        <p:nvSpPr>
          <p:cNvPr id="9225" name="object 9">
            <a:extLst>
              <a:ext uri="{FF2B5EF4-FFF2-40B4-BE49-F238E27FC236}">
                <a16:creationId xmlns:a16="http://schemas.microsoft.com/office/drawing/2014/main" id="{0EE573DC-D0C6-4E3C-1D39-097FD4866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3198813"/>
            <a:ext cx="3189288" cy="1371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object 10">
            <a:extLst>
              <a:ext uri="{FF2B5EF4-FFF2-40B4-BE49-F238E27FC236}">
                <a16:creationId xmlns:a16="http://schemas.microsoft.com/office/drawing/2014/main" id="{84E4472A-7B06-3A95-8903-1DFB4A95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3325813"/>
            <a:ext cx="2665413" cy="32845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7" name="object 11">
            <a:extLst>
              <a:ext uri="{FF2B5EF4-FFF2-40B4-BE49-F238E27FC236}">
                <a16:creationId xmlns:a16="http://schemas.microsoft.com/office/drawing/2014/main" id="{9A6253C7-6DC4-1DB8-8A2F-0C5770191F61}"/>
              </a:ext>
            </a:extLst>
          </p:cNvPr>
          <p:cNvSpPr>
            <a:spLocks/>
          </p:cNvSpPr>
          <p:nvPr/>
        </p:nvSpPr>
        <p:spPr bwMode="auto">
          <a:xfrm>
            <a:off x="3924300" y="4968875"/>
            <a:ext cx="1822450" cy="1446213"/>
          </a:xfrm>
          <a:custGeom>
            <a:avLst/>
            <a:gdLst>
              <a:gd name="T0" fmla="*/ 0 w 1822450"/>
              <a:gd name="T1" fmla="*/ 0 h 1445895"/>
              <a:gd name="T2" fmla="*/ 1822460 w 1822450"/>
              <a:gd name="T3" fmla="*/ 1445370 h 14458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22450" h="1445895">
                <a:moveTo>
                  <a:pt x="0" y="0"/>
                </a:moveTo>
                <a:lnTo>
                  <a:pt x="1822460" y="1445370"/>
                </a:lnTo>
              </a:path>
            </a:pathLst>
          </a:custGeom>
          <a:noFill/>
          <a:ln w="22859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228" name="object 12">
            <a:extLst>
              <a:ext uri="{FF2B5EF4-FFF2-40B4-BE49-F238E27FC236}">
                <a16:creationId xmlns:a16="http://schemas.microsoft.com/office/drawing/2014/main" id="{191EDB5D-557B-AADC-AC6F-A94D90FE6507}"/>
              </a:ext>
            </a:extLst>
          </p:cNvPr>
          <p:cNvSpPr>
            <a:spLocks/>
          </p:cNvSpPr>
          <p:nvPr/>
        </p:nvSpPr>
        <p:spPr bwMode="auto">
          <a:xfrm>
            <a:off x="5713413" y="6376988"/>
            <a:ext cx="84137" cy="77787"/>
          </a:xfrm>
          <a:custGeom>
            <a:avLst/>
            <a:gdLst>
              <a:gd name="T0" fmla="*/ 47335 w 83820"/>
              <a:gd name="T1" fmla="*/ 0 h 77470"/>
              <a:gd name="T2" fmla="*/ 0 w 83820"/>
              <a:gd name="T3" fmla="*/ 59710 h 77470"/>
              <a:gd name="T4" fmla="*/ 83362 w 83820"/>
              <a:gd name="T5" fmla="*/ 77211 h 77470"/>
              <a:gd name="T6" fmla="*/ 47335 w 83820"/>
              <a:gd name="T7" fmla="*/ 0 h 77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820" h="77470">
                <a:moveTo>
                  <a:pt x="47335" y="0"/>
                </a:moveTo>
                <a:lnTo>
                  <a:pt x="0" y="59710"/>
                </a:lnTo>
                <a:lnTo>
                  <a:pt x="83362" y="77211"/>
                </a:lnTo>
                <a:lnTo>
                  <a:pt x="47335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46BA209-6A1C-0185-EC76-CCD972A678C7}"/>
              </a:ext>
            </a:extLst>
          </p:cNvPr>
          <p:cNvSpPr txBox="1"/>
          <p:nvPr/>
        </p:nvSpPr>
        <p:spPr>
          <a:xfrm>
            <a:off x="906463" y="1568450"/>
            <a:ext cx="7489825" cy="37750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52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23863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06425" indent="-182563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recent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usability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consideration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Making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your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site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work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equally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well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different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devices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(Example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GitHub</a:t>
            </a:r>
            <a:r>
              <a:rPr lang="en-US" altLang="en-US" sz="2400">
                <a:cs typeface="Calibri" panose="020F0502020204030204" pitchFamily="34" charset="0"/>
              </a:rPr>
              <a:t>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u="sng">
                <a:solidFill>
                  <a:srgbClr val="0A5293"/>
                </a:solidFill>
                <a:cs typeface="Calibri" panose="020F0502020204030204" pitchFamily="34" charset="0"/>
              </a:rPr>
              <a:t>Currys</a:t>
            </a:r>
            <a:r>
              <a:rPr lang="en-US" altLang="en-US" sz="2400">
                <a:cs typeface="Calibri" panose="020F0502020204030204" pitchFamily="34" charset="0"/>
              </a:rPr>
              <a:t>)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400">
                <a:cs typeface="Calibri" panose="020F0502020204030204" pitchFamily="34" charset="0"/>
              </a:rPr>
              <a:t>‘Simultaneous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screening’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increasing</a:t>
            </a:r>
          </a:p>
          <a:p>
            <a:pPr lvl="1">
              <a:spcBef>
                <a:spcPts val="550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Research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by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Google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2012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showed</a:t>
            </a:r>
          </a:p>
          <a:p>
            <a:pPr lvl="2">
              <a:spcBef>
                <a:spcPts val="52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80%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of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participants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use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their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smartphone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whilst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watching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TV</a:t>
            </a:r>
          </a:p>
          <a:p>
            <a:pPr lvl="2">
              <a:spcBef>
                <a:spcPts val="52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66%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had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their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smartphone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available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whilst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using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desktop</a:t>
            </a:r>
          </a:p>
          <a:p>
            <a:pPr lvl="2">
              <a:spcBef>
                <a:spcPts val="525"/>
              </a:spcBef>
              <a:buClr>
                <a:srgbClr val="7F7F7F"/>
              </a:buClr>
              <a:buFont typeface="Wingdings" panose="05000000000000000000" pitchFamily="2" charset="2"/>
              <a:buChar char=""/>
            </a:pPr>
            <a:r>
              <a:rPr lang="en-US" altLang="en-US" sz="2200">
                <a:cs typeface="Calibri" panose="020F0502020204030204" pitchFamily="34" charset="0"/>
              </a:rPr>
              <a:t>90%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started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task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one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device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and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finished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it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another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7A23F67-A12C-E4B7-62CF-F262F3F36C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6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80" dirty="0"/>
              <a:t>R</a:t>
            </a:r>
            <a:r>
              <a:rPr spc="-5" dirty="0"/>
              <a:t>es</a:t>
            </a:r>
            <a:r>
              <a:rPr dirty="0"/>
              <a:t>p</a:t>
            </a:r>
            <a:r>
              <a:rPr spc="-5" dirty="0"/>
              <a:t>o</a:t>
            </a:r>
            <a:r>
              <a:rPr dirty="0"/>
              <a:t>n</a:t>
            </a:r>
            <a:r>
              <a:rPr spc="-5" dirty="0"/>
              <a:t>s</a:t>
            </a:r>
            <a:r>
              <a:rPr dirty="0"/>
              <a:t>i</a:t>
            </a:r>
            <a:r>
              <a:rPr spc="-50" dirty="0"/>
              <a:t>v</a:t>
            </a:r>
            <a:r>
              <a:rPr spc="-20" dirty="0"/>
              <a:t>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5" dirty="0"/>
              <a:t>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1502</Words>
  <Application>Microsoft Office PowerPoint</Application>
  <PresentationFormat>On-screen Show (4:3)</PresentationFormat>
  <Paragraphs>206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Arial</vt:lpstr>
      <vt:lpstr>Times New Roman</vt:lpstr>
      <vt:lpstr>Wingdings</vt:lpstr>
      <vt:lpstr>Office Theme</vt:lpstr>
      <vt:lpstr>6G4Z0024 Web Development   Reading: Web Usability and accessibility </vt:lpstr>
      <vt:lpstr>Usability and Accessibility</vt:lpstr>
      <vt:lpstr>PowerPoint Presentation</vt:lpstr>
      <vt:lpstr>PowerPoint Presentation</vt:lpstr>
      <vt:lpstr>Primary factors (Jakob Neilsen)</vt:lpstr>
      <vt:lpstr>PowerPoint Presentation</vt:lpstr>
      <vt:lpstr>Other usability considerations</vt:lpstr>
      <vt:lpstr>Intuitive functionality</vt:lpstr>
      <vt:lpstr>Responsive design</vt:lpstr>
      <vt:lpstr>PowerPoint Presentation</vt:lpstr>
      <vt:lpstr>Accessibility – a legal requirement</vt:lpstr>
      <vt:lpstr>Disabilities that affect Web use</vt:lpstr>
      <vt:lpstr>Understanding access issues</vt:lpstr>
      <vt:lpstr>Good accessibility affects business</vt:lpstr>
      <vt:lpstr>PowerPoint Presentation</vt:lpstr>
      <vt:lpstr>PowerPoint Presentation</vt:lpstr>
      <vt:lpstr>PowerPoint Presentation</vt:lpstr>
      <vt:lpstr>Further accessibility considerations</vt:lpstr>
      <vt:lpstr>Alternative Style Sheets</vt:lpstr>
      <vt:lpstr>PowerPoint Presentation</vt:lpstr>
      <vt:lpstr>See examples of poor web design</vt:lpstr>
      <vt:lpstr>Further information</vt:lpstr>
      <vt:lpstr>Further reading</vt:lpstr>
      <vt:lpstr>A note about referencing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Yanlong Zhang</cp:lastModifiedBy>
  <cp:revision>2</cp:revision>
  <dcterms:created xsi:type="dcterms:W3CDTF">2023-02-20T09:26:05Z</dcterms:created>
  <dcterms:modified xsi:type="dcterms:W3CDTF">2023-02-20T08:32:43Z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2023-02-20T00:00:00Z</vt:filetime>
  </property>
  <property fmtid="{D5CDD505-2E9C-101B-9397-08002B2CF9AE}" pid="3" name="LastSaved">
    <vt:filetime>2023-02-20T00:00:00Z</vt:filetime>
  </property>
</Properties>
</file>