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  <p:sldMasterId id="2147483681" r:id="rId5"/>
  </p:sldMasterIdLst>
  <p:notesMasterIdLst>
    <p:notesMasterId r:id="rId50"/>
  </p:notesMasterIdLst>
  <p:sldIdLst>
    <p:sldId id="256" r:id="rId6"/>
    <p:sldId id="258" r:id="rId7"/>
    <p:sldId id="290" r:id="rId8"/>
    <p:sldId id="295" r:id="rId9"/>
    <p:sldId id="293" r:id="rId10"/>
    <p:sldId id="294" r:id="rId11"/>
    <p:sldId id="318" r:id="rId12"/>
    <p:sldId id="319" r:id="rId13"/>
    <p:sldId id="320" r:id="rId14"/>
    <p:sldId id="321" r:id="rId15"/>
    <p:sldId id="322" r:id="rId16"/>
    <p:sldId id="335" r:id="rId17"/>
    <p:sldId id="324" r:id="rId18"/>
    <p:sldId id="331" r:id="rId19"/>
    <p:sldId id="412" r:id="rId20"/>
    <p:sldId id="413" r:id="rId21"/>
    <p:sldId id="414" r:id="rId22"/>
    <p:sldId id="415" r:id="rId23"/>
    <p:sldId id="429" r:id="rId24"/>
    <p:sldId id="416" r:id="rId25"/>
    <p:sldId id="417" r:id="rId26"/>
    <p:sldId id="418" r:id="rId27"/>
    <p:sldId id="420" r:id="rId28"/>
    <p:sldId id="421" r:id="rId29"/>
    <p:sldId id="424" r:id="rId30"/>
    <p:sldId id="505" r:id="rId31"/>
    <p:sldId id="329" r:id="rId32"/>
    <p:sldId id="332" r:id="rId33"/>
    <p:sldId id="334" r:id="rId34"/>
    <p:sldId id="337" r:id="rId35"/>
    <p:sldId id="338" r:id="rId36"/>
    <p:sldId id="340" r:id="rId37"/>
    <p:sldId id="484" r:id="rId38"/>
    <p:sldId id="298" r:id="rId39"/>
    <p:sldId id="299" r:id="rId40"/>
    <p:sldId id="304" r:id="rId41"/>
    <p:sldId id="305" r:id="rId42"/>
    <p:sldId id="306" r:id="rId43"/>
    <p:sldId id="430" r:id="rId44"/>
    <p:sldId id="390" r:id="rId45"/>
    <p:sldId id="391" r:id="rId46"/>
    <p:sldId id="394" r:id="rId47"/>
    <p:sldId id="476" r:id="rId48"/>
    <p:sldId id="506" r:id="rId49"/>
  </p:sldIdLst>
  <p:sldSz cx="12192000" cy="6858000"/>
  <p:notesSz cx="6858000" cy="9144000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61659" autoAdjust="0"/>
  </p:normalViewPr>
  <p:slideViewPr>
    <p:cSldViewPr snapToGrid="0">
      <p:cViewPr varScale="1">
        <p:scale>
          <a:sx n="70" d="100"/>
          <a:sy n="70" d="100"/>
        </p:scale>
        <p:origin x="21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0FBA-E8F7-4A56-BCAD-6CB44B32070D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0C05-C8F7-4B25-8F1C-B79997953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8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3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8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220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784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041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619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504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504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5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4367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3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21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8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9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3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43EF-2D20-2448-168E-3A57D339A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4AF0-68F1-80F3-60CF-6FB2BB313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4202-8730-1B72-2020-FD2D7494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8C707-0DD4-39C1-8652-CC9741D5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04A4-EFB4-AE49-6EB5-60BD4D8F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44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30E8-2BA7-523C-2F5B-E604EAA5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9F06-4624-6306-A134-938B97D6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5E39-5A3D-DA08-2C02-459F5183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BEF3-C31E-372E-2E62-A5FC6404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9701-A1AD-94EE-7895-61478C50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2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897B-7AF7-71BC-DBFE-58BFEE77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2C6D-2FA9-E171-5156-59D8D826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8625-E4A3-CCAD-3713-396D585D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B9A90-883D-9B95-CB04-DF2E1508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9A28-85A7-58AE-1C61-6639C31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91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8BF2-5ADA-D652-F963-57BB8CA8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3FB9-7D8B-209E-AB1D-DF1C08811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3989B-3E07-0645-8D9E-7D102D0B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A40E-8741-69C9-A60C-ACC0D2DB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619E6-2776-8A71-882A-82946154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54393-8F56-B995-CD9B-56274463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7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DA12-76C2-3D50-F96C-833E17A3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9904-0743-3A56-1872-6A481D47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A776-2CEE-FA58-191A-B3063A30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DEF3D-099E-5FCD-D82E-00E123807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DE89A-C5F2-3B04-FD10-33C1E8D7B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7A2CE-3BAB-4ED7-6838-7FB1A0E9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5151D-C41F-E602-2EB5-4951C6F6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31294-CD13-6D90-6F17-F4709FB8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027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AA56-8BD5-C567-3F68-643A1148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A7B9-0C04-A5DC-D583-87F738E8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169C4-8DF2-9C88-AEB2-12733B6D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867A-DF9B-82B3-044D-195D2DC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47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3BD77-E84A-8EEE-9090-4C90F700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63D18-D5D9-1ED4-9E4D-B76F64C5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0EA9-BBAB-A390-7761-4ED583E3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614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EE97-E467-2EA7-ACDA-A49FE275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8BD9-2BD1-3CD8-836C-0F105105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9905-13B2-D46C-1EB7-71730038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2669-C3AA-A36A-7BE0-299A6292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1B36-364F-75C4-1634-76A60892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ADC69-7274-EE3C-DC88-C5249908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71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60BD-71B7-D848-4377-F2E0671F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593B2-CF94-3FAF-4A3C-9714A0CAC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DF220-AA8F-D303-0EBD-563F3B33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5830-BF0D-69BB-B90B-87EEAE55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774B-901E-6166-ABE2-EA6661D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EF54-42E9-B20B-6AE9-96C55592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05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BB28-5A95-2AA2-36F8-4B08EA8B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76BF2-5D66-88F3-C9F8-B69943AD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D824-F8E3-CADB-7FC6-270D3C9E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2785-169A-08E5-F61B-45287187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C635F-25E7-E7C3-4772-6A9EE646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30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AEED2-5875-D209-858A-92BDE8D19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742FD-5E6C-8DB3-7BC6-0240E4811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0BFA-3A58-8BF2-1239-3AC04C1D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A57D-B1F6-0C1F-FFF2-57D44C58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4E6F-FDCA-ED0D-03D0-03DDB524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245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8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7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2100"/>
            <a:ext cx="10972800" cy="13843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05000"/>
            <a:ext cx="53848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3848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9EB2D-5B25-4609-ACA1-09624C45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19E0-EE56-4037-BD27-3EE30801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956EE-F45B-4E9B-AE27-AFC5D01A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9F546-4D8C-457D-8653-4BF281A4F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48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E61-75BA-46C6-B696-2FFC59CF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F7B9-AB67-47D4-A74C-754E498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33C0-330D-4D37-AD4E-D69450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6629-0AD2-459C-99C8-63FF94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A1E-E809-45D7-A338-0989D5C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2/27/2024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7B7F7-8F42-06CA-33BF-806A54BA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2979E-0374-BB8A-A6FB-8EFC3359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E6DD-9505-A3BD-1ADF-E8342902A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03F2F-3261-EF89-7445-78946C24F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8161-BBCB-B554-3137-628ED05FC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5: DOM Scripting</a:t>
            </a:r>
            <a:b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Yanlong Zhang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Y.Zhang@mmu.ac.uk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E5969BF-AEDA-401B-95A7-39DE167DC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JS: Document Object Model (DOM)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EEDB132-1A0D-4F42-9821-2A9EF3213A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050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Consider the following simple HTML document: 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C0960-02CC-2242-EF7E-82D8253F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2516277"/>
            <a:ext cx="9497750" cy="3629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8FC9AB1-21ED-4051-9261-87DFB6FC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JS: Document Object Model (DOM)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0F0127C-52AF-4B62-9B01-0726ED28A1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050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tree representation of the previous HTML document: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7AA06403-26C5-4EB2-B4C5-CAF53A97303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1" y="2743200"/>
          <a:ext cx="6246813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917460" imgH="3682540" progId="Photoshop.Image.8">
                  <p:embed/>
                </p:oleObj>
              </mc:Choice>
              <mc:Fallback>
                <p:oleObj name="Image" r:id="rId2" imgW="5917460" imgH="3682540" progId="Photoshop.Image.8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7AA06403-26C5-4EB2-B4C5-CAF53A97303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743200"/>
                        <a:ext cx="6246813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226256A-62A3-4333-97C0-B7E183B23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Nodes relationships</a:t>
            </a:r>
            <a:endParaRPr lang="zh-CN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9429E5-775F-4016-95EC-5B88825083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43100" y="1447800"/>
            <a:ext cx="8496300" cy="4648200"/>
          </a:xfrm>
        </p:spPr>
        <p:txBody>
          <a:bodyPr rtlCol="0">
            <a:normAutofit lnSpcReduction="10000"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is the root node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has no parents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is the parent of </a:t>
            </a: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is the first child of </a:t>
            </a: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is the last child of </a:t>
            </a: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has one child: </a:t>
            </a: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has one child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has two children: </a:t>
            </a: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has one child: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has one child: "Hello world!"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altLang="zh-CN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are siblings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EB70BE1-AF17-4580-A045-C35B12214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JS: Document Object Model (DOM)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812067-7FFE-4776-90FD-565A98DA8D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050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The DOM says that: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entire document is a </a:t>
            </a:r>
            <a:r>
              <a:rPr lang="en-US" altLang="zh-CN">
                <a:solidFill>
                  <a:srgbClr val="FF5050"/>
                </a:solidFill>
                <a:ea typeface="宋体" panose="02010600030101010101" pitchFamily="2" charset="-122"/>
              </a:rPr>
              <a:t>document node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 HTML tag is an </a:t>
            </a:r>
            <a:r>
              <a:rPr lang="en-US" altLang="zh-CN">
                <a:solidFill>
                  <a:srgbClr val="FF5050"/>
                </a:solidFill>
                <a:ea typeface="宋体" panose="02010600030101010101" pitchFamily="2" charset="-122"/>
              </a:rPr>
              <a:t>element node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texts contained in the HTML elements are </a:t>
            </a:r>
            <a:r>
              <a:rPr lang="en-US" altLang="zh-CN">
                <a:solidFill>
                  <a:srgbClr val="FF5050"/>
                </a:solidFill>
                <a:ea typeface="宋体" panose="02010600030101010101" pitchFamily="2" charset="-122"/>
              </a:rPr>
              <a:t>text nodes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 HTML attribute is an </a:t>
            </a:r>
            <a:r>
              <a:rPr lang="en-US" altLang="zh-CN">
                <a:solidFill>
                  <a:srgbClr val="FF5050"/>
                </a:solidFill>
                <a:ea typeface="宋体" panose="02010600030101010101" pitchFamily="2" charset="-122"/>
              </a:rPr>
              <a:t>attribute node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Comments are </a:t>
            </a:r>
            <a:r>
              <a:rPr lang="en-US" altLang="zh-CN">
                <a:solidFill>
                  <a:srgbClr val="FF5050"/>
                </a:solidFill>
                <a:ea typeface="宋体" panose="02010600030101010101" pitchFamily="2" charset="-122"/>
              </a:rPr>
              <a:t>comment nodes</a:t>
            </a:r>
            <a:endParaRPr lang="en-US" altLang="zh-CN" sz="2000">
              <a:solidFill>
                <a:srgbClr val="FF505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FE94B19-A705-4C92-B364-E6759984B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dynamic HTML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DF9C-239B-48EE-967B-E2A45FF2880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81200" y="1655763"/>
            <a:ext cx="8229600" cy="4114800"/>
          </a:xfrm>
        </p:spPr>
        <p:txBody>
          <a:bodyPr rtlCol="0">
            <a:normAutofit fontScale="92500"/>
          </a:bodyPr>
          <a:lstStyle/>
          <a:p>
            <a:pPr>
              <a:defRPr/>
            </a:pPr>
            <a:r>
              <a:rPr lang="en-US" altLang="zh-CN" dirty="0"/>
              <a:t>JavaScript can change all the HTML elements in the page</a:t>
            </a:r>
          </a:p>
          <a:p>
            <a:pPr>
              <a:defRPr/>
            </a:pPr>
            <a:r>
              <a:rPr lang="en-US" altLang="zh-CN" dirty="0"/>
              <a:t>JavaScript can change all the HTML attributes in the page</a:t>
            </a:r>
          </a:p>
          <a:p>
            <a:pPr>
              <a:defRPr/>
            </a:pPr>
            <a:r>
              <a:rPr lang="en-US" altLang="zh-CN" dirty="0"/>
              <a:t>JavaScript can change all the CSS styles in the page</a:t>
            </a:r>
          </a:p>
          <a:p>
            <a:pPr>
              <a:defRPr/>
            </a:pPr>
            <a:r>
              <a:rPr lang="en-US" altLang="zh-CN" dirty="0"/>
              <a:t>JavaScript can remove existing HTML elements and attributes</a:t>
            </a:r>
          </a:p>
          <a:p>
            <a:pPr>
              <a:defRPr/>
            </a:pPr>
            <a:r>
              <a:rPr lang="en-US" altLang="zh-CN" dirty="0"/>
              <a:t>JavaScript can add new HTML elements and attributes</a:t>
            </a:r>
          </a:p>
          <a:p>
            <a:pPr>
              <a:defRPr/>
            </a:pPr>
            <a:r>
              <a:rPr lang="en-US" altLang="zh-CN" dirty="0"/>
              <a:t>JavaScript can react to all existing HTML events in the page</a:t>
            </a:r>
          </a:p>
          <a:p>
            <a:pPr>
              <a:defRPr/>
            </a:pPr>
            <a:r>
              <a:rPr lang="en-US" altLang="zh-CN" dirty="0"/>
              <a:t>JavaScript can create new HTML events in the page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380814" y="1044976"/>
            <a:ext cx="3739057" cy="2990859"/>
          </a:xfrm>
        </p:spPr>
        <p:txBody>
          <a:bodyPr anchor="t">
            <a:normAutofit/>
          </a:bodyPr>
          <a:lstStyle/>
          <a:p>
            <a:pPr algn="l" eaLnBrk="1"/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&lt;</a:t>
            </a:r>
            <a:r>
              <a:rPr lang="en-US" sz="28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&gt;</a:t>
            </a:r>
            <a:br>
              <a:rPr lang="en-US" sz="28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sz="28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sz="28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sz="28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sz="28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&lt;/</a:t>
            </a:r>
            <a:r>
              <a:rPr lang="en-US" sz="28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&gt;</a:t>
            </a:r>
            <a:endParaRPr lang="en-US" sz="1400" dirty="0">
              <a:latin typeface="Helvetica Light" charset="0"/>
            </a:endParaRPr>
          </a:p>
        </p:txBody>
      </p:sp>
      <p:pic>
        <p:nvPicPr>
          <p:cNvPr id="16179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61795" name="AutoShape 3"/>
          <p:cNvSpPr>
            <a:spLocks/>
          </p:cNvSpPr>
          <p:nvPr/>
        </p:nvSpPr>
        <p:spPr bwMode="auto">
          <a:xfrm>
            <a:off x="5716489" y="4125920"/>
            <a:ext cx="669727" cy="535781"/>
          </a:xfrm>
          <a:prstGeom prst="roundRect">
            <a:avLst>
              <a:gd name="adj" fmla="val 25000"/>
            </a:avLst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5713" tIns="35713" rIns="35713" bIns="35713" anchor="ctr"/>
          <a:lstStyle/>
          <a:p>
            <a:pPr algn="ctr" defTabSz="409614"/>
            <a:r>
              <a:rPr lang="en-US" sz="1400" b="1">
                <a:solidFill>
                  <a:srgbClr val="FFFFFF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rPr>
              <a:t>ul</a:t>
            </a:r>
            <a:endParaRPr lang="en-US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4622603" y="4749478"/>
            <a:ext cx="2946797" cy="626194"/>
            <a:chOff x="0" y="0"/>
            <a:chExt cx="4191000" cy="890040"/>
          </a:xfrm>
        </p:grpSpPr>
        <p:grpSp>
          <p:nvGrpSpPr>
            <p:cNvPr id="161800" name="Group 5"/>
            <p:cNvGrpSpPr>
              <a:grpSpLocks/>
            </p:cNvGrpSpPr>
            <p:nvPr/>
          </p:nvGrpSpPr>
          <p:grpSpPr bwMode="auto">
            <a:xfrm>
              <a:off x="0" y="0"/>
              <a:ext cx="952500" cy="890040"/>
              <a:chOff x="0" y="0"/>
              <a:chExt cx="952500" cy="890040"/>
            </a:xfrm>
          </p:grpSpPr>
          <p:sp>
            <p:nvSpPr>
              <p:cNvPr id="161810" name="AutoShape 6"/>
              <p:cNvSpPr>
                <a:spLocks/>
              </p:cNvSpPr>
              <p:nvPr/>
            </p:nvSpPr>
            <p:spPr bwMode="auto">
              <a:xfrm>
                <a:off x="0" y="128039"/>
                <a:ext cx="952500" cy="762001"/>
              </a:xfrm>
              <a:prstGeom prst="roundRect">
                <a:avLst>
                  <a:gd name="adj" fmla="val 25000"/>
                </a:avLst>
              </a:prstGeom>
              <a:solidFill>
                <a:srgbClr val="00A9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409614"/>
                <a:r>
                  <a:rPr lang="en-US" sz="1400" b="1">
                    <a:solidFill>
                      <a:srgbClr val="FFFFFF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rPr>
                  <a:t>li</a:t>
                </a:r>
                <a:endParaRPr lang="en-US">
                  <a:solidFill>
                    <a:srgbClr val="000000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endParaRPr>
              </a:p>
            </p:txBody>
          </p:sp>
          <p:sp>
            <p:nvSpPr>
              <p:cNvPr id="161811" name="Line 7"/>
              <p:cNvSpPr>
                <a:spLocks noChangeShapeType="1"/>
              </p:cNvSpPr>
              <p:nvPr/>
            </p:nvSpPr>
            <p:spPr bwMode="auto">
              <a:xfrm>
                <a:off x="476250" y="0"/>
                <a:ext cx="1" cy="1290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409614"/>
                <a:endParaRPr lang="en-US" sz="2800">
                  <a:solidFill>
                    <a:srgbClr val="32302E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endParaRPr>
              </a:p>
            </p:txBody>
          </p:sp>
        </p:grpSp>
        <p:grpSp>
          <p:nvGrpSpPr>
            <p:cNvPr id="161801" name="Group 8"/>
            <p:cNvGrpSpPr>
              <a:grpSpLocks/>
            </p:cNvGrpSpPr>
            <p:nvPr/>
          </p:nvGrpSpPr>
          <p:grpSpPr bwMode="auto">
            <a:xfrm>
              <a:off x="1079500" y="0"/>
              <a:ext cx="952500" cy="890040"/>
              <a:chOff x="0" y="0"/>
              <a:chExt cx="952500" cy="890040"/>
            </a:xfrm>
          </p:grpSpPr>
          <p:sp>
            <p:nvSpPr>
              <p:cNvPr id="161808" name="AutoShape 9"/>
              <p:cNvSpPr>
                <a:spLocks/>
              </p:cNvSpPr>
              <p:nvPr/>
            </p:nvSpPr>
            <p:spPr bwMode="auto">
              <a:xfrm>
                <a:off x="0" y="128039"/>
                <a:ext cx="952500" cy="762001"/>
              </a:xfrm>
              <a:prstGeom prst="roundRect">
                <a:avLst>
                  <a:gd name="adj" fmla="val 25000"/>
                </a:avLst>
              </a:prstGeom>
              <a:solidFill>
                <a:srgbClr val="00A9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409614"/>
                <a:r>
                  <a:rPr lang="en-US" sz="1400" b="1">
                    <a:solidFill>
                      <a:srgbClr val="FFFFFF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rPr>
                  <a:t>li</a:t>
                </a:r>
                <a:endParaRPr lang="en-US">
                  <a:solidFill>
                    <a:srgbClr val="000000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endParaRPr>
              </a:p>
            </p:txBody>
          </p:sp>
          <p:sp>
            <p:nvSpPr>
              <p:cNvPr id="161809" name="Line 10"/>
              <p:cNvSpPr>
                <a:spLocks noChangeShapeType="1"/>
              </p:cNvSpPr>
              <p:nvPr/>
            </p:nvSpPr>
            <p:spPr bwMode="auto">
              <a:xfrm>
                <a:off x="476250" y="0"/>
                <a:ext cx="1" cy="1290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409614"/>
                <a:endParaRPr lang="en-US" sz="2800">
                  <a:solidFill>
                    <a:srgbClr val="32302E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endParaRPr>
              </a:p>
            </p:txBody>
          </p:sp>
        </p:grpSp>
        <p:grpSp>
          <p:nvGrpSpPr>
            <p:cNvPr id="161802" name="Group 11"/>
            <p:cNvGrpSpPr>
              <a:grpSpLocks/>
            </p:cNvGrpSpPr>
            <p:nvPr/>
          </p:nvGrpSpPr>
          <p:grpSpPr bwMode="auto">
            <a:xfrm>
              <a:off x="2159000" y="0"/>
              <a:ext cx="952500" cy="890040"/>
              <a:chOff x="0" y="0"/>
              <a:chExt cx="952500" cy="890040"/>
            </a:xfrm>
          </p:grpSpPr>
          <p:sp>
            <p:nvSpPr>
              <p:cNvPr id="161806" name="AutoShape 12"/>
              <p:cNvSpPr>
                <a:spLocks/>
              </p:cNvSpPr>
              <p:nvPr/>
            </p:nvSpPr>
            <p:spPr bwMode="auto">
              <a:xfrm>
                <a:off x="0" y="128039"/>
                <a:ext cx="952500" cy="762001"/>
              </a:xfrm>
              <a:prstGeom prst="roundRect">
                <a:avLst>
                  <a:gd name="adj" fmla="val 25000"/>
                </a:avLst>
              </a:prstGeom>
              <a:solidFill>
                <a:srgbClr val="00A9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409614"/>
                <a:r>
                  <a:rPr lang="en-US" sz="1400" b="1">
                    <a:solidFill>
                      <a:srgbClr val="FFFFFF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rPr>
                  <a:t>li</a:t>
                </a:r>
                <a:endParaRPr lang="en-US">
                  <a:solidFill>
                    <a:srgbClr val="000000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endParaRPr>
              </a:p>
            </p:txBody>
          </p:sp>
          <p:sp>
            <p:nvSpPr>
              <p:cNvPr id="161807" name="Line 13"/>
              <p:cNvSpPr>
                <a:spLocks noChangeShapeType="1"/>
              </p:cNvSpPr>
              <p:nvPr/>
            </p:nvSpPr>
            <p:spPr bwMode="auto">
              <a:xfrm>
                <a:off x="476250" y="0"/>
                <a:ext cx="1" cy="1290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409614"/>
                <a:endParaRPr lang="en-US" sz="2800">
                  <a:solidFill>
                    <a:srgbClr val="32302E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endParaRPr>
              </a:p>
            </p:txBody>
          </p:sp>
        </p:grpSp>
        <p:grpSp>
          <p:nvGrpSpPr>
            <p:cNvPr id="161803" name="Group 14"/>
            <p:cNvGrpSpPr>
              <a:grpSpLocks/>
            </p:cNvGrpSpPr>
            <p:nvPr/>
          </p:nvGrpSpPr>
          <p:grpSpPr bwMode="auto">
            <a:xfrm>
              <a:off x="3238500" y="0"/>
              <a:ext cx="952500" cy="890040"/>
              <a:chOff x="0" y="0"/>
              <a:chExt cx="952500" cy="890040"/>
            </a:xfrm>
          </p:grpSpPr>
          <p:sp>
            <p:nvSpPr>
              <p:cNvPr id="161804" name="AutoShape 15"/>
              <p:cNvSpPr>
                <a:spLocks/>
              </p:cNvSpPr>
              <p:nvPr/>
            </p:nvSpPr>
            <p:spPr bwMode="auto">
              <a:xfrm>
                <a:off x="0" y="128039"/>
                <a:ext cx="952500" cy="762001"/>
              </a:xfrm>
              <a:prstGeom prst="roundRect">
                <a:avLst>
                  <a:gd name="adj" fmla="val 25000"/>
                </a:avLst>
              </a:prstGeom>
              <a:solidFill>
                <a:srgbClr val="00A9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409614"/>
                <a:r>
                  <a:rPr lang="en-US" sz="1400" b="1">
                    <a:solidFill>
                      <a:srgbClr val="FFFFFF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rPr>
                  <a:t>li</a:t>
                </a:r>
                <a:endParaRPr lang="en-US">
                  <a:solidFill>
                    <a:srgbClr val="000000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endParaRPr>
              </a:p>
            </p:txBody>
          </p:sp>
          <p:sp>
            <p:nvSpPr>
              <p:cNvPr id="161805" name="Line 16"/>
              <p:cNvSpPr>
                <a:spLocks noChangeShapeType="1"/>
              </p:cNvSpPr>
              <p:nvPr/>
            </p:nvSpPr>
            <p:spPr bwMode="auto">
              <a:xfrm>
                <a:off x="476250" y="0"/>
                <a:ext cx="1" cy="1290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409614"/>
                <a:endParaRPr lang="en-US" sz="2800">
                  <a:solidFill>
                    <a:srgbClr val="32302E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endParaRPr>
              </a:p>
            </p:txBody>
          </p:sp>
        </p:grpSp>
      </p:grpSp>
      <p:sp>
        <p:nvSpPr>
          <p:cNvPr id="161797" name="Line 17"/>
          <p:cNvSpPr>
            <a:spLocks noChangeShapeType="1"/>
          </p:cNvSpPr>
          <p:nvPr/>
        </p:nvSpPr>
        <p:spPr bwMode="auto">
          <a:xfrm>
            <a:off x="6096000" y="4661299"/>
            <a:ext cx="0" cy="8929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 defTabSz="409614"/>
            <a:endParaRPr lang="en-US" sz="2800">
              <a:solidFill>
                <a:srgbClr val="32302E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  <p:sp>
        <p:nvSpPr>
          <p:cNvPr id="161798" name="Line 18"/>
          <p:cNvSpPr>
            <a:spLocks noChangeShapeType="1"/>
          </p:cNvSpPr>
          <p:nvPr/>
        </p:nvSpPr>
        <p:spPr bwMode="auto">
          <a:xfrm flipV="1">
            <a:off x="4944070" y="4749478"/>
            <a:ext cx="229493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 defTabSz="409614"/>
            <a:endParaRPr lang="en-US" sz="2800">
              <a:solidFill>
                <a:srgbClr val="32302E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  <p:sp>
        <p:nvSpPr>
          <p:cNvPr id="161799" name="Rectangle 19"/>
          <p:cNvSpPr>
            <a:spLocks/>
          </p:cNvSpPr>
          <p:nvPr/>
        </p:nvSpPr>
        <p:spPr bwMode="auto">
          <a:xfrm>
            <a:off x="1524000" y="446485"/>
            <a:ext cx="9144000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409614">
              <a:lnSpc>
                <a:spcPct val="90000"/>
              </a:lnSpc>
            </a:pPr>
            <a:r>
              <a:rPr lang="en-US" sz="2500" b="1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ELEMENT NODES</a:t>
            </a: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64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/>
          <p:cNvSpPr>
            <a:spLocks noGrp="1" noChangeArrowheads="1"/>
          </p:cNvSpPr>
          <p:nvPr>
            <p:ph type="title"/>
          </p:nvPr>
        </p:nvSpPr>
        <p:spPr>
          <a:xfrm>
            <a:off x="2076526" y="1339453"/>
            <a:ext cx="8036719" cy="2232422"/>
          </a:xfrm>
        </p:spPr>
        <p:txBody>
          <a:bodyPr anchor="t"/>
          <a:lstStyle/>
          <a:p>
            <a:pPr algn="l" eaLnBrk="1"/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&lt;</a:t>
            </a:r>
            <a:r>
              <a:rPr lang="en-US" sz="25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&gt;</a:t>
            </a:r>
            <a:br>
              <a:rPr lang="en-US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  &lt;li&gt;fresh figs&lt;/li&gt;</a:t>
            </a:r>
            <a:br>
              <a:rPr lang="en-US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  &lt;li&gt;pine nuts&lt;/li&gt;</a:t>
            </a:r>
            <a:br>
              <a:rPr lang="en-US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  &lt;li&gt;honey&lt;/li&gt;</a:t>
            </a:r>
            <a:br>
              <a:rPr lang="en-US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  &lt;li&gt;balsamic vinegar&lt;/li&gt;</a:t>
            </a:r>
            <a:br>
              <a:rPr lang="en-US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&lt;/</a:t>
            </a:r>
            <a:r>
              <a:rPr lang="en-US" sz="25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&gt;</a:t>
            </a:r>
            <a:endParaRPr lang="en-US" sz="1300" dirty="0">
              <a:latin typeface="Helvetica Light" charset="0"/>
            </a:endParaRPr>
          </a:p>
        </p:txBody>
      </p:sp>
      <p:pic>
        <p:nvPicPr>
          <p:cNvPr id="16281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62819" name="AutoShape 3"/>
          <p:cNvSpPr>
            <a:spLocks/>
          </p:cNvSpPr>
          <p:nvPr/>
        </p:nvSpPr>
        <p:spPr bwMode="auto">
          <a:xfrm>
            <a:off x="5761139" y="4125517"/>
            <a:ext cx="669727" cy="535781"/>
          </a:xfrm>
          <a:prstGeom prst="roundRect">
            <a:avLst>
              <a:gd name="adj" fmla="val 25000"/>
            </a:avLst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5713" tIns="35713" rIns="35713" bIns="35713" anchor="ctr"/>
          <a:lstStyle/>
          <a:p>
            <a:pPr algn="ctr" defTabSz="409614"/>
            <a:r>
              <a:rPr lang="en-US" sz="1400" b="1">
                <a:solidFill>
                  <a:srgbClr val="FFFFFF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rPr>
              <a:t>ul</a:t>
            </a:r>
            <a:endParaRPr lang="en-US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  <p:grpSp>
        <p:nvGrpSpPr>
          <p:cNvPr id="162820" name="Group 4"/>
          <p:cNvGrpSpPr>
            <a:grpSpLocks/>
          </p:cNvGrpSpPr>
          <p:nvPr/>
        </p:nvGrpSpPr>
        <p:grpSpPr bwMode="auto">
          <a:xfrm>
            <a:off x="4622603" y="4749478"/>
            <a:ext cx="2946797" cy="1250156"/>
            <a:chOff x="3771900" y="-1"/>
            <a:chExt cx="4191000" cy="1779041"/>
          </a:xfrm>
        </p:grpSpPr>
        <p:grpSp>
          <p:nvGrpSpPr>
            <p:cNvPr id="162824" name="Group 5"/>
            <p:cNvGrpSpPr>
              <a:grpSpLocks/>
            </p:cNvGrpSpPr>
            <p:nvPr/>
          </p:nvGrpSpPr>
          <p:grpSpPr bwMode="auto">
            <a:xfrm>
              <a:off x="3771900" y="-1"/>
              <a:ext cx="952500" cy="1779041"/>
              <a:chOff x="0" y="-1"/>
              <a:chExt cx="952500" cy="1779041"/>
            </a:xfrm>
          </p:grpSpPr>
          <p:grpSp>
            <p:nvGrpSpPr>
              <p:cNvPr id="162846" name="Group 6"/>
              <p:cNvGrpSpPr>
                <a:grpSpLocks/>
              </p:cNvGrpSpPr>
              <p:nvPr/>
            </p:nvGrpSpPr>
            <p:grpSpPr bwMode="auto">
              <a:xfrm>
                <a:off x="0" y="128039"/>
                <a:ext cx="952500" cy="1651001"/>
                <a:chOff x="0" y="0"/>
                <a:chExt cx="952500" cy="1651000"/>
              </a:xfrm>
            </p:grpSpPr>
            <p:sp>
              <p:nvSpPr>
                <p:cNvPr id="162850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2851" name="AutoShape 8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32302E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text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2847" name="Group 9"/>
              <p:cNvGrpSpPr>
                <a:grpSpLocks/>
              </p:cNvGrpSpPr>
              <p:nvPr/>
            </p:nvGrpSpPr>
            <p:grpSpPr bwMode="auto">
              <a:xfrm>
                <a:off x="476250" y="0"/>
                <a:ext cx="1" cy="1018080"/>
                <a:chOff x="0" y="0"/>
                <a:chExt cx="1" cy="1018080"/>
              </a:xfrm>
            </p:grpSpPr>
            <p:sp>
              <p:nvSpPr>
                <p:cNvPr id="162848" name="Line 10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2849" name="Line 1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grpSp>
          <p:nvGrpSpPr>
            <p:cNvPr id="162825" name="Group 12"/>
            <p:cNvGrpSpPr>
              <a:grpSpLocks/>
            </p:cNvGrpSpPr>
            <p:nvPr/>
          </p:nvGrpSpPr>
          <p:grpSpPr bwMode="auto">
            <a:xfrm>
              <a:off x="4851400" y="-1"/>
              <a:ext cx="952500" cy="1779041"/>
              <a:chOff x="0" y="-1"/>
              <a:chExt cx="952500" cy="1779041"/>
            </a:xfrm>
          </p:grpSpPr>
          <p:grpSp>
            <p:nvGrpSpPr>
              <p:cNvPr id="162840" name="Group 13"/>
              <p:cNvGrpSpPr>
                <a:grpSpLocks/>
              </p:cNvGrpSpPr>
              <p:nvPr/>
            </p:nvGrpSpPr>
            <p:grpSpPr bwMode="auto">
              <a:xfrm>
                <a:off x="0" y="128039"/>
                <a:ext cx="952500" cy="1651001"/>
                <a:chOff x="0" y="0"/>
                <a:chExt cx="952500" cy="1651000"/>
              </a:xfrm>
            </p:grpSpPr>
            <p:sp>
              <p:nvSpPr>
                <p:cNvPr id="162844" name="AutoShape 14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2845" name="AutoShape 15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32302E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text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2841" name="Group 16"/>
              <p:cNvGrpSpPr>
                <a:grpSpLocks/>
              </p:cNvGrpSpPr>
              <p:nvPr/>
            </p:nvGrpSpPr>
            <p:grpSpPr bwMode="auto">
              <a:xfrm>
                <a:off x="476250" y="0"/>
                <a:ext cx="1" cy="1018080"/>
                <a:chOff x="0" y="0"/>
                <a:chExt cx="1" cy="1018080"/>
              </a:xfrm>
            </p:grpSpPr>
            <p:sp>
              <p:nvSpPr>
                <p:cNvPr id="162842" name="Line 17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2843" name="Line 1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grpSp>
          <p:nvGrpSpPr>
            <p:cNvPr id="162826" name="Group 19"/>
            <p:cNvGrpSpPr>
              <a:grpSpLocks/>
            </p:cNvGrpSpPr>
            <p:nvPr/>
          </p:nvGrpSpPr>
          <p:grpSpPr bwMode="auto">
            <a:xfrm>
              <a:off x="5930900" y="-1"/>
              <a:ext cx="952500" cy="1779041"/>
              <a:chOff x="0" y="-1"/>
              <a:chExt cx="952500" cy="1779041"/>
            </a:xfrm>
          </p:grpSpPr>
          <p:grpSp>
            <p:nvGrpSpPr>
              <p:cNvPr id="162834" name="Group 20"/>
              <p:cNvGrpSpPr>
                <a:grpSpLocks/>
              </p:cNvGrpSpPr>
              <p:nvPr/>
            </p:nvGrpSpPr>
            <p:grpSpPr bwMode="auto">
              <a:xfrm>
                <a:off x="0" y="128039"/>
                <a:ext cx="952500" cy="1651001"/>
                <a:chOff x="0" y="0"/>
                <a:chExt cx="952500" cy="1651000"/>
              </a:xfrm>
            </p:grpSpPr>
            <p:sp>
              <p:nvSpPr>
                <p:cNvPr id="162838" name="Auto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2839" name="AutoShape 22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32302E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text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2835" name="Group 23"/>
              <p:cNvGrpSpPr>
                <a:grpSpLocks/>
              </p:cNvGrpSpPr>
              <p:nvPr/>
            </p:nvGrpSpPr>
            <p:grpSpPr bwMode="auto">
              <a:xfrm>
                <a:off x="476250" y="0"/>
                <a:ext cx="1" cy="1018080"/>
                <a:chOff x="0" y="0"/>
                <a:chExt cx="1" cy="1018080"/>
              </a:xfrm>
            </p:grpSpPr>
            <p:sp>
              <p:nvSpPr>
                <p:cNvPr id="162836" name="Line 24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2837" name="Line 2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grpSp>
          <p:nvGrpSpPr>
            <p:cNvPr id="162827" name="Group 26"/>
            <p:cNvGrpSpPr>
              <a:grpSpLocks/>
            </p:cNvGrpSpPr>
            <p:nvPr/>
          </p:nvGrpSpPr>
          <p:grpSpPr bwMode="auto">
            <a:xfrm>
              <a:off x="7010400" y="-1"/>
              <a:ext cx="952500" cy="1779041"/>
              <a:chOff x="0" y="-1"/>
              <a:chExt cx="952500" cy="1779041"/>
            </a:xfrm>
          </p:grpSpPr>
          <p:grpSp>
            <p:nvGrpSpPr>
              <p:cNvPr id="162828" name="Group 27"/>
              <p:cNvGrpSpPr>
                <a:grpSpLocks/>
              </p:cNvGrpSpPr>
              <p:nvPr/>
            </p:nvGrpSpPr>
            <p:grpSpPr bwMode="auto">
              <a:xfrm>
                <a:off x="0" y="128039"/>
                <a:ext cx="952500" cy="1651001"/>
                <a:chOff x="0" y="0"/>
                <a:chExt cx="952500" cy="1651000"/>
              </a:xfrm>
            </p:grpSpPr>
            <p:sp>
              <p:nvSpPr>
                <p:cNvPr id="162832" name="AutoShape 28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2833" name="AutoShape 29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32302E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text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2829" name="Group 30"/>
              <p:cNvGrpSpPr>
                <a:grpSpLocks/>
              </p:cNvGrpSpPr>
              <p:nvPr/>
            </p:nvGrpSpPr>
            <p:grpSpPr bwMode="auto">
              <a:xfrm>
                <a:off x="476250" y="0"/>
                <a:ext cx="1" cy="1018080"/>
                <a:chOff x="0" y="0"/>
                <a:chExt cx="1" cy="1018080"/>
              </a:xfrm>
            </p:grpSpPr>
            <p:sp>
              <p:nvSpPr>
                <p:cNvPr id="162830" name="Line 31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2831" name="Line 3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</p:grpSp>
      <p:sp>
        <p:nvSpPr>
          <p:cNvPr id="162821" name="Line 33"/>
          <p:cNvSpPr>
            <a:spLocks noChangeShapeType="1"/>
          </p:cNvSpPr>
          <p:nvPr/>
        </p:nvSpPr>
        <p:spPr bwMode="auto">
          <a:xfrm>
            <a:off x="6096000" y="4661299"/>
            <a:ext cx="0" cy="8929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 defTabSz="409614"/>
            <a:endParaRPr lang="en-US" sz="2800">
              <a:solidFill>
                <a:srgbClr val="32302E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  <p:sp>
        <p:nvSpPr>
          <p:cNvPr id="162822" name="Rectangle 34"/>
          <p:cNvSpPr>
            <a:spLocks/>
          </p:cNvSpPr>
          <p:nvPr/>
        </p:nvSpPr>
        <p:spPr bwMode="auto">
          <a:xfrm>
            <a:off x="1524000" y="446485"/>
            <a:ext cx="9144000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409614">
              <a:lnSpc>
                <a:spcPct val="90000"/>
              </a:lnSpc>
            </a:pPr>
            <a:r>
              <a:rPr lang="en-US" sz="2500" b="1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TEXT NODES</a:t>
            </a: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62823" name="Line 35"/>
          <p:cNvSpPr>
            <a:spLocks noChangeShapeType="1"/>
          </p:cNvSpPr>
          <p:nvPr/>
        </p:nvSpPr>
        <p:spPr bwMode="auto">
          <a:xfrm flipV="1">
            <a:off x="4944070" y="4749478"/>
            <a:ext cx="229493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 defTabSz="409614"/>
            <a:endParaRPr lang="en-US" sz="2800">
              <a:solidFill>
                <a:srgbClr val="32302E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9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/>
          <p:cNvSpPr>
            <a:spLocks noGrp="1" noChangeArrowheads="1"/>
          </p:cNvSpPr>
          <p:nvPr>
            <p:ph type="title"/>
          </p:nvPr>
        </p:nvSpPr>
        <p:spPr>
          <a:xfrm>
            <a:off x="2076526" y="1339453"/>
            <a:ext cx="8036719" cy="2232422"/>
          </a:xfrm>
        </p:spPr>
        <p:txBody>
          <a:bodyPr anchor="t"/>
          <a:lstStyle/>
          <a:p>
            <a:pPr algn="l" eaLnBrk="1"/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&lt;</a:t>
            </a:r>
            <a:r>
              <a:rPr lang="en-US" sz="25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&gt;</a:t>
            </a:r>
            <a:br>
              <a:rPr lang="en-US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one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&gt;fresh figs&lt;/li&gt;</a:t>
            </a:r>
            <a:br>
              <a:rPr lang="en-US" altLang="ja-JP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two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&gt;pine nuts&lt;/li&gt;</a:t>
            </a:r>
            <a:br>
              <a:rPr lang="en-US" altLang="ja-JP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three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&gt;honey&lt;/li&gt;</a:t>
            </a:r>
            <a:br>
              <a:rPr lang="en-US" altLang="ja-JP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four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&gt;balsamic vinegar&lt;/li&gt;</a:t>
            </a:r>
            <a:br>
              <a:rPr lang="en-US" altLang="ja-JP" sz="2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&lt;/</a:t>
            </a:r>
            <a:r>
              <a:rPr lang="en-US" altLang="ja-JP" sz="25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&gt;</a:t>
            </a:r>
            <a:endParaRPr lang="en-US" sz="1300" dirty="0">
              <a:latin typeface="Helvetica Light" charset="0"/>
            </a:endParaRPr>
          </a:p>
        </p:txBody>
      </p:sp>
      <p:pic>
        <p:nvPicPr>
          <p:cNvPr id="163842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63843" name="AutoShape 3"/>
          <p:cNvSpPr>
            <a:spLocks/>
          </p:cNvSpPr>
          <p:nvPr/>
        </p:nvSpPr>
        <p:spPr bwMode="auto">
          <a:xfrm>
            <a:off x="5761139" y="4125517"/>
            <a:ext cx="669727" cy="535781"/>
          </a:xfrm>
          <a:prstGeom prst="roundRect">
            <a:avLst>
              <a:gd name="adj" fmla="val 25000"/>
            </a:avLst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5713" tIns="35713" rIns="35713" bIns="35713" anchor="ctr"/>
          <a:lstStyle/>
          <a:p>
            <a:pPr algn="ctr" defTabSz="409614"/>
            <a:r>
              <a:rPr lang="en-US" sz="1400" b="1">
                <a:solidFill>
                  <a:srgbClr val="FFFFFF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rPr>
              <a:t>ul</a:t>
            </a:r>
            <a:endParaRPr lang="en-US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  <p:grpSp>
        <p:nvGrpSpPr>
          <p:cNvPr id="163844" name="Group 4"/>
          <p:cNvGrpSpPr>
            <a:grpSpLocks/>
          </p:cNvGrpSpPr>
          <p:nvPr/>
        </p:nvGrpSpPr>
        <p:grpSpPr bwMode="auto">
          <a:xfrm>
            <a:off x="1970486" y="4749478"/>
            <a:ext cx="8251031" cy="1250156"/>
            <a:chOff x="0" y="-1"/>
            <a:chExt cx="11734800" cy="1779041"/>
          </a:xfrm>
        </p:grpSpPr>
        <p:grpSp>
          <p:nvGrpSpPr>
            <p:cNvPr id="163848" name="Group 5"/>
            <p:cNvGrpSpPr>
              <a:grpSpLocks/>
            </p:cNvGrpSpPr>
            <p:nvPr/>
          </p:nvGrpSpPr>
          <p:grpSpPr bwMode="auto">
            <a:xfrm>
              <a:off x="0" y="-1"/>
              <a:ext cx="2667000" cy="1779041"/>
              <a:chOff x="0" y="-1"/>
              <a:chExt cx="2667000" cy="1779041"/>
            </a:xfrm>
          </p:grpSpPr>
          <p:grpSp>
            <p:nvGrpSpPr>
              <p:cNvPr id="163876" name="Group 6"/>
              <p:cNvGrpSpPr>
                <a:grpSpLocks/>
              </p:cNvGrpSpPr>
              <p:nvPr/>
            </p:nvGrpSpPr>
            <p:grpSpPr bwMode="auto">
              <a:xfrm>
                <a:off x="0" y="128039"/>
                <a:ext cx="2667000" cy="1651001"/>
                <a:chOff x="0" y="0"/>
                <a:chExt cx="2667000" cy="1651000"/>
              </a:xfrm>
            </p:grpSpPr>
            <p:sp>
              <p:nvSpPr>
                <p:cNvPr id="163881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82" name="AutoShape 8"/>
                <p:cNvSpPr>
                  <a:spLocks/>
                </p:cNvSpPr>
                <p:nvPr/>
              </p:nvSpPr>
              <p:spPr bwMode="auto">
                <a:xfrm>
                  <a:off x="1079500" y="0"/>
                  <a:ext cx="1587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271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attribute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83" name="AutoShape 9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32302E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text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3877" name="Group 10"/>
              <p:cNvGrpSpPr>
                <a:grpSpLocks/>
              </p:cNvGrpSpPr>
              <p:nvPr/>
            </p:nvGrpSpPr>
            <p:grpSpPr bwMode="auto">
              <a:xfrm>
                <a:off x="476250" y="0"/>
                <a:ext cx="603250" cy="1018080"/>
                <a:chOff x="0" y="0"/>
                <a:chExt cx="603250" cy="1018080"/>
              </a:xfrm>
            </p:grpSpPr>
            <p:sp>
              <p:nvSpPr>
                <p:cNvPr id="163878" name="Line 11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7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76250" y="496339"/>
                  <a:ext cx="127000" cy="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80" name="Line 1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grpSp>
          <p:nvGrpSpPr>
            <p:cNvPr id="163849" name="Group 14"/>
            <p:cNvGrpSpPr>
              <a:grpSpLocks/>
            </p:cNvGrpSpPr>
            <p:nvPr/>
          </p:nvGrpSpPr>
          <p:grpSpPr bwMode="auto">
            <a:xfrm>
              <a:off x="3022600" y="-1"/>
              <a:ext cx="2667000" cy="1779041"/>
              <a:chOff x="0" y="-1"/>
              <a:chExt cx="2667000" cy="1779041"/>
            </a:xfrm>
          </p:grpSpPr>
          <p:grpSp>
            <p:nvGrpSpPr>
              <p:cNvPr id="163868" name="Group 15"/>
              <p:cNvGrpSpPr>
                <a:grpSpLocks/>
              </p:cNvGrpSpPr>
              <p:nvPr/>
            </p:nvGrpSpPr>
            <p:grpSpPr bwMode="auto">
              <a:xfrm>
                <a:off x="0" y="128039"/>
                <a:ext cx="2667000" cy="1651001"/>
                <a:chOff x="0" y="0"/>
                <a:chExt cx="2667000" cy="1651000"/>
              </a:xfrm>
            </p:grpSpPr>
            <p:sp>
              <p:nvSpPr>
                <p:cNvPr id="163873" name="AutoShape 16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74" name="AutoShape 17"/>
                <p:cNvSpPr>
                  <a:spLocks/>
                </p:cNvSpPr>
                <p:nvPr/>
              </p:nvSpPr>
              <p:spPr bwMode="auto">
                <a:xfrm>
                  <a:off x="1079500" y="0"/>
                  <a:ext cx="1587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271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attribute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75" name="AutoShape 18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32302E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text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3869" name="Group 19"/>
              <p:cNvGrpSpPr>
                <a:grpSpLocks/>
              </p:cNvGrpSpPr>
              <p:nvPr/>
            </p:nvGrpSpPr>
            <p:grpSpPr bwMode="auto">
              <a:xfrm>
                <a:off x="476250" y="0"/>
                <a:ext cx="603250" cy="1018080"/>
                <a:chOff x="0" y="0"/>
                <a:chExt cx="603250" cy="1018080"/>
              </a:xfrm>
            </p:grpSpPr>
            <p:sp>
              <p:nvSpPr>
                <p:cNvPr id="163870" name="Line 20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7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76250" y="496339"/>
                  <a:ext cx="127000" cy="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72" name="Line 2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grpSp>
          <p:nvGrpSpPr>
            <p:cNvPr id="163850" name="Group 23"/>
            <p:cNvGrpSpPr>
              <a:grpSpLocks/>
            </p:cNvGrpSpPr>
            <p:nvPr/>
          </p:nvGrpSpPr>
          <p:grpSpPr bwMode="auto">
            <a:xfrm>
              <a:off x="6045200" y="-1"/>
              <a:ext cx="2667000" cy="1779041"/>
              <a:chOff x="0" y="-1"/>
              <a:chExt cx="2667000" cy="1779041"/>
            </a:xfrm>
          </p:grpSpPr>
          <p:grpSp>
            <p:nvGrpSpPr>
              <p:cNvPr id="163860" name="Group 24"/>
              <p:cNvGrpSpPr>
                <a:grpSpLocks/>
              </p:cNvGrpSpPr>
              <p:nvPr/>
            </p:nvGrpSpPr>
            <p:grpSpPr bwMode="auto">
              <a:xfrm>
                <a:off x="0" y="128039"/>
                <a:ext cx="2667000" cy="1651001"/>
                <a:chOff x="0" y="0"/>
                <a:chExt cx="2667000" cy="1651000"/>
              </a:xfrm>
            </p:grpSpPr>
            <p:sp>
              <p:nvSpPr>
                <p:cNvPr id="163865" name="AutoShape 25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66" name="AutoShape 26"/>
                <p:cNvSpPr>
                  <a:spLocks/>
                </p:cNvSpPr>
                <p:nvPr/>
              </p:nvSpPr>
              <p:spPr bwMode="auto">
                <a:xfrm>
                  <a:off x="1079500" y="0"/>
                  <a:ext cx="1587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271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attribute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67" name="AutoShape 27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32302E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text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3861" name="Group 28"/>
              <p:cNvGrpSpPr>
                <a:grpSpLocks/>
              </p:cNvGrpSpPr>
              <p:nvPr/>
            </p:nvGrpSpPr>
            <p:grpSpPr bwMode="auto">
              <a:xfrm>
                <a:off x="476250" y="0"/>
                <a:ext cx="603250" cy="1018080"/>
                <a:chOff x="0" y="0"/>
                <a:chExt cx="603250" cy="1018080"/>
              </a:xfrm>
            </p:grpSpPr>
            <p:sp>
              <p:nvSpPr>
                <p:cNvPr id="163862" name="Line 29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6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76250" y="496339"/>
                  <a:ext cx="127000" cy="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6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grpSp>
          <p:nvGrpSpPr>
            <p:cNvPr id="163851" name="Group 32"/>
            <p:cNvGrpSpPr>
              <a:grpSpLocks/>
            </p:cNvGrpSpPr>
            <p:nvPr/>
          </p:nvGrpSpPr>
          <p:grpSpPr bwMode="auto">
            <a:xfrm>
              <a:off x="9067800" y="-1"/>
              <a:ext cx="2667000" cy="1779041"/>
              <a:chOff x="0" y="-1"/>
              <a:chExt cx="2667000" cy="1779041"/>
            </a:xfrm>
          </p:grpSpPr>
          <p:grpSp>
            <p:nvGrpSpPr>
              <p:cNvPr id="163852" name="Group 33"/>
              <p:cNvGrpSpPr>
                <a:grpSpLocks/>
              </p:cNvGrpSpPr>
              <p:nvPr/>
            </p:nvGrpSpPr>
            <p:grpSpPr bwMode="auto">
              <a:xfrm>
                <a:off x="0" y="128039"/>
                <a:ext cx="2667000" cy="1651001"/>
                <a:chOff x="0" y="0"/>
                <a:chExt cx="2667000" cy="1651000"/>
              </a:xfrm>
            </p:grpSpPr>
            <p:sp>
              <p:nvSpPr>
                <p:cNvPr id="163857" name="AutoShape 34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58" name="AutoShape 35"/>
                <p:cNvSpPr>
                  <a:spLocks/>
                </p:cNvSpPr>
                <p:nvPr/>
              </p:nvSpPr>
              <p:spPr bwMode="auto">
                <a:xfrm>
                  <a:off x="1079500" y="0"/>
                  <a:ext cx="1587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271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attribute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59" name="AutoShape 36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32302E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text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3853" name="Group 37"/>
              <p:cNvGrpSpPr>
                <a:grpSpLocks/>
              </p:cNvGrpSpPr>
              <p:nvPr/>
            </p:nvGrpSpPr>
            <p:grpSpPr bwMode="auto">
              <a:xfrm>
                <a:off x="476250" y="0"/>
                <a:ext cx="603250" cy="1018080"/>
                <a:chOff x="0" y="0"/>
                <a:chExt cx="603250" cy="1018080"/>
              </a:xfrm>
            </p:grpSpPr>
            <p:sp>
              <p:nvSpPr>
                <p:cNvPr id="163854" name="Line 38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5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6250" y="496339"/>
                  <a:ext cx="127000" cy="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3856" name="Line 4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</p:grpSp>
      <p:sp>
        <p:nvSpPr>
          <p:cNvPr id="163845" name="Line 41"/>
          <p:cNvSpPr>
            <a:spLocks noChangeShapeType="1"/>
          </p:cNvSpPr>
          <p:nvPr/>
        </p:nvSpPr>
        <p:spPr bwMode="auto">
          <a:xfrm>
            <a:off x="6096000" y="4661299"/>
            <a:ext cx="0" cy="8929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 defTabSz="409614"/>
            <a:endParaRPr lang="en-US" sz="2800">
              <a:solidFill>
                <a:srgbClr val="32302E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  <p:sp>
        <p:nvSpPr>
          <p:cNvPr id="163846" name="Line 42"/>
          <p:cNvSpPr>
            <a:spLocks noChangeShapeType="1"/>
          </p:cNvSpPr>
          <p:nvPr/>
        </p:nvSpPr>
        <p:spPr bwMode="auto">
          <a:xfrm flipV="1">
            <a:off x="2296418" y="4749478"/>
            <a:ext cx="6388076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 defTabSz="409614"/>
            <a:endParaRPr lang="en-US" sz="2800">
              <a:solidFill>
                <a:srgbClr val="32302E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  <p:sp>
        <p:nvSpPr>
          <p:cNvPr id="163847" name="Rectangle 43"/>
          <p:cNvSpPr>
            <a:spLocks/>
          </p:cNvSpPr>
          <p:nvPr/>
        </p:nvSpPr>
        <p:spPr bwMode="auto">
          <a:xfrm>
            <a:off x="1524000" y="446485"/>
            <a:ext cx="9144000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409614">
              <a:lnSpc>
                <a:spcPct val="90000"/>
              </a:lnSpc>
            </a:pPr>
            <a:r>
              <a:rPr lang="en-US" sz="2500" b="1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ATTRIBUTE NODES</a:t>
            </a: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3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6884"/>
          </a:xfrm>
        </p:spPr>
        <p:txBody>
          <a:bodyPr vert="horz" lIns="892846" tIns="892846" rIns="892846" bIns="892846" rtlCol="0" anchor="ctr">
            <a:normAutofit/>
          </a:bodyPr>
          <a:lstStyle/>
          <a:p>
            <a:pPr algn="l" eaLnBrk="1"/>
            <a:r>
              <a:rPr lang="en-US" sz="4200">
                <a:latin typeface="Helvetica Light" charset="0"/>
              </a:rPr>
              <a:t>To access and update the HTML, first you select the element(s) you want to work with.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6486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13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err="1"/>
              <a:t>css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37" y="1830958"/>
            <a:ext cx="4582315" cy="1693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nav</a:t>
            </a:r>
            <a:r>
              <a:rPr lang="en-US" sz="3200" dirty="0"/>
              <a:t> </a:t>
            </a:r>
            <a:r>
              <a:rPr lang="en-US" sz="3200" dirty="0" err="1"/>
              <a:t>ul</a:t>
            </a:r>
            <a:r>
              <a:rPr lang="en-US" sz="3200" dirty="0"/>
              <a:t> li </a:t>
            </a:r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	list-style-type: none;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CSS Selectors:</a:t>
            </a:r>
          </a:p>
          <a:p>
            <a:pPr lvl="1"/>
            <a:r>
              <a:rPr lang="en-US" sz="2800" dirty="0"/>
              <a:t>tag name   =&gt; tag name</a:t>
            </a:r>
          </a:p>
          <a:p>
            <a:pPr lvl="1"/>
            <a:r>
              <a:rPr lang="en-US" sz="2800" dirty="0"/>
              <a:t>id	      =&gt; #id</a:t>
            </a:r>
          </a:p>
          <a:p>
            <a:pPr lvl="1"/>
            <a:r>
              <a:rPr lang="en-US" sz="2800" dirty="0"/>
              <a:t>class	      =&gt; .class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60" y="1452032"/>
            <a:ext cx="61214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6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 Document Objective Model</a:t>
            </a:r>
          </a:p>
          <a:p>
            <a:r>
              <a:rPr lang="en-GB" dirty="0"/>
              <a:t>To understand DOM queries</a:t>
            </a:r>
          </a:p>
          <a:p>
            <a:r>
              <a:rPr lang="en-GB" dirty="0"/>
              <a:t>To understand the DOM scripting</a:t>
            </a:r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46304" y="0"/>
            <a:ext cx="10521696" cy="6856884"/>
          </a:xfrm>
        </p:spPr>
        <p:txBody>
          <a:bodyPr vert="horz" lIns="892846" tIns="892846" rIns="892846" bIns="892846" rtlCol="0" anchor="ctr">
            <a:normAutofit/>
          </a:bodyPr>
          <a:lstStyle/>
          <a:p>
            <a:pPr algn="l" eaLnBrk="1"/>
            <a:r>
              <a:rPr lang="en-US" sz="4200" dirty="0">
                <a:latin typeface="Helvetica Light" charset="0"/>
              </a:rPr>
              <a:t>Here are some of the ways ways to select element nodes with JavaScript.</a:t>
            </a:r>
            <a:br>
              <a:rPr lang="en-US" sz="4200" dirty="0">
                <a:latin typeface="Helvetica Light" charset="0"/>
              </a:rPr>
            </a:br>
            <a:br>
              <a:rPr lang="en-US" sz="4200" dirty="0">
                <a:latin typeface="Helvetica Light" charset="0"/>
              </a:rPr>
            </a:br>
            <a:r>
              <a:rPr lang="en-US" sz="4200" dirty="0">
                <a:latin typeface="Helvetica Light" charset="0"/>
              </a:rPr>
              <a:t>They are known as </a:t>
            </a:r>
            <a:r>
              <a:rPr lang="en-US" sz="4200" b="1" dirty="0">
                <a:latin typeface="Helvetica" charset="0"/>
                <a:cs typeface="Helvetica" charset="0"/>
                <a:sym typeface="Helvetica" charset="0"/>
              </a:rPr>
              <a:t>DOM queries</a:t>
            </a:r>
            <a:r>
              <a:rPr lang="en-US" sz="4200" dirty="0">
                <a:latin typeface="Helvetica Light" charset="0"/>
              </a:rPr>
              <a:t>.</a:t>
            </a:r>
            <a:endParaRPr lang="en-US" sz="1300" dirty="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6589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64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>
                <a:latin typeface="Helvetica Light" charset="0"/>
              </a:rPr>
              <a:t>DOM QUERIES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6691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6934" y="1696641"/>
            <a:ext cx="598112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getElementById</a:t>
            </a:r>
            <a:r>
              <a:rPr lang="en-US" sz="3600" dirty="0"/>
              <a:t>()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 err="1"/>
              <a:t>getElementsByClassName</a:t>
            </a:r>
            <a:r>
              <a:rPr lang="en-US" sz="3600" dirty="0"/>
              <a:t>()</a:t>
            </a:r>
          </a:p>
          <a:p>
            <a:endParaRPr lang="en-US" sz="3600" dirty="0"/>
          </a:p>
          <a:p>
            <a:r>
              <a:rPr lang="en-US" sz="3600" dirty="0" err="1"/>
              <a:t>getElementsByTagName</a:t>
            </a:r>
            <a:r>
              <a:rPr lang="en-US" sz="3600" dirty="0"/>
              <a:t>()</a:t>
            </a:r>
          </a:p>
          <a:p>
            <a:endParaRPr lang="en-US" sz="3600" dirty="0"/>
          </a:p>
          <a:p>
            <a:r>
              <a:rPr lang="en-US" sz="3600" dirty="0" err="1"/>
              <a:t>querySelector</a:t>
            </a:r>
            <a:r>
              <a:rPr lang="en-US" sz="3600" dirty="0"/>
              <a:t>()</a:t>
            </a:r>
            <a:br>
              <a:rPr lang="en-US" sz="3600" dirty="0"/>
            </a:br>
            <a:endParaRPr lang="en-US" sz="3600" dirty="0"/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57601" y="6199055"/>
            <a:ext cx="5333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All return HTML element objects</a:t>
            </a:r>
          </a:p>
        </p:txBody>
      </p:sp>
    </p:spTree>
    <p:extLst>
      <p:ext uri="{BB962C8B-B14F-4D97-AF65-F5344CB8AC3E}">
        <p14:creationId xmlns:p14="http://schemas.microsoft.com/office/powerpoint/2010/main" val="43369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02310" y="3038296"/>
            <a:ext cx="8036719" cy="446484"/>
          </a:xfrm>
        </p:spPr>
        <p:txBody>
          <a:bodyPr anchor="t">
            <a:normAutofit fontScale="90000"/>
          </a:bodyPr>
          <a:lstStyle/>
          <a:p>
            <a:pPr eaLnBrk="1"/>
            <a:r>
              <a:rPr lang="en-US" sz="3100" dirty="0" err="1">
                <a:latin typeface="Courier" charset="0"/>
                <a:cs typeface="Courier" charset="0"/>
                <a:sym typeface="Courier" charset="0"/>
              </a:rPr>
              <a:t>getElementById</a:t>
            </a:r>
            <a:r>
              <a:rPr lang="en-US" sz="3100" dirty="0">
                <a:latin typeface="Courier" charset="0"/>
                <a:cs typeface="Courier" charset="0"/>
                <a:sym typeface="Courier" charset="0"/>
              </a:rPr>
              <a:t>(</a:t>
            </a:r>
            <a:r>
              <a:rPr lang="ja-JP" altLang="en-US" sz="3100" dirty="0">
                <a:latin typeface="Courier" charset="0"/>
                <a:cs typeface="Courier" charset="0"/>
                <a:sym typeface="Courier" charset="0"/>
              </a:rPr>
              <a:t>‘</a:t>
            </a:r>
            <a:r>
              <a:rPr lang="en-US" altLang="ja-JP" sz="3100" dirty="0">
                <a:latin typeface="Courier" charset="0"/>
                <a:cs typeface="Courier" charset="0"/>
                <a:sym typeface="Courier" charset="0"/>
              </a:rPr>
              <a:t>one</a:t>
            </a:r>
            <a:r>
              <a:rPr lang="ja-JP" altLang="en-US" sz="3100" dirty="0">
                <a:latin typeface="Courier" charset="0"/>
                <a:cs typeface="Courier" charset="0"/>
                <a:sym typeface="Courier" charset="0"/>
              </a:rPr>
              <a:t>’</a:t>
            </a:r>
            <a:r>
              <a:rPr lang="en-US" altLang="ja-JP" sz="3100" dirty="0">
                <a:latin typeface="Courier" charset="0"/>
                <a:cs typeface="Courier" charset="0"/>
                <a:sym typeface="Courier" charset="0"/>
              </a:rPr>
              <a:t>);</a:t>
            </a:r>
            <a:endParaRPr lang="en-US" sz="2000" dirty="0">
              <a:latin typeface="Courier" charset="0"/>
              <a:cs typeface="Courier" charset="0"/>
              <a:sym typeface="Courier" charset="0"/>
            </a:endParaRPr>
          </a:p>
        </p:txBody>
      </p:sp>
      <p:pic>
        <p:nvPicPr>
          <p:cNvPr id="167938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4622601" y="4132945"/>
            <a:ext cx="2946797" cy="1250156"/>
            <a:chOff x="0" y="0"/>
            <a:chExt cx="4191000" cy="1778000"/>
          </a:xfrm>
        </p:grpSpPr>
        <p:sp>
          <p:nvSpPr>
            <p:cNvPr id="167941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 defTabSz="409614"/>
              <a:r>
                <a:rPr lang="en-US" sz="1400" b="1">
                  <a:solidFill>
                    <a:srgbClr val="FFFFFF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rPr>
                <a:t>ul</a:t>
              </a:r>
              <a:endParaRPr lang="en-US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grpSp>
          <p:nvGrpSpPr>
            <p:cNvPr id="167942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16794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167955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7956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7946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167953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7954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7947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167951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7952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67948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167949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67950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sp>
          <p:nvSpPr>
            <p:cNvPr id="167943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sp>
          <p:nvSpPr>
            <p:cNvPr id="167944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</p:grpSp>
      <p:sp>
        <p:nvSpPr>
          <p:cNvPr id="167940" name="Rectangle 20"/>
          <p:cNvSpPr>
            <a:spLocks/>
          </p:cNvSpPr>
          <p:nvPr/>
        </p:nvSpPr>
        <p:spPr bwMode="auto">
          <a:xfrm>
            <a:off x="1721150" y="153563"/>
            <a:ext cx="9068769" cy="223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09614"/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&lt;</a:t>
            </a:r>
            <a:r>
              <a:rPr lang="en-US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&gt;</a:t>
            </a:r>
            <a:br>
              <a:rPr lang="en-US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one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&gt;fresh figs&lt;/li&gt;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two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&gt;pine nuts&lt;/li&gt;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three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&gt;honey&lt;/li&gt;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four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&gt;balsamic vinegar&lt;/li&gt;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&lt;/</a:t>
            </a:r>
            <a:r>
              <a:rPr lang="en-US" altLang="ja-JP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endParaRPr lang="en-US" dirty="0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8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/>
          <p:cNvSpPr>
            <a:spLocks noGrp="1" noChangeArrowheads="1"/>
          </p:cNvSpPr>
          <p:nvPr>
            <p:ph type="title"/>
          </p:nvPr>
        </p:nvSpPr>
        <p:spPr>
          <a:xfrm>
            <a:off x="2076526" y="3338249"/>
            <a:ext cx="8036719" cy="446484"/>
          </a:xfrm>
        </p:spPr>
        <p:txBody>
          <a:bodyPr anchor="t"/>
          <a:lstStyle/>
          <a:p>
            <a:pPr eaLnBrk="1"/>
            <a:r>
              <a:rPr lang="en-US" sz="2500" dirty="0" err="1">
                <a:latin typeface="Courier" charset="0"/>
                <a:cs typeface="Courier" charset="0"/>
                <a:sym typeface="Courier" charset="0"/>
              </a:rPr>
              <a:t>getElementsByClassName</a:t>
            </a: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(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‘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’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);</a:t>
            </a:r>
            <a:endParaRPr lang="en-US" sz="1300" dirty="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  <p:pic>
        <p:nvPicPr>
          <p:cNvPr id="17203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172035" name="Group 3"/>
          <p:cNvGrpSpPr>
            <a:grpSpLocks/>
          </p:cNvGrpSpPr>
          <p:nvPr/>
        </p:nvGrpSpPr>
        <p:grpSpPr bwMode="auto">
          <a:xfrm>
            <a:off x="4622603" y="4516040"/>
            <a:ext cx="2946797" cy="1250156"/>
            <a:chOff x="0" y="0"/>
            <a:chExt cx="4191000" cy="1778000"/>
          </a:xfrm>
        </p:grpSpPr>
        <p:sp>
          <p:nvSpPr>
            <p:cNvPr id="172037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 defTabSz="409614"/>
              <a:r>
                <a:rPr lang="en-US" sz="1400" b="1">
                  <a:solidFill>
                    <a:srgbClr val="FFFFFF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rPr>
                <a:t>ul</a:t>
              </a:r>
              <a:endParaRPr lang="en-US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grpSp>
          <p:nvGrpSpPr>
            <p:cNvPr id="172038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17204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172051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2052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2042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172049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2050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2043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172047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2048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2044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172045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2046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sp>
          <p:nvSpPr>
            <p:cNvPr id="172039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sp>
          <p:nvSpPr>
            <p:cNvPr id="172040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</p:grpSp>
      <p:sp>
        <p:nvSpPr>
          <p:cNvPr id="2" name="Rectangle 20">
            <a:extLst>
              <a:ext uri="{FF2B5EF4-FFF2-40B4-BE49-F238E27FC236}">
                <a16:creationId xmlns:a16="http://schemas.microsoft.com/office/drawing/2014/main" id="{BCF39C55-D6BC-E9A7-BE79-35B8F67699BD}"/>
              </a:ext>
            </a:extLst>
          </p:cNvPr>
          <p:cNvSpPr>
            <a:spLocks/>
          </p:cNvSpPr>
          <p:nvPr/>
        </p:nvSpPr>
        <p:spPr bwMode="auto">
          <a:xfrm>
            <a:off x="1941128" y="651468"/>
            <a:ext cx="9068769" cy="223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09614"/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&lt;</a:t>
            </a:r>
            <a:r>
              <a:rPr lang="en-US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&gt;</a:t>
            </a:r>
            <a:br>
              <a:rPr lang="en-US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one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&gt;fresh figs&lt;/li&gt;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two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&gt;pine nuts&lt;/li&gt;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three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&gt;honey&lt;/li&gt;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four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&gt;balsamic vinegar&lt;/li&gt;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&lt;/</a:t>
            </a:r>
            <a:r>
              <a:rPr lang="en-US" altLang="ja-JP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endParaRPr lang="en-US" dirty="0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47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ChangeArrowheads="1"/>
          </p:cNvSpPr>
          <p:nvPr>
            <p:ph type="title"/>
          </p:nvPr>
        </p:nvSpPr>
        <p:spPr>
          <a:xfrm>
            <a:off x="2122290" y="3647546"/>
            <a:ext cx="8036719" cy="446484"/>
          </a:xfrm>
        </p:spPr>
        <p:txBody>
          <a:bodyPr anchor="t">
            <a:normAutofit fontScale="90000"/>
          </a:bodyPr>
          <a:lstStyle/>
          <a:p>
            <a:pPr eaLnBrk="1"/>
            <a:r>
              <a:rPr lang="en-US" sz="3100" dirty="0" err="1">
                <a:latin typeface="Courier" charset="0"/>
                <a:cs typeface="Courier" charset="0"/>
                <a:sym typeface="Courier" charset="0"/>
              </a:rPr>
              <a:t>getElementsByTagName</a:t>
            </a:r>
            <a:r>
              <a:rPr lang="en-US" sz="3100" dirty="0">
                <a:latin typeface="Courier" charset="0"/>
                <a:cs typeface="Courier" charset="0"/>
                <a:sym typeface="Courier" charset="0"/>
              </a:rPr>
              <a:t>(</a:t>
            </a:r>
            <a:r>
              <a:rPr lang="ja-JP" altLang="en-US" sz="3100" dirty="0">
                <a:latin typeface="Courier" charset="0"/>
                <a:cs typeface="Courier" charset="0"/>
                <a:sym typeface="Courier" charset="0"/>
              </a:rPr>
              <a:t>‘</a:t>
            </a:r>
            <a:r>
              <a:rPr lang="en-US" altLang="ja-JP" sz="3100" dirty="0">
                <a:latin typeface="Courier" charset="0"/>
                <a:cs typeface="Courier" charset="0"/>
                <a:sym typeface="Courier" charset="0"/>
              </a:rPr>
              <a:t>li</a:t>
            </a:r>
            <a:r>
              <a:rPr lang="ja-JP" altLang="en-US" sz="3100" dirty="0">
                <a:latin typeface="Courier" charset="0"/>
                <a:cs typeface="Courier" charset="0"/>
                <a:sym typeface="Courier" charset="0"/>
              </a:rPr>
              <a:t>’</a:t>
            </a:r>
            <a:r>
              <a:rPr lang="en-US" altLang="ja-JP" sz="3100" dirty="0">
                <a:latin typeface="Courier" charset="0"/>
                <a:cs typeface="Courier" charset="0"/>
                <a:sym typeface="Courier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  <p:pic>
        <p:nvPicPr>
          <p:cNvPr id="173058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173059" name="Group 3"/>
          <p:cNvGrpSpPr>
            <a:grpSpLocks/>
          </p:cNvGrpSpPr>
          <p:nvPr/>
        </p:nvGrpSpPr>
        <p:grpSpPr bwMode="auto">
          <a:xfrm>
            <a:off x="4453270" y="4732735"/>
            <a:ext cx="2946797" cy="1250156"/>
            <a:chOff x="0" y="0"/>
            <a:chExt cx="4191000" cy="1778000"/>
          </a:xfrm>
        </p:grpSpPr>
        <p:sp>
          <p:nvSpPr>
            <p:cNvPr id="173061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 defTabSz="409614"/>
              <a:r>
                <a:rPr lang="en-US" sz="1400" b="1">
                  <a:solidFill>
                    <a:srgbClr val="FFFFFF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rPr>
                <a:t>ul</a:t>
              </a:r>
              <a:endParaRPr lang="en-US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grpSp>
          <p:nvGrpSpPr>
            <p:cNvPr id="173062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17306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173075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3076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3066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173073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 dirty="0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 dirty="0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3074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3067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173071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3072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3068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173069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3070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sp>
          <p:nvSpPr>
            <p:cNvPr id="173063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sp>
          <p:nvSpPr>
            <p:cNvPr id="173064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</p:grpSp>
      <p:sp>
        <p:nvSpPr>
          <p:cNvPr id="2" name="Rectangle 20">
            <a:extLst>
              <a:ext uri="{FF2B5EF4-FFF2-40B4-BE49-F238E27FC236}">
                <a16:creationId xmlns:a16="http://schemas.microsoft.com/office/drawing/2014/main" id="{BB9770F3-5155-B897-F6DE-A877503119D2}"/>
              </a:ext>
            </a:extLst>
          </p:cNvPr>
          <p:cNvSpPr>
            <a:spLocks/>
          </p:cNvSpPr>
          <p:nvPr/>
        </p:nvSpPr>
        <p:spPr bwMode="auto">
          <a:xfrm>
            <a:off x="1606264" y="471200"/>
            <a:ext cx="9068769" cy="223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09614"/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&lt;</a:t>
            </a:r>
            <a:r>
              <a:rPr lang="en-US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&gt;</a:t>
            </a:r>
            <a:br>
              <a:rPr lang="en-US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one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&gt;fresh figs&lt;/li&gt;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two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&gt;pine nuts&lt;/li&gt;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three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&gt;honey&lt;/li&gt;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four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&gt;balsamic vinegar&lt;/li&gt;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&lt;/</a:t>
            </a:r>
            <a:r>
              <a:rPr lang="en-US" altLang="ja-JP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endParaRPr lang="en-US" dirty="0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97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ChangeArrowheads="1"/>
          </p:cNvSpPr>
          <p:nvPr>
            <p:ph type="title"/>
          </p:nvPr>
        </p:nvSpPr>
        <p:spPr>
          <a:xfrm>
            <a:off x="2076526" y="5357813"/>
            <a:ext cx="8036719" cy="446484"/>
          </a:xfrm>
        </p:spPr>
        <p:txBody>
          <a:bodyPr anchor="t"/>
          <a:lstStyle/>
          <a:p>
            <a:pPr eaLnBrk="1"/>
            <a:r>
              <a:rPr lang="en-US" sz="2500" dirty="0" err="1">
                <a:latin typeface="Courier" charset="0"/>
                <a:cs typeface="Courier" charset="0"/>
                <a:sym typeface="Courier" charset="0"/>
              </a:rPr>
              <a:t>querySelector</a:t>
            </a:r>
            <a:r>
              <a:rPr lang="en-US" sz="2500" dirty="0">
                <a:latin typeface="Courier" charset="0"/>
                <a:cs typeface="Courier" charset="0"/>
                <a:sym typeface="Courier" charset="0"/>
              </a:rPr>
              <a:t>(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‘</a:t>
            </a:r>
            <a:r>
              <a:rPr lang="en-US" altLang="ja-JP" sz="25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ja-JP" altLang="en-US" sz="2500" dirty="0">
                <a:latin typeface="Courier" charset="0"/>
                <a:cs typeface="Courier" charset="0"/>
                <a:sym typeface="Courier" charset="0"/>
              </a:rPr>
              <a:t>’</a:t>
            </a:r>
            <a:r>
              <a:rPr lang="en-US" altLang="ja-JP" sz="2500" dirty="0">
                <a:latin typeface="Courier" charset="0"/>
                <a:cs typeface="Courier" charset="0"/>
                <a:sym typeface="Courier" charset="0"/>
              </a:rPr>
              <a:t>);</a:t>
            </a:r>
            <a:endParaRPr lang="en-US" sz="1300" dirty="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  <p:pic>
        <p:nvPicPr>
          <p:cNvPr id="177154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177155" name="Group 3"/>
          <p:cNvGrpSpPr>
            <a:grpSpLocks/>
          </p:cNvGrpSpPr>
          <p:nvPr/>
        </p:nvGrpSpPr>
        <p:grpSpPr bwMode="auto">
          <a:xfrm>
            <a:off x="4609209" y="3111633"/>
            <a:ext cx="2960191" cy="1270566"/>
            <a:chOff x="-19050" y="-19567"/>
            <a:chExt cx="4210050" cy="1807028"/>
          </a:xfrm>
        </p:grpSpPr>
        <p:sp>
          <p:nvSpPr>
            <p:cNvPr id="177157" name="AutoShape 4"/>
            <p:cNvSpPr>
              <a:spLocks/>
            </p:cNvSpPr>
            <p:nvPr/>
          </p:nvSpPr>
          <p:spPr bwMode="auto">
            <a:xfrm>
              <a:off x="-19050" y="1025461"/>
              <a:ext cx="952499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 defTabSz="409614"/>
              <a:r>
                <a:rPr lang="en-US" sz="1400" b="1" dirty="0">
                  <a:solidFill>
                    <a:srgbClr val="FFFFFF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rPr>
                <a:t>Li</a:t>
              </a:r>
              <a:endParaRPr lang="en-US" dirty="0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grpSp>
          <p:nvGrpSpPr>
            <p:cNvPr id="177158" name="Group 5"/>
            <p:cNvGrpSpPr>
              <a:grpSpLocks/>
            </p:cNvGrpSpPr>
            <p:nvPr/>
          </p:nvGrpSpPr>
          <p:grpSpPr bwMode="auto">
            <a:xfrm>
              <a:off x="476250" y="-19567"/>
              <a:ext cx="3714750" cy="1797567"/>
              <a:chOff x="476250" y="-907527"/>
              <a:chExt cx="3714750" cy="1797567"/>
            </a:xfrm>
          </p:grpSpPr>
          <p:grpSp>
            <p:nvGrpSpPr>
              <p:cNvPr id="177161" name="Group 6"/>
              <p:cNvGrpSpPr>
                <a:grpSpLocks/>
              </p:cNvGrpSpPr>
              <p:nvPr/>
            </p:nvGrpSpPr>
            <p:grpSpPr bwMode="auto">
              <a:xfrm>
                <a:off x="476250" y="0"/>
                <a:ext cx="1612900" cy="887964"/>
                <a:chOff x="476250" y="0"/>
                <a:chExt cx="1612900" cy="887964"/>
              </a:xfrm>
            </p:grpSpPr>
            <p:sp>
              <p:nvSpPr>
                <p:cNvPr id="177171" name="AutoShape 7"/>
                <p:cNvSpPr>
                  <a:spLocks/>
                </p:cNvSpPr>
                <p:nvPr/>
              </p:nvSpPr>
              <p:spPr bwMode="auto">
                <a:xfrm>
                  <a:off x="1136649" y="125962"/>
                  <a:ext cx="952501" cy="762002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 dirty="0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 dirty="0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7172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7162" name="Group 9"/>
              <p:cNvGrpSpPr>
                <a:grpSpLocks/>
              </p:cNvGrpSpPr>
              <p:nvPr/>
            </p:nvGrpSpPr>
            <p:grpSpPr bwMode="auto">
              <a:xfrm>
                <a:off x="1555750" y="-907527"/>
                <a:ext cx="952499" cy="1036607"/>
                <a:chOff x="476250" y="-907527"/>
                <a:chExt cx="952499" cy="1036607"/>
              </a:xfrm>
            </p:grpSpPr>
            <p:sp>
              <p:nvSpPr>
                <p:cNvPr id="177169" name="AutoShape 10"/>
                <p:cNvSpPr>
                  <a:spLocks/>
                </p:cNvSpPr>
                <p:nvPr/>
              </p:nvSpPr>
              <p:spPr bwMode="auto">
                <a:xfrm>
                  <a:off x="476250" y="-907527"/>
                  <a:ext cx="952499" cy="762002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 dirty="0" err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ul</a:t>
                  </a:r>
                  <a:endParaRPr lang="en-US" dirty="0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7170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7163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177167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7168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7164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177165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7166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sp>
          <p:nvSpPr>
            <p:cNvPr id="177159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sp>
          <p:nvSpPr>
            <p:cNvPr id="177160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</p:grpSp>
      <p:sp>
        <p:nvSpPr>
          <p:cNvPr id="2" name="Rectangle 20">
            <a:extLst>
              <a:ext uri="{FF2B5EF4-FFF2-40B4-BE49-F238E27FC236}">
                <a16:creationId xmlns:a16="http://schemas.microsoft.com/office/drawing/2014/main" id="{834B5B0A-BBCD-7185-3984-1CC5DEB17B83}"/>
              </a:ext>
            </a:extLst>
          </p:cNvPr>
          <p:cNvSpPr>
            <a:spLocks/>
          </p:cNvSpPr>
          <p:nvPr/>
        </p:nvSpPr>
        <p:spPr bwMode="auto">
          <a:xfrm>
            <a:off x="2076526" y="448990"/>
            <a:ext cx="9068769" cy="223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09614"/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&lt;</a:t>
            </a:r>
            <a:r>
              <a:rPr lang="en-US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&gt;</a:t>
            </a:r>
            <a:br>
              <a:rPr lang="en-US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one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&gt;fresh figs&lt;/li&gt;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two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&gt;pine nuts&lt;/li&gt;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three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&gt;honey&lt;/li&gt;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four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&gt;balsamic vinegar&lt;/li&gt;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&lt;/</a:t>
            </a:r>
            <a:r>
              <a:rPr lang="en-US" altLang="ja-JP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endParaRPr lang="en-US" dirty="0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0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ChangeArrowheads="1"/>
          </p:cNvSpPr>
          <p:nvPr>
            <p:ph type="title"/>
          </p:nvPr>
        </p:nvSpPr>
        <p:spPr>
          <a:xfrm>
            <a:off x="2076526" y="5357813"/>
            <a:ext cx="8036719" cy="446484"/>
          </a:xfrm>
        </p:spPr>
        <p:txBody>
          <a:bodyPr anchor="t"/>
          <a:lstStyle/>
          <a:p>
            <a:pPr eaLnBrk="1"/>
            <a:r>
              <a:rPr lang="en-US" sz="2500">
                <a:latin typeface="Courier" charset="0"/>
                <a:cs typeface="Courier" charset="0"/>
                <a:sym typeface="Courier" charset="0"/>
              </a:rPr>
              <a:t>querySelector(</a:t>
            </a:r>
            <a:r>
              <a:rPr lang="ja-JP" altLang="en-US" sz="2500">
                <a:latin typeface="Courier" charset="0"/>
                <a:cs typeface="Courier" charset="0"/>
                <a:sym typeface="Courier" charset="0"/>
              </a:rPr>
              <a:t>‘</a:t>
            </a:r>
            <a:r>
              <a:rPr lang="en-US" altLang="ja-JP" sz="2500">
                <a:latin typeface="Courier" charset="0"/>
                <a:cs typeface="Courier" charset="0"/>
                <a:sym typeface="Courier" charset="0"/>
              </a:rPr>
              <a:t>#two</a:t>
            </a:r>
            <a:r>
              <a:rPr lang="ja-JP" altLang="en-US" sz="2500">
                <a:latin typeface="Courier" charset="0"/>
                <a:cs typeface="Courier" charset="0"/>
                <a:sym typeface="Courier" charset="0"/>
              </a:rPr>
              <a:t>’</a:t>
            </a:r>
            <a:r>
              <a:rPr lang="en-US" altLang="ja-JP" sz="2500">
                <a:latin typeface="Courier" charset="0"/>
                <a:cs typeface="Courier" charset="0"/>
                <a:sym typeface="Courier" charset="0"/>
              </a:rPr>
              <a:t>);</a:t>
            </a:r>
            <a:endParaRPr lang="en-US" sz="130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  <p:pic>
        <p:nvPicPr>
          <p:cNvPr id="177154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177155" name="Group 3"/>
          <p:cNvGrpSpPr>
            <a:grpSpLocks/>
          </p:cNvGrpSpPr>
          <p:nvPr/>
        </p:nvGrpSpPr>
        <p:grpSpPr bwMode="auto">
          <a:xfrm>
            <a:off x="4622603" y="3125391"/>
            <a:ext cx="2946797" cy="1250156"/>
            <a:chOff x="0" y="0"/>
            <a:chExt cx="4191000" cy="1778000"/>
          </a:xfrm>
        </p:grpSpPr>
        <p:sp>
          <p:nvSpPr>
            <p:cNvPr id="177157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 defTabSz="409614"/>
              <a:r>
                <a:rPr lang="en-US" sz="1400" b="1">
                  <a:solidFill>
                    <a:srgbClr val="FFFFFF"/>
                  </a:solidFill>
                  <a:latin typeface="Courier" charset="0"/>
                  <a:ea typeface="ＭＳ Ｐゴシック" charset="0"/>
                  <a:cs typeface="ＭＳ Ｐゴシック" charset="0"/>
                  <a:sym typeface="Courier" charset="0"/>
                </a:rPr>
                <a:t>ul</a:t>
              </a:r>
              <a:endParaRPr lang="en-US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grpSp>
          <p:nvGrpSpPr>
            <p:cNvPr id="177158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17716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177171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7172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7162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177169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7170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7163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177167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7168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  <p:grpSp>
            <p:nvGrpSpPr>
              <p:cNvPr id="177164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177165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pPr algn="ctr" defTabSz="409614"/>
                  <a:r>
                    <a:rPr lang="en-US" sz="1400" b="1">
                      <a:solidFill>
                        <a:srgbClr val="FFFFFF"/>
                      </a:solidFill>
                      <a:latin typeface="Courier" charset="0"/>
                      <a:ea typeface="ＭＳ Ｐゴシック" charset="0"/>
                      <a:cs typeface="ＭＳ Ｐゴシック" charset="0"/>
                      <a:sym typeface="Courier" charset="0"/>
                    </a:rPr>
                    <a:t>li</a:t>
                  </a:r>
                  <a:endParaRPr lang="en-US">
                    <a:solidFill>
                      <a:srgbClr val="000000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  <p:sp>
              <p:nvSpPr>
                <p:cNvPr id="177166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09614"/>
                  <a:endParaRPr lang="en-US" sz="2800">
                    <a:solidFill>
                      <a:srgbClr val="32302E"/>
                    </a:solidFill>
                    <a:latin typeface="Courier" charset="0"/>
                    <a:ea typeface="ＭＳ Ｐゴシック" charset="0"/>
                    <a:cs typeface="ＭＳ Ｐゴシック" charset="0"/>
                    <a:sym typeface="Courier" charset="0"/>
                  </a:endParaRPr>
                </a:p>
              </p:txBody>
            </p:sp>
          </p:grpSp>
        </p:grpSp>
        <p:sp>
          <p:nvSpPr>
            <p:cNvPr id="177159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  <p:sp>
          <p:nvSpPr>
            <p:cNvPr id="177160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409614"/>
              <a:endParaRPr lang="en-US" sz="2800">
                <a:solidFill>
                  <a:srgbClr val="32302E"/>
                </a:solidFill>
                <a:latin typeface="Courier" charset="0"/>
                <a:ea typeface="ＭＳ Ｐゴシック" charset="0"/>
                <a:cs typeface="ＭＳ Ｐゴシック" charset="0"/>
                <a:sym typeface="Courier" charset="0"/>
              </a:endParaRPr>
            </a:p>
          </p:txBody>
        </p:sp>
      </p:grpSp>
      <p:sp>
        <p:nvSpPr>
          <p:cNvPr id="2" name="Rectangle 20">
            <a:extLst>
              <a:ext uri="{FF2B5EF4-FFF2-40B4-BE49-F238E27FC236}">
                <a16:creationId xmlns:a16="http://schemas.microsoft.com/office/drawing/2014/main" id="{380BF23B-68E0-81AD-981E-48F7DE3DBA52}"/>
              </a:ext>
            </a:extLst>
          </p:cNvPr>
          <p:cNvSpPr>
            <a:spLocks/>
          </p:cNvSpPr>
          <p:nvPr/>
        </p:nvSpPr>
        <p:spPr bwMode="auto">
          <a:xfrm>
            <a:off x="1557152" y="573845"/>
            <a:ext cx="9068769" cy="223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09614"/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&lt;</a:t>
            </a:r>
            <a:r>
              <a:rPr lang="en-US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&gt;</a:t>
            </a:r>
            <a:br>
              <a:rPr lang="en-US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one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&gt;fresh figs&lt;/li&gt;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two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&gt;pine nuts&lt;/li&gt;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three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class=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hot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&gt;honey&lt;/li&gt;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  &lt;li id=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four</a:t>
            </a:r>
            <a:r>
              <a:rPr lang="ja-JP" altLang="en-US" sz="2400" dirty="0"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&gt;balsamic vinegar&lt;/li&gt;</a:t>
            </a:r>
            <a:br>
              <a:rPr lang="en-US" altLang="ja-JP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altLang="ja-JP" sz="2400" dirty="0">
                <a:latin typeface="Courier" charset="0"/>
                <a:cs typeface="Courier" charset="0"/>
                <a:sym typeface="Courier" charset="0"/>
              </a:rPr>
              <a:t>&lt;/</a:t>
            </a:r>
            <a:r>
              <a:rPr lang="en-US" altLang="ja-JP" sz="2400" dirty="0" err="1">
                <a:latin typeface="Courier" charset="0"/>
                <a:cs typeface="Courier" charset="0"/>
                <a:sym typeface="Courier" charset="0"/>
              </a:rPr>
              <a:t>ul</a:t>
            </a:r>
            <a:endParaRPr lang="en-US" dirty="0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2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6868877-4BEA-4FE8-AAAF-CCBE4B273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3843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JS: DOM content innerHTML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902BEC6-2E2F-405F-A70E-47AF76E9CF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52600"/>
            <a:ext cx="8686800" cy="4953000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 err="1">
                <a:solidFill>
                  <a:srgbClr val="FF5050"/>
                </a:solidFill>
                <a:ea typeface="宋体" panose="02010600030101010101" pitchFamily="2" charset="-122"/>
              </a:rPr>
              <a:t>innerHTML</a:t>
            </a:r>
            <a:r>
              <a:rPr lang="en-US" altLang="zh-CN" dirty="0">
                <a:ea typeface="宋体" panose="02010600030101010101" pitchFamily="2" charset="-122"/>
              </a:rPr>
              <a:t> sets or gets all of the markup and content within a given element.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let </a:t>
            </a:r>
            <a:r>
              <a:rPr lang="en-US" altLang="zh-CN" i="1" dirty="0">
                <a:solidFill>
                  <a:srgbClr val="FF5050"/>
                </a:solidFill>
                <a:ea typeface="宋体" panose="02010600030101010101" pitchFamily="2" charset="-122"/>
              </a:rPr>
              <a:t>markup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FF5050"/>
                </a:solidFill>
                <a:ea typeface="宋体" panose="02010600030101010101" pitchFamily="2" charset="-122"/>
              </a:rPr>
              <a:t>element.innerHTML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; </a:t>
            </a:r>
            <a:r>
              <a:rPr lang="en-US" altLang="zh-CN" dirty="0" err="1">
                <a:solidFill>
                  <a:srgbClr val="FF5050"/>
                </a:solidFill>
                <a:ea typeface="宋体" panose="02010600030101010101" pitchFamily="2" charset="-122"/>
              </a:rPr>
              <a:t>element.innerHTML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solidFill>
                  <a:srgbClr val="FF5050"/>
                </a:solidFill>
                <a:ea typeface="宋体" panose="02010600030101010101" pitchFamily="2" charset="-122"/>
              </a:rPr>
              <a:t>markup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;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Creating &lt;p&gt;Some text&lt;/p&gt;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let para = </a:t>
            </a:r>
            <a:r>
              <a:rPr lang="en-US" altLang="zh-CN" dirty="0" err="1">
                <a:solidFill>
                  <a:srgbClr val="FF5050"/>
                </a:solidFill>
                <a:ea typeface="宋体" panose="02010600030101010101" pitchFamily="2" charset="-122"/>
              </a:rPr>
              <a:t>document.createElement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(“p”);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dirty="0" err="1">
                <a:solidFill>
                  <a:srgbClr val="FF5050"/>
                </a:solidFill>
                <a:ea typeface="宋体" panose="02010600030101010101" pitchFamily="2" charset="-122"/>
              </a:rPr>
              <a:t>para.innerHTML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 =  “Some text”; //able to include html tag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dirty="0" err="1">
                <a:solidFill>
                  <a:srgbClr val="FF5050"/>
                </a:solidFill>
                <a:ea typeface="宋体" panose="02010600030101010101" pitchFamily="2" charset="-122"/>
              </a:rPr>
              <a:t>para.innerHTML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 =  “Some &lt;</a:t>
            </a:r>
            <a:r>
              <a:rPr lang="en-US" altLang="zh-CN" dirty="0" err="1">
                <a:solidFill>
                  <a:srgbClr val="FF5050"/>
                </a:solidFill>
                <a:ea typeface="宋体" panose="02010600030101010101" pitchFamily="2" charset="-122"/>
              </a:rPr>
              <a:t>em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&gt;text&lt;/</a:t>
            </a:r>
            <a:r>
              <a:rPr lang="en-US" altLang="zh-CN" dirty="0" err="1">
                <a:solidFill>
                  <a:srgbClr val="FF5050"/>
                </a:solidFill>
                <a:ea typeface="宋体" panose="02010600030101010101" pitchFamily="2" charset="-122"/>
              </a:rPr>
              <a:t>em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&gt;”;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dirty="0" err="1">
                <a:solidFill>
                  <a:srgbClr val="FF5050"/>
                </a:solidFill>
                <a:ea typeface="宋体" panose="02010600030101010101" pitchFamily="2" charset="-122"/>
              </a:rPr>
              <a:t>document.body.appendChild</a:t>
            </a:r>
            <a:r>
              <a:rPr lang="en-US" altLang="zh-CN" dirty="0">
                <a:solidFill>
                  <a:srgbClr val="FF5050"/>
                </a:solidFill>
                <a:ea typeface="宋体" panose="02010600030101010101" pitchFamily="2" charset="-122"/>
              </a:rPr>
              <a:t>(para);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271B7CC-D442-4218-B663-14CBCAD0E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E8D44-E995-4DCA-9D16-B5502D3CE3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81200" y="1905000"/>
            <a:ext cx="7924800" cy="4114800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zh-CN" dirty="0"/>
              <a:t>&lt;html&gt;</a:t>
            </a:r>
            <a:br>
              <a:rPr lang="en-US" altLang="zh-CN" dirty="0"/>
            </a:br>
            <a:r>
              <a:rPr lang="en-US" altLang="zh-CN" dirty="0"/>
              <a:t>   &lt;body&gt;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&lt;p id="demo"&gt;&lt;/p&gt;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&lt;script&gt;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sz="2600" dirty="0" err="1"/>
              <a:t>document.getElementById</a:t>
            </a:r>
            <a:r>
              <a:rPr lang="en-US" altLang="zh-CN" sz="2600" dirty="0"/>
              <a:t>("demo").</a:t>
            </a:r>
            <a:r>
              <a:rPr lang="en-US" altLang="zh-CN" sz="2600" dirty="0" err="1"/>
              <a:t>innerHTML</a:t>
            </a:r>
            <a:r>
              <a:rPr lang="en-US" altLang="zh-CN" sz="2600" dirty="0"/>
              <a:t> = "Hello   World!";</a:t>
            </a:r>
            <a:br>
              <a:rPr lang="en-US" altLang="zh-CN" dirty="0"/>
            </a:br>
            <a:r>
              <a:rPr lang="en-US" altLang="zh-CN" dirty="0"/>
              <a:t>   &lt;/script&gt;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&lt;/body&gt;</a:t>
            </a:r>
            <a:br>
              <a:rPr lang="en-US" altLang="zh-CN" dirty="0"/>
            </a:br>
            <a:r>
              <a:rPr lang="en-US" altLang="zh-CN" dirty="0"/>
              <a:t>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092A9A0-CE9F-4B6D-AC90-39520DB00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 Events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19459" name="Text Placeholder 2">
            <a:extLst>
              <a:ext uri="{FF2B5EF4-FFF2-40B4-BE49-F238E27FC236}">
                <a16:creationId xmlns:a16="http://schemas.microsoft.com/office/drawing/2014/main" id="{5AD3E6A2-B0B9-46EB-8F80-5F6B4ACBD9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/>
              <a:t>A JavaScript can be executed when an event occurs, like when a user clicks on an HTML element.</a:t>
            </a:r>
          </a:p>
          <a:p>
            <a:r>
              <a:rPr lang="en-US" altLang="zh-CN"/>
              <a:t>To execute code when a user clicks on an element, add JavaScript code to an HTML event attribute</a:t>
            </a:r>
          </a:p>
          <a:p>
            <a:endParaRPr lang="zh-CN" altLang="en-US"/>
          </a:p>
        </p:txBody>
      </p:sp>
      <p:sp>
        <p:nvSpPr>
          <p:cNvPr id="19460" name="Content Placeholder 3">
            <a:extLst>
              <a:ext uri="{FF2B5EF4-FFF2-40B4-BE49-F238E27FC236}">
                <a16:creationId xmlns:a16="http://schemas.microsoft.com/office/drawing/2014/main" id="{F20F4A1A-6940-49CE-902A-87C3798D07A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&lt;!DOCTYPE html&gt;</a:t>
            </a:r>
            <a:br>
              <a:rPr lang="en-US" altLang="zh-CN" dirty="0"/>
            </a:br>
            <a:r>
              <a:rPr lang="en-US" altLang="zh-CN" dirty="0"/>
              <a:t>&lt;html&gt;</a:t>
            </a:r>
            <a:br>
              <a:rPr lang="en-US" altLang="zh-CN" dirty="0"/>
            </a:br>
            <a:r>
              <a:rPr lang="en-US" altLang="zh-CN" dirty="0"/>
              <a:t>&lt;body&gt;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&lt;h1 onclick="</a:t>
            </a:r>
            <a:r>
              <a:rPr lang="en-US" altLang="zh-CN" dirty="0" err="1"/>
              <a:t>this.innerHTML</a:t>
            </a:r>
            <a:r>
              <a:rPr lang="en-US" altLang="zh-CN" dirty="0"/>
              <a:t> = '</a:t>
            </a:r>
            <a:r>
              <a:rPr lang="en-US" altLang="zh-CN" dirty="0" err="1"/>
              <a:t>Ooops</a:t>
            </a:r>
            <a:r>
              <a:rPr lang="en-US" altLang="zh-CN" dirty="0"/>
              <a:t>!'"&gt;Click on this text!&lt;/h1&gt; *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&lt;/body&gt;</a:t>
            </a:r>
            <a:br>
              <a:rPr lang="en-US" altLang="zh-CN" dirty="0"/>
            </a:br>
            <a:r>
              <a:rPr lang="en-US" altLang="zh-CN" dirty="0"/>
              <a:t>&lt;/html&gt;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40C2-C8B6-53B2-733B-D31127616257}"/>
              </a:ext>
            </a:extLst>
          </p:cNvPr>
          <p:cNvSpPr txBox="1">
            <a:spLocks noChangeArrowheads="1"/>
          </p:cNvSpPr>
          <p:nvPr/>
        </p:nvSpPr>
        <p:spPr>
          <a:xfrm>
            <a:off x="6535003" y="6214849"/>
            <a:ext cx="5384800" cy="128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altLang="zh-CN" dirty="0"/>
              <a:t>* DOM 1, not recommended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CSS – responsive design</a:t>
            </a:r>
          </a:p>
          <a:p>
            <a:pPr marL="0" indent="0">
              <a:buNone/>
            </a:pPr>
            <a:r>
              <a:rPr lang="en-GB" dirty="0"/>
              <a:t>* Usability and accessibility</a:t>
            </a:r>
          </a:p>
          <a:p>
            <a:r>
              <a:rPr lang="en-GB" dirty="0"/>
              <a:t>JS –  link </a:t>
            </a:r>
            <a:r>
              <a:rPr lang="en-GB" dirty="0" err="1"/>
              <a:t>js</a:t>
            </a:r>
            <a:r>
              <a:rPr lang="en-GB" dirty="0"/>
              <a:t> with html</a:t>
            </a:r>
          </a:p>
          <a:p>
            <a:pPr lvl="2"/>
            <a:r>
              <a:rPr lang="en-GB" sz="2800" dirty="0"/>
              <a:t>data type: number, string, object, array</a:t>
            </a:r>
          </a:p>
          <a:p>
            <a:pPr lvl="2"/>
            <a:r>
              <a:rPr lang="en-GB" sz="2800" dirty="0"/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DD8C5B4-8C34-44A3-8A15-D8353FAC6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 animation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66DE-8009-4BB0-B360-92CF6E35030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828800" y="1363663"/>
            <a:ext cx="3581400" cy="5194300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  <a:defRPr/>
            </a:pPr>
            <a:r>
              <a:rPr lang="en-US" altLang="zh-CN" dirty="0"/>
              <a:t>&lt;html&gt;</a:t>
            </a:r>
          </a:p>
          <a:p>
            <a:pPr marL="0" indent="0">
              <a:buNone/>
              <a:defRPr/>
            </a:pPr>
            <a:r>
              <a:rPr lang="en-US" altLang="zh-CN" dirty="0"/>
              <a:t>&lt;style&gt;</a:t>
            </a:r>
          </a:p>
          <a:p>
            <a:pPr marL="0" indent="0">
              <a:buNone/>
              <a:defRPr/>
            </a:pPr>
            <a:r>
              <a:rPr lang="en-US" altLang="zh-CN" dirty="0"/>
              <a:t>#container {</a:t>
            </a:r>
          </a:p>
          <a:p>
            <a:pPr marL="0" indent="0">
              <a:buNone/>
              <a:defRPr/>
            </a:pPr>
            <a:r>
              <a:rPr lang="en-US" altLang="zh-CN" dirty="0"/>
              <a:t>  width: 400px;</a:t>
            </a:r>
          </a:p>
          <a:p>
            <a:pPr marL="0" indent="0">
              <a:buNone/>
              <a:defRPr/>
            </a:pPr>
            <a:r>
              <a:rPr lang="en-US" altLang="zh-CN" dirty="0"/>
              <a:t>  height: 400px;</a:t>
            </a:r>
          </a:p>
          <a:p>
            <a:pPr marL="0" indent="0">
              <a:buNone/>
              <a:defRPr/>
            </a:pPr>
            <a:r>
              <a:rPr lang="en-US" altLang="zh-CN" dirty="0"/>
              <a:t>  position: relative;</a:t>
            </a:r>
          </a:p>
          <a:p>
            <a:pPr marL="0" indent="0">
              <a:buNone/>
              <a:defRPr/>
            </a:pPr>
            <a:r>
              <a:rPr lang="en-US" altLang="zh-CN" dirty="0"/>
              <a:t>  background: yellow;</a:t>
            </a:r>
          </a:p>
          <a:p>
            <a:pPr marL="0" indent="0"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#block {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  width: 50px;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  height: 50px;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  position: absolute;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  background-color: blue;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}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&lt;/style&gt;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1508" name="Text Placeholder 2">
            <a:extLst>
              <a:ext uri="{FF2B5EF4-FFF2-40B4-BE49-F238E27FC236}">
                <a16:creationId xmlns:a16="http://schemas.microsoft.com/office/drawing/2014/main" id="{3352A721-4892-4F3C-80A0-DA413ED2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43025"/>
            <a:ext cx="30480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None/>
            </a:pPr>
            <a:endParaRPr lang="en-US" altLang="zh-CN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2D1EFBE-43D8-4F1D-A238-6B8C4E7DF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39839"/>
            <a:ext cx="45720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&lt;body&gt;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&lt;p&gt;&lt;button onclick="</a:t>
            </a:r>
            <a:r>
              <a:rPr lang="en-US" altLang="zh-CN" sz="2800" dirty="0" err="1">
                <a:solidFill>
                  <a:srgbClr val="000000"/>
                </a:solidFill>
              </a:rPr>
              <a:t>myMove</a:t>
            </a:r>
            <a:r>
              <a:rPr lang="en-US" altLang="zh-CN" sz="2800" dirty="0">
                <a:solidFill>
                  <a:srgbClr val="000000"/>
                </a:solidFill>
              </a:rPr>
              <a:t>()"&gt;Click Me&lt;/button&gt;&lt;/p&gt;     *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&lt;div id ="container"&gt;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&lt;div id =“block"&gt;&lt;/div&gt;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&lt;/div&gt;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CCB6B18-644E-1276-32CB-7C0D642CF1BB}"/>
              </a:ext>
            </a:extLst>
          </p:cNvPr>
          <p:cNvSpPr txBox="1">
            <a:spLocks noChangeArrowheads="1"/>
          </p:cNvSpPr>
          <p:nvPr/>
        </p:nvSpPr>
        <p:spPr>
          <a:xfrm>
            <a:off x="6535003" y="6214849"/>
            <a:ext cx="5384800" cy="128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altLang="zh-CN" dirty="0"/>
              <a:t>* DOM 1, not recommended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A7E24DC-EDE6-448B-806B-BA416F1EF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451D-C3C9-4C0D-A239-A0C07DE15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/>
              <a:t> } else {</a:t>
            </a:r>
          </a:p>
          <a:p>
            <a:pPr marL="0" indent="0">
              <a:buNone/>
              <a:defRPr/>
            </a:pPr>
            <a:r>
              <a:rPr lang="en-US" altLang="zh-CN" dirty="0"/>
              <a:t>      pos++; </a:t>
            </a:r>
          </a:p>
          <a:p>
            <a:pPr marL="0" indent="0"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block.style.top</a:t>
            </a:r>
            <a:r>
              <a:rPr lang="en-US" altLang="zh-CN" dirty="0"/>
              <a:t> = pos + "px"; </a:t>
            </a:r>
          </a:p>
          <a:p>
            <a:pPr marL="0" indent="0"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block.style.left</a:t>
            </a:r>
            <a:r>
              <a:rPr lang="en-US" altLang="zh-CN" dirty="0"/>
              <a:t> = pos + "px"; </a:t>
            </a:r>
          </a:p>
          <a:p>
            <a:pPr marL="0" indent="0">
              <a:buNone/>
              <a:defRPr/>
            </a:pPr>
            <a:r>
              <a:rPr lang="en-US" altLang="zh-CN" dirty="0"/>
              <a:t>    }</a:t>
            </a:r>
          </a:p>
          <a:p>
            <a:pPr marL="0" indent="0">
              <a:buNone/>
              <a:defRPr/>
            </a:pPr>
            <a:r>
              <a:rPr lang="en-US" altLang="zh-CN" dirty="0"/>
              <a:t>  }</a:t>
            </a:r>
          </a:p>
          <a:p>
            <a:pPr marL="0" indent="0"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None/>
              <a:defRPr/>
            </a:pPr>
            <a:r>
              <a:rPr lang="en-US" altLang="zh-CN" dirty="0"/>
              <a:t>&lt;/script&gt;</a:t>
            </a:r>
          </a:p>
          <a:p>
            <a:pPr marL="0" indent="0">
              <a:buNone/>
              <a:defRPr/>
            </a:pPr>
            <a:r>
              <a:rPr lang="en-US" altLang="zh-CN" dirty="0"/>
              <a:t>&lt;/body&gt;</a:t>
            </a:r>
          </a:p>
          <a:p>
            <a:pPr marL="0" indent="0">
              <a:buNone/>
              <a:defRPr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49BF774-C7D7-4F53-AD2B-E2BE8EE21A80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/>
        <p:txBody>
          <a:bodyPr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&lt;script&gt;</a:t>
            </a:r>
          </a:p>
          <a:p>
            <a:pPr marL="0" indent="0">
              <a:buNone/>
              <a:defRPr/>
            </a:pPr>
            <a:r>
              <a:rPr lang="en-US" altLang="zh-CN" dirty="0"/>
              <a:t>function </a:t>
            </a:r>
            <a:r>
              <a:rPr lang="en-US" altLang="zh-CN" dirty="0" err="1"/>
              <a:t>myMove</a:t>
            </a:r>
            <a:r>
              <a:rPr lang="en-US" altLang="zh-CN" dirty="0"/>
              <a:t>() {</a:t>
            </a:r>
          </a:p>
          <a:p>
            <a:pPr marL="0" indent="0">
              <a:buNone/>
              <a:defRPr/>
            </a:pPr>
            <a:r>
              <a:rPr lang="en-US" altLang="zh-CN" dirty="0"/>
              <a:t>  let block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(“block");   </a:t>
            </a:r>
          </a:p>
          <a:p>
            <a:pPr marL="0" indent="0">
              <a:buNone/>
              <a:defRPr/>
            </a:pPr>
            <a:r>
              <a:rPr lang="en-US" altLang="zh-CN" dirty="0"/>
              <a:t>  let pos = 0;</a:t>
            </a:r>
          </a:p>
          <a:p>
            <a:pPr marL="0" indent="0">
              <a:buNone/>
              <a:defRPr/>
            </a:pPr>
            <a:r>
              <a:rPr lang="en-US" altLang="zh-CN" dirty="0"/>
              <a:t>  let id = </a:t>
            </a:r>
            <a:r>
              <a:rPr lang="en-US" altLang="zh-CN" dirty="0" err="1"/>
              <a:t>setInterval</a:t>
            </a:r>
            <a:r>
              <a:rPr lang="en-US" altLang="zh-CN" dirty="0"/>
              <a:t>(frame, 5);</a:t>
            </a:r>
          </a:p>
          <a:p>
            <a:pPr marL="0" indent="0">
              <a:buNone/>
              <a:defRPr/>
            </a:pPr>
            <a:r>
              <a:rPr lang="en-US" altLang="zh-CN" dirty="0"/>
              <a:t>  function frame() {</a:t>
            </a:r>
          </a:p>
          <a:p>
            <a:pPr marL="0" indent="0">
              <a:buNone/>
              <a:defRPr/>
            </a:pPr>
            <a:r>
              <a:rPr lang="en-US" altLang="zh-CN" dirty="0"/>
              <a:t>    if (pos == 350) {</a:t>
            </a:r>
          </a:p>
          <a:p>
            <a:pPr marL="0" indent="0"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clearInterval</a:t>
            </a:r>
            <a:r>
              <a:rPr lang="en-US" altLang="zh-CN" dirty="0"/>
              <a:t>(id);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A1511-2056-4DE3-A505-00621A06CA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0" y="228600"/>
            <a:ext cx="73152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Lab Ex3.1.html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&lt;!DOCTYPE html&gt;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&lt;html&gt;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&lt;head&gt;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&lt;meta charset=’utf-8’&gt;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&lt;title&gt;JS DOM 1&lt;/title&gt;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&lt;/head&gt; 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&lt;body&gt;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&lt;p id=’change’&gt; I am John &lt;/p&gt; 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&lt;button id=’</a:t>
            </a:r>
            <a:r>
              <a:rPr lang="en-US" sz="2400" dirty="0" err="1"/>
              <a:t>changeContent</a:t>
            </a:r>
            <a:r>
              <a:rPr lang="en-US" sz="2400" dirty="0"/>
              <a:t>’ &gt;Change&lt;/button&gt;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&lt;script </a:t>
            </a:r>
            <a:r>
              <a:rPr lang="en-US" sz="2400" dirty="0" err="1"/>
              <a:t>src</a:t>
            </a:r>
            <a:r>
              <a:rPr lang="en-US" sz="2400" dirty="0"/>
              <a:t>=’dom.js’&gt;&lt;/script&gt;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&lt;/body&gt;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&lt;/html&gt;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029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The webpage, the document, and everything in it…are all Objects</a:t>
            </a:r>
          </a:p>
          <a:p>
            <a:endParaRPr lang="en-US" sz="4000" dirty="0"/>
          </a:p>
          <a:p>
            <a:r>
              <a:rPr lang="en-US" sz="3600" dirty="0">
                <a:latin typeface="Helvetica Light" charset="0"/>
              </a:rPr>
              <a:t>Objects use </a:t>
            </a:r>
            <a:r>
              <a:rPr lang="en-US" sz="4000" b="1" dirty="0">
                <a:latin typeface="Helvetica" charset="0"/>
                <a:cs typeface="Helvetica" charset="0"/>
                <a:sym typeface="Helvetica" charset="0"/>
              </a:rPr>
              <a:t>properties</a:t>
            </a:r>
            <a:r>
              <a:rPr lang="en-US" sz="4000" dirty="0">
                <a:latin typeface="Helvetica Light" charset="0"/>
              </a:rPr>
              <a:t> </a:t>
            </a:r>
            <a:r>
              <a:rPr lang="en-US" sz="3600" dirty="0">
                <a:latin typeface="Helvetica Light" charset="0"/>
              </a:rPr>
              <a:t>and </a:t>
            </a:r>
            <a:r>
              <a:rPr lang="en-US" sz="4000" b="1" dirty="0">
                <a:latin typeface="Helvetica" charset="0"/>
                <a:cs typeface="Helvetica" charset="0"/>
                <a:sym typeface="Helvetica" charset="0"/>
              </a:rPr>
              <a:t>methods</a:t>
            </a:r>
            <a:r>
              <a:rPr lang="en-US" sz="3600" dirty="0">
                <a:latin typeface="Helvetica Light" charset="0"/>
              </a:rPr>
              <a:t>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2629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6884"/>
          </a:xfrm>
        </p:spPr>
        <p:txBody>
          <a:bodyPr vert="horz" lIns="892846" tIns="892846" rIns="892846" bIns="892846" rtlCol="0" anchor="ctr">
            <a:normAutofit/>
          </a:bodyPr>
          <a:lstStyle/>
          <a:p>
            <a:pPr algn="l" eaLnBrk="1"/>
            <a:r>
              <a:rPr lang="en-US" sz="4200" dirty="0">
                <a:latin typeface="Helvetica Light" charset="0"/>
              </a:rPr>
              <a:t>Properties tell the computer about the </a:t>
            </a:r>
            <a:r>
              <a:rPr lang="en-US" sz="4200" b="1" dirty="0">
                <a:latin typeface="Helvetica" charset="0"/>
                <a:cs typeface="Helvetica" charset="0"/>
                <a:sym typeface="Helvetica" charset="0"/>
              </a:rPr>
              <a:t>characteristics</a:t>
            </a:r>
            <a:r>
              <a:rPr lang="en-US" sz="4200" dirty="0">
                <a:latin typeface="Helvetica Light" charset="0"/>
              </a:rPr>
              <a:t> of an object.</a:t>
            </a:r>
            <a:endParaRPr lang="en-US" sz="1300" dirty="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433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279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65" y="-6697"/>
            <a:ext cx="7250906" cy="725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0" name="Rectangle 2"/>
          <p:cNvSpPr>
            <a:spLocks/>
          </p:cNvSpPr>
          <p:nvPr/>
        </p:nvSpPr>
        <p:spPr bwMode="auto">
          <a:xfrm>
            <a:off x="8979996" y="830461"/>
            <a:ext cx="2686718" cy="2719090"/>
          </a:xfrm>
          <a:prstGeom prst="rect">
            <a:avLst/>
          </a:prstGeom>
          <a:solidFill>
            <a:srgbClr val="F0F0F0"/>
          </a:solidFill>
          <a:ln w="25400">
            <a:solidFill>
              <a:srgbClr val="646464"/>
            </a:solidFill>
            <a:miter lim="0"/>
            <a:headEnd/>
            <a:tailEnd/>
          </a:ln>
        </p:spPr>
        <p:txBody>
          <a:bodyPr lIns="0" tIns="0" rIns="0" bIns="0"/>
          <a:lstStyle/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00A996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PROPERTIES</a:t>
            </a:r>
          </a:p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name		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Holiday Inn</a:t>
            </a:r>
            <a:endParaRPr lang="en-US" b="1" dirty="0">
              <a:solidFill>
                <a:srgbClr val="64646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rating		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4*</a:t>
            </a:r>
            <a:endParaRPr lang="en-US" b="1" dirty="0">
              <a:solidFill>
                <a:srgbClr val="64646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rooms		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147</a:t>
            </a:r>
            <a:endParaRPr lang="en-US" b="1" dirty="0">
              <a:solidFill>
                <a:srgbClr val="64646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bookings	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21</a:t>
            </a:r>
            <a:endParaRPr lang="en-US" b="1" dirty="0">
              <a:solidFill>
                <a:srgbClr val="64646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gym		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false</a:t>
            </a:r>
            <a:endParaRPr lang="en-US" b="1" dirty="0">
              <a:solidFill>
                <a:srgbClr val="64646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pool		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false</a:t>
            </a:r>
          </a:p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Courier" charset="0"/>
              </a:rPr>
              <a:t>address     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Courier" charset="0"/>
              </a:rPr>
              <a:t>2-4 Oxford Rd</a:t>
            </a:r>
            <a:endParaRPr lang="en-US" dirty="0">
              <a:solidFill>
                <a:srgbClr val="64646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979996" y="243504"/>
            <a:ext cx="2675557" cy="446484"/>
          </a:xfrm>
          <a:prstGeom prst="rect">
            <a:avLst/>
          </a:prstGeom>
          <a:solidFill>
            <a:srgbClr val="F0F0F0"/>
          </a:solidFill>
          <a:ln w="25400">
            <a:solidFill>
              <a:srgbClr val="646464"/>
            </a:solidFill>
            <a:miter lim="0"/>
            <a:headEnd/>
            <a:tailEnd/>
          </a:ln>
        </p:spPr>
        <p:txBody>
          <a:bodyPr lIns="0" tIns="0" rIns="0" bIns="0" anchor="ctr"/>
          <a:lstStyle/>
          <a:p>
            <a:pPr algn="ctr" defTabSz="409614"/>
            <a:r>
              <a:rPr lang="en-US" b="1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OBJECT TYPE: HOTEL</a:t>
            </a: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44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6884"/>
          </a:xfrm>
        </p:spPr>
        <p:txBody>
          <a:bodyPr vert="horz" lIns="892846" tIns="892846" rIns="892846" bIns="892846" rtlCol="0" anchor="ctr">
            <a:normAutofit/>
          </a:bodyPr>
          <a:lstStyle/>
          <a:p>
            <a:pPr algn="l" eaLnBrk="1"/>
            <a:r>
              <a:rPr lang="en-US" sz="4200" dirty="0">
                <a:latin typeface="Helvetica Light" charset="0"/>
              </a:rPr>
              <a:t>Methods tell the object how to </a:t>
            </a:r>
            <a:r>
              <a:rPr lang="en-US" sz="4200" b="1" dirty="0">
                <a:latin typeface="Helvetica Light" charset="0"/>
              </a:rPr>
              <a:t>do</a:t>
            </a:r>
            <a:r>
              <a:rPr lang="en-US" sz="4200" dirty="0">
                <a:latin typeface="Helvetica Light" charset="0"/>
              </a:rPr>
              <a:t> things with it</a:t>
            </a:r>
            <a:endParaRPr lang="en-US" sz="1300" dirty="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20482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958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65" y="-6697"/>
            <a:ext cx="7250906" cy="725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4" name="Rectangle 2"/>
          <p:cNvSpPr>
            <a:spLocks/>
          </p:cNvSpPr>
          <p:nvPr/>
        </p:nvSpPr>
        <p:spPr bwMode="auto">
          <a:xfrm>
            <a:off x="3683000" y="5131595"/>
            <a:ext cx="6985000" cy="1726406"/>
          </a:xfrm>
          <a:prstGeom prst="rect">
            <a:avLst/>
          </a:prstGeom>
          <a:solidFill>
            <a:srgbClr val="F0F0F0"/>
          </a:solidFill>
          <a:ln w="25400">
            <a:solidFill>
              <a:srgbClr val="646464"/>
            </a:solidFill>
            <a:miter lim="0"/>
            <a:headEnd/>
            <a:tailEnd/>
          </a:ln>
        </p:spPr>
        <p:txBody>
          <a:bodyPr lIns="0" tIns="0" rIns="0" bIns="0"/>
          <a:lstStyle/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00A996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METHOD			  what it can do:</a:t>
            </a:r>
          </a:p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b="1" dirty="0" err="1">
                <a:solidFill>
                  <a:srgbClr val="646464"/>
                </a:solidFill>
                <a:latin typeface="Courier"/>
                <a:ea typeface="ＭＳ Ｐゴシック" charset="0"/>
                <a:cs typeface="Courier"/>
                <a:sym typeface="Helvetica" charset="0"/>
              </a:rPr>
              <a:t>makeBooking</a:t>
            </a:r>
            <a:r>
              <a:rPr lang="en-US" b="1" dirty="0">
                <a:solidFill>
                  <a:srgbClr val="646464"/>
                </a:solidFill>
                <a:latin typeface="Courier"/>
                <a:ea typeface="ＭＳ Ｐゴシック" charset="0"/>
                <a:cs typeface="Courier"/>
                <a:sym typeface="Helvetica" charset="0"/>
              </a:rPr>
              <a:t>()</a:t>
            </a: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	  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increases value of </a:t>
            </a: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bookings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b="1" dirty="0">
                <a:solidFill>
                  <a:srgbClr val="00A996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PROPERTY</a:t>
            </a:r>
            <a:endParaRPr lang="en-US" b="1" dirty="0">
              <a:solidFill>
                <a:srgbClr val="64646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defTabSz="409614">
              <a:lnSpc>
                <a:spcPct val="120000"/>
              </a:lnSpc>
            </a:pP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b="1" dirty="0" err="1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cancelBooking</a:t>
            </a: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	 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decreases value of </a:t>
            </a: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bookings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property</a:t>
            </a:r>
          </a:p>
          <a:p>
            <a:pPr defTabSz="409614"/>
            <a:r>
              <a:rPr lang="en-US" b="1" dirty="0" err="1">
                <a:solidFill>
                  <a:srgbClr val="646464"/>
                </a:solidFill>
                <a:latin typeface="Courier"/>
                <a:ea typeface="ＭＳ Ｐゴシック" charset="0"/>
                <a:cs typeface="Courier"/>
                <a:sym typeface="Helvetica" charset="0"/>
              </a:rPr>
              <a:t>checkAvailability</a:t>
            </a: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  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subtracts value of </a:t>
            </a: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bookings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property from value of </a:t>
            </a:r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rooms</a:t>
            </a:r>
            <a:r>
              <a:rPr lang="en-US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property and returns number of rooms available</a:t>
            </a:r>
            <a:endParaRPr lang="en-US" dirty="0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  <a:sym typeface="Courier" charset="0"/>
            </a:endParaRPr>
          </a:p>
        </p:txBody>
      </p:sp>
      <p:sp>
        <p:nvSpPr>
          <p:cNvPr id="125955" name="Rectangle 3"/>
          <p:cNvSpPr>
            <a:spLocks/>
          </p:cNvSpPr>
          <p:nvPr/>
        </p:nvSpPr>
        <p:spPr bwMode="auto">
          <a:xfrm>
            <a:off x="3683000" y="4671988"/>
            <a:ext cx="6985000" cy="459607"/>
          </a:xfrm>
          <a:prstGeom prst="rect">
            <a:avLst/>
          </a:prstGeom>
          <a:solidFill>
            <a:srgbClr val="F0F0F0"/>
          </a:solidFill>
          <a:ln w="25400">
            <a:solidFill>
              <a:srgbClr val="646464"/>
            </a:solidFill>
            <a:miter lim="0"/>
            <a:headEnd/>
            <a:tailEnd/>
          </a:ln>
        </p:spPr>
        <p:txBody>
          <a:bodyPr lIns="0" tIns="0" rIns="0" bIns="0" anchor="ctr"/>
          <a:lstStyle/>
          <a:p>
            <a:pPr algn="ctr" defTabSz="409614"/>
            <a:r>
              <a:rPr lang="en-US" b="1" dirty="0">
                <a:solidFill>
                  <a:srgbClr val="64646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OBJECT TYPE: HOTEL</a:t>
            </a:r>
            <a:endParaRPr lang="en-US" dirty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17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6884"/>
          </a:xfrm>
        </p:spPr>
        <p:txBody>
          <a:bodyPr vert="horz" lIns="892846" tIns="892846" rIns="892846" bIns="892846" rtlCol="0" anchor="ctr">
            <a:normAutofit/>
          </a:bodyPr>
          <a:lstStyle/>
          <a:p>
            <a:pPr algn="l" eaLnBrk="1"/>
            <a:r>
              <a:rPr lang="en-US" sz="4200" dirty="0">
                <a:latin typeface="Helvetica Light" charset="0"/>
              </a:rPr>
              <a:t>A car as an object:</a:t>
            </a:r>
            <a:endParaRPr lang="en-US" sz="1300" dirty="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2253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772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" y="1825625"/>
            <a:ext cx="1095451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various properties and methods</a:t>
            </a:r>
          </a:p>
          <a:p>
            <a:r>
              <a:rPr lang="en-US" dirty="0"/>
              <a:t>Use reference source to find out properties and methods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=“640"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=“480"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poster=‘./images/poster.jpg’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="movie.mp4"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="video/mp4"&gt;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="movie.ogg"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="video/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ogg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 browser does not support the HTML5 video tag.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/video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Properties: width; height; poster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Methods: play(pause) video; stop video; FF/RW video;……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>
          <a:xfrm>
            <a:off x="2146847" y="2163218"/>
            <a:ext cx="7804547" cy="1518047"/>
          </a:xfrm>
        </p:spPr>
        <p:txBody>
          <a:bodyPr/>
          <a:lstStyle/>
          <a:p>
            <a:r>
              <a:rPr lang="en-US" dirty="0">
                <a:latin typeface="Helvetica Light" charset="0"/>
              </a:rPr>
              <a:t>DOM Scripting:</a:t>
            </a:r>
            <a:br>
              <a:rPr lang="en-US" dirty="0">
                <a:latin typeface="Helvetica Light" charset="0"/>
              </a:rPr>
            </a:br>
            <a:r>
              <a:rPr lang="en-US" b="1" dirty="0">
                <a:latin typeface="Helvetica Light" charset="0"/>
              </a:rPr>
              <a:t>D</a:t>
            </a:r>
            <a:r>
              <a:rPr lang="en-US" dirty="0">
                <a:latin typeface="Helvetica Light" charset="0"/>
              </a:rPr>
              <a:t>ocument </a:t>
            </a:r>
            <a:r>
              <a:rPr lang="en-US" sz="4800" b="1" dirty="0">
                <a:latin typeface="Helvetica Light" charset="0"/>
              </a:rPr>
              <a:t>O</a:t>
            </a:r>
            <a:r>
              <a:rPr lang="en-US" sz="4800" dirty="0">
                <a:latin typeface="Helvetica Light" charset="0"/>
              </a:rPr>
              <a:t>bject</a:t>
            </a:r>
            <a:r>
              <a:rPr lang="en-US" sz="5600" dirty="0">
                <a:latin typeface="Helvetica Light" charset="0"/>
              </a:rPr>
              <a:t> </a:t>
            </a:r>
            <a:r>
              <a:rPr lang="en-US" b="1" dirty="0">
                <a:latin typeface="Helvetica Light" charset="0"/>
              </a:rPr>
              <a:t>M</a:t>
            </a:r>
            <a:r>
              <a:rPr lang="en-US" dirty="0">
                <a:latin typeface="Helvetica Light" charset="0"/>
              </a:rPr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3434639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JavaScript file..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Get from the .html document the element(s) you want to work with</a:t>
            </a:r>
          </a:p>
        </p:txBody>
      </p:sp>
    </p:spTree>
    <p:extLst>
      <p:ext uri="{BB962C8B-B14F-4D97-AF65-F5344CB8AC3E}">
        <p14:creationId xmlns:p14="http://schemas.microsoft.com/office/powerpoint/2010/main" val="4142465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e.g. 1: </a:t>
            </a:r>
            <a:r>
              <a:rPr lang="en-US" dirty="0" err="1">
                <a:latin typeface="Calibri" charset="0"/>
              </a:rPr>
              <a:t>getElementById</a:t>
            </a:r>
            <a:r>
              <a:rPr lang="en-US" dirty="0">
                <a:latin typeface="Calibri" charset="0"/>
              </a:rPr>
              <a:t>()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710268" y="1327878"/>
            <a:ext cx="7804547" cy="151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+mj-lt"/>
                <a:ea typeface="ＭＳ Ｐゴシック" charset="0"/>
                <a:cs typeface="+mj-cs"/>
                <a:sym typeface="Helvetica Light" charset="0"/>
              </a:defRPr>
            </a:lvl1pPr>
            <a:lvl2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2pPr>
            <a:lvl3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3pPr>
            <a:lvl4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4pPr>
            <a:lvl5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5pPr>
            <a:lvl6pPr marL="321440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642882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964323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285763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chemeClr val="tx1"/>
                </a:solidFill>
                <a:latin typeface="Calibri" charset="0"/>
              </a:rPr>
              <a:t>HTML source: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2679568"/>
            <a:ext cx="8229600" cy="16113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&lt;button type="button" id="</a:t>
            </a:r>
            <a:r>
              <a:rPr lang="en-US" b="1" dirty="0" err="1">
                <a:latin typeface="Calibri" charset="0"/>
              </a:rPr>
              <a:t>playPause</a:t>
            </a:r>
            <a:r>
              <a:rPr lang="en-US" dirty="0">
                <a:latin typeface="Calibri" charset="0"/>
              </a:rPr>
              <a:t>" &gt;Play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&lt;/button&gt;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10268" y="4105739"/>
            <a:ext cx="7804547" cy="151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+mj-lt"/>
                <a:ea typeface="ＭＳ Ｐゴシック" charset="0"/>
                <a:cs typeface="+mj-cs"/>
                <a:sym typeface="Helvetica Light" charset="0"/>
              </a:defRPr>
            </a:lvl1pPr>
            <a:lvl2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2pPr>
            <a:lvl3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3pPr>
            <a:lvl4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4pPr>
            <a:lvl5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5pPr>
            <a:lvl6pPr marL="321440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642882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964323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285763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chemeClr val="tx1"/>
                </a:solidFill>
                <a:latin typeface="Calibri" charset="0"/>
              </a:rPr>
              <a:t>JavaScript: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7200" y="5995583"/>
            <a:ext cx="873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 charset="0"/>
              </a:rPr>
              <a:t>Associates HTML element with JavaScript variable</a:t>
            </a:r>
            <a:endParaRPr lang="en-US" sz="6000" dirty="0"/>
          </a:p>
        </p:txBody>
      </p:sp>
      <p:sp>
        <p:nvSpPr>
          <p:cNvPr id="8" name="Up-Down Arrow 7"/>
          <p:cNvSpPr/>
          <p:nvPr/>
        </p:nvSpPr>
        <p:spPr bwMode="auto">
          <a:xfrm rot="19549651">
            <a:off x="7401008" y="2976051"/>
            <a:ext cx="714590" cy="2211678"/>
          </a:xfrm>
          <a:prstGeom prst="up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71" y="5275657"/>
            <a:ext cx="9144000" cy="2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e.g. 2: </a:t>
            </a:r>
            <a:r>
              <a:rPr lang="en-US" dirty="0" err="1">
                <a:latin typeface="Calibri" charset="0"/>
              </a:rPr>
              <a:t>querySelector</a:t>
            </a:r>
            <a:r>
              <a:rPr lang="en-US" dirty="0">
                <a:latin typeface="Calibri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468078"/>
            <a:ext cx="9144000" cy="6406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080428"/>
            <a:ext cx="9144000" cy="28274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710268" y="1056950"/>
            <a:ext cx="7804547" cy="151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+mj-lt"/>
                <a:ea typeface="ＭＳ Ｐゴシック" charset="0"/>
                <a:cs typeface="+mj-cs"/>
                <a:sym typeface="Helvetica Light" charset="0"/>
              </a:defRPr>
            </a:lvl1pPr>
            <a:lvl2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2pPr>
            <a:lvl3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3pPr>
            <a:lvl4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4pPr>
            <a:lvl5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5pPr>
            <a:lvl6pPr marL="321440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642882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964323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285763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chemeClr val="tx1"/>
                </a:solidFill>
                <a:latin typeface="Calibri" charset="0"/>
              </a:rPr>
              <a:t>HTML source: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10268" y="4579863"/>
            <a:ext cx="7804547" cy="151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+mj-lt"/>
                <a:ea typeface="ＭＳ Ｐゴシック" charset="0"/>
                <a:cs typeface="+mj-cs"/>
                <a:sym typeface="Helvetica Light" charset="0"/>
              </a:defRPr>
            </a:lvl1pPr>
            <a:lvl2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2pPr>
            <a:lvl3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3pPr>
            <a:lvl4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4pPr>
            <a:lvl5pPr algn="ctr" defTabSz="409635" rtl="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ＭＳ Ｐゴシック" charset="0"/>
                <a:cs typeface="Helvetica Light" charset="0"/>
                <a:sym typeface="Helvetica Light" charset="0"/>
              </a:defRPr>
            </a:lvl5pPr>
            <a:lvl6pPr marL="321440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642882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964323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285763" algn="ctr" defTabSz="410730" rtl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chemeClr val="tx1"/>
                </a:solidFill>
                <a:latin typeface="Calibri" charset="0"/>
              </a:rPr>
              <a:t>JavaScript:</a:t>
            </a:r>
          </a:p>
        </p:txBody>
      </p:sp>
      <p:sp>
        <p:nvSpPr>
          <p:cNvPr id="8" name="Left-Up Arrow 7"/>
          <p:cNvSpPr/>
          <p:nvPr/>
        </p:nvSpPr>
        <p:spPr bwMode="auto">
          <a:xfrm rot="16200000">
            <a:off x="5101435" y="571233"/>
            <a:ext cx="3469942" cy="6323741"/>
          </a:xfrm>
          <a:prstGeom prst="leftUpArrow">
            <a:avLst>
              <a:gd name="adj1" fmla="val 5502"/>
              <a:gd name="adj2" fmla="val 10800"/>
              <a:gd name="adj3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FFFF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5606842"/>
            <a:ext cx="9144000" cy="3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6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..then change a property or call a method</a:t>
            </a:r>
          </a:p>
        </p:txBody>
      </p:sp>
    </p:spTree>
    <p:extLst>
      <p:ext uri="{BB962C8B-B14F-4D97-AF65-F5344CB8AC3E}">
        <p14:creationId xmlns:p14="http://schemas.microsoft.com/office/powerpoint/2010/main" val="1787327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426B-3F64-E235-8ABB-3C549643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30A-F65B-69AB-3BEF-77413413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JS programming</a:t>
            </a:r>
          </a:p>
          <a:p>
            <a:r>
              <a:rPr lang="en-GB" sz="3200" dirty="0"/>
              <a:t>DOM exercises</a:t>
            </a:r>
          </a:p>
        </p:txBody>
      </p:sp>
    </p:spTree>
    <p:extLst>
      <p:ext uri="{BB962C8B-B14F-4D97-AF65-F5344CB8AC3E}">
        <p14:creationId xmlns:p14="http://schemas.microsoft.com/office/powerpoint/2010/main" val="368890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"/>
            <a:ext cx="11531600" cy="1569393"/>
          </a:xfrm>
        </p:spPr>
        <p:txBody>
          <a:bodyPr vert="horz" lIns="892846" tIns="892846" rIns="892846" bIns="892846" rtlCol="0" anchor="ctr">
            <a:normAutofit fontScale="90000"/>
          </a:bodyPr>
          <a:lstStyle/>
          <a:p>
            <a:pPr eaLnBrk="1"/>
            <a:r>
              <a:rPr lang="en-US" dirty="0">
                <a:latin typeface="Courier" charset="0"/>
                <a:cs typeface="Courier" charset="0"/>
                <a:sym typeface="Courier" charset="0"/>
              </a:rPr>
              <a:t>Don’t write to the page</a:t>
            </a:r>
            <a:r>
              <a:rPr lang="en-US" sz="3200" dirty="0">
                <a:latin typeface="Courier" charset="0"/>
                <a:cs typeface="Courier" charset="0"/>
                <a:sym typeface="Courier" charset="0"/>
              </a:rPr>
              <a:t>..</a:t>
            </a:r>
            <a:endParaRPr lang="en-US" sz="1800" dirty="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  <p:pic>
        <p:nvPicPr>
          <p:cNvPr id="24578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471" y="1417794"/>
            <a:ext cx="5506362" cy="52616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83889" y="5850434"/>
            <a:ext cx="5984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660066"/>
                </a:solidFill>
                <a:latin typeface="Courier" charset="0"/>
                <a:cs typeface="Courier" charset="0"/>
                <a:sym typeface="Courier" charset="0"/>
              </a:rPr>
              <a:t>document.write</a:t>
            </a:r>
            <a:r>
              <a:rPr lang="en-US" sz="2800" dirty="0">
                <a:solidFill>
                  <a:srgbClr val="660066"/>
                </a:solidFill>
                <a:latin typeface="Courier" charset="0"/>
                <a:cs typeface="Courier" charset="0"/>
                <a:sym typeface="Courier" charset="0"/>
              </a:rPr>
              <a:t> (“Hello!”) ;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1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charset="0"/>
              </a:rPr>
              <a:t>..use the DOM instead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8120" indent="-328120" defTabSz="410709">
              <a:defRPr/>
            </a:pPr>
            <a:r>
              <a:rPr lang="en-US" dirty="0">
                <a:latin typeface="Helvetica Light" charset="0"/>
              </a:rPr>
              <a:t>the document is the entry point into the content of the page loaded in the browser</a:t>
            </a:r>
          </a:p>
          <a:p>
            <a:pPr marL="328120" indent="-328120" defTabSz="410709">
              <a:defRPr/>
            </a:pPr>
            <a:r>
              <a:rPr lang="en-US" dirty="0">
                <a:latin typeface="Helvetica Light" charset="0"/>
              </a:rPr>
              <a:t>Manipulate the </a:t>
            </a:r>
            <a:r>
              <a:rPr lang="en-US" b="1" dirty="0">
                <a:latin typeface="Helvetica Light" charset="0"/>
              </a:rPr>
              <a:t>child nodes </a:t>
            </a:r>
            <a:r>
              <a:rPr lang="en-US" dirty="0">
                <a:latin typeface="Helvetica Light" charset="0"/>
              </a:rPr>
              <a:t>of the 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55783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B1E11D2-E77C-4F50-92F4-9C9372ED1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JS: Document Object Model (DOM)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584FAE2-B667-4B04-95B7-ACF1F5CEF8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DOM stands for Document Object Model, and allows programmers generic access to: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adding, deleting, and manipulating - of all styles, attributes, and elements in a document.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It can be accessed via any language available in the browser, including Java, JavaScript/ECMAScript/JScript, and VBScript (MSIE only).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DOM is supported most completely starting in IE 5 and Gecko (NS6 and upwards, such as Firefox.)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Every tag, attribute, style, and piece of text is available to be accessed and manipulated via the DOM -- the possibilities are endless: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adding and removing tags,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attributes and styles,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animating existing elements,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and hiding/ showing elements on a page.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C37AD0-8B85-48E3-B6C0-29BCA9C82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JS: Document Object Model (DOM)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8B73FE6-4721-4487-83EB-8C9F799077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DOM is constantly being revised by the W3C, with browsers at the same time constantly trying to support the latest recommended version of the DOM.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From IE6 and Firefox 1.0, DOM 2 best encompasses what the two browsers currently support.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DOM 3 is the next major version in the works.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Before we get started, you need to know a few terms that we will use: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Node:</a:t>
            </a:r>
            <a:r>
              <a:rPr lang="en-US" altLang="zh-CN" sz="2000" dirty="0">
                <a:ea typeface="宋体" panose="02010600030101010101" pitchFamily="2" charset="-122"/>
              </a:rPr>
              <a:t> A reference to an element</a:t>
            </a:r>
            <a:r>
              <a:rPr lang="en-GB" altLang="zh-CN" sz="2000" dirty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Element:</a:t>
            </a:r>
            <a:r>
              <a:rPr lang="en-US" altLang="zh-CN" sz="2000" dirty="0">
                <a:ea typeface="宋体" panose="02010600030101010101" pitchFamily="2" charset="-122"/>
              </a:rPr>
              <a:t> A representation of a &lt;TAG&gt;.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Attribute:</a:t>
            </a:r>
            <a:r>
              <a:rPr lang="en-US" altLang="zh-CN" sz="2000" dirty="0">
                <a:ea typeface="宋体" panose="02010600030101010101" pitchFamily="2" charset="-122"/>
              </a:rPr>
              <a:t> A property of an element. HREF is an attribute of &lt;A&gt;, for example.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081BC75-A508-4A5D-B1FA-8936D525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JS: Document Object Model (DOM)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B5D53A2-0F56-47A3-92C8-AEBCC3995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DOM represent an HTML documents as a tree of objects.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tree representation of an HTML document contains nodes representing HTML tags or elements, such as &lt;body&gt; and &lt;p&gt;, and nodes representing strings of text.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An HTML document may also contain nodes representing HTML comments.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79e6472-3971-4a8c-80b5-8c5765d80656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4449</TotalTime>
  <Words>2290</Words>
  <Application>Microsoft Office PowerPoint</Application>
  <PresentationFormat>Widescreen</PresentationFormat>
  <Paragraphs>280</Paragraphs>
  <Slides>44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Courier</vt:lpstr>
      <vt:lpstr>Helvetica Light</vt:lpstr>
      <vt:lpstr>宋体</vt:lpstr>
      <vt:lpstr>Arial</vt:lpstr>
      <vt:lpstr>Calibri</vt:lpstr>
      <vt:lpstr>Calibri Light</vt:lpstr>
      <vt:lpstr>Consolas</vt:lpstr>
      <vt:lpstr>Helvetica</vt:lpstr>
      <vt:lpstr>Verdana</vt:lpstr>
      <vt:lpstr>MMU - Blue steel</vt:lpstr>
      <vt:lpstr>2_Aqua</vt:lpstr>
      <vt:lpstr>3_Black</vt:lpstr>
      <vt:lpstr>4_Blue Steel </vt:lpstr>
      <vt:lpstr>Office Theme</vt:lpstr>
      <vt:lpstr>Image</vt:lpstr>
      <vt:lpstr>6G4Z0024 Web Development   Lecture 5: DOM Scripting </vt:lpstr>
      <vt:lpstr>Learning Objectives</vt:lpstr>
      <vt:lpstr>Last week recap</vt:lpstr>
      <vt:lpstr>DOM Scripting: Document Object Model</vt:lpstr>
      <vt:lpstr>Don’t write to the page..</vt:lpstr>
      <vt:lpstr>..use the DOM instead</vt:lpstr>
      <vt:lpstr>JS: Document Object Model (DOM)</vt:lpstr>
      <vt:lpstr>JS: Document Object Model (DOM)</vt:lpstr>
      <vt:lpstr>JS: Document Object Model (DOM)</vt:lpstr>
      <vt:lpstr>JS: Document Object Model (DOM)</vt:lpstr>
      <vt:lpstr>JS: Document Object Model (DOM)</vt:lpstr>
      <vt:lpstr>Nodes relationships</vt:lpstr>
      <vt:lpstr>JS: Document Object Model (DOM)</vt:lpstr>
      <vt:lpstr>Create dynamic HTML</vt:lpstr>
      <vt:lpstr>&lt;ul&gt;   &lt;li&gt;&lt;/li&gt;   &lt;li&gt;&lt;/li&gt;   &lt;li&gt;&lt;/li&gt;   &lt;li&gt;&lt;/li&gt; &lt;/ul&gt;</vt:lpstr>
      <vt:lpstr>&lt;ul&gt;   &lt;li&gt;fresh figs&lt;/li&gt;   &lt;li&gt;pine nuts&lt;/li&gt;   &lt;li&gt;honey&lt;/li&gt;   &lt;li&gt;balsamic vinegar&lt;/li&gt; &lt;/ul&gt;</vt:lpstr>
      <vt:lpstr>&lt;ul&gt;   &lt;li id=“one” class=“hot”&gt;fresh figs&lt;/li&gt;   &lt;li id=“two” class=“hot”&gt;pine nuts&lt;/li&gt;   &lt;li id=“three” class=“hot”&gt;honey&lt;/li&gt;   &lt;li id=“four”&gt;balsamic vinegar&lt;/li&gt; &lt;/ul&gt;</vt:lpstr>
      <vt:lpstr>To access and update the HTML, first you select the element(s) you want to work with.</vt:lpstr>
      <vt:lpstr>Remember css?</vt:lpstr>
      <vt:lpstr>Here are some of the ways ways to select element nodes with JavaScript.  They are known as DOM queries.</vt:lpstr>
      <vt:lpstr>DOM QUERIES</vt:lpstr>
      <vt:lpstr>getElementById(‘one’);</vt:lpstr>
      <vt:lpstr>getElementsByClassName(‘hot’);</vt:lpstr>
      <vt:lpstr>getElementsByTagName(‘li’);</vt:lpstr>
      <vt:lpstr>querySelector(‘ul’);</vt:lpstr>
      <vt:lpstr>querySelector(‘#two’);</vt:lpstr>
      <vt:lpstr>JS: DOM content innerHTML</vt:lpstr>
      <vt:lpstr>Example </vt:lpstr>
      <vt:lpstr>DOM Events </vt:lpstr>
      <vt:lpstr>DOM animation</vt:lpstr>
      <vt:lpstr>PowerPoint Presentation</vt:lpstr>
      <vt:lpstr>PowerPoint Presentation</vt:lpstr>
      <vt:lpstr>Document Objects</vt:lpstr>
      <vt:lpstr>Properties tell the computer about the characteristics of an object.</vt:lpstr>
      <vt:lpstr>PowerPoint Presentation</vt:lpstr>
      <vt:lpstr>Methods tell the object how to do things with it</vt:lpstr>
      <vt:lpstr>PowerPoint Presentation</vt:lpstr>
      <vt:lpstr>A car as an object:</vt:lpstr>
      <vt:lpstr>Webpage Objects</vt:lpstr>
      <vt:lpstr>In your JavaScript file..</vt:lpstr>
      <vt:lpstr>e.g. 1: getElementById()</vt:lpstr>
      <vt:lpstr>e.g. 2: querySelector()</vt:lpstr>
      <vt:lpstr>Next:</vt:lpstr>
      <vt:lpstr>Lab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6G4Z0024 Web Development   Lecture 1: Introduction to Web Development </dc:title>
  <dc:creator>Ashley Williams</dc:creator>
  <cp:lastModifiedBy>Yanlong Zhang</cp:lastModifiedBy>
  <cp:revision>19</cp:revision>
  <dcterms:created xsi:type="dcterms:W3CDTF">2021-11-01T15:17:00Z</dcterms:created>
  <dcterms:modified xsi:type="dcterms:W3CDTF">2024-02-27T10:55:55Z</dcterms:modified>
</cp:coreProperties>
</file>