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308" r:id="rId2"/>
    <p:sldId id="258" r:id="rId3"/>
    <p:sldId id="309" r:id="rId4"/>
    <p:sldId id="259" r:id="rId5"/>
    <p:sldId id="310" r:id="rId6"/>
    <p:sldId id="261" r:id="rId7"/>
    <p:sldId id="311" r:id="rId8"/>
    <p:sldId id="312" r:id="rId9"/>
    <p:sldId id="313" r:id="rId10"/>
    <p:sldId id="314" r:id="rId11"/>
    <p:sldId id="315" r:id="rId12"/>
    <p:sldId id="266" r:id="rId13"/>
    <p:sldId id="267" r:id="rId14"/>
    <p:sldId id="273" r:id="rId15"/>
    <p:sldId id="316" r:id="rId16"/>
    <p:sldId id="317" r:id="rId17"/>
    <p:sldId id="319" r:id="rId18"/>
    <p:sldId id="262" r:id="rId19"/>
    <p:sldId id="264" r:id="rId20"/>
    <p:sldId id="265" r:id="rId21"/>
    <p:sldId id="268" r:id="rId22"/>
    <p:sldId id="269" r:id="rId23"/>
    <p:sldId id="274" r:id="rId24"/>
    <p:sldId id="275" r:id="rId25"/>
    <p:sldId id="276" r:id="rId26"/>
    <p:sldId id="277" r:id="rId27"/>
    <p:sldId id="278" r:id="rId28"/>
    <p:sldId id="302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90" r:id="rId37"/>
    <p:sldId id="291" r:id="rId38"/>
    <p:sldId id="292" r:id="rId39"/>
    <p:sldId id="326" r:id="rId40"/>
    <p:sldId id="325" r:id="rId41"/>
    <p:sldId id="297" r:id="rId42"/>
    <p:sldId id="321" r:id="rId43"/>
    <p:sldId id="303" r:id="rId44"/>
    <p:sldId id="324" r:id="rId45"/>
    <p:sldId id="329" r:id="rId46"/>
    <p:sldId id="305" r:id="rId47"/>
    <p:sldId id="330" r:id="rId48"/>
    <p:sldId id="331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D16F3-4493-A140-8DD2-D85BF1F692F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EF3DD-1F09-0448-B988-7C88B9FA7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9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0070A9-1263-E193-EE7A-26C55F948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2A63E-83B1-47FA-B6E8-35BF91D379D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76898" name="Slide Image Placeholder 1">
            <a:extLst>
              <a:ext uri="{FF2B5EF4-FFF2-40B4-BE49-F238E27FC236}">
                <a16:creationId xmlns:a16="http://schemas.microsoft.com/office/drawing/2014/main" id="{8DBD829F-48ED-5756-C166-AB10B4A17E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76899" name="Notes Placeholder 2">
            <a:extLst>
              <a:ext uri="{FF2B5EF4-FFF2-40B4-BE49-F238E27FC236}">
                <a16:creationId xmlns:a16="http://schemas.microsoft.com/office/drawing/2014/main" id="{30903443-E070-53D5-B34D-C1B5B356D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33" tIns="45716" rIns="91433" bIns="45716"/>
          <a:lstStyle/>
          <a:p>
            <a:endParaRPr lang="en-US" altLang="en-US"/>
          </a:p>
        </p:txBody>
      </p:sp>
      <p:sp>
        <p:nvSpPr>
          <p:cNvPr id="976900" name="Slide Number Placeholder 3">
            <a:extLst>
              <a:ext uri="{FF2B5EF4-FFF2-40B4-BE49-F238E27FC236}">
                <a16:creationId xmlns:a16="http://schemas.microsoft.com/office/drawing/2014/main" id="{A5CC3377-C1B7-3715-EB21-1282E739D521}"/>
              </a:ext>
            </a:extLst>
          </p:cNvPr>
          <p:cNvSpPr txBox="1">
            <a:spLocks noGrp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6450" indent="-309563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9838" indent="-2476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6725" indent="-2476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32025" indent="-2476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9225" indent="-247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6425" indent="-247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03625" indent="-247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60825" indent="-247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4A00E8C-58DB-4E6F-B4F2-F3C4C11EADBC}" type="slidenum">
              <a:rPr lang="en-US" altLang="en-US" sz="1200" i="0"/>
              <a:pPr algn="r"/>
              <a:t>4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Notes Placeholder">
            <a:extLst>
              <a:ext uri="{FF2B5EF4-FFF2-40B4-BE49-F238E27FC236}">
                <a16:creationId xmlns:a16="http://schemas.microsoft.com/office/drawing/2014/main" id="{4DBF5BEB-784F-469C-9E58-F24F4F228D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Notes Placeholder">
            <a:extLst>
              <a:ext uri="{FF2B5EF4-FFF2-40B4-BE49-F238E27FC236}">
                <a16:creationId xmlns:a16="http://schemas.microsoft.com/office/drawing/2014/main" id="{A6E570C3-AFE5-4EEB-90CD-BFB631AFF2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">
            <a:extLst>
              <a:ext uri="{FF2B5EF4-FFF2-40B4-BE49-F238E27FC236}">
                <a16:creationId xmlns:a16="http://schemas.microsoft.com/office/drawing/2014/main" id="{7C69BFF4-A9A2-485B-966F-338AF40B12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Notes Placeholder">
            <a:extLst>
              <a:ext uri="{FF2B5EF4-FFF2-40B4-BE49-F238E27FC236}">
                <a16:creationId xmlns:a16="http://schemas.microsoft.com/office/drawing/2014/main" id="{1BB490C7-9E47-4738-8484-C7D629A700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">
            <a:extLst>
              <a:ext uri="{FF2B5EF4-FFF2-40B4-BE49-F238E27FC236}">
                <a16:creationId xmlns:a16="http://schemas.microsoft.com/office/drawing/2014/main" id="{DA726976-F6FD-4601-932A-0E4C279D8C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Notes Placeholder">
            <a:extLst>
              <a:ext uri="{FF2B5EF4-FFF2-40B4-BE49-F238E27FC236}">
                <a16:creationId xmlns:a16="http://schemas.microsoft.com/office/drawing/2014/main" id="{473C6EA7-6361-4331-92AA-3200D34C9F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">
            <a:extLst>
              <a:ext uri="{FF2B5EF4-FFF2-40B4-BE49-F238E27FC236}">
                <a16:creationId xmlns:a16="http://schemas.microsoft.com/office/drawing/2014/main" id="{A50EF724-E757-4A7F-AE74-7E4770DCAF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Notes Placeholder">
            <a:extLst>
              <a:ext uri="{FF2B5EF4-FFF2-40B4-BE49-F238E27FC236}">
                <a16:creationId xmlns:a16="http://schemas.microsoft.com/office/drawing/2014/main" id="{E4692190-DC11-4CFD-B80F-87DF47FB47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">
            <a:extLst>
              <a:ext uri="{FF2B5EF4-FFF2-40B4-BE49-F238E27FC236}">
                <a16:creationId xmlns:a16="http://schemas.microsoft.com/office/drawing/2014/main" id="{FE86C69C-352B-4443-9216-ADEACB094D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Notes Placeholder">
            <a:extLst>
              <a:ext uri="{FF2B5EF4-FFF2-40B4-BE49-F238E27FC236}">
                <a16:creationId xmlns:a16="http://schemas.microsoft.com/office/drawing/2014/main" id="{75A5944C-3185-410D-A6F6-24ED618217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CB3DDBE-A5DE-8851-4E5A-FC028EB39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9CA74-2BE5-4EBF-80BB-3A6B0BCD45B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80994" name="Slide Image Placeholder 1">
            <a:extLst>
              <a:ext uri="{FF2B5EF4-FFF2-40B4-BE49-F238E27FC236}">
                <a16:creationId xmlns:a16="http://schemas.microsoft.com/office/drawing/2014/main" id="{BB9A983C-78E9-260C-FB76-B712C5F52E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80995" name="Notes Placeholder 2">
            <a:extLst>
              <a:ext uri="{FF2B5EF4-FFF2-40B4-BE49-F238E27FC236}">
                <a16:creationId xmlns:a16="http://schemas.microsoft.com/office/drawing/2014/main" id="{D4FE00F0-FB7F-B27C-5C62-C6A9F444C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33" tIns="45716" rIns="91433" bIns="45716"/>
          <a:lstStyle/>
          <a:p>
            <a:endParaRPr lang="en-US" altLang="en-US"/>
          </a:p>
        </p:txBody>
      </p:sp>
      <p:sp>
        <p:nvSpPr>
          <p:cNvPr id="980996" name="Slide Number Placeholder 3">
            <a:extLst>
              <a:ext uri="{FF2B5EF4-FFF2-40B4-BE49-F238E27FC236}">
                <a16:creationId xmlns:a16="http://schemas.microsoft.com/office/drawing/2014/main" id="{EBCD5F3C-3138-3D2F-68B0-73C84B37858B}"/>
              </a:ext>
            </a:extLst>
          </p:cNvPr>
          <p:cNvSpPr txBox="1">
            <a:spLocks noGrp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6450" indent="-309563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9838" indent="-2476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6725" indent="-2476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32025" indent="-2476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9225" indent="-247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6425" indent="-247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03625" indent="-247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60825" indent="-247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09A582A-4744-476C-9343-24CE8FF1B601}" type="slidenum">
              <a:rPr lang="en-US" altLang="en-US" sz="1200" i="0"/>
              <a:pPr algn="r"/>
              <a:t>6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Notes Placeholder">
            <a:extLst>
              <a:ext uri="{FF2B5EF4-FFF2-40B4-BE49-F238E27FC236}">
                <a16:creationId xmlns:a16="http://schemas.microsoft.com/office/drawing/2014/main" id="{8BACF55E-4F9E-4132-92DC-ACFD3555EA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Notes Placeholder">
            <a:extLst>
              <a:ext uri="{FF2B5EF4-FFF2-40B4-BE49-F238E27FC236}">
                <a16:creationId xmlns:a16="http://schemas.microsoft.com/office/drawing/2014/main" id="{E6DF3494-D8DD-40B6-9B0A-FA5217177E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Notes Placeholder">
            <a:extLst>
              <a:ext uri="{FF2B5EF4-FFF2-40B4-BE49-F238E27FC236}">
                <a16:creationId xmlns:a16="http://schemas.microsoft.com/office/drawing/2014/main" id="{4F931C9E-290B-4AD4-95D6-B8206A5CC3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Notes Placeholder">
            <a:extLst>
              <a:ext uri="{FF2B5EF4-FFF2-40B4-BE49-F238E27FC236}">
                <a16:creationId xmlns:a16="http://schemas.microsoft.com/office/drawing/2014/main" id="{388313D3-7BCB-4BD3-AC10-B1054AFDAF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Notes Placeholder">
            <a:extLst>
              <a:ext uri="{FF2B5EF4-FFF2-40B4-BE49-F238E27FC236}">
                <a16:creationId xmlns:a16="http://schemas.microsoft.com/office/drawing/2014/main" id="{3CEB631F-DF80-4897-BB0C-6EF3B903F1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Notes Placeholder">
            <a:extLst>
              <a:ext uri="{FF2B5EF4-FFF2-40B4-BE49-F238E27FC236}">
                <a16:creationId xmlns:a16="http://schemas.microsoft.com/office/drawing/2014/main" id="{F6C520F0-C03A-401D-99C4-1260FDC354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Notes Placeholder">
            <a:extLst>
              <a:ext uri="{FF2B5EF4-FFF2-40B4-BE49-F238E27FC236}">
                <a16:creationId xmlns:a16="http://schemas.microsoft.com/office/drawing/2014/main" id="{D9ECF151-9CCC-41BA-A3C8-F55C47A8B5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Notes Placeholder">
            <a:extLst>
              <a:ext uri="{FF2B5EF4-FFF2-40B4-BE49-F238E27FC236}">
                <a16:creationId xmlns:a16="http://schemas.microsoft.com/office/drawing/2014/main" id="{33104F25-AE67-4D69-BD60-318AA7D2B3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Notes Placeholder">
            <a:extLst>
              <a:ext uri="{FF2B5EF4-FFF2-40B4-BE49-F238E27FC236}">
                <a16:creationId xmlns:a16="http://schemas.microsoft.com/office/drawing/2014/main" id="{DB08F903-366F-411C-B6A0-3359C5135F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Notes Placeholder">
            <a:extLst>
              <a:ext uri="{FF2B5EF4-FFF2-40B4-BE49-F238E27FC236}">
                <a16:creationId xmlns:a16="http://schemas.microsoft.com/office/drawing/2014/main" id="{6D062208-D19E-4A38-950A-A2D721E586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2BE4C06-0875-E829-3A65-E2F0828520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CB7B2-0091-4143-8B2B-C3D49F90739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83042" name="Rectangle 2">
            <a:extLst>
              <a:ext uri="{FF2B5EF4-FFF2-40B4-BE49-F238E27FC236}">
                <a16:creationId xmlns:a16="http://schemas.microsoft.com/office/drawing/2014/main" id="{5D9D399F-C71B-E0F8-9ADF-DE048EDCDE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83043" name="Rectangle 3">
            <a:extLst>
              <a:ext uri="{FF2B5EF4-FFF2-40B4-BE49-F238E27FC236}">
                <a16:creationId xmlns:a16="http://schemas.microsoft.com/office/drawing/2014/main" id="{D1BCB069-2513-76F5-A6F1-3366773C5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6" rIns="91433" bIns="45716"/>
          <a:lstStyle/>
          <a:p>
            <a:r>
              <a:rPr lang="en-US" altLang="en-US"/>
              <a:t>Answer: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egrep "\&lt;C\&gt;" ideas.txt</a:t>
            </a:r>
          </a:p>
          <a:p>
            <a:r>
              <a:rPr lang="en-US" altLang="en-US"/>
              <a:t>egrep "^ACT|^Scene" hamlet.txt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Notes Placeholder">
            <a:extLst>
              <a:ext uri="{FF2B5EF4-FFF2-40B4-BE49-F238E27FC236}">
                <a16:creationId xmlns:a16="http://schemas.microsoft.com/office/drawing/2014/main" id="{A4D950B3-21CA-40A4-AFD0-276F8A89CE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Notes Placeholder">
            <a:extLst>
              <a:ext uri="{FF2B5EF4-FFF2-40B4-BE49-F238E27FC236}">
                <a16:creationId xmlns:a16="http://schemas.microsoft.com/office/drawing/2014/main" id="{1BF15DF9-79CF-48A8-A09C-6B48215CAB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Notes Placeholder">
            <a:extLst>
              <a:ext uri="{FF2B5EF4-FFF2-40B4-BE49-F238E27FC236}">
                <a16:creationId xmlns:a16="http://schemas.microsoft.com/office/drawing/2014/main" id="{DD21A1A3-4959-4717-8B78-F1FE333364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34980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Notes Placeholder">
            <a:extLst>
              <a:ext uri="{FF2B5EF4-FFF2-40B4-BE49-F238E27FC236}">
                <a16:creationId xmlns:a16="http://schemas.microsoft.com/office/drawing/2014/main" id="{DD21A1A3-4959-4717-8B78-F1FE333364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Notes Placeholder">
            <a:extLst>
              <a:ext uri="{FF2B5EF4-FFF2-40B4-BE49-F238E27FC236}">
                <a16:creationId xmlns:a16="http://schemas.microsoft.com/office/drawing/2014/main" id="{DD21A1A3-4959-4717-8B78-F1FE333364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72966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Notes Placeholder">
            <a:extLst>
              <a:ext uri="{FF2B5EF4-FFF2-40B4-BE49-F238E27FC236}">
                <a16:creationId xmlns:a16="http://schemas.microsoft.com/office/drawing/2014/main" id="{DD21A1A3-4959-4717-8B78-F1FE333364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618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4808B31-CA18-0FE8-3EFF-AEB4C8EB4E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CD8877-38BC-41FE-99EA-EA4D047D6FA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85090" name="Slide Image Placeholder 1">
            <a:extLst>
              <a:ext uri="{FF2B5EF4-FFF2-40B4-BE49-F238E27FC236}">
                <a16:creationId xmlns:a16="http://schemas.microsoft.com/office/drawing/2014/main" id="{C8CA54F4-7C1C-CFB4-C700-FF086B1F22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85091" name="Notes Placeholder 2">
            <a:extLst>
              <a:ext uri="{FF2B5EF4-FFF2-40B4-BE49-F238E27FC236}">
                <a16:creationId xmlns:a16="http://schemas.microsoft.com/office/drawing/2014/main" id="{0AEF9DF9-6223-EF04-ACFF-3E39FE46E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33" tIns="45716" rIns="91433" bIns="45716"/>
          <a:lstStyle/>
          <a:p>
            <a:endParaRPr lang="en-US" altLang="en-US"/>
          </a:p>
        </p:txBody>
      </p:sp>
      <p:sp>
        <p:nvSpPr>
          <p:cNvPr id="985092" name="Slide Number Placeholder 3">
            <a:extLst>
              <a:ext uri="{FF2B5EF4-FFF2-40B4-BE49-F238E27FC236}">
                <a16:creationId xmlns:a16="http://schemas.microsoft.com/office/drawing/2014/main" id="{046FC6EA-2F12-E8BB-0A3D-7230E425D826}"/>
              </a:ext>
            </a:extLst>
          </p:cNvPr>
          <p:cNvSpPr txBox="1">
            <a:spLocks noGrp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6450" indent="-309563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9838" indent="-2476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6725" indent="-2476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32025" indent="-2476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9225" indent="-247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6425" indent="-247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03625" indent="-247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60825" indent="-247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4B52903-9F0E-43B6-8B9A-E493F5E251B7}" type="slidenum">
              <a:rPr lang="en-US" altLang="en-US" sz="1200" i="0"/>
              <a:pPr algn="r"/>
              <a:t>9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E177C62-A8ED-C589-19D5-D1C3B1ED65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0540A1-1B36-4642-8A57-48B6477E92D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87138" name="Rectangle 2">
            <a:extLst>
              <a:ext uri="{FF2B5EF4-FFF2-40B4-BE49-F238E27FC236}">
                <a16:creationId xmlns:a16="http://schemas.microsoft.com/office/drawing/2014/main" id="{3754BD6E-3195-6A7E-1125-09C8EDAFAB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87139" name="Rectangle 3">
            <a:extLst>
              <a:ext uri="{FF2B5EF4-FFF2-40B4-BE49-F238E27FC236}">
                <a16:creationId xmlns:a16="http://schemas.microsoft.com/office/drawing/2014/main" id="{35224F20-EB95-7807-D3A5-0BC4BE0E9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6" rIns="91433" bIns="45716"/>
          <a:lstStyle/>
          <a:p>
            <a:r>
              <a:rPr lang="en-US" altLang="en-US"/>
              <a:t>Answer: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egrep "\^_*\^" chat.txt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8083061-C409-E98E-B563-6B074DBB18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D2AE31-D497-4DB4-8939-EF6B59EC3C4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89186" name="Slide Image Placeholder 1">
            <a:extLst>
              <a:ext uri="{FF2B5EF4-FFF2-40B4-BE49-F238E27FC236}">
                <a16:creationId xmlns:a16="http://schemas.microsoft.com/office/drawing/2014/main" id="{106738D2-FAB4-1A52-D52D-7F907F1199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89187" name="Notes Placeholder 2">
            <a:extLst>
              <a:ext uri="{FF2B5EF4-FFF2-40B4-BE49-F238E27FC236}">
                <a16:creationId xmlns:a16="http://schemas.microsoft.com/office/drawing/2014/main" id="{CB1B7EE5-4EEA-9997-5031-4770585C7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33" tIns="45716" rIns="91433" bIns="45716"/>
          <a:lstStyle/>
          <a:p>
            <a:endParaRPr lang="en-US" altLang="en-US"/>
          </a:p>
        </p:txBody>
      </p:sp>
      <p:sp>
        <p:nvSpPr>
          <p:cNvPr id="989188" name="Slide Number Placeholder 3">
            <a:extLst>
              <a:ext uri="{FF2B5EF4-FFF2-40B4-BE49-F238E27FC236}">
                <a16:creationId xmlns:a16="http://schemas.microsoft.com/office/drawing/2014/main" id="{DAD07179-8DCE-9089-4127-FD49B787A8F5}"/>
              </a:ext>
            </a:extLst>
          </p:cNvPr>
          <p:cNvSpPr txBox="1">
            <a:spLocks noGrp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6450" indent="-309563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9838" indent="-2476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6725" indent="-2476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32025" indent="-2476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9225" indent="-247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6425" indent="-247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03625" indent="-247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60825" indent="-247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9980395-8009-4A3A-97FA-14D8AEBD0922}" type="slidenum">
              <a:rPr lang="en-US" altLang="en-US" sz="1200" i="0"/>
              <a:pPr algn="r"/>
              <a:t>11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AE7F6BA-BB13-6685-A761-C8F6FF1E5F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AB2101-4184-4E61-80EB-DF58C89F21D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91234" name="Rectangle 2">
            <a:extLst>
              <a:ext uri="{FF2B5EF4-FFF2-40B4-BE49-F238E27FC236}">
                <a16:creationId xmlns:a16="http://schemas.microsoft.com/office/drawing/2014/main" id="{9A49D774-8431-3B5B-BEAC-4959C14A1B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91235" name="Rectangle 3">
            <a:extLst>
              <a:ext uri="{FF2B5EF4-FFF2-40B4-BE49-F238E27FC236}">
                <a16:creationId xmlns:a16="http://schemas.microsoft.com/office/drawing/2014/main" id="{2D6AF28E-7FC1-3DCF-EE1F-3531A74D7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6" rIns="91433" bIns="45716"/>
          <a:lstStyle/>
          <a:p>
            <a:r>
              <a:rPr lang="en-US" altLang="en-US">
                <a:latin typeface="Consolas" panose="020B0609020204030204" pitchFamily="49" charset="0"/>
              </a:rPr>
              <a:t>Answer:</a:t>
            </a:r>
          </a:p>
          <a:p>
            <a:endParaRPr lang="en-US" altLang="en-US">
              <a:latin typeface="Consolas" panose="020B0609020204030204" pitchFamily="49" charset="0"/>
            </a:endParaRPr>
          </a:p>
          <a:p>
            <a:endParaRPr lang="en-US" altLang="en-US">
              <a:latin typeface="Consolas" panose="020B0609020204030204" pitchFamily="49" charset="0"/>
            </a:endParaRPr>
          </a:p>
          <a:p>
            <a:endParaRPr lang="en-US" altLang="en-US">
              <a:latin typeface="Consolas" panose="020B0609020204030204" pitchFamily="49" charset="0"/>
            </a:endParaRPr>
          </a:p>
          <a:p>
            <a:endParaRPr lang="en-US" altLang="en-US">
              <a:latin typeface="Consolas" panose="020B0609020204030204" pitchFamily="49" charset="0"/>
            </a:endParaRPr>
          </a:p>
          <a:p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latin typeface="Consolas" panose="020B0609020204030204" pitchFamily="49" charset="0"/>
              </a:rPr>
              <a:t>egrep "</a:t>
            </a:r>
            <a:r>
              <a:rPr lang="en-US" altLang="en-US"/>
              <a:t>[ABCDF][+\-]?" 143.txt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56B767E-430D-13BB-B3C9-1347975972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ED391-7414-46D4-82D4-0A35D781446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93282" name="Rectangle 2">
            <a:extLst>
              <a:ext uri="{FF2B5EF4-FFF2-40B4-BE49-F238E27FC236}">
                <a16:creationId xmlns:a16="http://schemas.microsoft.com/office/drawing/2014/main" id="{36060DD8-E4A9-58A6-2811-E68B6F6251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93283" name="Rectangle 3">
            <a:extLst>
              <a:ext uri="{FF2B5EF4-FFF2-40B4-BE49-F238E27FC236}">
                <a16:creationId xmlns:a16="http://schemas.microsoft.com/office/drawing/2014/main" id="{CB584B5A-DDEF-9506-DAC7-42E7111D1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6" rIns="91433" bIns="45716"/>
          <a:lstStyle/>
          <a:p>
            <a:r>
              <a:rPr lang="en-US" altLang="en-US">
                <a:latin typeface="Consolas" panose="020B0609020204030204" pitchFamily="49" charset="0"/>
              </a:rPr>
              <a:t>Answer:</a:t>
            </a:r>
          </a:p>
          <a:p>
            <a:endParaRPr lang="en-US" altLang="en-US">
              <a:latin typeface="Consolas" panose="020B0609020204030204" pitchFamily="49" charset="0"/>
            </a:endParaRPr>
          </a:p>
          <a:p>
            <a:endParaRPr lang="en-US" altLang="en-US">
              <a:latin typeface="Consolas" panose="020B0609020204030204" pitchFamily="49" charset="0"/>
            </a:endParaRPr>
          </a:p>
          <a:p>
            <a:endParaRPr lang="en-US" altLang="en-US">
              <a:latin typeface="Consolas" panose="020B0609020204030204" pitchFamily="49" charset="0"/>
            </a:endParaRPr>
          </a:p>
          <a:p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latin typeface="Consolas" panose="020B0609020204030204" pitchFamily="49" charset="0"/>
              </a:rPr>
              <a:t>egrep "[0-9]{3}-[0-9]{3}-[0-9]{4}" faculty.html</a:t>
            </a: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DA09A74-EB1B-0577-3907-36296F8FC4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3AE8F-DD54-4991-A73D-FBF544FA9FB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95330" name="Rectangle 2">
            <a:extLst>
              <a:ext uri="{FF2B5EF4-FFF2-40B4-BE49-F238E27FC236}">
                <a16:creationId xmlns:a16="http://schemas.microsoft.com/office/drawing/2014/main" id="{1044C8FB-B460-C544-D0E9-81C6704CE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95331" name="Rectangle 3">
            <a:extLst>
              <a:ext uri="{FF2B5EF4-FFF2-40B4-BE49-F238E27FC236}">
                <a16:creationId xmlns:a16="http://schemas.microsoft.com/office/drawing/2014/main" id="{0DA1AE53-B0E2-E5FE-4C23-86780EC92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6" rIns="91433" bIns="45716"/>
          <a:lstStyle/>
          <a:p>
            <a:r>
              <a:rPr lang="en-US" altLang="en-US"/>
              <a:t>Answer: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sed -r "s/([0-9]{3})-([0-9]{3})-([0-9]{4})/(\1) \2.\3/g" facnames.txt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5E6A-BBB8-CE43-BAC9-4ADB301A0A7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49-E1A9-B046-B363-DC1B0B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5E6A-BBB8-CE43-BAC9-4ADB301A0A7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49-E1A9-B046-B363-DC1B0B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1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5E6A-BBB8-CE43-BAC9-4ADB301A0A7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49-E1A9-B046-B363-DC1B0B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03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1651001"/>
            <a:ext cx="78867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7339" y="2151571"/>
            <a:ext cx="8569325" cy="3705226"/>
          </a:xfrm>
        </p:spPr>
        <p:txBody>
          <a:bodyPr/>
          <a:lstStyle>
            <a:lvl1pPr>
              <a:lnSpc>
                <a:spcPts val="234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234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234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234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234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2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5E6A-BBB8-CE43-BAC9-4ADB301A0A7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49-E1A9-B046-B363-DC1B0B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6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5E6A-BBB8-CE43-BAC9-4ADB301A0A7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49-E1A9-B046-B363-DC1B0B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2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5E6A-BBB8-CE43-BAC9-4ADB301A0A7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49-E1A9-B046-B363-DC1B0B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5E6A-BBB8-CE43-BAC9-4ADB301A0A7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49-E1A9-B046-B363-DC1B0B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5E6A-BBB8-CE43-BAC9-4ADB301A0A7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49-E1A9-B046-B363-DC1B0B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2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5E6A-BBB8-CE43-BAC9-4ADB301A0A7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49-E1A9-B046-B363-DC1B0B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5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5E6A-BBB8-CE43-BAC9-4ADB301A0A7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49-E1A9-B046-B363-DC1B0B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6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5E6A-BBB8-CE43-BAC9-4ADB301A0A7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49-E1A9-B046-B363-DC1B0B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8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55E6A-BBB8-CE43-BAC9-4ADB301A0A7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C649-E1A9-B046-B363-DC1B0BF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8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ACEA-30D3-4E33-BD1E-580B4C14B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316921"/>
            <a:ext cx="6858000" cy="1790700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6G4Z0024 Web Development</a:t>
            </a:r>
            <a:br>
              <a:rPr lang="en-GB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700" u="sng" dirty="0">
                <a:latin typeface="Calibri" panose="020F0502020204030204" pitchFamily="34" charset="0"/>
                <a:cs typeface="Calibri" panose="020F0502020204030204" pitchFamily="34" charset="0"/>
              </a:rPr>
              <a:t>Lecture 7: Regular expressions</a:t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32287-8B0B-4618-8C3F-C02AD52B6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18932"/>
            <a:ext cx="6858000" cy="1241822"/>
          </a:xfrm>
        </p:spPr>
        <p:txBody>
          <a:bodyPr>
            <a:normAutofit fontScale="77500" lnSpcReduction="20000"/>
          </a:bodyPr>
          <a:lstStyle/>
          <a:p>
            <a:pPr algn="l">
              <a:spcBef>
                <a:spcPts val="0"/>
              </a:spcBef>
            </a:pPr>
            <a:endParaRPr lang="en-GB" dirty="0"/>
          </a:p>
          <a:p>
            <a:pPr algn="l">
              <a:spcBef>
                <a:spcPts val="0"/>
              </a:spcBef>
            </a:pPr>
            <a:endParaRPr lang="en-GB" dirty="0"/>
          </a:p>
          <a:p>
            <a:pPr algn="l">
              <a:spcBef>
                <a:spcPts val="0"/>
              </a:spcBef>
            </a:pPr>
            <a:r>
              <a:rPr lang="en-GB" sz="2400" dirty="0"/>
              <a:t>Yanlong Zhang</a:t>
            </a:r>
          </a:p>
          <a:p>
            <a:pPr algn="l">
              <a:spcBef>
                <a:spcPts val="0"/>
              </a:spcBef>
            </a:pPr>
            <a:r>
              <a:rPr lang="en-GB" sz="2400" dirty="0"/>
              <a:t>Y.Zhang@mmu.ac.uk</a:t>
            </a:r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1DBDD615-5D15-465D-8925-4038B3EF3996}"/>
              </a:ext>
            </a:extLst>
          </p:cNvPr>
          <p:cNvSpPr/>
          <p:nvPr/>
        </p:nvSpPr>
        <p:spPr>
          <a:xfrm>
            <a:off x="0" y="85725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04D2B405-6E8A-4893-B69A-3A0BAF4ABDD1}"/>
              </a:ext>
            </a:extLst>
          </p:cNvPr>
          <p:cNvSpPr/>
          <p:nvPr/>
        </p:nvSpPr>
        <p:spPr>
          <a:xfrm>
            <a:off x="0" y="85725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3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>
            <a:extLst>
              <a:ext uri="{FF2B5EF4-FFF2-40B4-BE49-F238E27FC236}">
                <a16:creationId xmlns:a16="http://schemas.microsoft.com/office/drawing/2014/main" id="{A50C9F4A-9288-EDCE-5E32-104B6EE805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Quantifiers:  * + ?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3465C971-394D-25FD-D2AA-C537EB677C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10000"/>
          </a:bodyPr>
          <a:lstStyle/>
          <a:p>
            <a:pPr marL="460375" indent="-231775">
              <a:buFontTx/>
              <a:buNone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b="1" dirty="0">
                <a:solidFill>
                  <a:srgbClr val="6600CC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/>
              <a:t>  means 0 or more occurrences </a:t>
            </a:r>
          </a:p>
          <a:p>
            <a:pPr marL="854075" lvl="1">
              <a:lnSpc>
                <a:spcPct val="80000"/>
              </a:lnSpc>
            </a:pPr>
            <a:r>
              <a:rPr lang="en-US" altLang="en-US" dirty="0">
                <a:latin typeface="Consolas" panose="020B0609020204030204" pitchFamily="49" charset="0"/>
              </a:rPr>
              <a:t>/</a:t>
            </a:r>
            <a:r>
              <a:rPr lang="en-US" altLang="en-US" dirty="0" err="1">
                <a:latin typeface="Consolas" panose="020B0609020204030204" pitchFamily="49" charset="0"/>
              </a:rPr>
              <a:t>ab</a:t>
            </a:r>
            <a:r>
              <a:rPr lang="en-US" altLang="en-US" u="sng" dirty="0" err="1">
                <a:latin typeface="Consolas" panose="020B0609020204030204" pitchFamily="49" charset="0"/>
              </a:rPr>
              <a:t>c</a:t>
            </a:r>
            <a:r>
              <a:rPr lang="en-US" altLang="en-US" u="sng" dirty="0">
                <a:latin typeface="Consolas" panose="020B0609020204030204" pitchFamily="49" charset="0"/>
              </a:rPr>
              <a:t>*</a:t>
            </a:r>
            <a:r>
              <a:rPr lang="en-US" altLang="en-US" dirty="0">
                <a:latin typeface="Consolas" panose="020B0609020204030204" pitchFamily="49" charset="0"/>
              </a:rPr>
              <a:t>/</a:t>
            </a:r>
            <a:r>
              <a:rPr lang="en-US" altLang="en-US" dirty="0"/>
              <a:t> matches "ab", "</a:t>
            </a:r>
            <a:r>
              <a:rPr lang="en-US" altLang="en-US" dirty="0" err="1"/>
              <a:t>abc</a:t>
            </a:r>
            <a:r>
              <a:rPr lang="en-US" altLang="en-US" dirty="0"/>
              <a:t>", "</a:t>
            </a:r>
            <a:r>
              <a:rPr lang="en-US" altLang="en-US" dirty="0" err="1"/>
              <a:t>abcc</a:t>
            </a:r>
            <a:r>
              <a:rPr lang="en-US" altLang="en-US" dirty="0"/>
              <a:t>", "</a:t>
            </a:r>
            <a:r>
              <a:rPr lang="en-US" altLang="en-US" dirty="0" err="1"/>
              <a:t>abccc</a:t>
            </a:r>
            <a:r>
              <a:rPr lang="en-US" altLang="en-US" dirty="0"/>
              <a:t>", ... </a:t>
            </a:r>
          </a:p>
          <a:p>
            <a:pPr marL="854075" lvl="1">
              <a:lnSpc>
                <a:spcPct val="80000"/>
              </a:lnSpc>
            </a:pPr>
            <a:r>
              <a:rPr lang="en-US" altLang="en-US" dirty="0">
                <a:latin typeface="Consolas" panose="020B0609020204030204" pitchFamily="49" charset="0"/>
              </a:rPr>
              <a:t>/a</a:t>
            </a:r>
            <a:r>
              <a:rPr lang="en-US" altLang="en-US" u="sng" dirty="0">
                <a:latin typeface="Consolas" panose="020B0609020204030204" pitchFamily="49" charset="0"/>
              </a:rPr>
              <a:t>(</a:t>
            </a:r>
            <a:r>
              <a:rPr lang="en-US" altLang="en-US" u="sng" dirty="0" err="1">
                <a:latin typeface="Consolas" panose="020B0609020204030204" pitchFamily="49" charset="0"/>
              </a:rPr>
              <a:t>bc</a:t>
            </a:r>
            <a:r>
              <a:rPr lang="en-US" altLang="en-US" u="sng" dirty="0">
                <a:latin typeface="Consolas" panose="020B0609020204030204" pitchFamily="49" charset="0"/>
              </a:rPr>
              <a:t>)*/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/>
              <a:t> matches "a", "</a:t>
            </a:r>
            <a:r>
              <a:rPr lang="en-US" altLang="en-US" dirty="0" err="1"/>
              <a:t>abc</a:t>
            </a:r>
            <a:r>
              <a:rPr lang="en-US" altLang="en-US" dirty="0"/>
              <a:t>", "</a:t>
            </a:r>
            <a:r>
              <a:rPr lang="en-US" altLang="en-US" dirty="0" err="1"/>
              <a:t>abcbc</a:t>
            </a:r>
            <a:r>
              <a:rPr lang="en-US" altLang="en-US" dirty="0"/>
              <a:t>", "</a:t>
            </a:r>
            <a:r>
              <a:rPr lang="en-US" altLang="en-US" dirty="0" err="1"/>
              <a:t>abcbcbc</a:t>
            </a:r>
            <a:r>
              <a:rPr lang="en-US" altLang="en-US" dirty="0"/>
              <a:t>", ... </a:t>
            </a:r>
          </a:p>
          <a:p>
            <a:pPr marL="854075" lvl="1">
              <a:lnSpc>
                <a:spcPct val="80000"/>
              </a:lnSpc>
            </a:pPr>
            <a:r>
              <a:rPr lang="en-US" altLang="en-US" dirty="0">
                <a:latin typeface="Consolas" panose="020B0609020204030204" pitchFamily="49" charset="0"/>
              </a:rPr>
              <a:t>/a</a:t>
            </a:r>
            <a:r>
              <a:rPr lang="en-US" altLang="en-US" u="sng" dirty="0">
                <a:latin typeface="Consolas" panose="020B0609020204030204" pitchFamily="49" charset="0"/>
              </a:rPr>
              <a:t>.*</a:t>
            </a:r>
            <a:r>
              <a:rPr lang="en-US" altLang="en-US" dirty="0">
                <a:latin typeface="Consolas" panose="020B0609020204030204" pitchFamily="49" charset="0"/>
              </a:rPr>
              <a:t>a/</a:t>
            </a:r>
            <a:r>
              <a:rPr lang="en-US" altLang="en-US" dirty="0"/>
              <a:t> matches "aa", "aba", "a8qa", "a!?_a", ... </a:t>
            </a:r>
          </a:p>
          <a:p>
            <a:pPr marL="854075" lvl="1">
              <a:lnSpc>
                <a:spcPct val="80000"/>
              </a:lnSpc>
            </a:pPr>
            <a:endParaRPr lang="en-US" altLang="en-US" sz="1400" dirty="0"/>
          </a:p>
          <a:p>
            <a:pPr marL="460375" indent="-231775">
              <a:buFontTx/>
              <a:buNone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b="1" dirty="0">
                <a:solidFill>
                  <a:srgbClr val="6600CC"/>
                </a:solidFill>
                <a:latin typeface="Consolas" panose="020B0609020204030204" pitchFamily="49" charset="0"/>
              </a:rPr>
              <a:t>+</a:t>
            </a:r>
            <a:r>
              <a:rPr lang="en-US" altLang="en-US" dirty="0"/>
              <a:t>  means 1 or more occurrences </a:t>
            </a:r>
          </a:p>
          <a:p>
            <a:pPr marL="854075" lvl="1">
              <a:lnSpc>
                <a:spcPct val="80000"/>
              </a:lnSpc>
            </a:pPr>
            <a:r>
              <a:rPr lang="en-US" altLang="en-US" dirty="0">
                <a:latin typeface="Consolas" panose="020B0609020204030204" pitchFamily="49" charset="0"/>
              </a:rPr>
              <a:t>/a</a:t>
            </a:r>
            <a:r>
              <a:rPr lang="en-US" altLang="en-US" u="sng" dirty="0">
                <a:latin typeface="Consolas" panose="020B0609020204030204" pitchFamily="49" charset="0"/>
              </a:rPr>
              <a:t>(</a:t>
            </a:r>
            <a:r>
              <a:rPr lang="en-US" altLang="en-US" u="sng" dirty="0" err="1">
                <a:latin typeface="Consolas" panose="020B0609020204030204" pitchFamily="49" charset="0"/>
              </a:rPr>
              <a:t>bc</a:t>
            </a:r>
            <a:r>
              <a:rPr lang="en-US" altLang="en-US" u="sng" dirty="0">
                <a:latin typeface="Consolas" panose="020B0609020204030204" pitchFamily="49" charset="0"/>
              </a:rPr>
              <a:t>)+</a:t>
            </a:r>
            <a:r>
              <a:rPr lang="en-US" altLang="en-US" dirty="0">
                <a:latin typeface="Consolas" panose="020B0609020204030204" pitchFamily="49" charset="0"/>
              </a:rPr>
              <a:t>/</a:t>
            </a:r>
            <a:r>
              <a:rPr lang="en-US" altLang="en-US" dirty="0"/>
              <a:t> matches "</a:t>
            </a:r>
            <a:r>
              <a:rPr lang="en-US" altLang="en-US" dirty="0" err="1"/>
              <a:t>abc</a:t>
            </a:r>
            <a:r>
              <a:rPr lang="en-US" altLang="en-US" dirty="0"/>
              <a:t>", "</a:t>
            </a:r>
            <a:r>
              <a:rPr lang="en-US" altLang="en-US" dirty="0" err="1"/>
              <a:t>abcbc</a:t>
            </a:r>
            <a:r>
              <a:rPr lang="en-US" altLang="en-US" dirty="0"/>
              <a:t>", "</a:t>
            </a:r>
            <a:r>
              <a:rPr lang="en-US" altLang="en-US" dirty="0" err="1"/>
              <a:t>abcbcbc</a:t>
            </a:r>
            <a:r>
              <a:rPr lang="en-US" altLang="en-US" dirty="0"/>
              <a:t>", ... </a:t>
            </a:r>
          </a:p>
          <a:p>
            <a:pPr marL="854075" lvl="1">
              <a:lnSpc>
                <a:spcPct val="80000"/>
              </a:lnSpc>
            </a:pPr>
            <a:r>
              <a:rPr lang="en-US" altLang="en-US" dirty="0">
                <a:latin typeface="Consolas" panose="020B0609020204030204" pitchFamily="49" charset="0"/>
              </a:rPr>
              <a:t>/</a:t>
            </a:r>
            <a:r>
              <a:rPr lang="en-US" altLang="en-US" dirty="0" err="1">
                <a:latin typeface="Consolas" panose="020B0609020204030204" pitchFamily="49" charset="0"/>
              </a:rPr>
              <a:t>Go</a:t>
            </a:r>
            <a:r>
              <a:rPr lang="en-US" altLang="en-US" u="sng" dirty="0" err="1">
                <a:latin typeface="Consolas" panose="020B0609020204030204" pitchFamily="49" charset="0"/>
              </a:rPr>
              <a:t>o+</a:t>
            </a:r>
            <a:r>
              <a:rPr lang="en-US" altLang="en-US" dirty="0" err="1">
                <a:latin typeface="Consolas" panose="020B0609020204030204" pitchFamily="49" charset="0"/>
              </a:rPr>
              <a:t>gle</a:t>
            </a:r>
            <a:r>
              <a:rPr lang="en-US" altLang="en-US" dirty="0">
                <a:latin typeface="Consolas" panose="020B0609020204030204" pitchFamily="49" charset="0"/>
              </a:rPr>
              <a:t>/</a:t>
            </a:r>
            <a:r>
              <a:rPr lang="en-US" altLang="en-US" dirty="0"/>
              <a:t> matches "Google", "</a:t>
            </a:r>
            <a:r>
              <a:rPr lang="en-US" altLang="en-US" dirty="0" err="1"/>
              <a:t>Gooogle</a:t>
            </a:r>
            <a:r>
              <a:rPr lang="en-US" altLang="en-US" dirty="0"/>
              <a:t>", "</a:t>
            </a:r>
            <a:r>
              <a:rPr lang="en-US" altLang="en-US" dirty="0" err="1"/>
              <a:t>Goooogle</a:t>
            </a:r>
            <a:r>
              <a:rPr lang="en-US" altLang="en-US" dirty="0"/>
              <a:t>", ... </a:t>
            </a:r>
          </a:p>
          <a:p>
            <a:pPr marL="854075" lvl="1">
              <a:lnSpc>
                <a:spcPct val="80000"/>
              </a:lnSpc>
            </a:pPr>
            <a:endParaRPr lang="en-US" altLang="en-US" sz="1400" dirty="0"/>
          </a:p>
          <a:p>
            <a:pPr marL="460375" indent="-231775">
              <a:buFontTx/>
              <a:buNone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b="1" dirty="0">
                <a:solidFill>
                  <a:srgbClr val="6600CC"/>
                </a:solidFill>
                <a:latin typeface="Consolas" panose="020B0609020204030204" pitchFamily="49" charset="0"/>
              </a:rPr>
              <a:t>?</a:t>
            </a:r>
            <a:r>
              <a:rPr lang="en-US" altLang="en-US" dirty="0"/>
              <a:t>  means 0 or 1 occurrences </a:t>
            </a:r>
          </a:p>
          <a:p>
            <a:pPr marL="854075" lvl="1"/>
            <a:r>
              <a:rPr lang="en-US" altLang="en-US" dirty="0">
                <a:latin typeface="Consolas" panose="020B0609020204030204" pitchFamily="49" charset="0"/>
              </a:rPr>
              <a:t>/Martin</a:t>
            </a:r>
            <a:r>
              <a:rPr lang="en-US" altLang="en-US" u="sng" dirty="0">
                <a:latin typeface="Consolas" panose="020B0609020204030204" pitchFamily="49" charset="0"/>
              </a:rPr>
              <a:t>a?</a:t>
            </a:r>
            <a:r>
              <a:rPr lang="en-US" altLang="en-US" dirty="0">
                <a:latin typeface="Consolas" panose="020B0609020204030204" pitchFamily="49" charset="0"/>
              </a:rPr>
              <a:t>/</a:t>
            </a:r>
            <a:r>
              <a:rPr lang="en-US" altLang="en-US" dirty="0"/>
              <a:t> matches lines with "Martin" or "Martina"</a:t>
            </a:r>
          </a:p>
          <a:p>
            <a:pPr marL="854075" lvl="1"/>
            <a:r>
              <a:rPr lang="en-US" altLang="en-US" dirty="0">
                <a:latin typeface="Consolas" panose="020B0609020204030204" pitchFamily="49" charset="0"/>
              </a:rPr>
              <a:t>/Dan</a:t>
            </a:r>
            <a:r>
              <a:rPr lang="en-US" altLang="en-US" u="sng" dirty="0">
                <a:latin typeface="Consolas" panose="020B0609020204030204" pitchFamily="49" charset="0"/>
              </a:rPr>
              <a:t>(</a:t>
            </a:r>
            <a:r>
              <a:rPr lang="en-US" altLang="en-US" u="sng" dirty="0" err="1">
                <a:latin typeface="Consolas" panose="020B0609020204030204" pitchFamily="49" charset="0"/>
              </a:rPr>
              <a:t>iel</a:t>
            </a:r>
            <a:r>
              <a:rPr lang="en-US" altLang="en-US" u="sng" dirty="0">
                <a:latin typeface="Consolas" panose="020B0609020204030204" pitchFamily="49" charset="0"/>
              </a:rPr>
              <a:t>)?</a:t>
            </a:r>
            <a:r>
              <a:rPr lang="en-US" altLang="en-US" dirty="0">
                <a:latin typeface="Consolas" panose="020B0609020204030204" pitchFamily="49" charset="0"/>
              </a:rPr>
              <a:t>/</a:t>
            </a:r>
            <a:r>
              <a:rPr lang="en-US" altLang="en-US" dirty="0"/>
              <a:t> matches lines with "Dan" or "Daniel"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>
            <a:extLst>
              <a:ext uri="{FF2B5EF4-FFF2-40B4-BE49-F238E27FC236}">
                <a16:creationId xmlns:a16="http://schemas.microsoft.com/office/drawing/2014/main" id="{9C852A8C-BE0F-EF27-4ECB-D26131500A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More quantifiers</a:t>
            </a:r>
          </a:p>
        </p:txBody>
      </p:sp>
      <p:sp>
        <p:nvSpPr>
          <p:cNvPr id="988163" name="Rectangle 3">
            <a:extLst>
              <a:ext uri="{FF2B5EF4-FFF2-40B4-BE49-F238E27FC236}">
                <a16:creationId xmlns:a16="http://schemas.microsoft.com/office/drawing/2014/main" id="{A4289215-2EC3-2299-D957-2B3BEF012D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marL="460375" indent="-231775">
              <a:buFontTx/>
              <a:buNone/>
              <a:tabLst>
                <a:tab pos="2286000" algn="l"/>
              </a:tabLst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b="1" dirty="0">
                <a:solidFill>
                  <a:srgbClr val="6600CC"/>
                </a:solidFill>
                <a:latin typeface="Consolas" panose="020B0609020204030204" pitchFamily="49" charset="0"/>
              </a:rPr>
              <a:t>{</a:t>
            </a:r>
            <a:r>
              <a:rPr lang="en-US" altLang="en-US" b="1" i="1" dirty="0" err="1">
                <a:latin typeface="Consolas" panose="020B0609020204030204" pitchFamily="49" charset="0"/>
              </a:rPr>
              <a:t>min</a:t>
            </a:r>
            <a:r>
              <a:rPr lang="en-US" altLang="en-US" b="1" dirty="0" err="1">
                <a:solidFill>
                  <a:srgbClr val="6600CC"/>
                </a:solidFill>
                <a:latin typeface="Consolas" panose="020B0609020204030204" pitchFamily="49" charset="0"/>
              </a:rPr>
              <a:t>,</a:t>
            </a:r>
            <a:r>
              <a:rPr lang="en-US" altLang="en-US" b="1" i="1" dirty="0" err="1">
                <a:latin typeface="Consolas" panose="020B0609020204030204" pitchFamily="49" charset="0"/>
              </a:rPr>
              <a:t>max</a:t>
            </a:r>
            <a:r>
              <a:rPr lang="en-US" altLang="en-US" b="1" dirty="0">
                <a:solidFill>
                  <a:srgbClr val="6600CC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/>
              <a:t> means between </a:t>
            </a:r>
            <a:r>
              <a:rPr lang="en-US" altLang="en-US" b="1" i="1" dirty="0"/>
              <a:t>min </a:t>
            </a:r>
            <a:r>
              <a:rPr lang="en-US" altLang="en-US" dirty="0"/>
              <a:t>and </a:t>
            </a:r>
            <a:r>
              <a:rPr lang="en-US" altLang="en-US" b="1" i="1" dirty="0"/>
              <a:t>max </a:t>
            </a:r>
            <a:r>
              <a:rPr lang="en-US" altLang="en-US" dirty="0"/>
              <a:t>occurrences, inclusive.</a:t>
            </a:r>
          </a:p>
          <a:p>
            <a:pPr marL="854075" lvl="1">
              <a:tabLst>
                <a:tab pos="2286000" algn="l"/>
              </a:tabLst>
            </a:pPr>
            <a:r>
              <a:rPr lang="en-US" altLang="en-US" dirty="0">
                <a:latin typeface="Consolas" panose="020B0609020204030204" pitchFamily="49" charset="0"/>
              </a:rPr>
              <a:t>/a(</a:t>
            </a:r>
            <a:r>
              <a:rPr lang="en-US" altLang="en-US" dirty="0" err="1">
                <a:latin typeface="Consolas" panose="020B0609020204030204" pitchFamily="49" charset="0"/>
              </a:rPr>
              <a:t>bc</a:t>
            </a:r>
            <a:r>
              <a:rPr lang="en-US" altLang="en-US" dirty="0">
                <a:latin typeface="Consolas" panose="020B0609020204030204" pitchFamily="49" charset="0"/>
              </a:rPr>
              <a:t>){2,4}/</a:t>
            </a:r>
            <a:r>
              <a:rPr lang="en-US" altLang="en-US" dirty="0"/>
              <a:t> matches lines that contain</a:t>
            </a:r>
            <a:br>
              <a:rPr lang="en-US" altLang="en-US" dirty="0"/>
            </a:br>
            <a:r>
              <a:rPr lang="en-US" altLang="en-US" dirty="0"/>
              <a:t>"</a:t>
            </a:r>
            <a:r>
              <a:rPr lang="en-US" altLang="en-US" dirty="0" err="1"/>
              <a:t>abcbc</a:t>
            </a:r>
            <a:r>
              <a:rPr lang="en-US" altLang="en-US" dirty="0"/>
              <a:t>", "</a:t>
            </a:r>
            <a:r>
              <a:rPr lang="en-US" altLang="en-US" dirty="0" err="1"/>
              <a:t>abcbcbc</a:t>
            </a:r>
            <a:r>
              <a:rPr lang="en-US" altLang="en-US" dirty="0"/>
              <a:t>", or "</a:t>
            </a:r>
            <a:r>
              <a:rPr lang="en-US" altLang="en-US" dirty="0" err="1"/>
              <a:t>abcbcbcbc</a:t>
            </a:r>
            <a:r>
              <a:rPr lang="en-US" altLang="en-US" dirty="0"/>
              <a:t>" </a:t>
            </a:r>
          </a:p>
          <a:p>
            <a:pPr marL="854075" lvl="1">
              <a:tabLst>
                <a:tab pos="2286000" algn="l"/>
              </a:tabLst>
            </a:pPr>
            <a:endParaRPr lang="en-US" altLang="en-US" dirty="0"/>
          </a:p>
          <a:p>
            <a:pPr marL="460375" indent="-231775">
              <a:tabLst>
                <a:tab pos="2286000" algn="l"/>
              </a:tabLst>
            </a:pPr>
            <a:r>
              <a:rPr lang="en-US" altLang="en-US" b="1" i="1" dirty="0"/>
              <a:t>min</a:t>
            </a:r>
            <a:r>
              <a:rPr lang="en-US" altLang="en-US" dirty="0"/>
              <a:t> or </a:t>
            </a:r>
            <a:r>
              <a:rPr lang="en-US" altLang="en-US" b="1" i="1" dirty="0"/>
              <a:t>max</a:t>
            </a:r>
            <a:r>
              <a:rPr lang="en-US" altLang="en-US" dirty="0"/>
              <a:t> may be omitted to specify any number </a:t>
            </a:r>
          </a:p>
          <a:p>
            <a:pPr marL="854075" lvl="1">
              <a:tabLst>
                <a:tab pos="2286000" algn="l"/>
              </a:tabLst>
            </a:pPr>
            <a:r>
              <a:rPr lang="en-US" altLang="en-US" dirty="0">
                <a:latin typeface="Consolas" panose="020B0609020204030204" pitchFamily="49" charset="0"/>
              </a:rPr>
              <a:t>{2,}	</a:t>
            </a:r>
            <a:r>
              <a:rPr lang="en-US" altLang="en-US" dirty="0"/>
              <a:t>2 or more</a:t>
            </a:r>
          </a:p>
          <a:p>
            <a:pPr marL="854075" lvl="1">
              <a:tabLst>
                <a:tab pos="2286000" algn="l"/>
              </a:tabLst>
            </a:pPr>
            <a:r>
              <a:rPr lang="en-US" altLang="en-US" dirty="0">
                <a:latin typeface="Consolas" panose="020B0609020204030204" pitchFamily="49" charset="0"/>
              </a:rPr>
              <a:t>{,6}	</a:t>
            </a:r>
            <a:r>
              <a:rPr lang="en-US" altLang="en-US" dirty="0"/>
              <a:t>up to 6</a:t>
            </a:r>
          </a:p>
          <a:p>
            <a:pPr marL="854075" lvl="1">
              <a:tabLst>
                <a:tab pos="2286000" algn="l"/>
              </a:tabLst>
            </a:pPr>
            <a:r>
              <a:rPr lang="en-US" altLang="en-US" dirty="0">
                <a:latin typeface="Consolas" panose="020B0609020204030204" pitchFamily="49" charset="0"/>
              </a:rPr>
              <a:t>{3}	</a:t>
            </a:r>
            <a:r>
              <a:rPr lang="en-US" altLang="en-US" dirty="0"/>
              <a:t>exactly 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>
            <a:extLst>
              <a:ext uri="{FF2B5EF4-FFF2-40B4-BE49-F238E27FC236}">
                <a16:creationId xmlns:a16="http://schemas.microsoft.com/office/drawing/2014/main" id="{612FC489-E523-36A2-BD63-9791673AA9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Character sets</a:t>
            </a:r>
          </a:p>
        </p:txBody>
      </p:sp>
      <p:sp>
        <p:nvSpPr>
          <p:cNvPr id="990211" name="Rectangle 3">
            <a:extLst>
              <a:ext uri="{FF2B5EF4-FFF2-40B4-BE49-F238E27FC236}">
                <a16:creationId xmlns:a16="http://schemas.microsoft.com/office/drawing/2014/main" id="{BC119323-1EFF-ACB5-306D-CDFCDCBDDA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10000"/>
          </a:bodyPr>
          <a:lstStyle/>
          <a:p>
            <a:pPr marL="460375" indent="-231775">
              <a:buFontTx/>
              <a:buNone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b="1" dirty="0">
                <a:solidFill>
                  <a:srgbClr val="6600CC"/>
                </a:solidFill>
                <a:latin typeface="Consolas" panose="020B0609020204030204" pitchFamily="49" charset="0"/>
              </a:rPr>
              <a:t>[ ]</a:t>
            </a:r>
            <a:r>
              <a:rPr lang="en-US" altLang="en-US" dirty="0"/>
              <a:t> group characters into a </a:t>
            </a:r>
            <a:r>
              <a:rPr lang="en-US" altLang="en-US" i="1" dirty="0"/>
              <a:t>character set</a:t>
            </a:r>
            <a:r>
              <a:rPr lang="en-US" altLang="en-US" dirty="0"/>
              <a:t>; </a:t>
            </a:r>
            <a:br>
              <a:rPr lang="en-US" altLang="en-US" dirty="0"/>
            </a:br>
            <a:r>
              <a:rPr lang="en-US" altLang="en-US" dirty="0"/>
              <a:t>will match any single character from the set </a:t>
            </a:r>
          </a:p>
          <a:p>
            <a:pPr marL="854075" lvl="1"/>
            <a:r>
              <a:rPr lang="en-US" altLang="en-US" dirty="0">
                <a:latin typeface="Consolas" panose="020B0609020204030204" pitchFamily="49" charset="0"/>
              </a:rPr>
              <a:t>/[</a:t>
            </a:r>
            <a:r>
              <a:rPr lang="en-US" altLang="en-US" dirty="0" err="1">
                <a:latin typeface="Consolas" panose="020B0609020204030204" pitchFamily="49" charset="0"/>
              </a:rPr>
              <a:t>bcd</a:t>
            </a:r>
            <a:r>
              <a:rPr lang="en-US" altLang="en-US" dirty="0">
                <a:latin typeface="Consolas" panose="020B0609020204030204" pitchFamily="49" charset="0"/>
              </a:rPr>
              <a:t>]art/</a:t>
            </a:r>
            <a:r>
              <a:rPr lang="en-US" altLang="en-US" dirty="0"/>
              <a:t> matches lines with "</a:t>
            </a:r>
            <a:r>
              <a:rPr lang="en-US" altLang="en-US" dirty="0" err="1"/>
              <a:t>bart</a:t>
            </a:r>
            <a:r>
              <a:rPr lang="en-US" altLang="en-US" dirty="0"/>
              <a:t>", "cart", and "dart" </a:t>
            </a:r>
          </a:p>
          <a:p>
            <a:pPr marL="854075" lvl="1"/>
            <a:r>
              <a:rPr lang="en-US" altLang="en-US" dirty="0"/>
              <a:t>equivalent to </a:t>
            </a:r>
            <a:r>
              <a:rPr lang="en-US" altLang="en-US" dirty="0">
                <a:latin typeface="Consolas" panose="020B0609020204030204" pitchFamily="49" charset="0"/>
              </a:rPr>
              <a:t>/(</a:t>
            </a:r>
            <a:r>
              <a:rPr lang="en-US" altLang="en-US" dirty="0" err="1">
                <a:latin typeface="Consolas" panose="020B0609020204030204" pitchFamily="49" charset="0"/>
              </a:rPr>
              <a:t>b|c|d</a:t>
            </a:r>
            <a:r>
              <a:rPr lang="en-US" altLang="en-US" dirty="0">
                <a:latin typeface="Consolas" panose="020B0609020204030204" pitchFamily="49" charset="0"/>
              </a:rPr>
              <a:t>)art/</a:t>
            </a:r>
            <a:r>
              <a:rPr lang="en-US" altLang="en-US" dirty="0"/>
              <a:t> but shorter </a:t>
            </a:r>
          </a:p>
          <a:p>
            <a:pPr marL="854075" lvl="1"/>
            <a:endParaRPr lang="en-US" altLang="en-US" dirty="0"/>
          </a:p>
          <a:p>
            <a:pPr marL="460375" indent="-231775"/>
            <a:r>
              <a:rPr lang="en-US" altLang="en-US" dirty="0"/>
              <a:t>inside </a:t>
            </a:r>
            <a:r>
              <a:rPr lang="en-US" altLang="en-US" dirty="0">
                <a:latin typeface="Consolas" panose="020B0609020204030204" pitchFamily="49" charset="0"/>
              </a:rPr>
              <a:t>[]</a:t>
            </a:r>
            <a:r>
              <a:rPr lang="en-US" altLang="en-US" dirty="0"/>
              <a:t>, most modifier keys act as normal characters </a:t>
            </a:r>
          </a:p>
          <a:p>
            <a:pPr marL="854075" lvl="1"/>
            <a:r>
              <a:rPr lang="en-US" altLang="en-US" dirty="0">
                <a:latin typeface="Consolas" panose="020B0609020204030204" pitchFamily="49" charset="0"/>
              </a:rPr>
              <a:t>/what[\.\!\*\?]*/</a:t>
            </a:r>
            <a:r>
              <a:rPr lang="en-US" altLang="en-US" dirty="0"/>
              <a:t>  matches "what", "what.", "what!", "what?**!", ... </a:t>
            </a:r>
          </a:p>
          <a:p>
            <a:pPr marL="854075" lvl="1"/>
            <a:endParaRPr lang="en-US" altLang="en-US" dirty="0"/>
          </a:p>
          <a:p>
            <a:pPr marL="1143000" lvl="2"/>
            <a:r>
              <a:rPr lang="en-US" altLang="en-US" i="1" dirty="0"/>
              <a:t>Exercise </a:t>
            </a:r>
            <a:r>
              <a:rPr lang="en-US" altLang="en-US" dirty="0"/>
              <a:t>: Match letter grades e.g. A+, B-, 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>
            <a:extLst>
              <a:ext uri="{FF2B5EF4-FFF2-40B4-BE49-F238E27FC236}">
                <a16:creationId xmlns:a16="http://schemas.microsoft.com/office/drawing/2014/main" id="{475B47D2-4020-79E2-B490-DD0E1D7DAD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Character ranges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806722EE-F340-15BC-5D3A-45A771AE09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 marL="460375" indent="-231775"/>
            <a:r>
              <a:rPr lang="en-US" altLang="en-US" dirty="0"/>
              <a:t>inside a character set, specify a range of chars with </a:t>
            </a:r>
            <a:r>
              <a:rPr lang="en-US" altLang="en-US" b="1" dirty="0">
                <a:solidFill>
                  <a:srgbClr val="6600CC"/>
                </a:solidFill>
                <a:latin typeface="Consolas" panose="020B0609020204030204" pitchFamily="49" charset="0"/>
              </a:rPr>
              <a:t>-</a:t>
            </a:r>
          </a:p>
          <a:p>
            <a:pPr marL="854075" lvl="1"/>
            <a:r>
              <a:rPr lang="en-US" altLang="en-US" dirty="0">
                <a:latin typeface="Consolas" panose="020B0609020204030204" pitchFamily="49" charset="0"/>
              </a:rPr>
              <a:t>/[a-z]/</a:t>
            </a:r>
            <a:r>
              <a:rPr lang="en-US" altLang="en-US" dirty="0"/>
              <a:t> matches any lowercase letter </a:t>
            </a:r>
          </a:p>
          <a:p>
            <a:pPr marL="854075" lvl="1"/>
            <a:r>
              <a:rPr lang="en-US" altLang="en-US" dirty="0">
                <a:latin typeface="Consolas" panose="020B0609020204030204" pitchFamily="49" charset="0"/>
              </a:rPr>
              <a:t>/[a-zA-Z0-9]/</a:t>
            </a:r>
            <a:r>
              <a:rPr lang="en-US" altLang="en-US" dirty="0"/>
              <a:t> matches any letter or digit </a:t>
            </a:r>
          </a:p>
          <a:p>
            <a:pPr marL="854075" lvl="1"/>
            <a:endParaRPr lang="en-US" altLang="en-US" dirty="0"/>
          </a:p>
          <a:p>
            <a:pPr marL="460375" indent="-231775"/>
            <a:r>
              <a:rPr lang="en-US" altLang="en-US" dirty="0"/>
              <a:t>an initial </a:t>
            </a:r>
            <a:r>
              <a:rPr lang="en-US" altLang="en-US" b="1" dirty="0">
                <a:solidFill>
                  <a:srgbClr val="6600CC"/>
                </a:solidFill>
                <a:latin typeface="Consolas" panose="020B0609020204030204" pitchFamily="49" charset="0"/>
              </a:rPr>
              <a:t>^</a:t>
            </a:r>
            <a:r>
              <a:rPr lang="en-US" altLang="en-US" dirty="0"/>
              <a:t> inside a character set negates it </a:t>
            </a:r>
          </a:p>
          <a:p>
            <a:pPr marL="854075" lvl="1"/>
            <a:r>
              <a:rPr lang="en-US" altLang="en-US" dirty="0">
                <a:latin typeface="Consolas" panose="020B0609020204030204" pitchFamily="49" charset="0"/>
              </a:rPr>
              <a:t>/[^</a:t>
            </a:r>
            <a:r>
              <a:rPr lang="en-US" altLang="en-US" dirty="0" err="1">
                <a:latin typeface="Consolas" panose="020B0609020204030204" pitchFamily="49" charset="0"/>
              </a:rPr>
              <a:t>abcd</a:t>
            </a:r>
            <a:r>
              <a:rPr lang="en-US" altLang="en-US" dirty="0">
                <a:latin typeface="Consolas" panose="020B0609020204030204" pitchFamily="49" charset="0"/>
              </a:rPr>
              <a:t>]/</a:t>
            </a:r>
            <a:r>
              <a:rPr lang="en-US" altLang="en-US" dirty="0"/>
              <a:t> matches any character but a, b, c, or d </a:t>
            </a:r>
          </a:p>
          <a:p>
            <a:pPr marL="854075" lvl="1"/>
            <a:endParaRPr lang="en-US" altLang="en-US" dirty="0"/>
          </a:p>
          <a:p>
            <a:pPr marL="460375" indent="-231775"/>
            <a:r>
              <a:rPr lang="en-US" altLang="en-US" dirty="0"/>
              <a:t>inside a character set, </a:t>
            </a:r>
            <a:r>
              <a:rPr lang="en-US" altLang="en-US" dirty="0">
                <a:latin typeface="Consolas" panose="020B0609020204030204" pitchFamily="49" charset="0"/>
              </a:rPr>
              <a:t>-</a:t>
            </a:r>
            <a:r>
              <a:rPr lang="en-US" altLang="en-US" dirty="0"/>
              <a:t> must be escaped to be matched </a:t>
            </a:r>
          </a:p>
          <a:p>
            <a:pPr marL="854075" lvl="1"/>
            <a:r>
              <a:rPr lang="en-US" altLang="en-US" dirty="0">
                <a:latin typeface="Consolas" panose="020B0609020204030204" pitchFamily="49" charset="0"/>
              </a:rPr>
              <a:t>/[\-+]?[0-9]+/</a:t>
            </a:r>
            <a:r>
              <a:rPr lang="en-US" altLang="en-US" dirty="0"/>
              <a:t> matches optional - or +, followed by at least one digit </a:t>
            </a:r>
          </a:p>
          <a:p>
            <a:pPr marL="1143000" lvl="2"/>
            <a:r>
              <a:rPr lang="en-US" altLang="en-US" i="1" dirty="0"/>
              <a:t>Exercise </a:t>
            </a:r>
            <a:r>
              <a:rPr lang="en-US" altLang="en-US" dirty="0"/>
              <a:t>: Match phone numbers, e.g. 0161-247-1530 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>
            <a:extLst>
              <a:ext uri="{FF2B5EF4-FFF2-40B4-BE49-F238E27FC236}">
                <a16:creationId xmlns:a16="http://schemas.microsoft.com/office/drawing/2014/main" id="{28ED921B-2971-A302-93F0-6208E22CB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Built-in character ranges</a:t>
            </a:r>
          </a:p>
        </p:txBody>
      </p:sp>
      <p:sp>
        <p:nvSpPr>
          <p:cNvPr id="1000451" name="Rectangle 3">
            <a:extLst>
              <a:ext uri="{FF2B5EF4-FFF2-40B4-BE49-F238E27FC236}">
                <a16:creationId xmlns:a16="http://schemas.microsoft.com/office/drawing/2014/main" id="{85A2A8AC-0A39-1C0A-DC26-3F6957F40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tabLst>
                <a:tab pos="1149350" algn="l"/>
              </a:tabLst>
            </a:pPr>
            <a:r>
              <a:rPr lang="en-US" altLang="en-US" dirty="0">
                <a:latin typeface="Consolas" panose="020B0609020204030204" pitchFamily="49" charset="0"/>
              </a:rPr>
              <a:t>\d</a:t>
            </a:r>
            <a:r>
              <a:rPr lang="en-US" altLang="en-US" dirty="0"/>
              <a:t>	any digit;  equivalent to </a:t>
            </a:r>
            <a:r>
              <a:rPr lang="en-US" altLang="en-US" dirty="0">
                <a:latin typeface="Consolas" panose="020B0609020204030204" pitchFamily="49" charset="0"/>
              </a:rPr>
              <a:t>[0-9]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1149350" algn="l"/>
              </a:tabLst>
            </a:pPr>
            <a:r>
              <a:rPr lang="en-US" altLang="en-US" dirty="0">
                <a:latin typeface="Consolas" panose="020B0609020204030204" pitchFamily="49" charset="0"/>
              </a:rPr>
              <a:t>\D</a:t>
            </a:r>
            <a:r>
              <a:rPr lang="en-US" altLang="en-US" dirty="0"/>
              <a:t>	any non-digit;  equivalent to </a:t>
            </a:r>
            <a:r>
              <a:rPr lang="en-US" altLang="en-US" dirty="0">
                <a:latin typeface="Consolas" panose="020B0609020204030204" pitchFamily="49" charset="0"/>
              </a:rPr>
              <a:t>[^0-9]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1149350" algn="l"/>
              </a:tabLst>
            </a:pPr>
            <a:r>
              <a:rPr lang="en-US" altLang="en-US" dirty="0">
                <a:latin typeface="Consolas" panose="020B0609020204030204" pitchFamily="49" charset="0"/>
              </a:rPr>
              <a:t>\s</a:t>
            </a:r>
            <a:r>
              <a:rPr lang="en-US" altLang="en-US" dirty="0"/>
              <a:t>	any whitespace character;  </a:t>
            </a:r>
            <a:r>
              <a:rPr lang="en-US" altLang="en-US" dirty="0">
                <a:latin typeface="Consolas" panose="020B0609020204030204" pitchFamily="49" charset="0"/>
              </a:rPr>
              <a:t>[ \f\n\r\t\v...]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1149350" algn="l"/>
              </a:tabLst>
            </a:pPr>
            <a:r>
              <a:rPr lang="en-US" altLang="en-US" dirty="0">
                <a:latin typeface="Consolas" panose="020B0609020204030204" pitchFamily="49" charset="0"/>
              </a:rPr>
              <a:t>\S</a:t>
            </a:r>
            <a:r>
              <a:rPr lang="en-US" altLang="en-US" dirty="0"/>
              <a:t>	any non-whitespace character</a:t>
            </a:r>
          </a:p>
          <a:p>
            <a:pPr>
              <a:lnSpc>
                <a:spcPct val="90000"/>
              </a:lnSpc>
              <a:tabLst>
                <a:tab pos="1149350" algn="l"/>
              </a:tabLst>
            </a:pPr>
            <a:r>
              <a:rPr lang="en-US" altLang="en-US" dirty="0">
                <a:latin typeface="Consolas" panose="020B0609020204030204" pitchFamily="49" charset="0"/>
              </a:rPr>
              <a:t>\w</a:t>
            </a:r>
            <a:r>
              <a:rPr lang="en-US" altLang="en-US" dirty="0"/>
              <a:t>	any word character;  </a:t>
            </a:r>
            <a:r>
              <a:rPr lang="en-US" altLang="en-US" dirty="0">
                <a:latin typeface="Consolas" panose="020B0609020204030204" pitchFamily="49" charset="0"/>
              </a:rPr>
              <a:t>[A-Za-z0-9_]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1149350" algn="l"/>
              </a:tabLst>
            </a:pPr>
            <a:r>
              <a:rPr lang="en-US" altLang="en-US" dirty="0">
                <a:latin typeface="Consolas" panose="020B0609020204030204" pitchFamily="49" charset="0"/>
              </a:rPr>
              <a:t>\W</a:t>
            </a:r>
            <a:r>
              <a:rPr lang="en-US" altLang="en-US" dirty="0"/>
              <a:t>	any non-word character</a:t>
            </a:r>
          </a:p>
          <a:p>
            <a:pPr>
              <a:lnSpc>
                <a:spcPct val="90000"/>
              </a:lnSpc>
              <a:tabLst>
                <a:tab pos="1149350" algn="l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1149350" algn="l"/>
              </a:tabLst>
            </a:pPr>
            <a:r>
              <a:rPr lang="en-US" altLang="en-US" dirty="0">
                <a:latin typeface="Consolas" panose="020B0609020204030204" pitchFamily="49" charset="0"/>
              </a:rPr>
              <a:t>/\w+\s+\w+/</a:t>
            </a:r>
            <a:r>
              <a:rPr lang="en-US" altLang="en-US" dirty="0"/>
              <a:t>   matches two space-separated words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>
            <a:extLst>
              <a:ext uri="{FF2B5EF4-FFF2-40B4-BE49-F238E27FC236}">
                <a16:creationId xmlns:a16="http://schemas.microsoft.com/office/drawing/2014/main" id="{37D646A2-F4BE-63C6-AC18-7EF4BD7E7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Regex flags</a:t>
            </a:r>
          </a:p>
        </p:txBody>
      </p:sp>
      <p:sp>
        <p:nvSpPr>
          <p:cNvPr id="996355" name="Rectangle 3">
            <a:extLst>
              <a:ext uri="{FF2B5EF4-FFF2-40B4-BE49-F238E27FC236}">
                <a16:creationId xmlns:a16="http://schemas.microsoft.com/office/drawing/2014/main" id="{87B97765-4B6E-349B-8E77-866D1D7B14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</a:rPr>
              <a:t>	/</a:t>
            </a:r>
            <a:r>
              <a:rPr lang="en-US" altLang="en-US" b="1" i="1" dirty="0">
                <a:latin typeface="Consolas" panose="020B0609020204030204" pitchFamily="49" charset="0"/>
              </a:rPr>
              <a:t>pattern</a:t>
            </a:r>
            <a:r>
              <a:rPr lang="en-US" altLang="en-US" dirty="0">
                <a:latin typeface="Consolas" panose="020B0609020204030204" pitchFamily="49" charset="0"/>
              </a:rPr>
              <a:t>/</a:t>
            </a:r>
            <a:r>
              <a:rPr lang="en-US" altLang="en-US" b="1" dirty="0">
                <a:solidFill>
                  <a:srgbClr val="6600CC"/>
                </a:solidFill>
                <a:latin typeface="Consolas" panose="020B0609020204030204" pitchFamily="49" charset="0"/>
              </a:rPr>
              <a:t>g</a:t>
            </a:r>
            <a:r>
              <a:rPr lang="en-US" altLang="en-US" dirty="0"/>
              <a:t>	</a:t>
            </a:r>
            <a:r>
              <a:rPr lang="en-US" altLang="en-US" u="sng" dirty="0"/>
              <a:t>g</a:t>
            </a:r>
            <a:r>
              <a:rPr lang="en-US" altLang="en-US" dirty="0"/>
              <a:t>lobal; match/replace all occurrences</a:t>
            </a: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</a:rPr>
              <a:t>	/</a:t>
            </a:r>
            <a:r>
              <a:rPr lang="en-US" altLang="en-US" b="1" i="1" dirty="0">
                <a:latin typeface="Consolas" panose="020B0609020204030204" pitchFamily="49" charset="0"/>
              </a:rPr>
              <a:t>pattern</a:t>
            </a:r>
            <a:r>
              <a:rPr lang="en-US" altLang="en-US" dirty="0">
                <a:latin typeface="Consolas" panose="020B0609020204030204" pitchFamily="49" charset="0"/>
              </a:rPr>
              <a:t>/</a:t>
            </a:r>
            <a:r>
              <a:rPr lang="en-US" altLang="en-US" b="1" dirty="0" err="1">
                <a:solidFill>
                  <a:srgbClr val="6600CC"/>
                </a:solidFill>
                <a:latin typeface="Consolas" panose="020B0609020204030204" pitchFamily="49" charset="0"/>
              </a:rPr>
              <a:t>i</a:t>
            </a:r>
            <a:r>
              <a:rPr lang="en-US" altLang="en-US" dirty="0"/>
              <a:t>	case-</a:t>
            </a:r>
            <a:r>
              <a:rPr lang="en-US" altLang="en-US" u="sng" dirty="0"/>
              <a:t>i</a:t>
            </a:r>
            <a:r>
              <a:rPr lang="en-US" altLang="en-US" dirty="0"/>
              <a:t>nsensitive</a:t>
            </a: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dirty="0"/>
              <a:t>flags can be combined: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</a:rPr>
              <a:t>/</a:t>
            </a:r>
            <a:r>
              <a:rPr lang="en-US" altLang="en-US" dirty="0" err="1">
                <a:latin typeface="Consolas" panose="020B0609020204030204" pitchFamily="49" charset="0"/>
              </a:rPr>
              <a:t>abc</a:t>
            </a:r>
            <a:r>
              <a:rPr lang="en-US" altLang="en-US" dirty="0">
                <a:latin typeface="Consolas" panose="020B0609020204030204" pitchFamily="49" charset="0"/>
              </a:rPr>
              <a:t>/</a:t>
            </a:r>
            <a:r>
              <a:rPr lang="en-US" altLang="en-US" dirty="0" err="1">
                <a:latin typeface="Consolas" panose="020B0609020204030204" pitchFamily="49" charset="0"/>
              </a:rPr>
              <a:t>gi</a:t>
            </a:r>
            <a:r>
              <a:rPr lang="en-US" altLang="en-US" dirty="0"/>
              <a:t> matches </a:t>
            </a:r>
            <a:r>
              <a:rPr lang="en-US" altLang="en-US" i="1" dirty="0"/>
              <a:t>all </a:t>
            </a:r>
            <a:r>
              <a:rPr lang="en-US" altLang="en-US" dirty="0"/>
              <a:t>occurrences of </a:t>
            </a:r>
            <a:r>
              <a:rPr lang="en-US" altLang="en-US" dirty="0" err="1"/>
              <a:t>abc</a:t>
            </a:r>
            <a:r>
              <a:rPr lang="en-US" altLang="en-US" dirty="0"/>
              <a:t>, </a:t>
            </a:r>
            <a:r>
              <a:rPr lang="en-US" altLang="en-US" dirty="0" err="1"/>
              <a:t>AbC</a:t>
            </a:r>
            <a:r>
              <a:rPr lang="en-US" altLang="en-US" dirty="0"/>
              <a:t>, </a:t>
            </a:r>
            <a:r>
              <a:rPr lang="en-US" altLang="en-US" dirty="0" err="1"/>
              <a:t>aBc</a:t>
            </a:r>
            <a:r>
              <a:rPr lang="en-US" altLang="en-US" dirty="0"/>
              <a:t>, ABC, 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>
            <a:extLst>
              <a:ext uri="{FF2B5EF4-FFF2-40B4-BE49-F238E27FC236}">
                <a16:creationId xmlns:a16="http://schemas.microsoft.com/office/drawing/2014/main" id="{F74E2DF6-069E-2DE7-036F-9B521951D0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Back-references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33C690EC-5C7E-5880-50F1-C36407E553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10000"/>
          </a:bodyPr>
          <a:lstStyle/>
          <a:p>
            <a:pPr marL="460375" indent="-231775"/>
            <a:r>
              <a:rPr lang="en-US" altLang="en-US" dirty="0"/>
              <a:t>text "captured" in </a:t>
            </a:r>
            <a:r>
              <a:rPr lang="en-US" altLang="en-US" b="1" dirty="0">
                <a:solidFill>
                  <a:srgbClr val="6600CC"/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/>
              <a:t> is given an internal number; </a:t>
            </a:r>
            <a:br>
              <a:rPr lang="en-US" altLang="en-US" dirty="0"/>
            </a:br>
            <a:r>
              <a:rPr lang="en-US" altLang="en-US" dirty="0"/>
              <a:t>use </a:t>
            </a:r>
            <a:r>
              <a:rPr lang="en-US" altLang="en-US" dirty="0">
                <a:latin typeface="Consolas" panose="020B0609020204030204" pitchFamily="49" charset="0"/>
              </a:rPr>
              <a:t>\</a:t>
            </a:r>
            <a:r>
              <a:rPr lang="en-US" altLang="en-US" b="1" i="1" dirty="0">
                <a:latin typeface="Consolas" panose="020B0609020204030204" pitchFamily="49" charset="0"/>
              </a:rPr>
              <a:t>number</a:t>
            </a:r>
            <a:r>
              <a:rPr lang="en-US" altLang="en-US" dirty="0"/>
              <a:t> to refer to it elsewhere in the pattern</a:t>
            </a:r>
            <a:endParaRPr lang="en-US" altLang="en-US" dirty="0">
              <a:latin typeface="Consolas" panose="020B0609020204030204" pitchFamily="49" charset="0"/>
            </a:endParaRPr>
          </a:p>
          <a:p>
            <a:pPr marL="854075" lvl="1"/>
            <a:r>
              <a:rPr lang="en-US" altLang="en-US" b="1" dirty="0">
                <a:solidFill>
                  <a:srgbClr val="6600CC"/>
                </a:solidFill>
                <a:latin typeface="Consolas" panose="020B0609020204030204" pitchFamily="49" charset="0"/>
              </a:rPr>
              <a:t>\0</a:t>
            </a:r>
            <a:r>
              <a:rPr lang="en-US" altLang="en-US" dirty="0"/>
              <a:t> is the overall pattern, </a:t>
            </a:r>
          </a:p>
          <a:p>
            <a:pPr marL="854075" lvl="1"/>
            <a:r>
              <a:rPr lang="en-US" altLang="en-US" b="1" dirty="0">
                <a:solidFill>
                  <a:srgbClr val="6600CC"/>
                </a:solidFill>
                <a:latin typeface="Consolas" panose="020B0609020204030204" pitchFamily="49" charset="0"/>
              </a:rPr>
              <a:t>\1</a:t>
            </a:r>
            <a:r>
              <a:rPr lang="en-US" altLang="en-US" dirty="0"/>
              <a:t> is the first parenthetical capture, </a:t>
            </a:r>
            <a:r>
              <a:rPr lang="en-US" altLang="en-US" b="1" dirty="0">
                <a:solidFill>
                  <a:srgbClr val="6600CC"/>
                </a:solidFill>
                <a:latin typeface="Consolas" panose="020B0609020204030204" pitchFamily="49" charset="0"/>
              </a:rPr>
              <a:t>\2</a:t>
            </a:r>
            <a:r>
              <a:rPr lang="en-US" altLang="en-US" dirty="0"/>
              <a:t> the second, ...</a:t>
            </a:r>
          </a:p>
          <a:p>
            <a:pPr marL="854075" lvl="1"/>
            <a:r>
              <a:rPr lang="en-US" altLang="en-US" dirty="0">
                <a:solidFill>
                  <a:srgbClr val="404040"/>
                </a:solidFill>
              </a:rPr>
              <a:t>Example: </a:t>
            </a:r>
            <a:r>
              <a:rPr lang="en-US" altLang="en-US" dirty="0"/>
              <a:t>"A" surrounded by same character: </a:t>
            </a:r>
            <a:r>
              <a:rPr lang="en-US" altLang="en-US" dirty="0">
                <a:latin typeface="Consolas" panose="020B0609020204030204" pitchFamily="49" charset="0"/>
              </a:rPr>
              <a:t>/(.)A</a:t>
            </a:r>
            <a:r>
              <a:rPr lang="en-US" altLang="en-US" b="1" dirty="0">
                <a:latin typeface="Consolas" panose="020B0609020204030204" pitchFamily="49" charset="0"/>
              </a:rPr>
              <a:t>\1</a:t>
            </a:r>
            <a:r>
              <a:rPr lang="en-US" altLang="en-US" dirty="0">
                <a:latin typeface="Consolas" panose="020B0609020204030204" pitchFamily="49" charset="0"/>
              </a:rPr>
              <a:t>/</a:t>
            </a:r>
          </a:p>
          <a:p>
            <a:pPr marL="1143000" lvl="2"/>
            <a:endParaRPr lang="en-US" altLang="en-US" dirty="0"/>
          </a:p>
          <a:p>
            <a:pPr marL="854075" lvl="1"/>
            <a:r>
              <a:rPr lang="en-US" altLang="en-US" dirty="0"/>
              <a:t>variations</a:t>
            </a:r>
          </a:p>
          <a:p>
            <a:pPr marL="1143000" lvl="2"/>
            <a:r>
              <a:rPr lang="en-US" altLang="en-US" dirty="0">
                <a:latin typeface="Consolas" panose="020B0609020204030204" pitchFamily="49" charset="0"/>
              </a:rPr>
              <a:t>(?:</a:t>
            </a:r>
            <a:r>
              <a:rPr lang="en-US" altLang="en-US" b="1" i="1" dirty="0">
                <a:latin typeface="Consolas" panose="020B0609020204030204" pitchFamily="49" charset="0"/>
              </a:rPr>
              <a:t>text</a:t>
            </a:r>
            <a:r>
              <a:rPr lang="en-US" altLang="en-US" dirty="0">
                <a:latin typeface="Consolas" panose="020B0609020204030204" pitchFamily="49" charset="0"/>
              </a:rPr>
              <a:t>)</a:t>
            </a:r>
            <a:r>
              <a:rPr lang="en-US" altLang="en-US" dirty="0"/>
              <a:t>	match </a:t>
            </a:r>
            <a:r>
              <a:rPr lang="en-US" altLang="en-US" b="1" i="1" dirty="0">
                <a:latin typeface="Consolas" panose="020B0609020204030204" pitchFamily="49" charset="0"/>
              </a:rPr>
              <a:t>text</a:t>
            </a:r>
            <a:r>
              <a:rPr lang="en-US" altLang="en-US" dirty="0"/>
              <a:t> but don't capture</a:t>
            </a:r>
          </a:p>
          <a:p>
            <a:pPr marL="1143000" lvl="2"/>
            <a:r>
              <a:rPr lang="en-US" altLang="en-US" b="1" i="1" dirty="0">
                <a:latin typeface="Consolas" panose="020B0609020204030204" pitchFamily="49" charset="0"/>
              </a:rPr>
              <a:t>a</a:t>
            </a:r>
            <a:r>
              <a:rPr lang="en-US" altLang="en-US" dirty="0">
                <a:latin typeface="Consolas" panose="020B0609020204030204" pitchFamily="49" charset="0"/>
              </a:rPr>
              <a:t>(?=</a:t>
            </a:r>
            <a:r>
              <a:rPr lang="en-US" altLang="en-US" b="1" i="1" dirty="0">
                <a:latin typeface="Consolas" panose="020B0609020204030204" pitchFamily="49" charset="0"/>
              </a:rPr>
              <a:t>b</a:t>
            </a:r>
            <a:r>
              <a:rPr lang="en-US" altLang="en-US" dirty="0">
                <a:latin typeface="Consolas" panose="020B0609020204030204" pitchFamily="49" charset="0"/>
              </a:rPr>
              <a:t>)</a:t>
            </a:r>
            <a:r>
              <a:rPr lang="en-US" altLang="en-US" dirty="0"/>
              <a:t>	capture pattern </a:t>
            </a:r>
            <a:r>
              <a:rPr lang="en-US" altLang="en-US" b="1" i="1" dirty="0">
                <a:latin typeface="Consolas" panose="020B0609020204030204" pitchFamily="49" charset="0"/>
              </a:rPr>
              <a:t>b</a:t>
            </a:r>
            <a:r>
              <a:rPr lang="en-US" altLang="en-US" dirty="0"/>
              <a:t> but only if preceded by </a:t>
            </a:r>
            <a:r>
              <a:rPr lang="en-US" altLang="en-US" b="1" i="1" dirty="0">
                <a:latin typeface="Consolas" panose="020B0609020204030204" pitchFamily="49" charset="0"/>
              </a:rPr>
              <a:t>a</a:t>
            </a:r>
          </a:p>
          <a:p>
            <a:pPr marL="1143000" lvl="2"/>
            <a:r>
              <a:rPr lang="en-US" altLang="en-US" b="1" i="1" dirty="0">
                <a:latin typeface="Consolas" panose="020B0609020204030204" pitchFamily="49" charset="0"/>
              </a:rPr>
              <a:t>a</a:t>
            </a:r>
            <a:r>
              <a:rPr lang="en-US" altLang="en-US" dirty="0">
                <a:latin typeface="Consolas" panose="020B0609020204030204" pitchFamily="49" charset="0"/>
              </a:rPr>
              <a:t>(?!</a:t>
            </a:r>
            <a:r>
              <a:rPr lang="en-US" altLang="en-US" b="1" i="1" dirty="0">
                <a:latin typeface="Consolas" panose="020B0609020204030204" pitchFamily="49" charset="0"/>
              </a:rPr>
              <a:t>b</a:t>
            </a:r>
            <a:r>
              <a:rPr lang="en-US" altLang="en-US" dirty="0">
                <a:latin typeface="Consolas" panose="020B0609020204030204" pitchFamily="49" charset="0"/>
              </a:rPr>
              <a:t>)</a:t>
            </a:r>
            <a:r>
              <a:rPr lang="en-US" altLang="en-US" dirty="0"/>
              <a:t>	capture pattern </a:t>
            </a:r>
            <a:r>
              <a:rPr lang="en-US" altLang="en-US" b="1" i="1" dirty="0">
                <a:latin typeface="Consolas" panose="020B0609020204030204" pitchFamily="49" charset="0"/>
              </a:rPr>
              <a:t>b</a:t>
            </a:r>
            <a:r>
              <a:rPr lang="en-US" altLang="en-US" dirty="0"/>
              <a:t> but only if not preceded by </a:t>
            </a:r>
            <a:r>
              <a:rPr lang="en-US" altLang="en-US" b="1" i="1" dirty="0">
                <a:latin typeface="Consolas" panose="020B0609020204030204" pitchFamily="49" charset="0"/>
              </a:rPr>
              <a:t>a</a:t>
            </a:r>
          </a:p>
          <a:p>
            <a:pPr marL="460375" indent="-231775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16AE-157E-FB1D-02DE-496C71EB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Working with </a:t>
            </a:r>
            <a:r>
              <a:rPr lang="en-US" altLang="en-US" dirty="0" err="1"/>
              <a:t>RegExp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1004-6358-FA1C-3D2C-347057F8B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0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792933-5E72-45DF-B7BC-D0065924265C}"/>
              </a:ext>
            </a:extLst>
          </p:cNvPr>
          <p:cNvSpPr txBox="1"/>
          <p:nvPr/>
        </p:nvSpPr>
        <p:spPr>
          <a:xfrm>
            <a:off x="2670535" y="535781"/>
            <a:ext cx="3802931" cy="75745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29">
              <a:defRPr/>
            </a:pPr>
            <a:r>
              <a:rPr sz="4922" spc="-35" dirty="0">
                <a:solidFill>
                  <a:srgbClr val="F79546"/>
                </a:solidFill>
                <a:latin typeface="Arial"/>
                <a:cs typeface="Arial"/>
              </a:rPr>
              <a:t>Rege</a:t>
            </a:r>
            <a:r>
              <a:rPr sz="4922" spc="-25" dirty="0">
                <a:solidFill>
                  <a:srgbClr val="F79546"/>
                </a:solidFill>
                <a:latin typeface="Arial"/>
                <a:cs typeface="Arial"/>
              </a:rPr>
              <a:t>x</a:t>
            </a:r>
            <a:r>
              <a:rPr sz="4922" spc="141" dirty="0">
                <a:solidFill>
                  <a:srgbClr val="F79546"/>
                </a:solidFill>
                <a:latin typeface="Times New Roman"/>
                <a:cs typeface="Times New Roman"/>
              </a:rPr>
              <a:t> </a:t>
            </a:r>
            <a:r>
              <a:rPr sz="4922" spc="-25" dirty="0">
                <a:solidFill>
                  <a:srgbClr val="F79546"/>
                </a:solidFill>
                <a:latin typeface="Arial"/>
                <a:cs typeface="Arial"/>
              </a:rPr>
              <a:t>syntax</a:t>
            </a:r>
            <a:endParaRPr sz="4922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933A0D-E002-4180-A007-99765FAE2F4E}"/>
              </a:ext>
            </a:extLst>
          </p:cNvPr>
          <p:cNvSpPr/>
          <p:nvPr/>
        </p:nvSpPr>
        <p:spPr>
          <a:xfrm>
            <a:off x="688702" y="2272099"/>
            <a:ext cx="8090297" cy="2483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79" dirty="0">
                <a:solidFill>
                  <a:srgbClr val="000000"/>
                </a:solidFill>
                <a:latin typeface="Arial" panose="020B0604020202020204" pitchFamily="34" charset="0"/>
              </a:rPr>
              <a:t>^ $ . | { } [ ] ( ) * + ? \</a:t>
            </a:r>
          </a:p>
          <a:p>
            <a:r>
              <a:rPr lang="en-US" altLang="zh-CN" sz="3797" dirty="0">
                <a:solidFill>
                  <a:srgbClr val="FF9300"/>
                </a:solidFill>
                <a:latin typeface="Arial" panose="020B0604020202020204" pitchFamily="34" charset="0"/>
              </a:rPr>
              <a:t>Literal Characters</a:t>
            </a:r>
          </a:p>
          <a:p>
            <a:r>
              <a:rPr lang="en-US" altLang="zh-CN" sz="3797" dirty="0">
                <a:solidFill>
                  <a:srgbClr val="FF9300"/>
                </a:solidFill>
                <a:latin typeface="Arial" panose="020B0604020202020204" pitchFamily="34" charset="0"/>
              </a:rPr>
              <a:t>(metacharacters)</a:t>
            </a:r>
          </a:p>
          <a:p>
            <a:endParaRPr lang="zh-CN" altLang="en-US" sz="1266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23A2885-C263-46DE-BC8A-504C53DCCF8B}"/>
              </a:ext>
            </a:extLst>
          </p:cNvPr>
          <p:cNvSpPr txBox="1"/>
          <p:nvPr/>
        </p:nvSpPr>
        <p:spPr>
          <a:xfrm>
            <a:off x="2781598" y="5222752"/>
            <a:ext cx="3581921" cy="57708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29">
              <a:lnSpc>
                <a:spcPts val="4517"/>
              </a:lnSpc>
              <a:defRPr/>
            </a:pP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Square</a:t>
            </a:r>
            <a:r>
              <a:rPr sz="3797" spc="91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Brackets</a:t>
            </a:r>
            <a:endParaRPr sz="3797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D72C855-9E32-43D3-BDDD-8C710732BFC7}"/>
              </a:ext>
            </a:extLst>
          </p:cNvPr>
          <p:cNvSpPr txBox="1"/>
          <p:nvPr/>
        </p:nvSpPr>
        <p:spPr>
          <a:xfrm>
            <a:off x="2781597" y="3927946"/>
            <a:ext cx="3885531" cy="101309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29">
              <a:lnSpc>
                <a:spcPts val="7949"/>
              </a:lnSpc>
              <a:defRPr/>
            </a:pPr>
            <a:r>
              <a:rPr sz="6679" spc="-4" dirty="0">
                <a:solidFill>
                  <a:srgbClr val="7B9546"/>
                </a:solidFill>
                <a:latin typeface="Arial"/>
                <a:cs typeface="Arial"/>
              </a:rPr>
              <a:t>7[Pp][Mm]</a:t>
            </a:r>
            <a:endParaRPr sz="6679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7B7783-9CA5-4B03-94BB-FE629B7E6035}"/>
              </a:ext>
            </a:extLst>
          </p:cNvPr>
          <p:cNvSpPr/>
          <p:nvPr/>
        </p:nvSpPr>
        <p:spPr>
          <a:xfrm>
            <a:off x="714375" y="631960"/>
            <a:ext cx="8251031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640" dirty="0">
                <a:latin typeface="Arial" panose="020B0604020202020204" pitchFamily="34" charset="0"/>
              </a:rPr>
              <a:t>provide a list of potential</a:t>
            </a:r>
          </a:p>
          <a:p>
            <a:r>
              <a:rPr lang="en-US" altLang="zh-CN" sz="4640" dirty="0">
                <a:latin typeface="Arial" panose="020B0604020202020204" pitchFamily="34" charset="0"/>
              </a:rPr>
              <a:t>matching characters at a</a:t>
            </a:r>
          </a:p>
          <a:p>
            <a:r>
              <a:rPr lang="en-US" altLang="zh-CN" sz="4640" dirty="0">
                <a:latin typeface="Arial" panose="020B0604020202020204" pitchFamily="34" charset="0"/>
              </a:rPr>
              <a:t>position in the search text</a:t>
            </a:r>
            <a:endParaRPr lang="zh-CN" altLang="en-US" sz="98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CF8A-3879-4066-899C-D2AFE3C3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8956" y="1219062"/>
            <a:ext cx="7886700" cy="375428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AACAA-5BE2-4525-80C4-3ACBA19EE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5517" y="2151571"/>
            <a:ext cx="7017354" cy="370522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dirty="0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4668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C849ABE-801D-48D4-AC9C-CB7A5B5447DE}"/>
              </a:ext>
            </a:extLst>
          </p:cNvPr>
          <p:cNvSpPr txBox="1"/>
          <p:nvPr/>
        </p:nvSpPr>
        <p:spPr>
          <a:xfrm>
            <a:off x="1826121" y="3474765"/>
            <a:ext cx="5799832" cy="110799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1113" indent="-95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zh-CN" sz="3600" dirty="0">
                <a:solidFill>
                  <a:srgbClr val="7B9546"/>
                </a:solidFill>
                <a:latin typeface="Arial" panose="020B0604020202020204" pitchFamily="34" charset="0"/>
              </a:rPr>
              <a:t>7[Pp][Mm]</a:t>
            </a:r>
            <a:r>
              <a:rPr lang="zh-CN" altLang="zh-CN" sz="3600" dirty="0">
                <a:solidFill>
                  <a:srgbClr val="7B95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3600" dirty="0">
                <a:solidFill>
                  <a:srgbClr val="292979"/>
                </a:solidFill>
                <a:latin typeface="Arial" panose="020B0604020202020204" pitchFamily="34" charset="0"/>
              </a:rPr>
              <a:t>[1</a:t>
            </a:r>
            <a:r>
              <a:rPr lang="en-GB" altLang="zh-CN" sz="3600" dirty="0">
                <a:solidFill>
                  <a:srgbClr val="292979"/>
                </a:solidFill>
                <a:latin typeface="Arial" panose="020B0604020202020204" pitchFamily="34" charset="0"/>
              </a:rPr>
              <a:t>-</a:t>
            </a:r>
            <a:r>
              <a:rPr lang="zh-CN" altLang="zh-CN" sz="3600" dirty="0">
                <a:solidFill>
                  <a:srgbClr val="292979"/>
                </a:solidFill>
                <a:latin typeface="Arial" panose="020B0604020202020204" pitchFamily="34" charset="0"/>
              </a:rPr>
              <a:t>9][aApP][Mm]</a:t>
            </a:r>
            <a:r>
              <a:rPr lang="zh-CN" altLang="zh-CN" sz="3600" dirty="0">
                <a:solidFill>
                  <a:srgbClr val="2929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3600" dirty="0">
                <a:solidFill>
                  <a:srgbClr val="7B9546"/>
                </a:solidFill>
                <a:latin typeface="Arial" panose="020B0604020202020204" pitchFamily="34" charset="0"/>
              </a:rPr>
              <a:t>[1-9][aApP][Mm]</a:t>
            </a:r>
            <a:endParaRPr lang="zh-CN" altLang="zh-CN" sz="36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CCF86-4559-4285-B800-54401249CB18}"/>
              </a:ext>
            </a:extLst>
          </p:cNvPr>
          <p:cNvSpPr txBox="1"/>
          <p:nvPr/>
        </p:nvSpPr>
        <p:spPr>
          <a:xfrm>
            <a:off x="1678781" y="1284033"/>
            <a:ext cx="4339828" cy="87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62" dirty="0"/>
              <a:t>What are these ?</a:t>
            </a:r>
            <a:endParaRPr lang="zh-CN" altLang="en-US" sz="4219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1735084-8D5C-4C04-BA81-6E541FADB97B}"/>
              </a:ext>
            </a:extLst>
          </p:cNvPr>
          <p:cNvSpPr txBox="1"/>
          <p:nvPr/>
        </p:nvSpPr>
        <p:spPr>
          <a:xfrm>
            <a:off x="317004" y="3782053"/>
            <a:ext cx="7628186" cy="185294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29">
              <a:defRPr/>
            </a:pPr>
            <a:r>
              <a:rPr sz="3937" spc="-4" dirty="0">
                <a:solidFill>
                  <a:srgbClr val="7B9546"/>
                </a:solidFill>
                <a:latin typeface="Arial"/>
                <a:cs typeface="Arial"/>
              </a:rPr>
              <a:t>limit.</a:t>
            </a:r>
            <a:endParaRPr sz="3937" dirty="0">
              <a:latin typeface="Arial"/>
              <a:cs typeface="Arial"/>
            </a:endParaRPr>
          </a:p>
          <a:p>
            <a:pPr marL="8929">
              <a:defRPr/>
            </a:pPr>
            <a:r>
              <a:rPr sz="3937" dirty="0">
                <a:solidFill>
                  <a:srgbClr val="292979"/>
                </a:solidFill>
                <a:latin typeface="Arial"/>
                <a:cs typeface="Arial"/>
              </a:rPr>
              <a:t>{n,m}</a:t>
            </a:r>
            <a:r>
              <a:rPr sz="3937" spc="95" dirty="0">
                <a:solidFill>
                  <a:srgbClr val="292979"/>
                </a:solidFill>
                <a:latin typeface="Times New Roman"/>
                <a:cs typeface="Times New Roman"/>
              </a:rPr>
              <a:t> </a:t>
            </a:r>
            <a:r>
              <a:rPr sz="3937" dirty="0">
                <a:solidFill>
                  <a:srgbClr val="7B9546"/>
                </a:solidFill>
                <a:latin typeface="Arial"/>
                <a:cs typeface="Arial"/>
              </a:rPr>
              <a:t>:</a:t>
            </a:r>
            <a:r>
              <a:rPr sz="3937" spc="-18" dirty="0">
                <a:solidFill>
                  <a:srgbClr val="7B9546"/>
                </a:solidFill>
                <a:latin typeface="Arial"/>
                <a:cs typeface="Arial"/>
              </a:rPr>
              <a:t> </a:t>
            </a:r>
            <a:r>
              <a:rPr sz="3937" dirty="0">
                <a:solidFill>
                  <a:srgbClr val="7B9546"/>
                </a:solidFill>
                <a:latin typeface="Arial"/>
                <a:cs typeface="Arial"/>
              </a:rPr>
              <a:t>Between</a:t>
            </a:r>
            <a:r>
              <a:rPr sz="3937" spc="-25" dirty="0">
                <a:solidFill>
                  <a:srgbClr val="7B9546"/>
                </a:solidFill>
                <a:latin typeface="Arial"/>
                <a:cs typeface="Arial"/>
              </a:rPr>
              <a:t> </a:t>
            </a:r>
            <a:r>
              <a:rPr sz="3937" dirty="0">
                <a:solidFill>
                  <a:srgbClr val="7B9546"/>
                </a:solidFill>
                <a:latin typeface="Arial"/>
                <a:cs typeface="Arial"/>
              </a:rPr>
              <a:t>“n”</a:t>
            </a:r>
            <a:r>
              <a:rPr sz="3937" spc="-18" dirty="0">
                <a:solidFill>
                  <a:srgbClr val="7B9546"/>
                </a:solidFill>
                <a:latin typeface="Arial"/>
                <a:cs typeface="Arial"/>
              </a:rPr>
              <a:t> </a:t>
            </a:r>
            <a:r>
              <a:rPr sz="3937" dirty="0">
                <a:solidFill>
                  <a:srgbClr val="7B9546"/>
                </a:solidFill>
                <a:latin typeface="Arial"/>
                <a:cs typeface="Arial"/>
              </a:rPr>
              <a:t>and</a:t>
            </a:r>
            <a:r>
              <a:rPr sz="3937" spc="-21" dirty="0">
                <a:solidFill>
                  <a:srgbClr val="7B9546"/>
                </a:solidFill>
                <a:latin typeface="Arial"/>
                <a:cs typeface="Arial"/>
              </a:rPr>
              <a:t> </a:t>
            </a:r>
            <a:r>
              <a:rPr sz="3937" dirty="0">
                <a:solidFill>
                  <a:srgbClr val="7B9546"/>
                </a:solidFill>
                <a:latin typeface="Arial"/>
                <a:cs typeface="Arial"/>
              </a:rPr>
              <a:t>“m”</a:t>
            </a:r>
            <a:r>
              <a:rPr sz="3937" spc="-21" dirty="0">
                <a:solidFill>
                  <a:srgbClr val="7B9546"/>
                </a:solidFill>
                <a:latin typeface="Arial"/>
                <a:cs typeface="Arial"/>
              </a:rPr>
              <a:t> </a:t>
            </a:r>
            <a:r>
              <a:rPr sz="3937" dirty="0">
                <a:solidFill>
                  <a:srgbClr val="7B9546"/>
                </a:solidFill>
                <a:latin typeface="Arial"/>
                <a:cs typeface="Arial"/>
              </a:rPr>
              <a:t>times.</a:t>
            </a:r>
            <a:endParaRPr sz="3937" dirty="0">
              <a:latin typeface="Arial"/>
              <a:cs typeface="Arial"/>
            </a:endParaRPr>
          </a:p>
          <a:p>
            <a:pPr marL="2808733">
              <a:lnSpc>
                <a:spcPts val="4517"/>
              </a:lnSpc>
              <a:spcBef>
                <a:spcPts val="492"/>
              </a:spcBef>
              <a:defRPr/>
            </a:pP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Curl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y</a:t>
            </a:r>
            <a:r>
              <a:rPr sz="3797" spc="109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Brakets</a:t>
            </a:r>
            <a:endParaRPr sz="3797" dirty="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E011CDB-850E-467E-8ABD-A8A88E0BFE26}"/>
              </a:ext>
            </a:extLst>
          </p:cNvPr>
          <p:cNvSpPr txBox="1"/>
          <p:nvPr/>
        </p:nvSpPr>
        <p:spPr>
          <a:xfrm>
            <a:off x="317004" y="2349784"/>
            <a:ext cx="8016627" cy="120860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29">
              <a:defRPr/>
            </a:pPr>
            <a:r>
              <a:rPr sz="3937" dirty="0">
                <a:solidFill>
                  <a:srgbClr val="292979"/>
                </a:solidFill>
                <a:latin typeface="Arial"/>
                <a:cs typeface="Arial"/>
              </a:rPr>
              <a:t>{n}</a:t>
            </a:r>
            <a:r>
              <a:rPr sz="3937" spc="105" dirty="0">
                <a:solidFill>
                  <a:srgbClr val="292979"/>
                </a:solidFill>
                <a:latin typeface="Times New Roman"/>
                <a:cs typeface="Times New Roman"/>
              </a:rPr>
              <a:t> </a:t>
            </a:r>
            <a:r>
              <a:rPr sz="3937" dirty="0">
                <a:solidFill>
                  <a:srgbClr val="7B9546"/>
                </a:solidFill>
                <a:latin typeface="Arial"/>
                <a:cs typeface="Arial"/>
              </a:rPr>
              <a:t>:</a:t>
            </a:r>
            <a:r>
              <a:rPr sz="3937" spc="-18" dirty="0">
                <a:solidFill>
                  <a:srgbClr val="7B9546"/>
                </a:solidFill>
                <a:latin typeface="Arial"/>
                <a:cs typeface="Arial"/>
              </a:rPr>
              <a:t> </a:t>
            </a:r>
            <a:r>
              <a:rPr sz="3937" dirty="0">
                <a:solidFill>
                  <a:srgbClr val="7B9546"/>
                </a:solidFill>
                <a:latin typeface="Arial"/>
                <a:cs typeface="Arial"/>
              </a:rPr>
              <a:t>“n”</a:t>
            </a:r>
            <a:r>
              <a:rPr sz="3937" spc="-14" dirty="0">
                <a:solidFill>
                  <a:srgbClr val="7B9546"/>
                </a:solidFill>
                <a:latin typeface="Arial"/>
                <a:cs typeface="Arial"/>
              </a:rPr>
              <a:t> </a:t>
            </a:r>
            <a:r>
              <a:rPr sz="3937" dirty="0">
                <a:solidFill>
                  <a:srgbClr val="7B9546"/>
                </a:solidFill>
                <a:latin typeface="Arial"/>
                <a:cs typeface="Arial"/>
              </a:rPr>
              <a:t>times.</a:t>
            </a:r>
            <a:endParaRPr sz="3937" dirty="0">
              <a:latin typeface="Arial"/>
              <a:cs typeface="Arial"/>
            </a:endParaRPr>
          </a:p>
          <a:p>
            <a:pPr marL="8929">
              <a:lnSpc>
                <a:spcPts val="4686"/>
              </a:lnSpc>
              <a:defRPr/>
            </a:pPr>
            <a:r>
              <a:rPr sz="3937" dirty="0">
                <a:solidFill>
                  <a:srgbClr val="292979"/>
                </a:solidFill>
                <a:latin typeface="Arial"/>
                <a:cs typeface="Arial"/>
              </a:rPr>
              <a:t>{n,}</a:t>
            </a:r>
            <a:r>
              <a:rPr sz="3937" spc="95" dirty="0">
                <a:solidFill>
                  <a:srgbClr val="292979"/>
                </a:solidFill>
                <a:latin typeface="Times New Roman"/>
                <a:cs typeface="Times New Roman"/>
              </a:rPr>
              <a:t> </a:t>
            </a:r>
            <a:r>
              <a:rPr sz="3937" dirty="0">
                <a:solidFill>
                  <a:srgbClr val="7B9546"/>
                </a:solidFill>
                <a:latin typeface="Arial"/>
                <a:cs typeface="Arial"/>
              </a:rPr>
              <a:t>: At</a:t>
            </a:r>
            <a:r>
              <a:rPr sz="3937" spc="-28" dirty="0">
                <a:solidFill>
                  <a:srgbClr val="7B9546"/>
                </a:solidFill>
                <a:latin typeface="Arial"/>
                <a:cs typeface="Arial"/>
              </a:rPr>
              <a:t> </a:t>
            </a:r>
            <a:r>
              <a:rPr sz="3937" dirty="0">
                <a:solidFill>
                  <a:srgbClr val="7B9546"/>
                </a:solidFill>
                <a:latin typeface="Arial"/>
                <a:cs typeface="Arial"/>
              </a:rPr>
              <a:t>least</a:t>
            </a:r>
            <a:r>
              <a:rPr sz="3937" spc="-11" dirty="0">
                <a:solidFill>
                  <a:srgbClr val="7B9546"/>
                </a:solidFill>
                <a:latin typeface="Arial"/>
                <a:cs typeface="Arial"/>
              </a:rPr>
              <a:t> </a:t>
            </a:r>
            <a:r>
              <a:rPr sz="3937" dirty="0">
                <a:solidFill>
                  <a:srgbClr val="7B9546"/>
                </a:solidFill>
                <a:latin typeface="Arial"/>
                <a:cs typeface="Arial"/>
              </a:rPr>
              <a:t>“n”</a:t>
            </a:r>
            <a:r>
              <a:rPr sz="3937" spc="-18" dirty="0">
                <a:solidFill>
                  <a:srgbClr val="7B9546"/>
                </a:solidFill>
                <a:latin typeface="Arial"/>
                <a:cs typeface="Arial"/>
              </a:rPr>
              <a:t> </a:t>
            </a:r>
            <a:r>
              <a:rPr sz="3937" dirty="0">
                <a:solidFill>
                  <a:srgbClr val="7B9546"/>
                </a:solidFill>
                <a:latin typeface="Arial"/>
                <a:cs typeface="Arial"/>
              </a:rPr>
              <a:t>times,</a:t>
            </a:r>
            <a:r>
              <a:rPr sz="3937" spc="-25" dirty="0">
                <a:solidFill>
                  <a:srgbClr val="7B9546"/>
                </a:solidFill>
                <a:latin typeface="Arial"/>
                <a:cs typeface="Arial"/>
              </a:rPr>
              <a:t> </a:t>
            </a:r>
            <a:r>
              <a:rPr sz="3937" dirty="0">
                <a:solidFill>
                  <a:srgbClr val="7B9546"/>
                </a:solidFill>
                <a:latin typeface="Arial"/>
                <a:cs typeface="Arial"/>
              </a:rPr>
              <a:t>but</a:t>
            </a:r>
            <a:r>
              <a:rPr sz="3937" spc="-21" dirty="0">
                <a:solidFill>
                  <a:srgbClr val="7B9546"/>
                </a:solidFill>
                <a:latin typeface="Arial"/>
                <a:cs typeface="Arial"/>
              </a:rPr>
              <a:t> </a:t>
            </a:r>
            <a:r>
              <a:rPr sz="3937" dirty="0">
                <a:solidFill>
                  <a:srgbClr val="7B9546"/>
                </a:solidFill>
                <a:latin typeface="Arial"/>
                <a:cs typeface="Arial"/>
              </a:rPr>
              <a:t>no</a:t>
            </a:r>
            <a:r>
              <a:rPr sz="3937" spc="-11" dirty="0">
                <a:solidFill>
                  <a:srgbClr val="7B9546"/>
                </a:solidFill>
                <a:latin typeface="Arial"/>
                <a:cs typeface="Arial"/>
              </a:rPr>
              <a:t> </a:t>
            </a:r>
            <a:r>
              <a:rPr sz="3937" dirty="0">
                <a:solidFill>
                  <a:srgbClr val="7B9546"/>
                </a:solidFill>
                <a:latin typeface="Arial"/>
                <a:cs typeface="Arial"/>
              </a:rPr>
              <a:t>upper</a:t>
            </a:r>
            <a:endParaRPr sz="3937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B590B-C19F-47A8-A6FA-D8257D729D85}"/>
              </a:ext>
            </a:extLst>
          </p:cNvPr>
          <p:cNvSpPr/>
          <p:nvPr/>
        </p:nvSpPr>
        <p:spPr>
          <a:xfrm>
            <a:off x="714375" y="642938"/>
            <a:ext cx="8016626" cy="100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906" dirty="0">
                <a:latin typeface="Arial" panose="020B0604020202020204" pitchFamily="34" charset="0"/>
              </a:rPr>
              <a:t>repetition of characters</a:t>
            </a:r>
            <a:endParaRPr lang="zh-CN" altLang="en-US" sz="1266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53BFCBB-0CCB-4037-A748-44DC4208B314}"/>
              </a:ext>
            </a:extLst>
          </p:cNvPr>
          <p:cNvSpPr txBox="1"/>
          <p:nvPr/>
        </p:nvSpPr>
        <p:spPr>
          <a:xfrm>
            <a:off x="2527102" y="5883549"/>
            <a:ext cx="4092029" cy="58432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29">
              <a:defRPr/>
            </a:pP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Quantifier</a:t>
            </a:r>
            <a:r>
              <a:rPr sz="3797" spc="91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Symbols</a:t>
            </a:r>
            <a:endParaRPr sz="3797">
              <a:latin typeface="Arial"/>
              <a:cs typeface="Arial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466A3863-700E-458F-BDCA-CFF5AA7E9DC5}"/>
              </a:ext>
            </a:extLst>
          </p:cNvPr>
          <p:cNvGraphicFramePr>
            <a:graphicFrameLocks noGrp="1"/>
          </p:cNvGraphicFramePr>
          <p:nvPr/>
        </p:nvGraphicFramePr>
        <p:xfrm>
          <a:off x="188640" y="2415481"/>
          <a:ext cx="8757792" cy="2702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6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5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1288">
                <a:tc>
                  <a:txBody>
                    <a:bodyPr/>
                    <a:lstStyle/>
                    <a:p>
                      <a:pPr marL="1043940">
                        <a:lnSpc>
                          <a:spcPct val="100000"/>
                        </a:lnSpc>
                      </a:pPr>
                      <a:r>
                        <a:rPr sz="23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Qua</a:t>
                      </a:r>
                      <a:r>
                        <a:rPr sz="23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tif</a:t>
                      </a:r>
                      <a:r>
                        <a:rPr sz="23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9ABA5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3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3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tches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9ABA59"/>
                    </a:solidFill>
                  </a:tcPr>
                </a:tc>
                <a:tc>
                  <a:txBody>
                    <a:bodyPr/>
                    <a:lstStyle/>
                    <a:p>
                      <a:pPr marL="447040">
                        <a:lnSpc>
                          <a:spcPct val="100000"/>
                        </a:lnSpc>
                      </a:pPr>
                      <a:r>
                        <a:rPr sz="23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Same</a:t>
                      </a:r>
                      <a:r>
                        <a:rPr sz="23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9ABA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7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A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3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tch</a:t>
                      </a:r>
                      <a:r>
                        <a:rPr sz="2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zero</a:t>
                      </a:r>
                      <a:r>
                        <a:rPr sz="2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3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23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ime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marL="610870">
                        <a:lnSpc>
                          <a:spcPct val="100000"/>
                        </a:lnSpc>
                      </a:pPr>
                      <a:r>
                        <a:rPr sz="3400" dirty="0">
                          <a:latin typeface="Arial"/>
                          <a:cs typeface="Arial"/>
                        </a:rPr>
                        <a:t>{0,1}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7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A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3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tch</a:t>
                      </a:r>
                      <a:r>
                        <a:rPr sz="2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zero</a:t>
                      </a:r>
                      <a:r>
                        <a:rPr sz="2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3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2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23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es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marL="695960">
                        <a:lnSpc>
                          <a:spcPct val="100000"/>
                        </a:lnSpc>
                      </a:pPr>
                      <a:r>
                        <a:rPr sz="3400" dirty="0">
                          <a:latin typeface="Arial"/>
                          <a:cs typeface="Arial"/>
                        </a:rPr>
                        <a:t>{0,</a:t>
                      </a:r>
                      <a:r>
                        <a:rPr sz="3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00" dirty="0">
                          <a:latin typeface="Arial"/>
                          <a:cs typeface="Arial"/>
                        </a:rPr>
                        <a:t>}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7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A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3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tch</a:t>
                      </a:r>
                      <a:r>
                        <a:rPr sz="2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3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23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3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2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23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300" dirty="0">
                          <a:latin typeface="Arial"/>
                          <a:cs typeface="Arial"/>
                        </a:rPr>
                        <a:t>es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marL="695960">
                        <a:lnSpc>
                          <a:spcPct val="100000"/>
                        </a:lnSpc>
                      </a:pPr>
                      <a:r>
                        <a:rPr sz="3400" dirty="0">
                          <a:latin typeface="Arial"/>
                          <a:cs typeface="Arial"/>
                        </a:rPr>
                        <a:t>{1,</a:t>
                      </a:r>
                      <a:r>
                        <a:rPr sz="3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00" dirty="0">
                          <a:latin typeface="Arial"/>
                          <a:cs typeface="Arial"/>
                        </a:rPr>
                        <a:t>}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D99030E-7A0D-4EED-9B83-1D886B94F074}"/>
              </a:ext>
            </a:extLst>
          </p:cNvPr>
          <p:cNvSpPr/>
          <p:nvPr/>
        </p:nvSpPr>
        <p:spPr>
          <a:xfrm>
            <a:off x="671066" y="452958"/>
            <a:ext cx="8250363" cy="95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625" dirty="0">
                <a:latin typeface="Arial" panose="020B0604020202020204" pitchFamily="34" charset="0"/>
              </a:rPr>
              <a:t>Repetition characters</a:t>
            </a:r>
            <a:endParaRPr lang="zh-CN" altLang="en-US" sz="984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2F17426-A981-4532-9620-C2A018906F64}"/>
              </a:ext>
            </a:extLst>
          </p:cNvPr>
          <p:cNvSpPr txBox="1"/>
          <p:nvPr/>
        </p:nvSpPr>
        <p:spPr>
          <a:xfrm>
            <a:off x="1562695" y="3642197"/>
            <a:ext cx="6019726" cy="58432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29">
              <a:defRPr/>
            </a:pPr>
            <a:r>
              <a:rPr sz="3797" spc="-28" dirty="0">
                <a:solidFill>
                  <a:srgbClr val="FF9200"/>
                </a:solidFill>
                <a:latin typeface="Arial"/>
                <a:cs typeface="Arial"/>
              </a:rPr>
              <a:t>A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single</a:t>
            </a:r>
            <a:r>
              <a:rPr sz="3797" spc="102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charact</a:t>
            </a:r>
            <a:r>
              <a:rPr sz="3797" spc="-14" dirty="0">
                <a:solidFill>
                  <a:srgbClr val="FF9200"/>
                </a:solidFill>
                <a:latin typeface="Arial"/>
                <a:cs typeface="Arial"/>
              </a:rPr>
              <a:t>er: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25" dirty="0">
                <a:solidFill>
                  <a:srgbClr val="FF9200"/>
                </a:solidFill>
                <a:latin typeface="Arial"/>
                <a:cs typeface="Arial"/>
              </a:rPr>
              <a:t>a</a:t>
            </a:r>
            <a:r>
              <a:rPr sz="3797" spc="-11" dirty="0">
                <a:solidFill>
                  <a:srgbClr val="FF9200"/>
                </a:solidFill>
                <a:latin typeface="Arial"/>
                <a:cs typeface="Arial"/>
              </a:rPr>
              <a:t>,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25" dirty="0">
                <a:solidFill>
                  <a:srgbClr val="FF9200"/>
                </a:solidFill>
                <a:latin typeface="Arial"/>
                <a:cs typeface="Arial"/>
              </a:rPr>
              <a:t>b</a:t>
            </a:r>
            <a:r>
              <a:rPr sz="3797" spc="-11" dirty="0">
                <a:solidFill>
                  <a:srgbClr val="FF9200"/>
                </a:solidFill>
                <a:latin typeface="Arial"/>
                <a:cs typeface="Arial"/>
              </a:rPr>
              <a:t>,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o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r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c</a:t>
            </a:r>
            <a:endParaRPr sz="3797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375F1D-5BB1-4D55-B4E3-04279C4F8F35}"/>
              </a:ext>
            </a:extLst>
          </p:cNvPr>
          <p:cNvSpPr/>
          <p:nvPr/>
        </p:nvSpPr>
        <p:spPr>
          <a:xfrm>
            <a:off x="3554016" y="1446609"/>
            <a:ext cx="2039341" cy="1120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79" dirty="0">
                <a:latin typeface="Arial" panose="020B0604020202020204" pitchFamily="34" charset="0"/>
              </a:rPr>
              <a:t>[</a:t>
            </a:r>
            <a:r>
              <a:rPr lang="en-US" altLang="zh-CN" sz="6679" dirty="0" err="1">
                <a:latin typeface="Arial" panose="020B0604020202020204" pitchFamily="34" charset="0"/>
              </a:rPr>
              <a:t>abc</a:t>
            </a:r>
            <a:r>
              <a:rPr lang="en-US" altLang="zh-CN" sz="6679" dirty="0">
                <a:latin typeface="Arial" panose="020B0604020202020204" pitchFamily="34" charset="0"/>
              </a:rPr>
              <a:t>]</a:t>
            </a:r>
            <a:endParaRPr lang="zh-CN" altLang="en-US" sz="1266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B737688-81B0-4267-B5BF-82F9B200E0FA}"/>
              </a:ext>
            </a:extLst>
          </p:cNvPr>
          <p:cNvSpPr txBox="1"/>
          <p:nvPr/>
        </p:nvSpPr>
        <p:spPr>
          <a:xfrm>
            <a:off x="973336" y="3642197"/>
            <a:ext cx="7198445" cy="58432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29">
              <a:defRPr/>
            </a:pP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Any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single</a:t>
            </a:r>
            <a:r>
              <a:rPr sz="3797" spc="102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char</a:t>
            </a:r>
            <a:r>
              <a:rPr sz="3797" spc="-14" dirty="0">
                <a:solidFill>
                  <a:srgbClr val="FF9200"/>
                </a:solidFill>
                <a:latin typeface="Arial"/>
                <a:cs typeface="Arial"/>
              </a:rPr>
              <a:t>a</a:t>
            </a:r>
            <a:r>
              <a:rPr sz="3797" spc="-18" dirty="0">
                <a:solidFill>
                  <a:srgbClr val="FF9200"/>
                </a:solidFill>
                <a:latin typeface="Arial"/>
                <a:cs typeface="Arial"/>
              </a:rPr>
              <a:t>cter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bu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t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25" dirty="0">
                <a:solidFill>
                  <a:srgbClr val="FF9200"/>
                </a:solidFill>
                <a:latin typeface="Arial"/>
                <a:cs typeface="Arial"/>
              </a:rPr>
              <a:t>a</a:t>
            </a:r>
            <a:r>
              <a:rPr sz="3797" spc="-11" dirty="0">
                <a:solidFill>
                  <a:srgbClr val="FF9200"/>
                </a:solidFill>
                <a:latin typeface="Arial"/>
                <a:cs typeface="Arial"/>
              </a:rPr>
              <a:t>,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14" dirty="0">
                <a:solidFill>
                  <a:srgbClr val="FF9200"/>
                </a:solidFill>
                <a:latin typeface="Arial"/>
                <a:cs typeface="Arial"/>
              </a:rPr>
              <a:t>b</a:t>
            </a:r>
            <a:r>
              <a:rPr sz="3797" spc="-11" dirty="0">
                <a:solidFill>
                  <a:srgbClr val="FF9200"/>
                </a:solidFill>
                <a:latin typeface="Arial"/>
                <a:cs typeface="Arial"/>
              </a:rPr>
              <a:t>,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o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r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c</a:t>
            </a:r>
            <a:endParaRPr sz="3797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0D94CA-4DEF-44DC-9CA1-DD1E94438B25}"/>
              </a:ext>
            </a:extLst>
          </p:cNvPr>
          <p:cNvSpPr/>
          <p:nvPr/>
        </p:nvSpPr>
        <p:spPr>
          <a:xfrm>
            <a:off x="3578338" y="1500188"/>
            <a:ext cx="2441694" cy="1120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79" dirty="0">
                <a:latin typeface="Arial" panose="020B0604020202020204" pitchFamily="34" charset="0"/>
              </a:rPr>
              <a:t>[^</a:t>
            </a:r>
            <a:r>
              <a:rPr lang="en-US" altLang="zh-CN" sz="6679" dirty="0" err="1">
                <a:latin typeface="Arial" panose="020B0604020202020204" pitchFamily="34" charset="0"/>
              </a:rPr>
              <a:t>abc</a:t>
            </a:r>
            <a:r>
              <a:rPr lang="en-US" altLang="zh-CN" sz="6679" dirty="0">
                <a:latin typeface="Arial" panose="020B0604020202020204" pitchFamily="34" charset="0"/>
              </a:rPr>
              <a:t>]</a:t>
            </a:r>
            <a:endParaRPr lang="zh-CN" altLang="en-US" sz="1266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ECCD976-E938-4B47-B94F-89E4991E09F1}"/>
              </a:ext>
            </a:extLst>
          </p:cNvPr>
          <p:cNvSpPr txBox="1"/>
          <p:nvPr/>
        </p:nvSpPr>
        <p:spPr>
          <a:xfrm>
            <a:off x="1040309" y="3642197"/>
            <a:ext cx="7063383" cy="11686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Any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single</a:t>
            </a:r>
            <a:r>
              <a:rPr sz="3797" spc="102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char</a:t>
            </a:r>
            <a:r>
              <a:rPr sz="3797" spc="-14" dirty="0">
                <a:solidFill>
                  <a:srgbClr val="FF9200"/>
                </a:solidFill>
                <a:latin typeface="Arial"/>
                <a:cs typeface="Arial"/>
              </a:rPr>
              <a:t>a</a:t>
            </a:r>
            <a:r>
              <a:rPr sz="3797" spc="-18" dirty="0">
                <a:solidFill>
                  <a:srgbClr val="FF9200"/>
                </a:solidFill>
                <a:latin typeface="Arial"/>
                <a:cs typeface="Arial"/>
              </a:rPr>
              <a:t>cter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i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n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the</a:t>
            </a:r>
            <a:r>
              <a:rPr sz="3797" spc="102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ran</a:t>
            </a:r>
            <a:r>
              <a:rPr sz="3797" spc="-14" dirty="0">
                <a:solidFill>
                  <a:srgbClr val="FF9200"/>
                </a:solidFill>
                <a:latin typeface="Arial"/>
                <a:cs typeface="Arial"/>
              </a:rPr>
              <a:t>g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e</a:t>
            </a:r>
            <a:endParaRPr sz="3797">
              <a:latin typeface="Arial"/>
              <a:cs typeface="Arial"/>
            </a:endParaRPr>
          </a:p>
          <a:p>
            <a:pPr algn="ctr">
              <a:defRPr/>
            </a:pP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a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-z</a:t>
            </a:r>
            <a:endParaRPr sz="3797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1A0264-FFB6-4EB7-8258-44A34B079F45}"/>
              </a:ext>
            </a:extLst>
          </p:cNvPr>
          <p:cNvSpPr/>
          <p:nvPr/>
        </p:nvSpPr>
        <p:spPr>
          <a:xfrm>
            <a:off x="3674143" y="1339453"/>
            <a:ext cx="1848583" cy="1120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79" dirty="0">
                <a:latin typeface="Arial" panose="020B0604020202020204" pitchFamily="34" charset="0"/>
              </a:rPr>
              <a:t>[a-z]</a:t>
            </a:r>
            <a:endParaRPr lang="zh-CN" altLang="en-US" sz="1266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A10F8DB-4DDD-4175-8E1B-536D2D084B6A}"/>
              </a:ext>
            </a:extLst>
          </p:cNvPr>
          <p:cNvSpPr txBox="1"/>
          <p:nvPr/>
        </p:nvSpPr>
        <p:spPr>
          <a:xfrm>
            <a:off x="1058168" y="3628802"/>
            <a:ext cx="7028781" cy="97385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37075" indent="-45243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zh-CN" sz="3164">
                <a:solidFill>
                  <a:srgbClr val="FF9200"/>
                </a:solidFill>
                <a:latin typeface="Arial" panose="020B0604020202020204" pitchFamily="34" charset="0"/>
              </a:rPr>
              <a:t>Any</a:t>
            </a:r>
            <a:r>
              <a:rPr lang="zh-CN" altLang="zh-CN" sz="3164">
                <a:solidFill>
                  <a:srgbClr val="FF9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3164">
                <a:solidFill>
                  <a:srgbClr val="FF9200"/>
                </a:solidFill>
                <a:latin typeface="Arial" panose="020B0604020202020204" pitchFamily="34" charset="0"/>
              </a:rPr>
              <a:t>single</a:t>
            </a:r>
            <a:r>
              <a:rPr lang="zh-CN" altLang="zh-CN" sz="3164">
                <a:solidFill>
                  <a:srgbClr val="FF9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3164">
                <a:solidFill>
                  <a:srgbClr val="FF9200"/>
                </a:solidFill>
                <a:latin typeface="Arial" panose="020B0604020202020204" pitchFamily="34" charset="0"/>
              </a:rPr>
              <a:t>character</a:t>
            </a:r>
            <a:r>
              <a:rPr lang="zh-CN" altLang="zh-CN" sz="3164">
                <a:solidFill>
                  <a:srgbClr val="FF9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3164">
                <a:solidFill>
                  <a:srgbClr val="FF9200"/>
                </a:solidFill>
                <a:latin typeface="Arial" panose="020B0604020202020204" pitchFamily="34" charset="0"/>
              </a:rPr>
              <a:t>in</a:t>
            </a:r>
            <a:r>
              <a:rPr lang="zh-CN" altLang="zh-CN" sz="3164">
                <a:solidFill>
                  <a:srgbClr val="FF9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3164">
                <a:solidFill>
                  <a:srgbClr val="FF9200"/>
                </a:solidFill>
                <a:latin typeface="Arial" panose="020B0604020202020204" pitchFamily="34" charset="0"/>
              </a:rPr>
              <a:t>the</a:t>
            </a:r>
            <a:r>
              <a:rPr lang="zh-CN" altLang="zh-CN" sz="3164">
                <a:solidFill>
                  <a:srgbClr val="FF9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3164">
                <a:solidFill>
                  <a:srgbClr val="FF9200"/>
                </a:solidFill>
                <a:latin typeface="Arial" panose="020B0604020202020204" pitchFamily="34" charset="0"/>
              </a:rPr>
              <a:t>range</a:t>
            </a:r>
            <a:r>
              <a:rPr lang="zh-CN" altLang="zh-CN" sz="3164">
                <a:solidFill>
                  <a:srgbClr val="FF9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3164">
                <a:solidFill>
                  <a:srgbClr val="FF9200"/>
                </a:solidFill>
                <a:latin typeface="Arial" panose="020B0604020202020204" pitchFamily="34" charset="0"/>
              </a:rPr>
              <a:t>a-z</a:t>
            </a:r>
            <a:r>
              <a:rPr lang="zh-CN" altLang="zh-CN" sz="3164">
                <a:solidFill>
                  <a:srgbClr val="FF9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3164">
                <a:solidFill>
                  <a:srgbClr val="FF9200"/>
                </a:solidFill>
                <a:latin typeface="Arial" panose="020B0604020202020204" pitchFamily="34" charset="0"/>
              </a:rPr>
              <a:t>or</a:t>
            </a:r>
            <a:r>
              <a:rPr lang="zh-CN" altLang="zh-CN" sz="3164">
                <a:solidFill>
                  <a:srgbClr val="FF9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3164">
                <a:solidFill>
                  <a:srgbClr val="FF9200"/>
                </a:solidFill>
                <a:latin typeface="Arial" panose="020B0604020202020204" pitchFamily="34" charset="0"/>
              </a:rPr>
              <a:t>A-Z</a:t>
            </a:r>
            <a:endParaRPr lang="zh-CN" altLang="zh-CN" sz="3164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929654-361E-44D9-A5A6-CA191CC5B4CC}"/>
              </a:ext>
            </a:extLst>
          </p:cNvPr>
          <p:cNvSpPr/>
          <p:nvPr/>
        </p:nvSpPr>
        <p:spPr>
          <a:xfrm>
            <a:off x="3178969" y="1553766"/>
            <a:ext cx="3227165" cy="1120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79" dirty="0">
                <a:latin typeface="Arial" panose="020B0604020202020204" pitchFamily="34" charset="0"/>
              </a:rPr>
              <a:t>[a-</a:t>
            </a:r>
            <a:r>
              <a:rPr lang="en-US" altLang="zh-CN" sz="6679" dirty="0" err="1">
                <a:latin typeface="Arial" panose="020B0604020202020204" pitchFamily="34" charset="0"/>
              </a:rPr>
              <a:t>zA</a:t>
            </a:r>
            <a:r>
              <a:rPr lang="en-US" altLang="zh-CN" sz="6679" dirty="0">
                <a:latin typeface="Arial" panose="020B0604020202020204" pitchFamily="34" charset="0"/>
              </a:rPr>
              <a:t>-Z]</a:t>
            </a:r>
            <a:endParaRPr lang="zh-CN" altLang="en-US" sz="1266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54E52A6-A949-4A2D-AC8F-12FB3CEBD868}"/>
              </a:ext>
            </a:extLst>
          </p:cNvPr>
          <p:cNvSpPr txBox="1"/>
          <p:nvPr/>
        </p:nvSpPr>
        <p:spPr>
          <a:xfrm>
            <a:off x="3344168" y="3642197"/>
            <a:ext cx="2456781" cy="58432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29">
              <a:defRPr/>
            </a:pPr>
            <a:r>
              <a:rPr sz="3797" spc="-18" dirty="0">
                <a:solidFill>
                  <a:srgbClr val="FF9200"/>
                </a:solidFill>
                <a:latin typeface="Arial"/>
                <a:cs typeface="Arial"/>
              </a:rPr>
              <a:t>Start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25" dirty="0">
                <a:solidFill>
                  <a:srgbClr val="FF9200"/>
                </a:solidFill>
                <a:latin typeface="Arial"/>
                <a:cs typeface="Arial"/>
              </a:rPr>
              <a:t>o</a:t>
            </a:r>
            <a:r>
              <a:rPr sz="3797" spc="-11" dirty="0">
                <a:solidFill>
                  <a:srgbClr val="FF9200"/>
                </a:solidFill>
                <a:latin typeface="Arial"/>
                <a:cs typeface="Arial"/>
              </a:rPr>
              <a:t>f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line</a:t>
            </a:r>
            <a:endParaRPr sz="3797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51576B-3C5A-4D9C-8F37-B17610E4BE62}"/>
              </a:ext>
            </a:extLst>
          </p:cNvPr>
          <p:cNvSpPr/>
          <p:nvPr/>
        </p:nvSpPr>
        <p:spPr>
          <a:xfrm>
            <a:off x="4305889" y="1875234"/>
            <a:ext cx="587020" cy="1120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79" dirty="0">
                <a:latin typeface="Arial" panose="020B0604020202020204" pitchFamily="34" charset="0"/>
              </a:rPr>
              <a:t>^</a:t>
            </a:r>
            <a:endParaRPr lang="zh-CN" altLang="en-US" sz="1266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3F9F81D-25A9-4A75-9319-0BFCF041D3E3}"/>
              </a:ext>
            </a:extLst>
          </p:cNvPr>
          <p:cNvSpPr txBox="1"/>
          <p:nvPr/>
        </p:nvSpPr>
        <p:spPr>
          <a:xfrm>
            <a:off x="3424535" y="3642197"/>
            <a:ext cx="2293814" cy="58432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29">
              <a:defRPr/>
            </a:pP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En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d</a:t>
            </a:r>
            <a:r>
              <a:rPr sz="3797" spc="102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25" dirty="0">
                <a:solidFill>
                  <a:srgbClr val="FF9200"/>
                </a:solidFill>
                <a:latin typeface="Arial"/>
                <a:cs typeface="Arial"/>
              </a:rPr>
              <a:t>o</a:t>
            </a:r>
            <a:r>
              <a:rPr sz="3797" spc="-11" dirty="0">
                <a:solidFill>
                  <a:srgbClr val="FF9200"/>
                </a:solidFill>
                <a:latin typeface="Arial"/>
                <a:cs typeface="Arial"/>
              </a:rPr>
              <a:t>f</a:t>
            </a:r>
            <a:r>
              <a:rPr sz="3797" spc="102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line</a:t>
            </a:r>
            <a:endParaRPr sz="3797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28DC6C-5AE3-4D49-A186-31727ACE4CA7}"/>
              </a:ext>
            </a:extLst>
          </p:cNvPr>
          <p:cNvSpPr/>
          <p:nvPr/>
        </p:nvSpPr>
        <p:spPr>
          <a:xfrm>
            <a:off x="4268136" y="1821656"/>
            <a:ext cx="660758" cy="1120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79" dirty="0">
                <a:latin typeface="Arial" panose="020B0604020202020204" pitchFamily="34" charset="0"/>
              </a:rPr>
              <a:t>$</a:t>
            </a:r>
            <a:endParaRPr lang="zh-CN" altLang="en-US" sz="1266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859CEFA-7739-4379-BFBE-64B0B59FF091}"/>
              </a:ext>
            </a:extLst>
          </p:cNvPr>
          <p:cNvSpPr txBox="1"/>
          <p:nvPr/>
        </p:nvSpPr>
        <p:spPr>
          <a:xfrm>
            <a:off x="1803797" y="3642197"/>
            <a:ext cx="5537523" cy="58432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29">
              <a:defRPr/>
            </a:pP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Any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whitespac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e</a:t>
            </a:r>
            <a:r>
              <a:rPr sz="3797" spc="102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character</a:t>
            </a:r>
            <a:endParaRPr sz="3797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D2B325-F097-4BD6-AE30-8C10B5D57141}"/>
              </a:ext>
            </a:extLst>
          </p:cNvPr>
          <p:cNvSpPr/>
          <p:nvPr/>
        </p:nvSpPr>
        <p:spPr>
          <a:xfrm>
            <a:off x="4174017" y="1875234"/>
            <a:ext cx="849913" cy="1120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79" dirty="0">
                <a:latin typeface="Arial" panose="020B0604020202020204" pitchFamily="34" charset="0"/>
              </a:rPr>
              <a:t>\s</a:t>
            </a:r>
            <a:endParaRPr lang="zh-CN" altLang="en-US" sz="126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>
            <a:extLst>
              <a:ext uri="{FF2B5EF4-FFF2-40B4-BE49-F238E27FC236}">
                <a16:creationId xmlns:a16="http://schemas.microsoft.com/office/drawing/2014/main" id="{10D04CCF-8366-BFA1-135B-9A4C170B0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Influences on JavaScript</a:t>
            </a:r>
          </a:p>
        </p:txBody>
      </p:sp>
      <p:sp>
        <p:nvSpPr>
          <p:cNvPr id="1003523" name="Rectangle 3">
            <a:extLst>
              <a:ext uri="{FF2B5EF4-FFF2-40B4-BE49-F238E27FC236}">
                <a16:creationId xmlns:a16="http://schemas.microsoft.com/office/drawing/2014/main" id="{6F527077-6734-5BE2-6C65-A6CBFD35C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/>
              <a:t>Perl</a:t>
            </a:r>
            <a:r>
              <a:rPr lang="en-US" altLang="en-US" dirty="0"/>
              <a:t>:	</a:t>
            </a:r>
            <a:r>
              <a:rPr lang="en-US" altLang="en-US" b="1" dirty="0"/>
              <a:t>regular expressions</a:t>
            </a:r>
          </a:p>
          <a:p>
            <a:pPr lvl="1"/>
            <a:endParaRPr lang="en-US" altLang="en-US" sz="1200" dirty="0"/>
          </a:p>
          <a:p>
            <a:r>
              <a:rPr lang="en-US" altLang="en-US" dirty="0"/>
              <a:t>Historic note: </a:t>
            </a:r>
            <a:r>
              <a:rPr lang="en-US" altLang="en-US" i="1" dirty="0"/>
              <a:t>Perl </a:t>
            </a:r>
            <a:r>
              <a:rPr lang="en-US" altLang="en-US" dirty="0"/>
              <a:t>was a horribly flawed and very useful scripting language, based on Unix shell scripting and C, that helped lead to many other better languages.</a:t>
            </a:r>
          </a:p>
          <a:p>
            <a:pPr lvl="1"/>
            <a:r>
              <a:rPr lang="en-US" altLang="en-US" dirty="0"/>
              <a:t>PHP, Python, Ruby, Lua, ...</a:t>
            </a:r>
          </a:p>
          <a:p>
            <a:pPr lvl="1"/>
            <a:r>
              <a:rPr lang="en-US" altLang="en-US" dirty="0"/>
              <a:t>Perl was excellent for string/file/text processing because it built </a:t>
            </a:r>
            <a:r>
              <a:rPr lang="en-US" altLang="en-US" i="1" dirty="0"/>
              <a:t>regular expressions </a:t>
            </a:r>
            <a:r>
              <a:rPr lang="en-US" altLang="en-US" dirty="0"/>
              <a:t>directly into the language as a first-class data type.  JavaScript wisely stole this idea.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B9CDCCC-1421-458A-9867-ADE8050CD033}"/>
              </a:ext>
            </a:extLst>
          </p:cNvPr>
          <p:cNvSpPr txBox="1"/>
          <p:nvPr/>
        </p:nvSpPr>
        <p:spPr>
          <a:xfrm>
            <a:off x="1321594" y="3642197"/>
            <a:ext cx="6501929" cy="58432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29">
              <a:defRPr/>
            </a:pP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Any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no</a:t>
            </a:r>
            <a:r>
              <a:rPr sz="3797" spc="-11" dirty="0">
                <a:solidFill>
                  <a:srgbClr val="FF9200"/>
                </a:solidFill>
                <a:latin typeface="Arial"/>
                <a:cs typeface="Arial"/>
              </a:rPr>
              <a:t>n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-</a:t>
            </a: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whitespac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e</a:t>
            </a:r>
            <a:r>
              <a:rPr sz="3797" spc="112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ch</a:t>
            </a:r>
            <a:r>
              <a:rPr sz="3797" spc="-14" dirty="0">
                <a:solidFill>
                  <a:srgbClr val="FF9200"/>
                </a:solidFill>
                <a:latin typeface="Arial"/>
                <a:cs typeface="Arial"/>
              </a:rPr>
              <a:t>a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racter</a:t>
            </a:r>
            <a:endParaRPr sz="3797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204C6A-45F2-4CF2-8910-9025DBA55FC8}"/>
              </a:ext>
            </a:extLst>
          </p:cNvPr>
          <p:cNvSpPr/>
          <p:nvPr/>
        </p:nvSpPr>
        <p:spPr>
          <a:xfrm>
            <a:off x="4102446" y="1875234"/>
            <a:ext cx="992579" cy="1120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79" dirty="0">
                <a:latin typeface="Arial" panose="020B0604020202020204" pitchFamily="34" charset="0"/>
              </a:rPr>
              <a:t>\S</a:t>
            </a:r>
            <a:endParaRPr lang="zh-CN" altLang="en-US" sz="1266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CDEBA9E-72DA-4D8D-A2F4-B99D6DAB6E65}"/>
              </a:ext>
            </a:extLst>
          </p:cNvPr>
          <p:cNvSpPr txBox="1"/>
          <p:nvPr/>
        </p:nvSpPr>
        <p:spPr>
          <a:xfrm>
            <a:off x="3638848" y="3642197"/>
            <a:ext cx="1867421" cy="58432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29">
              <a:defRPr/>
            </a:pP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Any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digit</a:t>
            </a:r>
            <a:endParaRPr sz="3797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C0DE1-65F4-476A-A2FB-79213D96B14A}"/>
              </a:ext>
            </a:extLst>
          </p:cNvPr>
          <p:cNvSpPr/>
          <p:nvPr/>
        </p:nvSpPr>
        <p:spPr>
          <a:xfrm>
            <a:off x="4149785" y="1928813"/>
            <a:ext cx="898003" cy="1120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79" dirty="0">
                <a:latin typeface="Arial" panose="020B0604020202020204" pitchFamily="34" charset="0"/>
              </a:rPr>
              <a:t>\d</a:t>
            </a:r>
            <a:endParaRPr lang="zh-CN" altLang="en-US" sz="1266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06795A0-A439-450A-BC81-63106354CC7D}"/>
              </a:ext>
            </a:extLst>
          </p:cNvPr>
          <p:cNvSpPr txBox="1"/>
          <p:nvPr/>
        </p:nvSpPr>
        <p:spPr>
          <a:xfrm>
            <a:off x="3156645" y="3642197"/>
            <a:ext cx="2830711" cy="58432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29">
              <a:defRPr/>
            </a:pP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Any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no</a:t>
            </a:r>
            <a:r>
              <a:rPr sz="3797" spc="-11" dirty="0">
                <a:solidFill>
                  <a:srgbClr val="FF9200"/>
                </a:solidFill>
                <a:latin typeface="Arial"/>
                <a:cs typeface="Arial"/>
              </a:rPr>
              <a:t>n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-</a:t>
            </a: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digit</a:t>
            </a:r>
            <a:endParaRPr sz="3797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EA16CD-4D46-4DCA-85B9-984F9262E5AF}"/>
              </a:ext>
            </a:extLst>
          </p:cNvPr>
          <p:cNvSpPr/>
          <p:nvPr/>
        </p:nvSpPr>
        <p:spPr>
          <a:xfrm>
            <a:off x="4078776" y="1768078"/>
            <a:ext cx="1040670" cy="1120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79" dirty="0">
                <a:latin typeface="Arial" panose="020B0604020202020204" pitchFamily="34" charset="0"/>
              </a:rPr>
              <a:t>\D</a:t>
            </a:r>
            <a:endParaRPr lang="zh-CN" altLang="en-US" sz="1266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7FAF9B5-3C0D-4FE3-9DE0-D7AE5B7DDEB3}"/>
              </a:ext>
            </a:extLst>
          </p:cNvPr>
          <p:cNvSpPr txBox="1"/>
          <p:nvPr/>
        </p:nvSpPr>
        <p:spPr>
          <a:xfrm>
            <a:off x="1696641" y="3622105"/>
            <a:ext cx="5751835" cy="88729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698750" indent="-26860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zh-CN" sz="2883">
                <a:solidFill>
                  <a:srgbClr val="FF9200"/>
                </a:solidFill>
                <a:latin typeface="Arial" panose="020B0604020202020204" pitchFamily="34" charset="0"/>
              </a:rPr>
              <a:t>Any</a:t>
            </a:r>
            <a:r>
              <a:rPr lang="zh-CN" altLang="zh-CN" sz="2883">
                <a:solidFill>
                  <a:srgbClr val="FF9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83">
                <a:solidFill>
                  <a:srgbClr val="FF9200"/>
                </a:solidFill>
                <a:latin typeface="Arial" panose="020B0604020202020204" pitchFamily="34" charset="0"/>
              </a:rPr>
              <a:t>word</a:t>
            </a:r>
            <a:r>
              <a:rPr lang="zh-CN" altLang="zh-CN" sz="2883">
                <a:solidFill>
                  <a:srgbClr val="FF9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83">
                <a:solidFill>
                  <a:srgbClr val="FF9200"/>
                </a:solidFill>
                <a:latin typeface="Arial" panose="020B0604020202020204" pitchFamily="34" charset="0"/>
              </a:rPr>
              <a:t>character</a:t>
            </a:r>
            <a:r>
              <a:rPr lang="zh-CN" altLang="zh-CN" sz="2883">
                <a:solidFill>
                  <a:srgbClr val="FF9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83">
                <a:solidFill>
                  <a:srgbClr val="FF9200"/>
                </a:solidFill>
                <a:latin typeface="Arial" panose="020B0604020202020204" pitchFamily="34" charset="0"/>
              </a:rPr>
              <a:t>(letter,</a:t>
            </a:r>
            <a:r>
              <a:rPr lang="zh-CN" altLang="zh-CN" sz="2883">
                <a:solidFill>
                  <a:srgbClr val="FF9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83">
                <a:solidFill>
                  <a:srgbClr val="FF9200"/>
                </a:solidFill>
                <a:latin typeface="Arial" panose="020B0604020202020204" pitchFamily="34" charset="0"/>
              </a:rPr>
              <a:t>number,</a:t>
            </a:r>
            <a:r>
              <a:rPr lang="zh-CN" altLang="zh-CN" sz="2883">
                <a:solidFill>
                  <a:srgbClr val="FF9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83">
                <a:solidFill>
                  <a:srgbClr val="FF9200"/>
                </a:solidFill>
                <a:latin typeface="Arial" panose="020B0604020202020204" pitchFamily="34" charset="0"/>
              </a:rPr>
              <a:t>underscore)</a:t>
            </a:r>
            <a:endParaRPr lang="zh-CN" altLang="zh-CN" sz="2883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989581-E3B0-47B0-9B45-1B4E387E280A}"/>
              </a:ext>
            </a:extLst>
          </p:cNvPr>
          <p:cNvSpPr/>
          <p:nvPr/>
        </p:nvSpPr>
        <p:spPr>
          <a:xfrm>
            <a:off x="4078776" y="1607344"/>
            <a:ext cx="1040670" cy="1120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79" dirty="0">
                <a:latin typeface="Arial" panose="020B0604020202020204" pitchFamily="34" charset="0"/>
              </a:rPr>
              <a:t>\w</a:t>
            </a:r>
            <a:endParaRPr lang="zh-CN" altLang="en-US" sz="1266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FCE51E1-A088-446D-BBA5-B8AA1B313C19}"/>
              </a:ext>
            </a:extLst>
          </p:cNvPr>
          <p:cNvSpPr txBox="1"/>
          <p:nvPr/>
        </p:nvSpPr>
        <p:spPr>
          <a:xfrm>
            <a:off x="2004715" y="3642197"/>
            <a:ext cx="5135687" cy="58432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29">
              <a:defRPr/>
            </a:pP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Any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no</a:t>
            </a:r>
            <a:r>
              <a:rPr sz="3797" spc="-11" dirty="0">
                <a:solidFill>
                  <a:srgbClr val="FF9200"/>
                </a:solidFill>
                <a:latin typeface="Arial"/>
                <a:cs typeface="Arial"/>
              </a:rPr>
              <a:t>n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-</a:t>
            </a: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wor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d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character</a:t>
            </a:r>
            <a:endParaRPr sz="3797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FED88E-DAD3-4D0E-8B80-278E5A9A2E60}"/>
              </a:ext>
            </a:extLst>
          </p:cNvPr>
          <p:cNvSpPr/>
          <p:nvPr/>
        </p:nvSpPr>
        <p:spPr>
          <a:xfrm>
            <a:off x="3984098" y="1660922"/>
            <a:ext cx="1229824" cy="1120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79" dirty="0">
                <a:latin typeface="Arial" panose="020B0604020202020204" pitchFamily="34" charset="0"/>
              </a:rPr>
              <a:t>\W</a:t>
            </a:r>
            <a:endParaRPr lang="zh-CN" altLang="en-US" sz="1266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5A4C5BE-5909-4A1D-88CA-31B0B73FD2D1}"/>
              </a:ext>
            </a:extLst>
          </p:cNvPr>
          <p:cNvSpPr txBox="1"/>
          <p:nvPr/>
        </p:nvSpPr>
        <p:spPr>
          <a:xfrm>
            <a:off x="1495723" y="3642197"/>
            <a:ext cx="6153671" cy="58432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29">
              <a:defRPr/>
            </a:pP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Captur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e</a:t>
            </a:r>
            <a:r>
              <a:rPr sz="3797" spc="109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lang="en-GB" sz="3797" spc="109" dirty="0">
                <a:solidFill>
                  <a:srgbClr val="FF9200"/>
                </a:solidFill>
                <a:latin typeface="Times New Roman"/>
                <a:cs typeface="Times New Roman"/>
              </a:rPr>
              <a:t>'</a:t>
            </a:r>
            <a:r>
              <a:rPr lang="en-GB" sz="3797" spc="-4" dirty="0" err="1">
                <a:solidFill>
                  <a:srgbClr val="FF9200"/>
                </a:solidFill>
                <a:latin typeface="Arial"/>
                <a:cs typeface="Arial"/>
              </a:rPr>
              <a:t>abc</a:t>
            </a:r>
            <a:r>
              <a:rPr lang="en-GB" sz="3797" spc="-4" dirty="0">
                <a:solidFill>
                  <a:srgbClr val="FF9200"/>
                </a:solidFill>
                <a:latin typeface="Arial"/>
                <a:cs typeface="Arial"/>
              </a:rPr>
              <a:t>’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enclosed</a:t>
            </a:r>
            <a:endParaRPr sz="3797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D7D71C-6E3E-4B26-8DF9-FEAC4E993CEB}"/>
              </a:ext>
            </a:extLst>
          </p:cNvPr>
          <p:cNvSpPr/>
          <p:nvPr/>
        </p:nvSpPr>
        <p:spPr>
          <a:xfrm>
            <a:off x="3865188" y="1446609"/>
            <a:ext cx="2135521" cy="1120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79" dirty="0">
                <a:latin typeface="Arial" panose="020B0604020202020204" pitchFamily="34" charset="0"/>
              </a:rPr>
              <a:t>(</a:t>
            </a:r>
            <a:r>
              <a:rPr lang="en-US" altLang="zh-CN" sz="6679" dirty="0" err="1">
                <a:latin typeface="Arial" panose="020B0604020202020204" pitchFamily="34" charset="0"/>
              </a:rPr>
              <a:t>abc</a:t>
            </a:r>
            <a:r>
              <a:rPr lang="en-US" altLang="zh-CN" sz="6679" dirty="0">
                <a:latin typeface="Arial" panose="020B0604020202020204" pitchFamily="34" charset="0"/>
              </a:rPr>
              <a:t>)</a:t>
            </a:r>
            <a:endParaRPr lang="zh-CN" altLang="en-US" sz="1266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8D22126-06CF-44B1-A9DC-D84744AE1B07}"/>
              </a:ext>
            </a:extLst>
          </p:cNvPr>
          <p:cNvSpPr txBox="1"/>
          <p:nvPr/>
        </p:nvSpPr>
        <p:spPr>
          <a:xfrm>
            <a:off x="3946922" y="3642197"/>
            <a:ext cx="2581156" cy="11686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8929">
              <a:defRPr/>
            </a:pP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a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o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r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b</a:t>
            </a:r>
            <a:r>
              <a:rPr lang="en-GB" sz="3797" dirty="0">
                <a:solidFill>
                  <a:srgbClr val="FF9200"/>
                </a:solidFill>
                <a:latin typeface="Arial"/>
                <a:cs typeface="Arial"/>
              </a:rPr>
              <a:t> or c</a:t>
            </a:r>
          </a:p>
          <a:p>
            <a:pPr marL="8929">
              <a:defRPr/>
            </a:pPr>
            <a:endParaRPr sz="3797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0C6FA0-C9DE-42EA-B38C-82D4A736BD95}"/>
              </a:ext>
            </a:extLst>
          </p:cNvPr>
          <p:cNvSpPr/>
          <p:nvPr/>
        </p:nvSpPr>
        <p:spPr>
          <a:xfrm>
            <a:off x="3768329" y="1660922"/>
            <a:ext cx="2581156" cy="1797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79" dirty="0">
                <a:latin typeface="Arial" panose="020B0604020202020204" pitchFamily="34" charset="0"/>
              </a:rPr>
              <a:t>(</a:t>
            </a:r>
            <a:r>
              <a:rPr lang="en-US" altLang="zh-CN" sz="6679" dirty="0" err="1">
                <a:latin typeface="Arial" panose="020B0604020202020204" pitchFamily="34" charset="0"/>
              </a:rPr>
              <a:t>a|b|c</a:t>
            </a:r>
            <a:r>
              <a:rPr lang="en-US" altLang="zh-CN" sz="6679" dirty="0">
                <a:latin typeface="Arial" panose="020B0604020202020204" pitchFamily="34" charset="0"/>
              </a:rPr>
              <a:t>)</a:t>
            </a:r>
          </a:p>
          <a:p>
            <a:r>
              <a:rPr lang="en-GB" altLang="zh-CN" sz="4400" dirty="0">
                <a:latin typeface="Arial" panose="020B0604020202020204" pitchFamily="34" charset="0"/>
              </a:rPr>
              <a:t> = [</a:t>
            </a:r>
            <a:r>
              <a:rPr lang="en-GB" altLang="zh-CN" sz="4400" dirty="0" err="1">
                <a:latin typeface="Arial" panose="020B0604020202020204" pitchFamily="34" charset="0"/>
              </a:rPr>
              <a:t>abc</a:t>
            </a:r>
            <a:r>
              <a:rPr lang="en-GB" altLang="zh-CN" sz="4400" dirty="0">
                <a:latin typeface="Arial" panose="020B0604020202020204" pitchFamily="34" charset="0"/>
              </a:rPr>
              <a:t>]</a:t>
            </a:r>
            <a:endParaRPr lang="en-US" altLang="zh-CN" sz="287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F3CA991-32C2-4DD9-88DF-B05D9D4AFD06}"/>
              </a:ext>
            </a:extLst>
          </p:cNvPr>
          <p:cNvSpPr txBox="1"/>
          <p:nvPr/>
        </p:nvSpPr>
        <p:spPr>
          <a:xfrm>
            <a:off x="2018109" y="3642197"/>
            <a:ext cx="5108898" cy="58432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29">
              <a:defRPr/>
            </a:pP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Cas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e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insensitiv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e</a:t>
            </a:r>
            <a:r>
              <a:rPr sz="3797" spc="112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o</a:t>
            </a:r>
            <a:r>
              <a:rPr sz="3797" spc="-14" dirty="0">
                <a:solidFill>
                  <a:srgbClr val="FF9200"/>
                </a:solidFill>
                <a:latin typeface="Arial"/>
                <a:cs typeface="Arial"/>
              </a:rPr>
              <a:t>p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tion.</a:t>
            </a:r>
            <a:endParaRPr sz="3797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7918FE-4811-4D28-B4AF-A967583603BD}"/>
              </a:ext>
            </a:extLst>
          </p:cNvPr>
          <p:cNvSpPr/>
          <p:nvPr/>
        </p:nvSpPr>
        <p:spPr>
          <a:xfrm>
            <a:off x="4411837" y="1768078"/>
            <a:ext cx="375424" cy="1120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79" dirty="0" err="1">
                <a:latin typeface="Arial" panose="020B0604020202020204" pitchFamily="34" charset="0"/>
              </a:rPr>
              <a:t>i</a:t>
            </a:r>
            <a:endParaRPr lang="zh-CN" altLang="en-US" sz="1266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762304-222A-4989-BB4D-1044FB9CEEC8}"/>
              </a:ext>
            </a:extLst>
          </p:cNvPr>
          <p:cNvSpPr txBox="1"/>
          <p:nvPr/>
        </p:nvSpPr>
        <p:spPr>
          <a:xfrm>
            <a:off x="1696641" y="3642197"/>
            <a:ext cx="5751835" cy="58432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29">
              <a:defRPr/>
            </a:pP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ignor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e</a:t>
            </a:r>
            <a:r>
              <a:rPr sz="3797" spc="109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whitespac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e</a:t>
            </a:r>
            <a:r>
              <a:rPr sz="3797" spc="9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spc="-4" dirty="0">
                <a:solidFill>
                  <a:srgbClr val="FF9200"/>
                </a:solidFill>
                <a:latin typeface="Arial"/>
                <a:cs typeface="Arial"/>
              </a:rPr>
              <a:t>i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n</a:t>
            </a:r>
            <a:r>
              <a:rPr sz="3797" spc="105" dirty="0">
                <a:solidFill>
                  <a:srgbClr val="FF9200"/>
                </a:solidFill>
                <a:latin typeface="Times New Roman"/>
                <a:cs typeface="Times New Roman"/>
              </a:rPr>
              <a:t> </a:t>
            </a:r>
            <a:r>
              <a:rPr sz="3797" dirty="0">
                <a:solidFill>
                  <a:srgbClr val="FF9200"/>
                </a:solidFill>
                <a:latin typeface="Arial"/>
                <a:cs typeface="Arial"/>
              </a:rPr>
              <a:t>regex</a:t>
            </a:r>
            <a:endParaRPr sz="3797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A2BBB1-2E70-4A65-A038-2A35B759D586}"/>
              </a:ext>
            </a:extLst>
          </p:cNvPr>
          <p:cNvSpPr/>
          <p:nvPr/>
        </p:nvSpPr>
        <p:spPr>
          <a:xfrm>
            <a:off x="4292927" y="1660922"/>
            <a:ext cx="612668" cy="1120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79" dirty="0">
                <a:latin typeface="Arial" panose="020B0604020202020204" pitchFamily="34" charset="0"/>
              </a:rPr>
              <a:t>x</a:t>
            </a:r>
            <a:endParaRPr lang="zh-CN" altLang="en-US" sz="1266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E3FACC-D7ED-1E72-1DEE-85C1F17F92E2}"/>
              </a:ext>
            </a:extLst>
          </p:cNvPr>
          <p:cNvSpPr txBox="1"/>
          <p:nvPr/>
        </p:nvSpPr>
        <p:spPr>
          <a:xfrm>
            <a:off x="1949669" y="3629176"/>
            <a:ext cx="546012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?= is </a:t>
            </a:r>
            <a:r>
              <a:rPr lang="en-GB" sz="2000" b="1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 positive lookahead, a type of zero-width assertion</a:t>
            </a:r>
            <a:r>
              <a:rPr lang="en-GB" sz="20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 What it's saying is that the captured match must be followed by whatever is within the parentheses but that part isn't captured. </a:t>
            </a:r>
            <a:endParaRPr lang="en-GB" sz="20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8900D-64AE-2F89-F7C0-22E23BB8B009}"/>
              </a:ext>
            </a:extLst>
          </p:cNvPr>
          <p:cNvSpPr txBox="1"/>
          <p:nvPr/>
        </p:nvSpPr>
        <p:spPr>
          <a:xfrm>
            <a:off x="2175641" y="1289831"/>
            <a:ext cx="4572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?=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66288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>
            <a:extLst>
              <a:ext uri="{FF2B5EF4-FFF2-40B4-BE49-F238E27FC236}">
                <a16:creationId xmlns:a16="http://schemas.microsoft.com/office/drawing/2014/main" id="{BD586FC3-4E08-0CC3-6078-665871C76B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What is a regular expression?</a:t>
            </a:r>
          </a:p>
        </p:txBody>
      </p:sp>
      <p:sp>
        <p:nvSpPr>
          <p:cNvPr id="975875" name="Rectangle 3">
            <a:extLst>
              <a:ext uri="{FF2B5EF4-FFF2-40B4-BE49-F238E27FC236}">
                <a16:creationId xmlns:a16="http://schemas.microsoft.com/office/drawing/2014/main" id="{4ED61C6B-7465-EC35-77DA-065B58F6EA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 marL="460375" indent="-231775" algn="ctr">
              <a:buFontTx/>
              <a:buNone/>
            </a:pPr>
            <a:r>
              <a:rPr lang="en-US" altLang="en-US" sz="2400" b="1" dirty="0">
                <a:latin typeface="Consolas" panose="020B0609020204030204" pitchFamily="49" charset="0"/>
              </a:rPr>
              <a:t>/</a:t>
            </a:r>
            <a:r>
              <a:rPr lang="en-US" altLang="en-US" sz="2400" dirty="0">
                <a:solidFill>
                  <a:srgbClr val="6600CC"/>
                </a:solidFill>
                <a:latin typeface="Consolas" panose="020B0609020204030204" pitchFamily="49" charset="0"/>
              </a:rPr>
              <a:t>[a-</a:t>
            </a:r>
            <a:r>
              <a:rPr lang="en-US" altLang="en-US" sz="2400" dirty="0" err="1">
                <a:solidFill>
                  <a:srgbClr val="6600CC"/>
                </a:solidFill>
                <a:latin typeface="Consolas" panose="020B0609020204030204" pitchFamily="49" charset="0"/>
              </a:rPr>
              <a:t>zA</a:t>
            </a:r>
            <a:r>
              <a:rPr lang="en-US" altLang="en-US" sz="2400" dirty="0">
                <a:solidFill>
                  <a:srgbClr val="6600CC"/>
                </a:solidFill>
                <a:latin typeface="Consolas" panose="020B0609020204030204" pitchFamily="49" charset="0"/>
              </a:rPr>
              <a:t>-Z_\-]+</a:t>
            </a:r>
            <a:r>
              <a:rPr lang="en-US" altLang="en-US" sz="2400" b="1" dirty="0">
                <a:latin typeface="Consolas" panose="020B0609020204030204" pitchFamily="49" charset="0"/>
              </a:rPr>
              <a:t>@</a:t>
            </a:r>
            <a:r>
              <a:rPr lang="en-US" altLang="en-US" sz="2400" dirty="0">
                <a:solidFill>
                  <a:srgbClr val="CC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chemeClr val="hlink"/>
                </a:solidFill>
                <a:latin typeface="Consolas" panose="020B0609020204030204" pitchFamily="49" charset="0"/>
              </a:rPr>
              <a:t>([a-</a:t>
            </a:r>
            <a:r>
              <a:rPr lang="en-US" altLang="en-US" sz="2400" dirty="0" err="1">
                <a:solidFill>
                  <a:schemeClr val="hlink"/>
                </a:solidFill>
                <a:latin typeface="Consolas" panose="020B0609020204030204" pitchFamily="49" charset="0"/>
              </a:rPr>
              <a:t>zA</a:t>
            </a:r>
            <a:r>
              <a:rPr lang="en-US" altLang="en-US" sz="2400" dirty="0">
                <a:solidFill>
                  <a:schemeClr val="hlink"/>
                </a:solidFill>
                <a:latin typeface="Consolas" panose="020B0609020204030204" pitchFamily="49" charset="0"/>
              </a:rPr>
              <a:t>-Z_\-])+</a:t>
            </a:r>
            <a:r>
              <a:rPr lang="en-US" altLang="en-US" sz="2400" dirty="0">
                <a:solidFill>
                  <a:srgbClr val="CC0000"/>
                </a:solidFill>
                <a:latin typeface="Consolas" panose="020B0609020204030204" pitchFamily="49" charset="0"/>
              </a:rPr>
              <a:t>\.)+</a:t>
            </a:r>
            <a:r>
              <a:rPr lang="en-US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[a-</a:t>
            </a:r>
            <a:r>
              <a:rPr lang="en-US" alt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zA</a:t>
            </a:r>
            <a:r>
              <a:rPr lang="en-US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-Z]{2,4}</a:t>
            </a:r>
            <a:r>
              <a:rPr lang="en-US" altLang="en-US" sz="2400" b="1" dirty="0">
                <a:latin typeface="Consolas" panose="020B0609020204030204" pitchFamily="49" charset="0"/>
              </a:rPr>
              <a:t>/</a:t>
            </a:r>
          </a:p>
          <a:p>
            <a:pPr marL="854075" lvl="1">
              <a:buFont typeface="Wingdings" panose="05000000000000000000" pitchFamily="2" charset="2"/>
              <a:buNone/>
            </a:pPr>
            <a:endParaRPr lang="en-US" altLang="en-US" sz="2200" dirty="0">
              <a:latin typeface="Consolas" panose="020B0609020204030204" pitchFamily="49" charset="0"/>
            </a:endParaRPr>
          </a:p>
          <a:p>
            <a:pPr marL="460375" indent="-231775"/>
            <a:r>
              <a:rPr lang="en-US" altLang="en-US" b="1" dirty="0"/>
              <a:t>regular expression </a:t>
            </a:r>
            <a:r>
              <a:rPr lang="en-US" altLang="en-US" dirty="0"/>
              <a:t>("regex"): describes a pattern of text</a:t>
            </a:r>
          </a:p>
          <a:p>
            <a:pPr marL="854075" lvl="1"/>
            <a:r>
              <a:rPr lang="en-US" altLang="en-US" dirty="0"/>
              <a:t>can test whether a string matches the expr's pattern</a:t>
            </a:r>
          </a:p>
          <a:p>
            <a:pPr marL="854075" lvl="1"/>
            <a:r>
              <a:rPr lang="en-US" altLang="en-US" dirty="0"/>
              <a:t>can use a regex to search/replace characters in a string</a:t>
            </a:r>
          </a:p>
          <a:p>
            <a:pPr marL="854075" lvl="1"/>
            <a:r>
              <a:rPr lang="en-US" altLang="en-US" dirty="0"/>
              <a:t>very powerful, but tough to read</a:t>
            </a:r>
          </a:p>
          <a:p>
            <a:pPr marL="1143000" lvl="2" indent="-174625">
              <a:buFont typeface="Calibri" panose="020F0502020204030204" pitchFamily="34" charset="0"/>
              <a:buNone/>
            </a:pPr>
            <a:endParaRPr lang="en-US" altLang="en-US" dirty="0"/>
          </a:p>
          <a:p>
            <a:pPr marL="460375" indent="-231775"/>
            <a:r>
              <a:rPr lang="en-US" altLang="en-US" dirty="0"/>
              <a:t>regular expressions occur in many places:</a:t>
            </a:r>
          </a:p>
          <a:p>
            <a:pPr marL="854075" lvl="1"/>
            <a:r>
              <a:rPr lang="en-US" altLang="en-US" dirty="0"/>
              <a:t>text editors (</a:t>
            </a:r>
            <a:r>
              <a:rPr lang="en-US" altLang="en-US" dirty="0" err="1"/>
              <a:t>TextPad</a:t>
            </a:r>
            <a:r>
              <a:rPr lang="en-US" altLang="en-US" dirty="0"/>
              <a:t>) allow regexes in search/replace</a:t>
            </a:r>
          </a:p>
          <a:p>
            <a:pPr marL="854075" lvl="1"/>
            <a:r>
              <a:rPr lang="en-US" altLang="en-US" dirty="0"/>
              <a:t>languages: JavaScript;   Java </a:t>
            </a:r>
            <a:r>
              <a:rPr lang="en-US" altLang="en-US" dirty="0">
                <a:latin typeface="Consolas" panose="020B0609020204030204" pitchFamily="49" charset="0"/>
              </a:rPr>
              <a:t>Scanner</a:t>
            </a:r>
            <a:r>
              <a:rPr lang="en-US" altLang="en-US" dirty="0"/>
              <a:t>, </a:t>
            </a:r>
            <a:r>
              <a:rPr lang="en-US" altLang="en-US" dirty="0">
                <a:latin typeface="Consolas" panose="020B0609020204030204" pitchFamily="49" charset="0"/>
              </a:rPr>
              <a:t>String</a:t>
            </a:r>
            <a:r>
              <a:rPr lang="en-US" altLang="en-US" dirty="0"/>
              <a:t> </a:t>
            </a:r>
            <a:r>
              <a:rPr lang="en-US" altLang="en-US" dirty="0">
                <a:latin typeface="Consolas" panose="020B0609020204030204" pitchFamily="49" charset="0"/>
              </a:rPr>
              <a:t>split</a:t>
            </a:r>
          </a:p>
          <a:p>
            <a:pPr marL="854075" lvl="1"/>
            <a:r>
              <a:rPr lang="en-US" altLang="en-US" dirty="0"/>
              <a:t>Unix/Linux/Mac shell commands (</a:t>
            </a:r>
            <a:r>
              <a:rPr lang="en-US" altLang="en-US" dirty="0">
                <a:latin typeface="Consolas" panose="020B0609020204030204" pitchFamily="49" charset="0"/>
              </a:rPr>
              <a:t>grep</a:t>
            </a:r>
            <a:r>
              <a:rPr lang="en-US" altLang="en-US" dirty="0"/>
              <a:t>, </a:t>
            </a:r>
            <a:r>
              <a:rPr lang="en-US" altLang="en-US" dirty="0">
                <a:latin typeface="Consolas" panose="020B0609020204030204" pitchFamily="49" charset="0"/>
              </a:rPr>
              <a:t>sed</a:t>
            </a:r>
            <a:r>
              <a:rPr lang="en-US" altLang="en-US" dirty="0"/>
              <a:t>, </a:t>
            </a:r>
            <a:r>
              <a:rPr lang="en-US" altLang="en-US" dirty="0">
                <a:latin typeface="Consolas" panose="020B0609020204030204" pitchFamily="49" charset="0"/>
              </a:rPr>
              <a:t>find</a:t>
            </a:r>
            <a:r>
              <a:rPr lang="en-US" altLang="en-US" dirty="0"/>
              <a:t>, etc.)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73688B-2C52-3E20-D7F5-9D12FA3A0CBF}"/>
              </a:ext>
            </a:extLst>
          </p:cNvPr>
          <p:cNvSpPr txBox="1"/>
          <p:nvPr/>
        </p:nvSpPr>
        <p:spPr>
          <a:xfrm>
            <a:off x="1371600" y="1432990"/>
            <a:ext cx="60534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/>
              <a:t>?=.*&lt;pattern&gt;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DE8182-8487-E0EF-EB1E-4AB11658E747}"/>
              </a:ext>
            </a:extLst>
          </p:cNvPr>
          <p:cNvSpPr txBox="1"/>
          <p:nvPr/>
        </p:nvSpPr>
        <p:spPr>
          <a:xfrm>
            <a:off x="2196155" y="4209276"/>
            <a:ext cx="522889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captured match must be followed at least once </a:t>
            </a:r>
          </a:p>
        </p:txBody>
      </p:sp>
    </p:spTree>
    <p:extLst>
      <p:ext uri="{BB962C8B-B14F-4D97-AF65-F5344CB8AC3E}">
        <p14:creationId xmlns:p14="http://schemas.microsoft.com/office/powerpoint/2010/main" val="327424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bject 2">
            <a:extLst>
              <a:ext uri="{FF2B5EF4-FFF2-40B4-BE49-F238E27FC236}">
                <a16:creationId xmlns:a16="http://schemas.microsoft.com/office/drawing/2014/main" id="{0B303C5F-E386-4AD4-8ECE-1BB14E5BB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241" y="2181259"/>
            <a:ext cx="3652565" cy="116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zh-CN" sz="3797" dirty="0">
                <a:solidFill>
                  <a:srgbClr val="FF9200"/>
                </a:solidFill>
                <a:latin typeface="Arial" panose="020B0604020202020204" pitchFamily="34" charset="0"/>
              </a:rPr>
              <a:t>Complicated examples</a:t>
            </a:r>
            <a:endParaRPr lang="zh-CN" altLang="zh-CN" sz="3797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DF9CAF8-C17B-4B79-A08E-4796D2CDE3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8552" y="493455"/>
            <a:ext cx="5777158" cy="500063"/>
          </a:xfrm>
        </p:spPr>
        <p:txBody>
          <a:bodyPr rtlCol="0">
            <a:normAutofit fontScale="90000"/>
          </a:bodyPr>
          <a:lstStyle/>
          <a:p>
            <a:pPr marL="812573">
              <a:spcBef>
                <a:spcPts val="0"/>
              </a:spcBef>
              <a:defRPr/>
            </a:pPr>
            <a:r>
              <a:rPr lang="en-GB" spc="-4" dirty="0"/>
              <a:t>email</a:t>
            </a:r>
            <a:endParaRPr spc="-4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27BDD-5394-45DB-AEAC-10955B1B44A5}"/>
              </a:ext>
            </a:extLst>
          </p:cNvPr>
          <p:cNvSpPr/>
          <p:nvPr/>
        </p:nvSpPr>
        <p:spPr>
          <a:xfrm>
            <a:off x="607218" y="1227897"/>
            <a:ext cx="79295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</a:rPr>
              <a:t>Starting with an id, which can be letter or number or underscore or ‘-’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</a:rPr>
              <a:t>A @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</a:rPr>
              <a:t>String(s)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</a:rPr>
              <a:t>A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</a:rPr>
              <a:t>2-4 characters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6D8459-E888-4E80-AEA2-1B6353A5A72B}"/>
              </a:ext>
            </a:extLst>
          </p:cNvPr>
          <p:cNvSpPr/>
          <p:nvPr/>
        </p:nvSpPr>
        <p:spPr>
          <a:xfrm>
            <a:off x="607218" y="4143059"/>
            <a:ext cx="73280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/^[a-zA-Z0-9_\-]+@[a-</a:t>
            </a:r>
            <a:r>
              <a:rPr lang="en-GB" sz="28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GB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-Z_\-]+\.[a-</a:t>
            </a:r>
            <a:r>
              <a:rPr lang="en-GB" sz="28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GB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-Z]{2,4}$/</a:t>
            </a:r>
          </a:p>
        </p:txBody>
      </p:sp>
    </p:spTree>
    <p:extLst>
      <p:ext uri="{BB962C8B-B14F-4D97-AF65-F5344CB8AC3E}">
        <p14:creationId xmlns:p14="http://schemas.microsoft.com/office/powerpoint/2010/main" val="843295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DF9CAF8-C17B-4B79-A08E-4796D2CDE3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8552" y="493455"/>
            <a:ext cx="4938117" cy="500063"/>
          </a:xfrm>
        </p:spPr>
        <p:txBody>
          <a:bodyPr rtlCol="0">
            <a:normAutofit fontScale="90000"/>
          </a:bodyPr>
          <a:lstStyle/>
          <a:p>
            <a:pPr marL="812573">
              <a:spcBef>
                <a:spcPts val="0"/>
              </a:spcBef>
              <a:defRPr/>
            </a:pPr>
            <a:r>
              <a:rPr spc="-4" dirty="0"/>
              <a:t>password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27BDD-5394-45DB-AEAC-10955B1B44A5}"/>
              </a:ext>
            </a:extLst>
          </p:cNvPr>
          <p:cNvSpPr/>
          <p:nvPr/>
        </p:nvSpPr>
        <p:spPr>
          <a:xfrm>
            <a:off x="607218" y="1227897"/>
            <a:ext cx="79295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</a:rPr>
              <a:t>6 to 20 characters length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</a:rPr>
              <a:t>at least one uppercase char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</a:rPr>
              <a:t>At least one lowercase char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</a:rPr>
              <a:t>At least one number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</a:rPr>
              <a:t>At least one special char from the following: </a:t>
            </a:r>
          </a:p>
          <a:p>
            <a:pPr lvl="1"/>
            <a:r>
              <a:rPr lang="en-US" altLang="zh-CN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%, ^, &amp;, *, (, ), -, +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6D8459-E888-4E80-AEA2-1B6353A5A72B}"/>
              </a:ext>
            </a:extLst>
          </p:cNvPr>
          <p:cNvSpPr/>
          <p:nvPr/>
        </p:nvSpPr>
        <p:spPr>
          <a:xfrm>
            <a:off x="364064" y="4333352"/>
            <a:ext cx="86260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/^(?=.*[a-z])(?=.*[A-Z])(?=.*[0-9])(?=.*[\%\^\&amp;\*\(\)\-\+]).{6,20}$/</a:t>
            </a:r>
            <a:endParaRPr lang="zh-CN" altLang="en-US" sz="105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DF9CAF8-C17B-4B79-A08E-4796D2CDE3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8552" y="493455"/>
            <a:ext cx="5777158" cy="500063"/>
          </a:xfrm>
        </p:spPr>
        <p:txBody>
          <a:bodyPr rtlCol="0">
            <a:normAutofit fontScale="90000"/>
          </a:bodyPr>
          <a:lstStyle/>
          <a:p>
            <a:pPr marL="812573">
              <a:spcBef>
                <a:spcPts val="0"/>
              </a:spcBef>
              <a:defRPr/>
            </a:pPr>
            <a:r>
              <a:rPr lang="en-GB" spc="-4" dirty="0"/>
              <a:t>Master-card number</a:t>
            </a:r>
            <a:endParaRPr spc="-4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27BDD-5394-45DB-AEAC-10955B1B44A5}"/>
              </a:ext>
            </a:extLst>
          </p:cNvPr>
          <p:cNvSpPr/>
          <p:nvPr/>
        </p:nvSpPr>
        <p:spPr>
          <a:xfrm>
            <a:off x="607218" y="1227897"/>
            <a:ext cx="79295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</a:rPr>
              <a:t>16 digits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</a:rPr>
              <a:t>Starting with 51, 52, 53, 54, 55 or 2221-2720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96152C-8C65-A316-000C-ECB2A9AC1CC2}"/>
              </a:ext>
            </a:extLst>
          </p:cNvPr>
          <p:cNvSpPr/>
          <p:nvPr/>
        </p:nvSpPr>
        <p:spPr>
          <a:xfrm>
            <a:off x="607218" y="4604964"/>
            <a:ext cx="7244010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/^((5[1-5][0-9]{2})|(222[1-9])|(22[3-9][0-9])|(2[3-6][0-9]{2})|(27[01][0-9])|2720)[0-9]{12}$/</a:t>
            </a:r>
          </a:p>
          <a:p>
            <a:endParaRPr lang="zh-CN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25920-F835-061C-2EA9-F16750D1E582}"/>
              </a:ext>
            </a:extLst>
          </p:cNvPr>
          <p:cNvSpPr txBox="1"/>
          <p:nvPr/>
        </p:nvSpPr>
        <p:spPr>
          <a:xfrm>
            <a:off x="607218" y="2389994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5100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5599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2221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2720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2221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2229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2230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2299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2300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2699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2700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2719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2720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721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DF9CAF8-C17B-4B79-A08E-4796D2CDE3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8552" y="493455"/>
            <a:ext cx="5777158" cy="500063"/>
          </a:xfrm>
        </p:spPr>
        <p:txBody>
          <a:bodyPr rtlCol="0">
            <a:normAutofit fontScale="90000"/>
          </a:bodyPr>
          <a:lstStyle/>
          <a:p>
            <a:pPr marL="812573">
              <a:spcBef>
                <a:spcPts val="0"/>
              </a:spcBef>
              <a:defRPr/>
            </a:pPr>
            <a:r>
              <a:rPr lang="en-GB" spc="-4" dirty="0"/>
              <a:t>Master-card number*</a:t>
            </a:r>
            <a:endParaRPr spc="-4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27BDD-5394-45DB-AEAC-10955B1B44A5}"/>
              </a:ext>
            </a:extLst>
          </p:cNvPr>
          <p:cNvSpPr/>
          <p:nvPr/>
        </p:nvSpPr>
        <p:spPr>
          <a:xfrm>
            <a:off x="607218" y="1227897"/>
            <a:ext cx="79295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</a:rPr>
              <a:t>16 digits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</a:rPr>
              <a:t>Starting with 51, 52, 53, 54, 55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6D8459-E888-4E80-AEA2-1B6353A5A72B}"/>
              </a:ext>
            </a:extLst>
          </p:cNvPr>
          <p:cNvSpPr/>
          <p:nvPr/>
        </p:nvSpPr>
        <p:spPr>
          <a:xfrm>
            <a:off x="607218" y="4143059"/>
            <a:ext cx="7244010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/^(5[1-5][0-9]{14}$/</a:t>
            </a:r>
          </a:p>
          <a:p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75255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A3E975-45BE-E5BC-5034-76693D8E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704094-7FB7-0558-BD37-2D8E44FCA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067"/>
            <a:ext cx="9144000" cy="38518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7DF9F4-1ED7-295D-CB11-1C0B54578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8" y="5498517"/>
            <a:ext cx="5134692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69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4F7A-8CB8-B6E0-281A-68B57791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0F72-F125-34A0-FCAD-07B9B702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5A42C-EA44-DE96-DB99-553F45065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" y="1528497"/>
            <a:ext cx="9069066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78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8E36-D86E-910F-4CBB-D5F81D31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294477-AEE8-193F-9D38-209EDE693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75454"/>
            <a:ext cx="8229600" cy="3975454"/>
          </a:xfrm>
        </p:spPr>
      </p:pic>
    </p:spTree>
    <p:extLst>
      <p:ext uri="{BB962C8B-B14F-4D97-AF65-F5344CB8AC3E}">
        <p14:creationId xmlns:p14="http://schemas.microsoft.com/office/powerpoint/2010/main" val="202940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>
            <a:extLst>
              <a:ext uri="{FF2B5EF4-FFF2-40B4-BE49-F238E27FC236}">
                <a16:creationId xmlns:a16="http://schemas.microsoft.com/office/drawing/2014/main" id="{AFE99EA3-7F7A-51FE-99D3-9F0E01D82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regexp methods</a:t>
            </a:r>
          </a:p>
        </p:txBody>
      </p:sp>
      <p:graphicFrame>
        <p:nvGraphicFramePr>
          <p:cNvPr id="973903" name="Group 79">
            <a:extLst>
              <a:ext uri="{FF2B5EF4-FFF2-40B4-BE49-F238E27FC236}">
                <a16:creationId xmlns:a16="http://schemas.microsoft.com/office/drawing/2014/main" id="{2E05EA3F-08FE-313F-1A2F-E443B35FD729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143000"/>
          <a:ext cx="8839200" cy="4974336"/>
        </p:xfrm>
        <a:graphic>
          <a:graphicData uri="http://schemas.openxmlformats.org/drawingml/2006/table">
            <a:tbl>
              <a:tblPr/>
              <a:tblGrid>
                <a:gridCol w="4495800">
                  <a:extLst>
                    <a:ext uri="{9D8B030D-6E8A-4147-A177-3AD203B41FA5}">
                      <a16:colId xmlns:a16="http://schemas.microsoft.com/office/drawing/2014/main" val="3854063238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365764086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.match(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regexp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returns first match for this string against the given regular expression; if global /g flag is used, returns array of all matches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340750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.replace(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regexp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replaces first occurrence of the regular expression with the given text; if global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/g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flag is used, replaces all occurrences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458493"/>
                  </a:ext>
                </a:extLst>
              </a:tr>
              <a:tr h="227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.search(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regexp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returns first index where the given regular expression occurs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659540"/>
                  </a:ext>
                </a:extLst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.split(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delimiter[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limit]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breaks apart a string into an array of strings using the given regular as the delimiter; returns the array of tokens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4025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>
            <a:extLst>
              <a:ext uri="{FF2B5EF4-FFF2-40B4-BE49-F238E27FC236}">
                <a16:creationId xmlns:a16="http://schemas.microsoft.com/office/drawing/2014/main" id="{37B2782D-EFB9-C86E-8CD7-10F1E94759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Basic regexes</a:t>
            </a:r>
          </a:p>
        </p:txBody>
      </p:sp>
      <p:sp>
        <p:nvSpPr>
          <p:cNvPr id="979971" name="Rectangle 3">
            <a:extLst>
              <a:ext uri="{FF2B5EF4-FFF2-40B4-BE49-F238E27FC236}">
                <a16:creationId xmlns:a16="http://schemas.microsoft.com/office/drawing/2014/main" id="{583D13FB-3731-B3A2-076A-5F91688D4D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10000"/>
          </a:bodyPr>
          <a:lstStyle/>
          <a:p>
            <a:pPr marL="460375" indent="-231775" algn="ctr">
              <a:buFontTx/>
              <a:buNone/>
            </a:pPr>
            <a:r>
              <a:rPr lang="en-US" altLang="en-US" dirty="0">
                <a:latin typeface="Consolas" panose="020B0609020204030204" pitchFamily="49" charset="0"/>
              </a:rPr>
              <a:t>/</a:t>
            </a:r>
            <a:r>
              <a:rPr lang="en-US" altLang="en-US" dirty="0" err="1">
                <a:latin typeface="Consolas" panose="020B0609020204030204" pitchFamily="49" charset="0"/>
              </a:rPr>
              <a:t>abc</a:t>
            </a:r>
            <a:r>
              <a:rPr lang="en-US" altLang="en-US" dirty="0">
                <a:latin typeface="Consolas" panose="020B0609020204030204" pitchFamily="49" charset="0"/>
              </a:rPr>
              <a:t>/</a:t>
            </a:r>
          </a:p>
          <a:p>
            <a:pPr marL="854075" lvl="1"/>
            <a:endParaRPr lang="en-US" altLang="en-US" dirty="0">
              <a:latin typeface="Consolas" panose="020B0609020204030204" pitchFamily="49" charset="0"/>
            </a:endParaRPr>
          </a:p>
          <a:p>
            <a:pPr marL="460375" indent="-231775"/>
            <a:r>
              <a:rPr lang="en-US" altLang="en-US" dirty="0"/>
              <a:t>a regular expression literal in JS is written   </a:t>
            </a:r>
            <a:r>
              <a:rPr lang="en-US" altLang="en-US" dirty="0">
                <a:latin typeface="Consolas" panose="020B0609020204030204" pitchFamily="49" charset="0"/>
              </a:rPr>
              <a:t>/</a:t>
            </a:r>
            <a:r>
              <a:rPr lang="en-US" altLang="en-US" b="1" i="1" dirty="0">
                <a:latin typeface="Consolas" panose="020B0609020204030204" pitchFamily="49" charset="0"/>
              </a:rPr>
              <a:t>pattern</a:t>
            </a:r>
            <a:r>
              <a:rPr lang="en-US" altLang="en-US" dirty="0">
                <a:latin typeface="Consolas" panose="020B0609020204030204" pitchFamily="49" charset="0"/>
              </a:rPr>
              <a:t>/</a:t>
            </a:r>
          </a:p>
          <a:p>
            <a:pPr marL="460375" indent="-231775"/>
            <a:r>
              <a:rPr lang="en-US" altLang="en-US" dirty="0"/>
              <a:t>the simplest regexes simply match a given substring</a:t>
            </a:r>
          </a:p>
          <a:p>
            <a:pPr marL="854075" lvl="1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60375" indent="-231775"/>
            <a:r>
              <a:rPr lang="en-US" altLang="en-US" dirty="0"/>
              <a:t>the above regex matches any line containing "</a:t>
            </a:r>
            <a:r>
              <a:rPr lang="en-US" altLang="en-US" dirty="0" err="1"/>
              <a:t>abc</a:t>
            </a:r>
            <a:r>
              <a:rPr lang="en-US" altLang="en-US" dirty="0"/>
              <a:t>“</a:t>
            </a:r>
          </a:p>
          <a:p>
            <a:pPr marL="228600" indent="0">
              <a:buNone/>
            </a:pPr>
            <a:r>
              <a:rPr lang="en-US" altLang="en-US" dirty="0"/>
              <a:t>	for /</a:t>
            </a:r>
            <a:r>
              <a:rPr lang="en-US" altLang="en-US" dirty="0" err="1"/>
              <a:t>abc</a:t>
            </a:r>
            <a:r>
              <a:rPr lang="en-US" altLang="en-US" dirty="0"/>
              <a:t>/</a:t>
            </a:r>
          </a:p>
          <a:p>
            <a:pPr marL="854075" lvl="1"/>
            <a:r>
              <a:rPr lang="en-US" altLang="en-US" i="1" dirty="0"/>
              <a:t>YES </a:t>
            </a:r>
            <a:r>
              <a:rPr lang="en-US" altLang="en-US" dirty="0"/>
              <a:t>: 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latin typeface="Consolas" panose="020B0609020204030204" pitchFamily="49" charset="0"/>
              </a:rPr>
              <a:t>abc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/>
              <a:t>,   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latin typeface="Consolas" panose="020B0609020204030204" pitchFamily="49" charset="0"/>
              </a:rPr>
              <a:t>abcdef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/>
              <a:t>,   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latin typeface="Consolas" panose="020B0609020204030204" pitchFamily="49" charset="0"/>
              </a:rPr>
              <a:t>defabc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/>
              <a:t>,   </a:t>
            </a:r>
            <a:r>
              <a:rPr lang="en-US" altLang="en-US" dirty="0">
                <a:latin typeface="Consolas" panose="020B0609020204030204" pitchFamily="49" charset="0"/>
              </a:rPr>
              <a:t>".=.</a:t>
            </a:r>
            <a:r>
              <a:rPr lang="en-US" altLang="en-US" dirty="0" err="1">
                <a:latin typeface="Consolas" panose="020B0609020204030204" pitchFamily="49" charset="0"/>
              </a:rPr>
              <a:t>abc</a:t>
            </a:r>
            <a:r>
              <a:rPr lang="en-US" altLang="en-US" dirty="0">
                <a:latin typeface="Consolas" panose="020B0609020204030204" pitchFamily="49" charset="0"/>
              </a:rPr>
              <a:t>.=."</a:t>
            </a:r>
            <a:endParaRPr lang="en-US" altLang="en-US" dirty="0"/>
          </a:p>
          <a:p>
            <a:pPr marL="854075" lvl="1"/>
            <a:r>
              <a:rPr lang="en-US" altLang="en-US" i="1" dirty="0"/>
              <a:t>NO </a:t>
            </a:r>
            <a:r>
              <a:rPr lang="en-US" altLang="en-US" dirty="0"/>
              <a:t>: 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latin typeface="Consolas" panose="020B0609020204030204" pitchFamily="49" charset="0"/>
              </a:rPr>
              <a:t>fedcba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/>
              <a:t>,   </a:t>
            </a:r>
            <a:r>
              <a:rPr lang="en-US" altLang="en-US" dirty="0">
                <a:latin typeface="Consolas" panose="020B0609020204030204" pitchFamily="49" charset="0"/>
              </a:rPr>
              <a:t>"ab c"</a:t>
            </a:r>
            <a:r>
              <a:rPr lang="en-US" altLang="en-US" dirty="0"/>
              <a:t>,   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latin typeface="Consolas" panose="020B0609020204030204" pitchFamily="49" charset="0"/>
              </a:rPr>
              <a:t>AbC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/>
              <a:t>,   </a:t>
            </a:r>
            <a:r>
              <a:rPr lang="en-US" altLang="en-US" dirty="0">
                <a:latin typeface="Consolas" panose="020B0609020204030204" pitchFamily="49" charset="0"/>
              </a:rPr>
              <a:t>"Bash"</a:t>
            </a:r>
            <a:r>
              <a:rPr lang="en-US" altLang="en-US" dirty="0"/>
              <a:t>, ...</a:t>
            </a:r>
          </a:p>
          <a:p>
            <a:pPr marL="460375" indent="-231775"/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>
            <a:extLst>
              <a:ext uri="{FF2B5EF4-FFF2-40B4-BE49-F238E27FC236}">
                <a16:creationId xmlns:a16="http://schemas.microsoft.com/office/drawing/2014/main" id="{6D353CAA-99F3-0E24-8D15-FB341C4CA8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Wildcards and anchors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2E6C0B82-0F92-A034-46A8-48730534DA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460375" indent="-231775">
              <a:buFontTx/>
              <a:buNone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b="1" dirty="0">
                <a:solidFill>
                  <a:srgbClr val="6600CC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/>
              <a:t>  (a dot) matches any character except </a:t>
            </a:r>
            <a:r>
              <a:rPr lang="en-US" altLang="en-US" dirty="0">
                <a:latin typeface="Consolas" panose="020B0609020204030204" pitchFamily="49" charset="0"/>
              </a:rPr>
              <a:t>\n</a:t>
            </a:r>
            <a:endParaRPr lang="en-US" altLang="en-US" dirty="0"/>
          </a:p>
          <a:p>
            <a:pPr marL="854075" lvl="1"/>
            <a:r>
              <a:rPr lang="en-US" altLang="en-US" dirty="0">
                <a:latin typeface="Consolas" panose="020B0609020204030204" pitchFamily="49" charset="0"/>
              </a:rPr>
              <a:t>/.</a:t>
            </a:r>
            <a:r>
              <a:rPr lang="en-US" altLang="en-US" dirty="0" err="1">
                <a:latin typeface="Consolas" panose="020B0609020204030204" pitchFamily="49" charset="0"/>
              </a:rPr>
              <a:t>oo.y</a:t>
            </a:r>
            <a:r>
              <a:rPr lang="en-US" altLang="en-US" dirty="0">
                <a:latin typeface="Consolas" panose="020B0609020204030204" pitchFamily="49" charset="0"/>
              </a:rPr>
              <a:t>/</a:t>
            </a:r>
            <a:r>
              <a:rPr lang="en-US" altLang="en-US" dirty="0"/>
              <a:t> matches 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latin typeface="Consolas" panose="020B0609020204030204" pitchFamily="49" charset="0"/>
              </a:rPr>
              <a:t>Doocy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/>
              <a:t>,  </a:t>
            </a:r>
            <a:r>
              <a:rPr lang="en-US" altLang="en-US" dirty="0">
                <a:latin typeface="Consolas" panose="020B0609020204030204" pitchFamily="49" charset="0"/>
              </a:rPr>
              <a:t>"goofy"</a:t>
            </a:r>
            <a:r>
              <a:rPr lang="en-US" altLang="en-US" dirty="0"/>
              <a:t>, 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latin typeface="Consolas" panose="020B0609020204030204" pitchFamily="49" charset="0"/>
              </a:rPr>
              <a:t>LooPy</a:t>
            </a:r>
            <a:r>
              <a:rPr lang="en-US" altLang="en-US" dirty="0">
                <a:latin typeface="Consolas" panose="020B0609020204030204" pitchFamily="49" charset="0"/>
              </a:rPr>
              <a:t>"</a:t>
            </a:r>
            <a:r>
              <a:rPr lang="en-US" altLang="en-US" dirty="0"/>
              <a:t>, ...</a:t>
            </a:r>
          </a:p>
          <a:p>
            <a:pPr marL="854075" lvl="1"/>
            <a:r>
              <a:rPr lang="en-US" altLang="en-US" dirty="0"/>
              <a:t>use </a:t>
            </a:r>
            <a:r>
              <a:rPr lang="en-US" altLang="en-US" dirty="0">
                <a:latin typeface="Consolas" panose="020B0609020204030204" pitchFamily="49" charset="0"/>
              </a:rPr>
              <a:t>\.</a:t>
            </a:r>
            <a:r>
              <a:rPr lang="en-US" altLang="en-US" dirty="0"/>
              <a:t> to literally match a dot </a:t>
            </a:r>
            <a:r>
              <a:rPr lang="en-US" altLang="en-US" dirty="0">
                <a:latin typeface="Consolas" panose="020B0609020204030204" pitchFamily="49" charset="0"/>
              </a:rPr>
              <a:t>.</a:t>
            </a:r>
            <a:r>
              <a:rPr lang="en-US" altLang="en-US" dirty="0"/>
              <a:t> character</a:t>
            </a:r>
          </a:p>
          <a:p>
            <a:pPr marL="854075" lvl="1"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marL="460375" indent="-231775">
              <a:buFontTx/>
              <a:buNone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b="1" dirty="0">
                <a:solidFill>
                  <a:srgbClr val="6600CC"/>
                </a:solidFill>
                <a:latin typeface="Consolas" panose="020B0609020204030204" pitchFamily="49" charset="0"/>
              </a:rPr>
              <a:t>^</a:t>
            </a:r>
            <a:r>
              <a:rPr lang="en-US" altLang="en-US" dirty="0"/>
              <a:t> matches the beginning of a line;  </a:t>
            </a:r>
            <a:r>
              <a:rPr lang="en-US" altLang="en-US" b="1" dirty="0">
                <a:solidFill>
                  <a:srgbClr val="6600CC"/>
                </a:solidFill>
                <a:latin typeface="Consolas" panose="020B0609020204030204" pitchFamily="49" charset="0"/>
              </a:rPr>
              <a:t>$</a:t>
            </a:r>
            <a:r>
              <a:rPr lang="en-US" altLang="en-US" dirty="0"/>
              <a:t> the end</a:t>
            </a:r>
          </a:p>
          <a:p>
            <a:pPr marL="854075" lvl="1"/>
            <a:r>
              <a:rPr lang="en-US" altLang="en-US" dirty="0">
                <a:latin typeface="Consolas" panose="020B0609020204030204" pitchFamily="49" charset="0"/>
              </a:rPr>
              <a:t>/^if$/</a:t>
            </a:r>
            <a:r>
              <a:rPr lang="en-US" altLang="en-US" dirty="0"/>
              <a:t> matches lines that consist entirely of </a:t>
            </a:r>
            <a:r>
              <a:rPr lang="en-US" altLang="en-US" dirty="0">
                <a:latin typeface="Consolas" panose="020B0609020204030204" pitchFamily="49" charset="0"/>
              </a:rPr>
              <a:t>if</a:t>
            </a:r>
          </a:p>
          <a:p>
            <a:pPr marL="854075" lvl="1"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marL="460375" indent="-231775">
              <a:buFontTx/>
              <a:buNone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endParaRPr lang="en-US" altLang="en-US" sz="1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>
            <a:extLst>
              <a:ext uri="{FF2B5EF4-FFF2-40B4-BE49-F238E27FC236}">
                <a16:creationId xmlns:a16="http://schemas.microsoft.com/office/drawing/2014/main" id="{8F0E4B6E-F9E8-5DEA-4011-10A321541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match</a:t>
            </a:r>
          </a:p>
        </p:txBody>
      </p:sp>
      <p:sp>
        <p:nvSpPr>
          <p:cNvPr id="1005571" name="Rectangle 3">
            <a:extLst>
              <a:ext uri="{FF2B5EF4-FFF2-40B4-BE49-F238E27FC236}">
                <a16:creationId xmlns:a16="http://schemas.microsoft.com/office/drawing/2014/main" id="{28959523-3C28-36CD-CBBE-A04BB26B24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FontTx/>
              <a:buNone/>
            </a:pPr>
            <a:r>
              <a:rPr lang="en-US" altLang="en-US" b="1" i="1">
                <a:latin typeface="Consolas" panose="020B0609020204030204" pitchFamily="49" charset="0"/>
              </a:rPr>
              <a:t>string</a:t>
            </a:r>
            <a:r>
              <a:rPr lang="en-US" altLang="en-US">
                <a:latin typeface="Consolas" panose="020B0609020204030204" pitchFamily="49" charset="0"/>
              </a:rPr>
              <a:t>.match(</a:t>
            </a:r>
            <a:r>
              <a:rPr lang="en-US" altLang="en-US" b="1" i="1">
                <a:latin typeface="Consolas" panose="020B0609020204030204" pitchFamily="49" charset="0"/>
              </a:rPr>
              <a:t>regex</a:t>
            </a:r>
            <a:r>
              <a:rPr lang="en-US" altLang="en-US">
                <a:latin typeface="Consolas" panose="020B0609020204030204" pitchFamily="49" charset="0"/>
              </a:rPr>
              <a:t>)</a:t>
            </a:r>
          </a:p>
          <a:p>
            <a:pPr algn="ctr">
              <a:buFontTx/>
              <a:buNone/>
            </a:pPr>
            <a:endParaRPr lang="en-US" altLang="en-US" sz="1200">
              <a:latin typeface="Consolas" panose="020B0609020204030204" pitchFamily="49" charset="0"/>
            </a:endParaRPr>
          </a:p>
          <a:p>
            <a:r>
              <a:rPr lang="en-US" altLang="en-US"/>
              <a:t>if string fits pattern, returns matching text; else </a:t>
            </a:r>
            <a:r>
              <a:rPr lang="en-US" altLang="en-US">
                <a:latin typeface="Consolas" panose="020B0609020204030204" pitchFamily="49" charset="0"/>
              </a:rPr>
              <a:t>null</a:t>
            </a:r>
          </a:p>
          <a:p>
            <a:pPr lvl="1"/>
            <a:r>
              <a:rPr lang="en-US" altLang="en-US"/>
              <a:t>can be used as a Boolean truthy/falsey test:</a:t>
            </a:r>
            <a:br>
              <a:rPr lang="en-US" altLang="en-US"/>
            </a:br>
            <a:br>
              <a:rPr lang="en-US" altLang="en-US" sz="800"/>
            </a:br>
            <a:r>
              <a:rPr lang="en-US" altLang="en-US">
                <a:latin typeface="Consolas" panose="020B0609020204030204" pitchFamily="49" charset="0"/>
              </a:rPr>
              <a:t>if (name.match(/[a-z]+/)) { ... }</a:t>
            </a:r>
          </a:p>
          <a:p>
            <a:pPr lvl="1"/>
            <a:endParaRPr lang="en-US" altLang="en-US" sz="1800">
              <a:latin typeface="Consolas" panose="020B0609020204030204" pitchFamily="49" charset="0"/>
            </a:endParaRPr>
          </a:p>
          <a:p>
            <a:r>
              <a:rPr lang="en-US" altLang="en-US" b="1">
                <a:solidFill>
                  <a:srgbClr val="6600CC"/>
                </a:solidFill>
                <a:latin typeface="Consolas" panose="020B0609020204030204" pitchFamily="49" charset="0"/>
              </a:rPr>
              <a:t>g</a:t>
            </a:r>
            <a:r>
              <a:rPr lang="en-US" altLang="en-US"/>
              <a:t> after regex for array of </a:t>
            </a:r>
            <a:r>
              <a:rPr lang="en-US" altLang="en-US" i="1"/>
              <a:t>global </a:t>
            </a:r>
            <a:r>
              <a:rPr lang="en-US" altLang="en-US"/>
              <a:t>matches</a:t>
            </a:r>
          </a:p>
          <a:p>
            <a:pPr lvl="1"/>
            <a:r>
              <a:rPr lang="en-US" altLang="en-US">
                <a:latin typeface="Consolas" panose="020B0609020204030204" pitchFamily="49" charset="0"/>
              </a:rPr>
              <a:t>"obama".match(/.a/g)</a:t>
            </a:r>
            <a:r>
              <a:rPr lang="en-US" altLang="en-US"/>
              <a:t> returns </a:t>
            </a:r>
            <a:r>
              <a:rPr lang="en-US" altLang="en-US">
                <a:latin typeface="Consolas" panose="020B0609020204030204" pitchFamily="49" charset="0"/>
              </a:rPr>
              <a:t>["ba", "ma"]</a:t>
            </a:r>
            <a:endParaRPr lang="en-US" altLang="en-US"/>
          </a:p>
          <a:p>
            <a:pPr lvl="1"/>
            <a:endParaRPr lang="en-US" altLang="en-US" sz="1800"/>
          </a:p>
          <a:p>
            <a:r>
              <a:rPr lang="en-US" altLang="en-US" b="1">
                <a:solidFill>
                  <a:srgbClr val="6600CC"/>
                </a:solidFill>
                <a:latin typeface="Consolas" panose="020B0609020204030204" pitchFamily="49" charset="0"/>
              </a:rPr>
              <a:t>i</a:t>
            </a:r>
            <a:r>
              <a:rPr lang="en-US" altLang="en-US"/>
              <a:t> after regex for case-</a:t>
            </a:r>
            <a:r>
              <a:rPr lang="en-US" altLang="en-US" i="1"/>
              <a:t>insensitive</a:t>
            </a:r>
            <a:r>
              <a:rPr lang="en-US" altLang="en-US"/>
              <a:t> match</a:t>
            </a:r>
          </a:p>
          <a:p>
            <a:pPr lvl="1"/>
            <a:r>
              <a:rPr lang="en-US" altLang="en-US">
                <a:latin typeface="Consolas" panose="020B0609020204030204" pitchFamily="49" charset="0"/>
              </a:rPr>
              <a:t>name.match(/Marty/i)</a:t>
            </a:r>
            <a:r>
              <a:rPr lang="en-US" altLang="en-US"/>
              <a:t> matches </a:t>
            </a:r>
            <a:r>
              <a:rPr lang="en-US" altLang="en-US">
                <a:latin typeface="Consolas" panose="020B0609020204030204" pitchFamily="49" charset="0"/>
              </a:rPr>
              <a:t>"marty"</a:t>
            </a:r>
            <a:r>
              <a:rPr lang="en-US" altLang="en-US"/>
              <a:t>, </a:t>
            </a:r>
            <a:r>
              <a:rPr lang="en-US" altLang="en-US">
                <a:latin typeface="Consolas" panose="020B0609020204030204" pitchFamily="49" charset="0"/>
              </a:rPr>
              <a:t>"MaRtY"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>
            <a:extLst>
              <a:ext uri="{FF2B5EF4-FFF2-40B4-BE49-F238E27FC236}">
                <a16:creationId xmlns:a16="http://schemas.microsoft.com/office/drawing/2014/main" id="{3425B0E3-0A85-8546-82F1-0315524701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Special characters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85B7D549-C0C0-EAE7-451F-D1260A0C22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10000"/>
          </a:bodyPr>
          <a:lstStyle/>
          <a:p>
            <a:pPr marL="460375" indent="-231775">
              <a:buFontTx/>
              <a:buNone/>
            </a:pPr>
            <a:r>
              <a:rPr lang="en-US" altLang="en-US">
                <a:latin typeface="Consolas" panose="020B0609020204030204" pitchFamily="49" charset="0"/>
              </a:rPr>
              <a:t>	</a:t>
            </a:r>
            <a:r>
              <a:rPr lang="en-US" altLang="en-US" b="1">
                <a:solidFill>
                  <a:srgbClr val="6600CC"/>
                </a:solidFill>
                <a:latin typeface="Consolas" panose="020B0609020204030204" pitchFamily="49" charset="0"/>
              </a:rPr>
              <a:t>|</a:t>
            </a:r>
            <a:r>
              <a:rPr lang="en-US" altLang="en-US"/>
              <a:t> means OR</a:t>
            </a:r>
          </a:p>
          <a:p>
            <a:pPr marL="854075" lvl="1"/>
            <a:r>
              <a:rPr lang="en-US" altLang="en-US">
                <a:latin typeface="Consolas" panose="020B0609020204030204" pitchFamily="49" charset="0"/>
              </a:rPr>
              <a:t>/abc|def|g/</a:t>
            </a:r>
            <a:r>
              <a:rPr lang="en-US" altLang="en-US"/>
              <a:t> matches lines with </a:t>
            </a:r>
            <a:r>
              <a:rPr lang="en-US" altLang="en-US">
                <a:latin typeface="Consolas" panose="020B0609020204030204" pitchFamily="49" charset="0"/>
              </a:rPr>
              <a:t>"abc"</a:t>
            </a:r>
            <a:r>
              <a:rPr lang="en-US" altLang="en-US"/>
              <a:t>, </a:t>
            </a:r>
            <a:r>
              <a:rPr lang="en-US" altLang="en-US">
                <a:latin typeface="Consolas" panose="020B0609020204030204" pitchFamily="49" charset="0"/>
              </a:rPr>
              <a:t>"def"</a:t>
            </a:r>
            <a:r>
              <a:rPr lang="en-US" altLang="en-US"/>
              <a:t>, or </a:t>
            </a:r>
            <a:r>
              <a:rPr lang="en-US" altLang="en-US">
                <a:latin typeface="Consolas" panose="020B0609020204030204" pitchFamily="49" charset="0"/>
              </a:rPr>
              <a:t>"g"</a:t>
            </a:r>
          </a:p>
          <a:p>
            <a:pPr marL="854075" lvl="1"/>
            <a:r>
              <a:rPr lang="en-US" altLang="en-US"/>
              <a:t>precedence:   </a:t>
            </a:r>
            <a:r>
              <a:rPr lang="en-US" altLang="en-US" sz="2400" u="sng">
                <a:latin typeface="Consolas" panose="020B0609020204030204" pitchFamily="49" charset="0"/>
              </a:rPr>
              <a:t>^Subject</a:t>
            </a:r>
            <a:r>
              <a:rPr lang="en-US" altLang="en-US" sz="2400">
                <a:latin typeface="Consolas" panose="020B0609020204030204" pitchFamily="49" charset="0"/>
              </a:rPr>
              <a:t>|Date:</a:t>
            </a:r>
            <a:r>
              <a:rPr lang="en-US" altLang="en-US" sz="2400"/>
              <a:t> vs.  </a:t>
            </a:r>
            <a:r>
              <a:rPr lang="en-US" altLang="en-US" sz="2400">
                <a:latin typeface="Consolas" panose="020B0609020204030204" pitchFamily="49" charset="0"/>
              </a:rPr>
              <a:t>^</a:t>
            </a:r>
            <a:r>
              <a:rPr lang="en-US" altLang="en-US" sz="2400" u="sng">
                <a:latin typeface="Consolas" panose="020B0609020204030204" pitchFamily="49" charset="0"/>
              </a:rPr>
              <a:t>(Subject|Date)</a:t>
            </a:r>
            <a:r>
              <a:rPr lang="en-US" altLang="en-US" sz="2400">
                <a:latin typeface="Consolas" panose="020B0609020204030204" pitchFamily="49" charset="0"/>
              </a:rPr>
              <a:t>:</a:t>
            </a:r>
          </a:p>
          <a:p>
            <a:pPr marL="854075" lvl="1"/>
            <a:r>
              <a:rPr lang="en-US" altLang="en-US"/>
              <a:t>There's no AND &amp; symbol.  Why not?</a:t>
            </a:r>
          </a:p>
          <a:p>
            <a:pPr marL="854075" lvl="1"/>
            <a:endParaRPr lang="en-US" altLang="en-US" sz="1400">
              <a:latin typeface="Consolas" panose="020B0609020204030204" pitchFamily="49" charset="0"/>
            </a:endParaRPr>
          </a:p>
          <a:p>
            <a:pPr marL="460375" indent="-231775">
              <a:buFontTx/>
              <a:buNone/>
            </a:pPr>
            <a:r>
              <a:rPr lang="en-US" altLang="en-US">
                <a:latin typeface="Consolas" panose="020B0609020204030204" pitchFamily="49" charset="0"/>
              </a:rPr>
              <a:t>	</a:t>
            </a:r>
            <a:r>
              <a:rPr lang="en-US" altLang="en-US" b="1">
                <a:solidFill>
                  <a:srgbClr val="6600CC"/>
                </a:solidFill>
                <a:latin typeface="Consolas" panose="020B0609020204030204" pitchFamily="49" charset="0"/>
              </a:rPr>
              <a:t>()</a:t>
            </a:r>
            <a:r>
              <a:rPr lang="en-US" altLang="en-US"/>
              <a:t> are for grouping</a:t>
            </a:r>
          </a:p>
          <a:p>
            <a:pPr marL="854075" lvl="1"/>
            <a:r>
              <a:rPr lang="en-US" altLang="en-US">
                <a:latin typeface="Consolas" panose="020B0609020204030204" pitchFamily="49" charset="0"/>
              </a:rPr>
              <a:t>/(Homer|Marge) Simpson/</a:t>
            </a:r>
            <a:r>
              <a:rPr lang="en-US" altLang="en-US"/>
              <a:t> matches lines containing </a:t>
            </a:r>
            <a:br>
              <a:rPr lang="en-US" altLang="en-US"/>
            </a:br>
            <a:r>
              <a:rPr lang="en-US" altLang="en-US">
                <a:latin typeface="Consolas" panose="020B0609020204030204" pitchFamily="49" charset="0"/>
              </a:rPr>
              <a:t>"Homer Simpson"</a:t>
            </a:r>
            <a:r>
              <a:rPr lang="en-US" altLang="en-US"/>
              <a:t> or </a:t>
            </a:r>
            <a:r>
              <a:rPr lang="en-US" altLang="en-US">
                <a:latin typeface="Consolas" panose="020B0609020204030204" pitchFamily="49" charset="0"/>
              </a:rPr>
              <a:t>"Marge Simpson"</a:t>
            </a:r>
          </a:p>
          <a:p>
            <a:pPr marL="854075" lvl="1"/>
            <a:endParaRPr lang="en-US" altLang="en-US" sz="1400"/>
          </a:p>
          <a:p>
            <a:pPr marL="460375" indent="-231775">
              <a:buFontTx/>
              <a:buNone/>
            </a:pPr>
            <a:r>
              <a:rPr lang="en-US" altLang="en-US">
                <a:latin typeface="Consolas" panose="020B0609020204030204" pitchFamily="49" charset="0"/>
              </a:rPr>
              <a:t>	</a:t>
            </a:r>
            <a:r>
              <a:rPr lang="en-US" altLang="en-US" b="1">
                <a:solidFill>
                  <a:srgbClr val="6600CC"/>
                </a:solidFill>
                <a:latin typeface="Consolas" panose="020B0609020204030204" pitchFamily="49" charset="0"/>
              </a:rPr>
              <a:t>\</a:t>
            </a:r>
            <a:r>
              <a:rPr lang="en-US" altLang="en-US"/>
              <a:t> starts an escape sequence</a:t>
            </a:r>
          </a:p>
          <a:p>
            <a:pPr marL="854075" lvl="1"/>
            <a:r>
              <a:rPr lang="en-US" altLang="en-US"/>
              <a:t>many characters must be escaped:  / \ $ . [ ] ( ) ^ * + ?</a:t>
            </a:r>
          </a:p>
          <a:p>
            <a:pPr marL="854075" lvl="1"/>
            <a:r>
              <a:rPr lang="en-US" altLang="en-US">
                <a:latin typeface="Consolas" panose="020B0609020204030204" pitchFamily="49" charset="0"/>
              </a:rPr>
              <a:t>"\.\\n"</a:t>
            </a:r>
            <a:r>
              <a:rPr lang="en-US" altLang="en-US"/>
              <a:t> matches lines containing </a:t>
            </a:r>
            <a:r>
              <a:rPr lang="en-US" altLang="en-US">
                <a:latin typeface="Consolas" panose="020B0609020204030204" pitchFamily="49" charset="0"/>
              </a:rPr>
              <a:t>".\n"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15494</TotalTime>
  <Words>1919</Words>
  <Application>Microsoft Office PowerPoint</Application>
  <PresentationFormat>On-screen Show (4:3)</PresentationFormat>
  <Paragraphs>292</Paragraphs>
  <Slides>48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6G4Z0024 Web Development   Lecture 7: Regular expressions </vt:lpstr>
      <vt:lpstr>Learning Objectives</vt:lpstr>
      <vt:lpstr>Influences on JavaScript</vt:lpstr>
      <vt:lpstr>What is a regular expression?</vt:lpstr>
      <vt:lpstr>String regexp methods</vt:lpstr>
      <vt:lpstr>Basic regexes</vt:lpstr>
      <vt:lpstr>Wildcards and anchors</vt:lpstr>
      <vt:lpstr>String match</vt:lpstr>
      <vt:lpstr>Special characters</vt:lpstr>
      <vt:lpstr>Quantifiers:  * + ?</vt:lpstr>
      <vt:lpstr>More quantifiers</vt:lpstr>
      <vt:lpstr>Character sets</vt:lpstr>
      <vt:lpstr>Character ranges</vt:lpstr>
      <vt:lpstr>Built-in character ranges</vt:lpstr>
      <vt:lpstr>Regex flags</vt:lpstr>
      <vt:lpstr>Back-references</vt:lpstr>
      <vt:lpstr>Working with RegExp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email</vt:lpstr>
      <vt:lpstr>password</vt:lpstr>
      <vt:lpstr>Master-card number</vt:lpstr>
      <vt:lpstr>Master-card number*</vt:lpstr>
      <vt:lpstr>An example</vt:lpstr>
      <vt:lpstr>Another example</vt:lpstr>
      <vt:lpstr>PowerPoint Presentation</vt:lpstr>
    </vt:vector>
  </TitlesOfParts>
  <Company>MMU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</dc:title>
  <dc:creator>Peter McKenna</dc:creator>
  <cp:lastModifiedBy>Yanlong Zhang</cp:lastModifiedBy>
  <cp:revision>134</cp:revision>
  <dcterms:created xsi:type="dcterms:W3CDTF">2017-12-01T09:26:18Z</dcterms:created>
  <dcterms:modified xsi:type="dcterms:W3CDTF">2024-03-12T10:54:49Z</dcterms:modified>
</cp:coreProperties>
</file>