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5.xml" ContentType="application/vnd.openxmlformats-officedocument.presentationml.notesSlide+xml"/>
  <Override PartName="/ppt/tags/tag43.xml" ContentType="application/vnd.openxmlformats-officedocument.presentationml.tags+xml"/>
  <Override PartName="/ppt/notesSlides/notesSlide6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1145" r:id="rId2"/>
    <p:sldId id="1173" r:id="rId3"/>
    <p:sldId id="1521" r:id="rId4"/>
    <p:sldId id="930" r:id="rId5"/>
    <p:sldId id="966" r:id="rId6"/>
    <p:sldId id="1509" r:id="rId7"/>
    <p:sldId id="965" r:id="rId8"/>
    <p:sldId id="934" r:id="rId9"/>
    <p:sldId id="1510" r:id="rId10"/>
    <p:sldId id="1507" r:id="rId11"/>
    <p:sldId id="1508" r:id="rId12"/>
    <p:sldId id="1511" r:id="rId13"/>
    <p:sldId id="1502" r:id="rId14"/>
    <p:sldId id="1504" r:id="rId15"/>
    <p:sldId id="1519" r:id="rId16"/>
    <p:sldId id="1520" r:id="rId17"/>
    <p:sldId id="1512" r:id="rId18"/>
    <p:sldId id="1516" r:id="rId19"/>
    <p:sldId id="1517" r:id="rId20"/>
    <p:sldId id="1518" r:id="rId21"/>
    <p:sldId id="931" r:id="rId22"/>
    <p:sldId id="1505" r:id="rId23"/>
    <p:sldId id="1514" r:id="rId24"/>
    <p:sldId id="1515" r:id="rId25"/>
    <p:sldId id="1522" r:id="rId26"/>
    <p:sldId id="1523" r:id="rId27"/>
    <p:sldId id="1525" r:id="rId28"/>
    <p:sldId id="1526" r:id="rId29"/>
  </p:sldIdLst>
  <p:sldSz cx="12192000" cy="6858000"/>
  <p:notesSz cx="6797675" cy="9928225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359ABD-9F5B-41DA-84C3-0DA1FD1697ED}" v="1" dt="2023-11-24T11:52:28.8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199" autoAdjust="0"/>
    <p:restoredTop sz="82013" autoAdjust="0"/>
  </p:normalViewPr>
  <p:slideViewPr>
    <p:cSldViewPr snapToGrid="0">
      <p:cViewPr varScale="1">
        <p:scale>
          <a:sx n="90" d="100"/>
          <a:sy n="90" d="100"/>
        </p:scale>
        <p:origin x="1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ysia Barker" userId="609b0876-8ed4-40e8-b7a9-8a521a4b8dce" providerId="ADAL" clId="{5C359ABD-9F5B-41DA-84C3-0DA1FD1697ED}"/>
    <pc:docChg chg="undo custSel modSld replTag delTag">
      <pc:chgData name="Elysia Barker" userId="609b0876-8ed4-40e8-b7a9-8a521a4b8dce" providerId="ADAL" clId="{5C359ABD-9F5B-41DA-84C3-0DA1FD1697ED}" dt="2023-11-24T11:52:53.680" v="80"/>
      <pc:docMkLst>
        <pc:docMk/>
      </pc:docMkLst>
      <pc:sldChg chg="delSp mod delAnim replTag">
        <pc:chgData name="Elysia Barker" userId="609b0876-8ed4-40e8-b7a9-8a521a4b8dce" providerId="ADAL" clId="{5C359ABD-9F5B-41DA-84C3-0DA1FD1697ED}" dt="2023-11-24T11:52:45.813" v="77"/>
        <pc:sldMkLst>
          <pc:docMk/>
          <pc:sldMk cId="449779122" sldId="1508"/>
        </pc:sldMkLst>
        <pc:spChg chg="del">
          <ac:chgData name="Elysia Barker" userId="609b0876-8ed4-40e8-b7a9-8a521a4b8dce" providerId="ADAL" clId="{5C359ABD-9F5B-41DA-84C3-0DA1FD1697ED}" dt="2023-11-24T11:52:33.531" v="67" actId="478"/>
          <ac:spMkLst>
            <pc:docMk/>
            <pc:sldMk cId="449779122" sldId="1508"/>
            <ac:spMk id="6" creationId="{12402B00-1367-15D4-D7D9-5AF98FCC4688}"/>
          </ac:spMkLst>
        </pc:spChg>
        <pc:spChg chg="del">
          <ac:chgData name="Elysia Barker" userId="609b0876-8ed4-40e8-b7a9-8a521a4b8dce" providerId="ADAL" clId="{5C359ABD-9F5B-41DA-84C3-0DA1FD1697ED}" dt="2023-11-24T11:52:44.269" v="75" actId="478"/>
          <ac:spMkLst>
            <pc:docMk/>
            <pc:sldMk cId="449779122" sldId="1508"/>
            <ac:spMk id="20" creationId="{810EF7E9-9A2C-42A7-A4D0-30CEEA8E2D57}"/>
          </ac:spMkLst>
        </pc:spChg>
      </pc:sldChg>
      <pc:sldChg chg="addSp delSp modSp mod replTag">
        <pc:chgData name="Elysia Barker" userId="609b0876-8ed4-40e8-b7a9-8a521a4b8dce" providerId="ADAL" clId="{5C359ABD-9F5B-41DA-84C3-0DA1FD1697ED}" dt="2023-11-24T11:52:16.636" v="28"/>
        <pc:sldMkLst>
          <pc:docMk/>
          <pc:sldMk cId="3275383893" sldId="1515"/>
        </pc:sldMkLst>
        <pc:spChg chg="del">
          <ac:chgData name="Elysia Barker" userId="609b0876-8ed4-40e8-b7a9-8a521a4b8dce" providerId="ADAL" clId="{5C359ABD-9F5B-41DA-84C3-0DA1FD1697ED}" dt="2023-11-24T11:52:13.744" v="22" actId="478"/>
          <ac:spMkLst>
            <pc:docMk/>
            <pc:sldMk cId="3275383893" sldId="1515"/>
            <ac:spMk id="3" creationId="{DC1E8BDC-8181-437E-8E5E-C9C880F5F0C5}"/>
          </ac:spMkLst>
        </pc:spChg>
        <pc:spChg chg="del">
          <ac:chgData name="Elysia Barker" userId="609b0876-8ed4-40e8-b7a9-8a521a4b8dce" providerId="ADAL" clId="{5C359ABD-9F5B-41DA-84C3-0DA1FD1697ED}" dt="2023-11-24T11:52:12.229" v="21" actId="478"/>
          <ac:spMkLst>
            <pc:docMk/>
            <pc:sldMk cId="3275383893" sldId="1515"/>
            <ac:spMk id="6" creationId="{EA0DBD00-A209-3E38-20A0-B0881CC35CFC}"/>
          </ac:spMkLst>
        </pc:spChg>
        <pc:spChg chg="add mod">
          <ac:chgData name="Elysia Barker" userId="609b0876-8ed4-40e8-b7a9-8a521a4b8dce" providerId="ADAL" clId="{5C359ABD-9F5B-41DA-84C3-0DA1FD1697ED}" dt="2023-11-24T11:52:13.744" v="22" actId="478"/>
          <ac:spMkLst>
            <pc:docMk/>
            <pc:sldMk cId="3275383893" sldId="1515"/>
            <ac:spMk id="9" creationId="{9FAABFB6-1071-1ECB-BC79-BA426AF92899}"/>
          </ac:spMkLst>
        </pc:spChg>
      </pc:sldChg>
      <pc:sldChg chg="delSp mod delAnim replTag">
        <pc:chgData name="Elysia Barker" userId="609b0876-8ed4-40e8-b7a9-8a521a4b8dce" providerId="ADAL" clId="{5C359ABD-9F5B-41DA-84C3-0DA1FD1697ED}" dt="2023-11-24T11:52:22.623" v="42"/>
        <pc:sldMkLst>
          <pc:docMk/>
          <pc:sldMk cId="3604997639" sldId="1517"/>
        </pc:sldMkLst>
        <pc:spChg chg="del">
          <ac:chgData name="Elysia Barker" userId="609b0876-8ed4-40e8-b7a9-8a521a4b8dce" providerId="ADAL" clId="{5C359ABD-9F5B-41DA-84C3-0DA1FD1697ED}" dt="2023-11-24T11:52:20.764" v="39" actId="478"/>
          <ac:spMkLst>
            <pc:docMk/>
            <pc:sldMk cId="3604997639" sldId="1517"/>
            <ac:spMk id="20" creationId="{C2380ADB-2D8C-23F2-AEA3-CACA686FB5F1}"/>
          </ac:spMkLst>
        </pc:spChg>
      </pc:sldChg>
      <pc:sldChg chg="delSp mod delAnim replTag">
        <pc:chgData name="Elysia Barker" userId="609b0876-8ed4-40e8-b7a9-8a521a4b8dce" providerId="ADAL" clId="{5C359ABD-9F5B-41DA-84C3-0DA1FD1697ED}" dt="2023-11-24T11:52:19.670" v="35"/>
        <pc:sldMkLst>
          <pc:docMk/>
          <pc:sldMk cId="1843867048" sldId="1518"/>
        </pc:sldMkLst>
        <pc:spChg chg="del">
          <ac:chgData name="Elysia Barker" userId="609b0876-8ed4-40e8-b7a9-8a521a4b8dce" providerId="ADAL" clId="{5C359ABD-9F5B-41DA-84C3-0DA1FD1697ED}" dt="2023-11-24T11:52:17.721" v="32" actId="478"/>
          <ac:spMkLst>
            <pc:docMk/>
            <pc:sldMk cId="1843867048" sldId="1518"/>
            <ac:spMk id="21" creationId="{7E4D7AC3-9AF4-C0F3-A425-56B7FDDFB94B}"/>
          </ac:spMkLst>
        </pc:spChg>
      </pc:sldChg>
      <pc:sldChg chg="delSp mod delAnim modAnim replTag">
        <pc:chgData name="Elysia Barker" userId="609b0876-8ed4-40e8-b7a9-8a521a4b8dce" providerId="ADAL" clId="{5C359ABD-9F5B-41DA-84C3-0DA1FD1697ED}" dt="2023-11-24T11:52:31.367" v="60"/>
        <pc:sldMkLst>
          <pc:docMk/>
          <pc:sldMk cId="319605220" sldId="1519"/>
        </pc:sldMkLst>
        <pc:spChg chg="del">
          <ac:chgData name="Elysia Barker" userId="609b0876-8ed4-40e8-b7a9-8a521a4b8dce" providerId="ADAL" clId="{5C359ABD-9F5B-41DA-84C3-0DA1FD1697ED}" dt="2023-11-24T11:52:26.549" v="56" actId="478"/>
          <ac:spMkLst>
            <pc:docMk/>
            <pc:sldMk cId="319605220" sldId="1519"/>
            <ac:spMk id="6" creationId="{CFBD0333-A7C2-C2AC-5A15-4188A70DA5D5}"/>
          </ac:spMkLst>
        </pc:spChg>
      </pc:sldChg>
      <pc:sldChg chg="delSp mod delAnim replTag">
        <pc:chgData name="Elysia Barker" userId="609b0876-8ed4-40e8-b7a9-8a521a4b8dce" providerId="ADAL" clId="{5C359ABD-9F5B-41DA-84C3-0DA1FD1697ED}" dt="2023-11-24T11:52:25.457" v="52"/>
        <pc:sldMkLst>
          <pc:docMk/>
          <pc:sldMk cId="1242515885" sldId="1520"/>
        </pc:sldMkLst>
        <pc:spChg chg="del">
          <ac:chgData name="Elysia Barker" userId="609b0876-8ed4-40e8-b7a9-8a521a4b8dce" providerId="ADAL" clId="{5C359ABD-9F5B-41DA-84C3-0DA1FD1697ED}" dt="2023-11-24T11:52:23.658" v="49" actId="478"/>
          <ac:spMkLst>
            <pc:docMk/>
            <pc:sldMk cId="1242515885" sldId="1520"/>
            <ac:spMk id="6" creationId="{B8C07F5B-4942-C8D6-961E-5DAB55B06D91}"/>
          </ac:spMkLst>
        </pc:spChg>
      </pc:sldChg>
      <pc:sldChg chg="addSp delSp modSp mod delAnim replTag">
        <pc:chgData name="Elysia Barker" userId="609b0876-8ed4-40e8-b7a9-8a521a4b8dce" providerId="ADAL" clId="{5C359ABD-9F5B-41DA-84C3-0DA1FD1697ED}" dt="2023-11-24T11:52:11.174" v="17"/>
        <pc:sldMkLst>
          <pc:docMk/>
          <pc:sldMk cId="4173050842" sldId="1522"/>
        </pc:sldMkLst>
        <pc:spChg chg="del">
          <ac:chgData name="Elysia Barker" userId="609b0876-8ed4-40e8-b7a9-8a521a4b8dce" providerId="ADAL" clId="{5C359ABD-9F5B-41DA-84C3-0DA1FD1697ED}" dt="2023-11-24T11:52:09.968" v="16" actId="478"/>
          <ac:spMkLst>
            <pc:docMk/>
            <pc:sldMk cId="4173050842" sldId="1522"/>
            <ac:spMk id="3" creationId="{DC1E8BDC-8181-437E-8E5E-C9C880F5F0C5}"/>
          </ac:spMkLst>
        </pc:spChg>
        <pc:spChg chg="del">
          <ac:chgData name="Elysia Barker" userId="609b0876-8ed4-40e8-b7a9-8a521a4b8dce" providerId="ADAL" clId="{5C359ABD-9F5B-41DA-84C3-0DA1FD1697ED}" dt="2023-11-24T11:52:08.360" v="15" actId="478"/>
          <ac:spMkLst>
            <pc:docMk/>
            <pc:sldMk cId="4173050842" sldId="1522"/>
            <ac:spMk id="6" creationId="{32D70519-3EFC-7468-5A46-B89E5744D885}"/>
          </ac:spMkLst>
        </pc:spChg>
        <pc:spChg chg="add mod">
          <ac:chgData name="Elysia Barker" userId="609b0876-8ed4-40e8-b7a9-8a521a4b8dce" providerId="ADAL" clId="{5C359ABD-9F5B-41DA-84C3-0DA1FD1697ED}" dt="2023-11-24T11:52:09.968" v="16" actId="478"/>
          <ac:spMkLst>
            <pc:docMk/>
            <pc:sldMk cId="4173050842" sldId="1522"/>
            <ac:spMk id="9" creationId="{84EC1120-4308-FC11-24A2-D14D16A7BE94}"/>
          </ac:spMkLst>
        </pc:spChg>
      </pc:sldChg>
      <pc:sldChg chg="addSp delSp modSp mod delAnim replTag">
        <pc:chgData name="Elysia Barker" userId="609b0876-8ed4-40e8-b7a9-8a521a4b8dce" providerId="ADAL" clId="{5C359ABD-9F5B-41DA-84C3-0DA1FD1697ED}" dt="2023-11-24T11:52:07.170" v="11"/>
        <pc:sldMkLst>
          <pc:docMk/>
          <pc:sldMk cId="2154249476" sldId="1523"/>
        </pc:sldMkLst>
        <pc:spChg chg="del">
          <ac:chgData name="Elysia Barker" userId="609b0876-8ed4-40e8-b7a9-8a521a4b8dce" providerId="ADAL" clId="{5C359ABD-9F5B-41DA-84C3-0DA1FD1697ED}" dt="2023-11-24T11:52:04.448" v="5" actId="478"/>
          <ac:spMkLst>
            <pc:docMk/>
            <pc:sldMk cId="2154249476" sldId="1523"/>
            <ac:spMk id="3" creationId="{DC1E8BDC-8181-437E-8E5E-C9C880F5F0C5}"/>
          </ac:spMkLst>
        </pc:spChg>
        <pc:spChg chg="add del">
          <ac:chgData name="Elysia Barker" userId="609b0876-8ed4-40e8-b7a9-8a521a4b8dce" providerId="ADAL" clId="{5C359ABD-9F5B-41DA-84C3-0DA1FD1697ED}" dt="2023-11-24T11:52:01.687" v="4" actId="478"/>
          <ac:spMkLst>
            <pc:docMk/>
            <pc:sldMk cId="2154249476" sldId="1523"/>
            <ac:spMk id="5" creationId="{CC5BFCD7-D688-496C-A7FB-555A0D0D7724}"/>
          </ac:spMkLst>
        </pc:spChg>
        <pc:spChg chg="del">
          <ac:chgData name="Elysia Barker" userId="609b0876-8ed4-40e8-b7a9-8a521a4b8dce" providerId="ADAL" clId="{5C359ABD-9F5B-41DA-84C3-0DA1FD1697ED}" dt="2023-11-24T11:51:57.104" v="2" actId="478"/>
          <ac:spMkLst>
            <pc:docMk/>
            <pc:sldMk cId="2154249476" sldId="1523"/>
            <ac:spMk id="9" creationId="{F4F2A2FD-71E4-A147-819C-ABAD7510C491}"/>
          </ac:spMkLst>
        </pc:spChg>
        <pc:spChg chg="add mod">
          <ac:chgData name="Elysia Barker" userId="609b0876-8ed4-40e8-b7a9-8a521a4b8dce" providerId="ADAL" clId="{5C359ABD-9F5B-41DA-84C3-0DA1FD1697ED}" dt="2023-11-24T11:52:04.448" v="5" actId="478"/>
          <ac:spMkLst>
            <pc:docMk/>
            <pc:sldMk cId="2154249476" sldId="1523"/>
            <ac:spMk id="11" creationId="{19CE7E31-23E2-4682-7430-72CA19AB221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89BDE-F356-4F2C-9400-896C91C1C0A1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A606F-28E0-4DA4-8081-F057A14C5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57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there are many more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A606F-28E0-4DA4-8081-F057A14C552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77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A606F-28E0-4DA4-8081-F057A14C552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473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A606F-28E0-4DA4-8081-F057A14C552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843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there are many more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A606F-28E0-4DA4-8081-F057A14C552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47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A606F-28E0-4DA4-8081-F057A14C552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772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Answer s0 will have 4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A606F-28E0-4DA4-8081-F057A14C552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850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A606F-28E0-4DA4-8081-F057A14C552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158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A606F-28E0-4DA4-8081-F057A14C552D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712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b"/>
          <a:lstStyle>
            <a:lvl1pPr algn="ctr">
              <a:defRPr sz="6000"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rgbClr val="0915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28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65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060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ECBC4-3D97-4394-913C-8BE9383B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10D0E-819E-4F00-966E-E9030AF7DF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3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  <a:lvl2pPr>
              <a:defRPr>
                <a:solidFill>
                  <a:srgbClr val="091540"/>
                </a:solidFill>
              </a:defRPr>
            </a:lvl2pPr>
            <a:lvl3pPr>
              <a:defRPr>
                <a:solidFill>
                  <a:srgbClr val="091540"/>
                </a:solidFill>
              </a:defRPr>
            </a:lvl3pPr>
            <a:lvl4pPr>
              <a:defRPr>
                <a:solidFill>
                  <a:srgbClr val="091540"/>
                </a:solidFill>
              </a:defRPr>
            </a:lvl4pPr>
            <a:lvl5pPr>
              <a:defRPr>
                <a:solidFill>
                  <a:srgbClr val="0915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4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noFill/>
          </a:ln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noFill/>
          </a:ln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320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65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86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78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140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809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14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682" y="150829"/>
            <a:ext cx="11821213" cy="6532775"/>
          </a:xfrm>
          <a:prstGeom prst="rect">
            <a:avLst/>
          </a:prstGeom>
          <a:solidFill>
            <a:schemeClr val="bg2"/>
          </a:solidFill>
          <a:ln w="44450">
            <a:solidFill>
              <a:srgbClr val="109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81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915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9154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9154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9154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slideLayout" Target="../slideLayouts/slideLayout12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6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5" Type="http://schemas.openxmlformats.org/officeDocument/2006/relationships/slideLayout" Target="../slideLayouts/slideLayout12.xml"/><Relationship Id="rId10" Type="http://schemas.openxmlformats.org/officeDocument/2006/relationships/tags" Target="../tags/tag33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tags" Target="../tags/tag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notesSlide" Target="../notesSlides/notesSlide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B3-1A45-4FD9-877E-32CCCAC79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4F1EB-C29A-47EF-8D3D-D5D0CB4A6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9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9463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Content Placeholder 3"/>
          <p:cNvSpPr>
            <a:spLocks noGrp="1"/>
          </p:cNvSpPr>
          <p:nvPr>
            <p:ph idx="1"/>
          </p:nvPr>
        </p:nvSpPr>
        <p:spPr>
          <a:xfrm>
            <a:off x="5499650" y="185737"/>
            <a:ext cx="6500927" cy="64865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.data</a:t>
            </a:r>
          </a:p>
          <a:p>
            <a:pPr marL="0" indent="0">
              <a:buNone/>
            </a:pP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msgPass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.string "You passed, well done"</a:t>
            </a:r>
          </a:p>
          <a:p>
            <a:pPr marL="0" indent="0">
              <a:buNone/>
            </a:pP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msgFail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.string "You failed this time"</a:t>
            </a:r>
          </a:p>
          <a:p>
            <a:pPr marL="0" indent="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.text</a:t>
            </a:r>
          </a:p>
          <a:p>
            <a:pPr marL="0" indent="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a7, zero, 5</a:t>
            </a:r>
          </a:p>
          <a:p>
            <a:pPr marL="0" indent="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ecall</a:t>
            </a:r>
            <a:endParaRPr lang="en-US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t0, zero, 40</a:t>
            </a:r>
          </a:p>
          <a:p>
            <a:pPr marL="0" indent="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blt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a0, t0, fail</a:t>
            </a:r>
          </a:p>
          <a:p>
            <a:pPr marL="0" indent="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la a0,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msgPass</a:t>
            </a:r>
            <a:endParaRPr lang="en-US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b output</a:t>
            </a:r>
          </a:p>
          <a:p>
            <a:pPr marL="0" indent="0">
              <a:buNone/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fail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la a0,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msgFail</a:t>
            </a:r>
            <a:endParaRPr lang="en-US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 </a:t>
            </a:r>
          </a:p>
          <a:p>
            <a:pPr marL="0" indent="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a7, zero, 4</a:t>
            </a:r>
          </a:p>
          <a:p>
            <a:pPr marL="0" indent="0"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ecall</a:t>
            </a:r>
            <a:endParaRPr lang="en-US" alt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3126B7-84CF-4C4A-ABF9-7588974B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606210" cy="1325563"/>
          </a:xfrm>
        </p:spPr>
        <p:txBody>
          <a:bodyPr/>
          <a:lstStyle/>
          <a:p>
            <a:r>
              <a:rPr lang="en-US" dirty="0"/>
              <a:t>Pass or fail – 2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CD4A41-D9EC-4A88-AEF2-C850E5A3EE1D}"/>
              </a:ext>
            </a:extLst>
          </p:cNvPr>
          <p:cNvSpPr txBox="1">
            <a:spLocks/>
          </p:cNvSpPr>
          <p:nvPr/>
        </p:nvSpPr>
        <p:spPr>
          <a:xfrm>
            <a:off x="623889" y="1797050"/>
            <a:ext cx="4205288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9154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915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915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915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915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</a:t>
            </a:r>
            <a:r>
              <a:rPr lang="en-US" dirty="0" err="1"/>
              <a:t>blt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program will continue to the instruction after the </a:t>
            </a:r>
            <a:r>
              <a:rPr lang="en-US" b="1" dirty="0" err="1"/>
              <a:t>blt</a:t>
            </a:r>
            <a:r>
              <a:rPr lang="en-US" dirty="0"/>
              <a:t> when the value is </a:t>
            </a:r>
            <a:r>
              <a:rPr lang="en-US" b="1" dirty="0"/>
              <a:t>not</a:t>
            </a:r>
            <a:r>
              <a:rPr lang="en-US" dirty="0"/>
              <a:t> less than 40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FA601-877C-416D-9601-522E2C7524D9}"/>
              </a:ext>
            </a:extLst>
          </p:cNvPr>
          <p:cNvSpPr txBox="1"/>
          <p:nvPr/>
        </p:nvSpPr>
        <p:spPr>
          <a:xfrm>
            <a:off x="9274395" y="3221273"/>
            <a:ext cx="2425771" cy="733842"/>
          </a:xfrm>
          <a:prstGeom prst="roundRect">
            <a:avLst>
              <a:gd name="adj" fmla="val 208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If a0 is less than t0 then go to fail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EB61B4-327B-4925-90D9-50BA324F4591}"/>
              </a:ext>
            </a:extLst>
          </p:cNvPr>
          <p:cNvSpPr txBox="1"/>
          <p:nvPr/>
        </p:nvSpPr>
        <p:spPr>
          <a:xfrm>
            <a:off x="9274395" y="2745074"/>
            <a:ext cx="2425771" cy="419338"/>
          </a:xfrm>
          <a:prstGeom prst="roundRect">
            <a:avLst>
              <a:gd name="adj" fmla="val 208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Store 40 in register t0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AE55B-BAEB-4B03-9035-28F3F72B80A0}"/>
              </a:ext>
            </a:extLst>
          </p:cNvPr>
          <p:cNvSpPr txBox="1"/>
          <p:nvPr/>
        </p:nvSpPr>
        <p:spPr>
          <a:xfrm>
            <a:off x="9274397" y="1690688"/>
            <a:ext cx="2425771" cy="1021556"/>
          </a:xfrm>
          <a:prstGeom prst="roundRect">
            <a:avLst>
              <a:gd name="adj" fmla="val 208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Receive integer input from the user and store in register a0 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5FF10B7-67E0-43AD-8BB0-0C62210B41EE}"/>
              </a:ext>
            </a:extLst>
          </p:cNvPr>
          <p:cNvSpPr/>
          <p:nvPr/>
        </p:nvSpPr>
        <p:spPr>
          <a:xfrm>
            <a:off x="8829490" y="1834717"/>
            <a:ext cx="444906" cy="733499"/>
          </a:xfrm>
          <a:prstGeom prst="rightBrace">
            <a:avLst>
              <a:gd name="adj1" fmla="val 3223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59D6CA-E541-4D8F-85A8-CD9B0820BB69}"/>
              </a:ext>
            </a:extLst>
          </p:cNvPr>
          <p:cNvCxnSpPr>
            <a:cxnSpLocks/>
          </p:cNvCxnSpPr>
          <p:nvPr/>
        </p:nvCxnSpPr>
        <p:spPr>
          <a:xfrm flipH="1">
            <a:off x="8750113" y="2966758"/>
            <a:ext cx="5242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AF0093-D4F5-4461-9F2E-87A2FDD60270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8569842" y="3384044"/>
            <a:ext cx="704553" cy="2041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CFC6A89-5871-4272-9E66-D40666B50006}"/>
              </a:ext>
            </a:extLst>
          </p:cNvPr>
          <p:cNvSpPr txBox="1"/>
          <p:nvPr/>
        </p:nvSpPr>
        <p:spPr>
          <a:xfrm>
            <a:off x="9274395" y="4024223"/>
            <a:ext cx="2425771" cy="733842"/>
          </a:xfrm>
          <a:prstGeom prst="roundRect">
            <a:avLst>
              <a:gd name="adj" fmla="val 208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These lines run if we </a:t>
            </a:r>
            <a:r>
              <a:rPr lang="en-GB" b="1" dirty="0"/>
              <a:t>didn’t</a:t>
            </a:r>
            <a:r>
              <a:rPr lang="en-GB" dirty="0"/>
              <a:t> branch to fail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C83704F8-B0DB-4729-8322-3D14C3FA0590}"/>
              </a:ext>
            </a:extLst>
          </p:cNvPr>
          <p:cNvSpPr/>
          <p:nvPr/>
        </p:nvSpPr>
        <p:spPr>
          <a:xfrm>
            <a:off x="8140035" y="3657473"/>
            <a:ext cx="444906" cy="733499"/>
          </a:xfrm>
          <a:prstGeom prst="rightBrace">
            <a:avLst>
              <a:gd name="adj1" fmla="val 3223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C52901-C250-41B7-8D0D-7B43EAC063E3}"/>
              </a:ext>
            </a:extLst>
          </p:cNvPr>
          <p:cNvCxnSpPr>
            <a:cxnSpLocks/>
            <a:stCxn id="18" idx="1"/>
            <a:endCxn id="14" idx="1"/>
          </p:cNvCxnSpPr>
          <p:nvPr/>
        </p:nvCxnSpPr>
        <p:spPr>
          <a:xfrm>
            <a:off x="8584941" y="4024223"/>
            <a:ext cx="689454" cy="3669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06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146A7-C04E-4D7D-9657-E7ED1FAC8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3298" y="2432115"/>
            <a:ext cx="1931438" cy="3707428"/>
          </a:xfrm>
          <a:ln>
            <a:noFill/>
          </a:ln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err="1"/>
              <a:t>bne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beq</a:t>
            </a:r>
            <a:endParaRPr lang="en-GB" dirty="0"/>
          </a:p>
        </p:txBody>
      </p:sp>
      <p:sp>
        <p:nvSpPr>
          <p:cNvPr id="42" name="Lightning Bolt 41" descr="-">
            <a:extLst>
              <a:ext uri="{FF2B5EF4-FFF2-40B4-BE49-F238E27FC236}">
                <a16:creationId xmlns:a16="http://schemas.microsoft.com/office/drawing/2014/main" id="{44DE7162-C26F-4C6D-B69D-F4F19AD388CB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Lightning Bolt 42" descr="-">
            <a:extLst>
              <a:ext uri="{FF2B5EF4-FFF2-40B4-BE49-F238E27FC236}">
                <a16:creationId xmlns:a16="http://schemas.microsoft.com/office/drawing/2014/main" id="{52EB2EE0-B921-409E-B559-72018ED6E28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A14FAA-A262-502B-6A51-C98C0B605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Which instruction do we use to always branch without testing any condition?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9779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F490-E17A-4104-9142-E6596AD0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for 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28BA5-1E67-49AF-8D52-66B14319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Suppose we are trying to code a guess the number game where the computer generates a random number (say between 1 and 100) and the player has to guess it</a:t>
            </a:r>
          </a:p>
          <a:p>
            <a:pPr lvl="1"/>
            <a:r>
              <a:rPr lang="en-GB" dirty="0"/>
              <a:t>There are system calls available in RARS to set up a random number</a:t>
            </a:r>
          </a:p>
          <a:p>
            <a:r>
              <a:rPr lang="en-GB" dirty="0"/>
              <a:t>We would need to provide hints as to whether the guess was too high or too low</a:t>
            </a:r>
          </a:p>
          <a:p>
            <a:r>
              <a:rPr lang="en-GB" dirty="0"/>
              <a:t>For now we will just look at checking whether the guess was correct or not</a:t>
            </a:r>
          </a:p>
        </p:txBody>
      </p:sp>
    </p:spTree>
    <p:extLst>
      <p:ext uri="{BB962C8B-B14F-4D97-AF65-F5344CB8AC3E}">
        <p14:creationId xmlns:p14="http://schemas.microsoft.com/office/powerpoint/2010/main" val="199186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AA3C-3E12-494E-B160-6F641902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9858"/>
          </a:xfrm>
        </p:spPr>
        <p:txBody>
          <a:bodyPr/>
          <a:lstStyle/>
          <a:p>
            <a:r>
              <a:rPr lang="en-GB" dirty="0"/>
              <a:t>Checking for equality – using </a:t>
            </a:r>
            <a:r>
              <a:rPr lang="en-GB" dirty="0" err="1"/>
              <a:t>bne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AE550-9FF9-475A-A006-FA7D61BE6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49670"/>
            <a:ext cx="10515600" cy="40011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Assembly tests opposite case (</a:t>
            </a:r>
            <a:r>
              <a:rPr lang="en-GB" dirty="0" err="1"/>
              <a:t>i</a:t>
            </a:r>
            <a:r>
              <a:rPr lang="en-GB" dirty="0"/>
              <a:t> != j) of high-level code (</a:t>
            </a:r>
            <a:r>
              <a:rPr lang="en-GB" dirty="0" err="1"/>
              <a:t>i</a:t>
            </a:r>
            <a:r>
              <a:rPr lang="en-GB" dirty="0"/>
              <a:t> == j)</a:t>
            </a:r>
          </a:p>
          <a:p>
            <a:endParaRPr lang="en-GB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8BB2DC3-BF47-4C1D-8CE4-84F43CD6C3D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73124" y="1516827"/>
            <a:ext cx="4089991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Java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nsolas" panose="020B0609020204030204" pitchFamily="49" charset="0"/>
                <a:cs typeface="Arial" charset="0"/>
              </a:rPr>
              <a:t>if (guess == secret)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nsolas" panose="020B0609020204030204" pitchFamily="49" charset="0"/>
                <a:cs typeface="Arial" charset="0"/>
              </a:rPr>
              <a:t>  // correct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Consolas" panose="020B0609020204030204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nsolas" panose="020B0609020204030204" pitchFamily="49" charset="0"/>
                <a:cs typeface="Arial" charset="0"/>
              </a:rPr>
              <a:t>else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nsolas" panose="020B0609020204030204" pitchFamily="49" charset="0"/>
                <a:cs typeface="Arial" charset="0"/>
              </a:rPr>
              <a:t>  // wrong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337A1BE-ACDE-4639-99A1-580B9A9C0544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943599" y="1244009"/>
            <a:ext cx="5901071" cy="4394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nsolas" panose="020B0609020204030204" pitchFamily="49" charset="0"/>
                <a:cs typeface="Arial" charset="0"/>
              </a:rPr>
              <a:t># relate registers to java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nsolas" panose="020B0609020204030204" pitchFamily="49" charset="0"/>
                <a:cs typeface="Arial" charset="0"/>
              </a:rPr>
              <a:t># s0 = secret, a0 = guess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Consolas" panose="020B0609020204030204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nsolas" panose="020B0609020204030204" pitchFamily="49" charset="0"/>
                <a:cs typeface="Arial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  <a:cs typeface="Arial" charset="0"/>
              </a:rPr>
              <a:t>bne</a:t>
            </a:r>
            <a:r>
              <a:rPr lang="en-US" sz="2400" dirty="0">
                <a:latin typeface="Consolas" panose="020B0609020204030204" pitchFamily="49" charset="0"/>
                <a:cs typeface="Arial" charset="0"/>
              </a:rPr>
              <a:t> s0, a0, wrong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nsolas" panose="020B0609020204030204" pitchFamily="49" charset="0"/>
                <a:cs typeface="Arial" charset="0"/>
              </a:rPr>
              <a:t>  # load address of </a:t>
            </a:r>
            <a:r>
              <a:rPr lang="en-US" sz="2400" b="1" dirty="0">
                <a:latin typeface="Consolas" panose="020B0609020204030204" pitchFamily="49" charset="0"/>
                <a:cs typeface="Arial" charset="0"/>
              </a:rPr>
              <a:t>win</a:t>
            </a:r>
            <a:r>
              <a:rPr lang="en-US" sz="2400" dirty="0">
                <a:latin typeface="Consolas" panose="020B0609020204030204" pitchFamily="49" charset="0"/>
                <a:cs typeface="Arial" charset="0"/>
              </a:rPr>
              <a:t> message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nsolas" panose="020B0609020204030204" pitchFamily="49" charset="0"/>
                <a:cs typeface="Arial" charset="0"/>
              </a:rPr>
              <a:t>  # branch to continue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nsolas" panose="020B0609020204030204" pitchFamily="49" charset="0"/>
                <a:cs typeface="Arial" charset="0"/>
              </a:rPr>
              <a:t>wrong: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nsolas" panose="020B0609020204030204" pitchFamily="49" charset="0"/>
                <a:cs typeface="Arial" charset="0"/>
              </a:rPr>
              <a:t>  # load address of </a:t>
            </a:r>
            <a:r>
              <a:rPr lang="en-US" sz="2400" b="1" dirty="0">
                <a:latin typeface="Consolas" panose="020B0609020204030204" pitchFamily="49" charset="0"/>
                <a:cs typeface="Arial" charset="0"/>
              </a:rPr>
              <a:t>lose</a:t>
            </a:r>
            <a:r>
              <a:rPr lang="en-US" sz="2400" dirty="0">
                <a:latin typeface="Consolas" panose="020B0609020204030204" pitchFamily="49" charset="0"/>
                <a:cs typeface="Arial" charset="0"/>
              </a:rPr>
              <a:t> message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nsolas" panose="020B0609020204030204" pitchFamily="49" charset="0"/>
                <a:cs typeface="Arial" charset="0"/>
              </a:rPr>
              <a:t>continue: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nsolas" panose="020B0609020204030204" pitchFamily="49" charset="0"/>
                <a:cs typeface="Arial" charset="0"/>
              </a:rPr>
              <a:t>  # output the message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11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AA3C-3E12-494E-B160-6F641902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for equality – using </a:t>
            </a:r>
            <a:r>
              <a:rPr lang="en-GB" dirty="0" err="1"/>
              <a:t>beq</a:t>
            </a:r>
            <a:endParaRPr lang="en-GB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8BB2DC3-BF47-4C1D-8CE4-84F43CD6C3D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84521" y="1447800"/>
            <a:ext cx="464768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Java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nsolas" panose="020B0609020204030204" pitchFamily="49" charset="0"/>
                <a:cs typeface="Arial" charset="0"/>
              </a:rPr>
              <a:t>if (guess == secret)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nsolas" panose="020B0609020204030204" pitchFamily="49" charset="0"/>
                <a:cs typeface="Arial" charset="0"/>
              </a:rPr>
              <a:t>  // correct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Consolas" panose="020B0609020204030204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nsolas" panose="020B0609020204030204" pitchFamily="49" charset="0"/>
                <a:cs typeface="Arial" charset="0"/>
              </a:rPr>
              <a:t>else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nsolas" panose="020B0609020204030204" pitchFamily="49" charset="0"/>
                <a:cs typeface="Arial" charset="0"/>
              </a:rPr>
              <a:t>  // wrong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337A1BE-ACDE-4639-99A1-580B9A9C0544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943599" y="1524000"/>
            <a:ext cx="5901071" cy="457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nsolas" panose="020B0609020204030204" pitchFamily="49" charset="0"/>
                <a:cs typeface="Arial" charset="0"/>
              </a:rPr>
              <a:t># relate registers to java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nsolas" panose="020B0609020204030204" pitchFamily="49" charset="0"/>
                <a:cs typeface="Arial" charset="0"/>
              </a:rPr>
              <a:t># s0 = secret, a0 = guess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Consolas" panose="020B0609020204030204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b="1" dirty="0" err="1">
                <a:latin typeface="Consolas" panose="020B0609020204030204" pitchFamily="49" charset="0"/>
                <a:cs typeface="Arial" charset="0"/>
              </a:rPr>
              <a:t>beq</a:t>
            </a:r>
            <a:r>
              <a:rPr lang="en-US" sz="2400" dirty="0">
                <a:latin typeface="Consolas" panose="020B0609020204030204" pitchFamily="49" charset="0"/>
                <a:cs typeface="Arial" charset="0"/>
              </a:rPr>
              <a:t> s0, a0, win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nsolas" panose="020B0609020204030204" pitchFamily="49" charset="0"/>
                <a:cs typeface="Arial" charset="0"/>
              </a:rPr>
              <a:t>  # load address of </a:t>
            </a:r>
            <a:r>
              <a:rPr lang="en-US" sz="2400" b="1" dirty="0">
                <a:latin typeface="Consolas" panose="020B0609020204030204" pitchFamily="49" charset="0"/>
                <a:cs typeface="Arial" charset="0"/>
              </a:rPr>
              <a:t>lose</a:t>
            </a:r>
            <a:r>
              <a:rPr lang="en-US" sz="2400" dirty="0">
                <a:latin typeface="Consolas" panose="020B0609020204030204" pitchFamily="49" charset="0"/>
                <a:cs typeface="Arial" charset="0"/>
              </a:rPr>
              <a:t> message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nsolas" panose="020B0609020204030204" pitchFamily="49" charset="0"/>
                <a:cs typeface="Arial" charset="0"/>
              </a:rPr>
              <a:t>  b continue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nsolas" panose="020B0609020204030204" pitchFamily="49" charset="0"/>
                <a:cs typeface="Arial" charset="0"/>
              </a:rPr>
              <a:t>win: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nsolas" panose="020B0609020204030204" pitchFamily="49" charset="0"/>
                <a:cs typeface="Arial" charset="0"/>
              </a:rPr>
              <a:t>  # load address of </a:t>
            </a:r>
            <a:r>
              <a:rPr lang="en-US" sz="2400" b="1" dirty="0">
                <a:latin typeface="Consolas" panose="020B0609020204030204" pitchFamily="49" charset="0"/>
                <a:cs typeface="Arial" charset="0"/>
              </a:rPr>
              <a:t>win</a:t>
            </a:r>
            <a:r>
              <a:rPr lang="en-US" sz="2400" dirty="0">
                <a:latin typeface="Consolas" panose="020B0609020204030204" pitchFamily="49" charset="0"/>
                <a:cs typeface="Arial" charset="0"/>
              </a:rPr>
              <a:t> message 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nsolas" panose="020B0609020204030204" pitchFamily="49" charset="0"/>
                <a:cs typeface="Arial" charset="0"/>
              </a:rPr>
              <a:t>continue: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nsolas" panose="020B0609020204030204" pitchFamily="49" charset="0"/>
                <a:cs typeface="Arial" charset="0"/>
              </a:rPr>
              <a:t>  # output the message</a:t>
            </a:r>
          </a:p>
        </p:txBody>
      </p:sp>
    </p:spTree>
    <p:extLst>
      <p:ext uri="{BB962C8B-B14F-4D97-AF65-F5344CB8AC3E}">
        <p14:creationId xmlns:p14="http://schemas.microsoft.com/office/powerpoint/2010/main" val="2312421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E911-E2D0-4C8F-9325-D608AD7E5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0976" y="0"/>
            <a:ext cx="10515600" cy="1046474"/>
          </a:xfrm>
        </p:spPr>
        <p:txBody>
          <a:bodyPr>
            <a:normAutofit/>
          </a:bodyPr>
          <a:lstStyle/>
          <a:p>
            <a:r>
              <a:rPr lang="en-GB" dirty="0"/>
              <a:t>What would this code 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81059-1C76-49A3-8884-D41C218FE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9145" y="1432774"/>
            <a:ext cx="6381016" cy="4351338"/>
          </a:xfrm>
          <a:ln>
            <a:noFill/>
          </a:ln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Nothing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Red Blue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Red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Blue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EF5B-662E-491C-92B4-6411AED4BB9F}"/>
              </a:ext>
            </a:extLst>
          </p:cNvPr>
          <p:cNvSpPr txBox="1"/>
          <p:nvPr/>
        </p:nvSpPr>
        <p:spPr>
          <a:xfrm>
            <a:off x="398720" y="860563"/>
            <a:ext cx="609777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.data</a:t>
            </a:r>
          </a:p>
          <a:p>
            <a:r>
              <a:rPr lang="en-GB" dirty="0">
                <a:latin typeface="Consolas" panose="020B0609020204030204" pitchFamily="49" charset="0"/>
              </a:rPr>
              <a:t>red: .string  "Red "</a:t>
            </a:r>
          </a:p>
          <a:p>
            <a:r>
              <a:rPr lang="en-GB" dirty="0">
                <a:latin typeface="Consolas" panose="020B0609020204030204" pitchFamily="49" charset="0"/>
              </a:rPr>
              <a:t>blue: .string  "Blue "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.text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addi</a:t>
            </a:r>
            <a:r>
              <a:rPr lang="en-GB" dirty="0">
                <a:latin typeface="Consolas" panose="020B0609020204030204" pitchFamily="49" charset="0"/>
              </a:rPr>
              <a:t> a7, zero, 4 # to output a string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addi</a:t>
            </a:r>
            <a:r>
              <a:rPr lang="en-GB" dirty="0">
                <a:latin typeface="Consolas" panose="020B0609020204030204" pitchFamily="49" charset="0"/>
              </a:rPr>
              <a:t> t0, zero, </a:t>
            </a:r>
            <a:r>
              <a:rPr lang="en-GB" b="1" dirty="0">
                <a:latin typeface="Consolas" panose="020B0609020204030204" pitchFamily="49" charset="0"/>
              </a:rPr>
              <a:t>3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addi</a:t>
            </a:r>
            <a:r>
              <a:rPr lang="en-GB" dirty="0">
                <a:latin typeface="Consolas" panose="020B0609020204030204" pitchFamily="49" charset="0"/>
              </a:rPr>
              <a:t> t1, zero, </a:t>
            </a:r>
            <a:r>
              <a:rPr lang="en-GB" b="1" dirty="0">
                <a:latin typeface="Consolas" panose="020B0609020204030204" pitchFamily="49" charset="0"/>
              </a:rPr>
              <a:t>4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bge</a:t>
            </a:r>
            <a:r>
              <a:rPr lang="en-GB" dirty="0">
                <a:latin typeface="Consolas" panose="020B0609020204030204" pitchFamily="49" charset="0"/>
              </a:rPr>
              <a:t> t0, t1, choice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</a:p>
          <a:p>
            <a:r>
              <a:rPr lang="en-GB" dirty="0">
                <a:latin typeface="Consolas" panose="020B0609020204030204" pitchFamily="49" charset="0"/>
              </a:rPr>
              <a:t>  la a0, red</a:t>
            </a:r>
          </a:p>
          <a:p>
            <a:r>
              <a:rPr lang="en-GB" dirty="0">
                <a:latin typeface="Consolas" panose="020B0609020204030204" pitchFamily="49" charset="0"/>
              </a:rPr>
              <a:t>  b output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</a:p>
          <a:p>
            <a:r>
              <a:rPr lang="en-GB" dirty="0">
                <a:latin typeface="Consolas" panose="020B0609020204030204" pitchFamily="49" charset="0"/>
              </a:rPr>
              <a:t>choice:</a:t>
            </a:r>
          </a:p>
          <a:p>
            <a:r>
              <a:rPr lang="en-GB" dirty="0">
                <a:latin typeface="Consolas" panose="020B0609020204030204" pitchFamily="49" charset="0"/>
              </a:rPr>
              <a:t>  la a0, blue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</a:p>
          <a:p>
            <a:r>
              <a:rPr lang="en-GB" dirty="0">
                <a:latin typeface="Consolas" panose="020B0609020204030204" pitchFamily="49" charset="0"/>
              </a:rPr>
              <a:t>output: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ecall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0" name="Lightning Bolt 59" descr="-">
            <a:extLst>
              <a:ext uri="{FF2B5EF4-FFF2-40B4-BE49-F238E27FC236}">
                <a16:creationId xmlns:a16="http://schemas.microsoft.com/office/drawing/2014/main" id="{B2B1BF1E-6476-4386-816E-F221DAB9D154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Lightning Bolt 62" descr="-">
            <a:extLst>
              <a:ext uri="{FF2B5EF4-FFF2-40B4-BE49-F238E27FC236}">
                <a16:creationId xmlns:a16="http://schemas.microsoft.com/office/drawing/2014/main" id="{AFF64EE5-CB1A-4813-801B-60A95B47B2E2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789EED-D5EE-4753-B0B7-BA29818682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773" r="74373" b="12811"/>
          <a:stretch/>
        </p:blipFill>
        <p:spPr>
          <a:xfrm>
            <a:off x="3227903" y="5047730"/>
            <a:ext cx="7925651" cy="15774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9605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E911-E2D0-4C8F-9325-D608AD7E5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168" y="88127"/>
            <a:ext cx="10515600" cy="859964"/>
          </a:xfrm>
        </p:spPr>
        <p:txBody>
          <a:bodyPr>
            <a:normAutofit/>
          </a:bodyPr>
          <a:lstStyle/>
          <a:p>
            <a:r>
              <a:rPr lang="en-GB" dirty="0"/>
              <a:t>What does the code output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81059-1C76-49A3-8884-D41C218FE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24589" y="1683313"/>
            <a:ext cx="6296082" cy="4351338"/>
          </a:xfrm>
          <a:ln>
            <a:noFill/>
          </a:ln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Nothing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Red Blue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Red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Blue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The code won’t run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EF5B-662E-491C-92B4-6411AED4BB9F}"/>
              </a:ext>
            </a:extLst>
          </p:cNvPr>
          <p:cNvSpPr txBox="1"/>
          <p:nvPr/>
        </p:nvSpPr>
        <p:spPr>
          <a:xfrm>
            <a:off x="398720" y="860563"/>
            <a:ext cx="466869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.data</a:t>
            </a:r>
          </a:p>
          <a:p>
            <a:r>
              <a:rPr lang="en-GB" dirty="0">
                <a:latin typeface="Consolas" panose="020B0609020204030204" pitchFamily="49" charset="0"/>
              </a:rPr>
              <a:t>red: .string  "Red "</a:t>
            </a:r>
          </a:p>
          <a:p>
            <a:r>
              <a:rPr lang="en-GB" dirty="0">
                <a:latin typeface="Consolas" panose="020B0609020204030204" pitchFamily="49" charset="0"/>
              </a:rPr>
              <a:t>blue: .string  "Blue "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.text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addi</a:t>
            </a:r>
            <a:r>
              <a:rPr lang="en-GB" dirty="0">
                <a:latin typeface="Consolas" panose="020B0609020204030204" pitchFamily="49" charset="0"/>
              </a:rPr>
              <a:t> a7, zero, 4 # to output a string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addi</a:t>
            </a:r>
            <a:r>
              <a:rPr lang="en-GB" dirty="0">
                <a:latin typeface="Consolas" panose="020B0609020204030204" pitchFamily="49" charset="0"/>
              </a:rPr>
              <a:t> t0, zero, </a:t>
            </a:r>
            <a:r>
              <a:rPr lang="en-GB" b="1" dirty="0">
                <a:latin typeface="Consolas" panose="020B0609020204030204" pitchFamily="49" charset="0"/>
              </a:rPr>
              <a:t>4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addi</a:t>
            </a:r>
            <a:r>
              <a:rPr lang="en-GB" dirty="0">
                <a:latin typeface="Consolas" panose="020B0609020204030204" pitchFamily="49" charset="0"/>
              </a:rPr>
              <a:t> t1, zero, </a:t>
            </a:r>
            <a:r>
              <a:rPr lang="en-GB" b="1" dirty="0">
                <a:latin typeface="Consolas" panose="020B0609020204030204" pitchFamily="49" charset="0"/>
              </a:rPr>
              <a:t>4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bge</a:t>
            </a:r>
            <a:r>
              <a:rPr lang="en-GB" dirty="0">
                <a:latin typeface="Consolas" panose="020B0609020204030204" pitchFamily="49" charset="0"/>
              </a:rPr>
              <a:t> t0, t1, choice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</a:p>
          <a:p>
            <a:r>
              <a:rPr lang="en-GB" dirty="0">
                <a:latin typeface="Consolas" panose="020B0609020204030204" pitchFamily="49" charset="0"/>
              </a:rPr>
              <a:t>  la a0, red</a:t>
            </a:r>
          </a:p>
          <a:p>
            <a:r>
              <a:rPr lang="en-GB" dirty="0">
                <a:latin typeface="Consolas" panose="020B0609020204030204" pitchFamily="49" charset="0"/>
              </a:rPr>
              <a:t>  b output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</a:p>
          <a:p>
            <a:r>
              <a:rPr lang="en-GB" dirty="0">
                <a:latin typeface="Consolas" panose="020B0609020204030204" pitchFamily="49" charset="0"/>
              </a:rPr>
              <a:t>choice:</a:t>
            </a:r>
          </a:p>
          <a:p>
            <a:r>
              <a:rPr lang="en-GB" dirty="0">
                <a:latin typeface="Consolas" panose="020B0609020204030204" pitchFamily="49" charset="0"/>
              </a:rPr>
              <a:t>  la a0, blue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</a:p>
          <a:p>
            <a:r>
              <a:rPr lang="en-GB" dirty="0">
                <a:latin typeface="Consolas" panose="020B0609020204030204" pitchFamily="49" charset="0"/>
              </a:rPr>
              <a:t>output: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ecall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9" name="Lightning Bolt 58" descr="-">
            <a:extLst>
              <a:ext uri="{FF2B5EF4-FFF2-40B4-BE49-F238E27FC236}">
                <a16:creationId xmlns:a16="http://schemas.microsoft.com/office/drawing/2014/main" id="{D7416821-39BE-495C-9914-E981D55DD647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Lightning Bolt 61" descr="-">
            <a:extLst>
              <a:ext uri="{FF2B5EF4-FFF2-40B4-BE49-F238E27FC236}">
                <a16:creationId xmlns:a16="http://schemas.microsoft.com/office/drawing/2014/main" id="{4F3D22EE-1B17-4905-B730-B67B4A1A9D58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2515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DDDA-E34C-41B9-AF20-C0C7E86F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6A63B-8A70-4862-8D87-E3C0F983D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 instructions are not actual RISC-V instructions, but they are often more convenient for the programmer</a:t>
            </a:r>
          </a:p>
          <a:p>
            <a:r>
              <a:rPr lang="en-US" dirty="0"/>
              <a:t>Assembler converts them to real RISC-V instructions.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878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6AFC-6A60-494F-AE18-3B083B58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0903"/>
          </a:xfrm>
        </p:spPr>
        <p:txBody>
          <a:bodyPr>
            <a:normAutofit fontScale="90000"/>
          </a:bodyPr>
          <a:lstStyle/>
          <a:p>
            <a:r>
              <a:rPr lang="en-US" dirty="0"/>
              <a:t>Some pseudo instructions for conditional branching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BFDB-62F0-4AAE-95F7-E9F1A99C5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354"/>
            <a:ext cx="8975651" cy="5143414"/>
          </a:xfrm>
        </p:spPr>
        <p:txBody>
          <a:bodyPr>
            <a:normAutofit/>
          </a:bodyPr>
          <a:lstStyle/>
          <a:p>
            <a:r>
              <a:rPr lang="en-US" dirty="0"/>
              <a:t>Go directly to the instruction after the label if register1 is equal to zero</a:t>
            </a:r>
          </a:p>
          <a:p>
            <a:pPr marL="457200" lvl="1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beqz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register1, label</a:t>
            </a:r>
          </a:p>
          <a:p>
            <a:pPr marL="457200" lvl="1" indent="0">
              <a:buNone/>
            </a:pPr>
            <a:endParaRPr lang="en-US" i="1" dirty="0">
              <a:latin typeface="Consolas" panose="020B0609020204030204" pitchFamily="49" charset="0"/>
            </a:endParaRPr>
          </a:p>
          <a:p>
            <a:r>
              <a:rPr lang="en-US" dirty="0"/>
              <a:t>Go directly to the instruction after the label if register1 is not equal to zero</a:t>
            </a:r>
          </a:p>
          <a:p>
            <a:pPr marL="457200" lvl="1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bnez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register1, label</a:t>
            </a:r>
            <a:br>
              <a:rPr lang="en-US" i="1" dirty="0">
                <a:latin typeface="Consolas" panose="020B0609020204030204" pitchFamily="49" charset="0"/>
              </a:rPr>
            </a:br>
            <a:endParaRPr lang="en-US" i="1" dirty="0">
              <a:latin typeface="Consolas" panose="020B0609020204030204" pitchFamily="49" charset="0"/>
            </a:endParaRPr>
          </a:p>
          <a:p>
            <a:r>
              <a:rPr lang="en-US" dirty="0"/>
              <a:t>Go directly to the instruction after the label if register1 is greater than register2</a:t>
            </a:r>
          </a:p>
          <a:p>
            <a:pPr marL="457200" lvl="1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bgt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register1, register2, label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GB" i="1" dirty="0">
              <a:latin typeface="Consolas" panose="020B0609020204030204" pitchFamily="49" charset="0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7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45E5-B993-4EAF-8A6A-3FB0E7B07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7726"/>
            <a:ext cx="10515600" cy="1325563"/>
          </a:xfrm>
        </p:spPr>
        <p:txBody>
          <a:bodyPr/>
          <a:lstStyle/>
          <a:p>
            <a:r>
              <a:rPr lang="en-GB" dirty="0"/>
              <a:t>What does the pseudo instruction </a:t>
            </a:r>
            <a:r>
              <a:rPr lang="en-GB" dirty="0" err="1"/>
              <a:t>bgez</a:t>
            </a:r>
            <a:r>
              <a:rPr lang="en-GB" dirty="0"/>
              <a:t> stand for?</a:t>
            </a:r>
          </a:p>
        </p:txBody>
      </p:sp>
      <p:sp>
        <p:nvSpPr>
          <p:cNvPr id="44" name="Lightning Bolt 43" descr="-">
            <a:extLst>
              <a:ext uri="{FF2B5EF4-FFF2-40B4-BE49-F238E27FC236}">
                <a16:creationId xmlns:a16="http://schemas.microsoft.com/office/drawing/2014/main" id="{93F85025-0E56-427C-93AE-179429EE6416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Lightning Bolt 46" descr="-">
            <a:extLst>
              <a:ext uri="{FF2B5EF4-FFF2-40B4-BE49-F238E27FC236}">
                <a16:creationId xmlns:a16="http://schemas.microsoft.com/office/drawing/2014/main" id="{62F276FC-5589-4779-B6D7-C23F917666B8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Chart">
            <a:extLst>
              <a:ext uri="{FF2B5EF4-FFF2-40B4-BE49-F238E27FC236}">
                <a16:creationId xmlns:a16="http://schemas.microsoft.com/office/drawing/2014/main" id="{659C946F-5FFD-37DD-F24F-71B3046E3BB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153989" y="2718760"/>
            <a:ext cx="10092407" cy="2668032"/>
            <a:chOff x="1261393" y="1825625"/>
            <a:chExt cx="10092407" cy="2668032"/>
          </a:xfrm>
        </p:grpSpPr>
        <p:sp>
          <p:nvSpPr>
            <p:cNvPr id="6" name="Key_1">
              <a:extLst>
                <a:ext uri="{FF2B5EF4-FFF2-40B4-BE49-F238E27FC236}">
                  <a16:creationId xmlns:a16="http://schemas.microsoft.com/office/drawing/2014/main" id="{1DEAF831-954E-5995-5EE5-AD4280701146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1261393" y="1825625"/>
              <a:ext cx="484107" cy="482183"/>
            </a:xfrm>
            <a:prstGeom prst="rect">
              <a:avLst/>
            </a:prstGeom>
            <a:noFill/>
          </p:spPr>
          <p:txBody>
            <a:bodyPr vert="horz" wrap="none" lIns="95250" tIns="50800" rIns="203200" bIns="0" rtlCol="0" anchor="t">
              <a:spAutoFit/>
            </a:bodyPr>
            <a:lstStyle/>
            <a:p>
              <a:pPr algn="r"/>
              <a:r>
                <a:rPr lang="en-GB" sz="2800">
                  <a:solidFill>
                    <a:srgbClr val="09154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8" name="Description_1">
              <a:extLst>
                <a:ext uri="{FF2B5EF4-FFF2-40B4-BE49-F238E27FC236}">
                  <a16:creationId xmlns:a16="http://schemas.microsoft.com/office/drawing/2014/main" id="{2688EA68-D586-5B4A-D3CF-024ADAE33A92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1745500" y="1825625"/>
              <a:ext cx="9608300" cy="507831"/>
            </a:xfrm>
            <a:prstGeom prst="rect">
              <a:avLst/>
            </a:prstGeom>
            <a:noFill/>
          </p:spPr>
          <p:txBody>
            <a:bodyPr vert="horz" wrap="square" lIns="0" tIns="50800" rIns="0" bIns="25400" rtlCol="0" anchor="t">
              <a:spAutoFit/>
            </a:bodyPr>
            <a:lstStyle/>
            <a:p>
              <a:r>
                <a:rPr lang="en-GB" sz="2800">
                  <a:solidFill>
                    <a:srgbClr val="091540"/>
                  </a:solidFill>
                  <a:latin typeface="Calibri" panose="020F0502020204030204" pitchFamily="34" charset="0"/>
                </a:rPr>
                <a:t>Branch if greater than zero</a:t>
              </a:r>
            </a:p>
          </p:txBody>
        </p:sp>
        <p:sp>
          <p:nvSpPr>
            <p:cNvPr id="9" name="Value_1" hidden="1">
              <a:extLst>
                <a:ext uri="{FF2B5EF4-FFF2-40B4-BE49-F238E27FC236}">
                  <a16:creationId xmlns:a16="http://schemas.microsoft.com/office/drawing/2014/main" id="{6603CBB4-A90D-0DE2-6FB0-E3E5FB3470F6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1745500" y="2364747"/>
              <a:ext cx="405560" cy="323165"/>
            </a:xfrm>
            <a:prstGeom prst="rect">
              <a:avLst/>
            </a:prstGeom>
            <a:noFill/>
          </p:spPr>
          <p:txBody>
            <a:bodyPr vert="horz" wrap="none" lIns="76200" tIns="0" rIns="0" bIns="0" rtlCol="0" anchor="t">
              <a:spAutoFit/>
            </a:bodyPr>
            <a:lstStyle/>
            <a:p>
              <a:r>
                <a:rPr lang="en-GB" sz="2100">
                  <a:solidFill>
                    <a:srgbClr val="091540"/>
                  </a:solidFill>
                  <a:latin typeface="Calibri" panose="020F0502020204030204" pitchFamily="34" charset="0"/>
                </a:rPr>
                <a:t>0%</a:t>
              </a:r>
            </a:p>
          </p:txBody>
        </p:sp>
        <p:sp>
          <p:nvSpPr>
            <p:cNvPr id="10" name="Bar_1" hidden="1">
              <a:extLst>
                <a:ext uri="{FF2B5EF4-FFF2-40B4-BE49-F238E27FC236}">
                  <a16:creationId xmlns:a16="http://schemas.microsoft.com/office/drawing/2014/main" id="{97B452E8-9A93-B756-C96A-F0600267074F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745500" y="2346156"/>
              <a:ext cx="0" cy="36034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Key_2">
              <a:extLst>
                <a:ext uri="{FF2B5EF4-FFF2-40B4-BE49-F238E27FC236}">
                  <a16:creationId xmlns:a16="http://schemas.microsoft.com/office/drawing/2014/main" id="{35F01350-E496-5FA4-FC13-E2AFD1D91DA1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1261393" y="2719202"/>
              <a:ext cx="484107" cy="482183"/>
            </a:xfrm>
            <a:prstGeom prst="rect">
              <a:avLst/>
            </a:prstGeom>
            <a:noFill/>
          </p:spPr>
          <p:txBody>
            <a:bodyPr vert="horz" wrap="none" lIns="95250" tIns="50800" rIns="203200" bIns="0" rtlCol="0" anchor="t">
              <a:spAutoFit/>
            </a:bodyPr>
            <a:lstStyle/>
            <a:p>
              <a:pPr algn="r"/>
              <a:r>
                <a:rPr lang="en-GB" sz="2800">
                  <a:solidFill>
                    <a:srgbClr val="091540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12" name="Description_2">
              <a:extLst>
                <a:ext uri="{FF2B5EF4-FFF2-40B4-BE49-F238E27FC236}">
                  <a16:creationId xmlns:a16="http://schemas.microsoft.com/office/drawing/2014/main" id="{B1A05FCB-4A31-03E5-BEDE-3287633280DB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745500" y="2719202"/>
              <a:ext cx="9608300" cy="507831"/>
            </a:xfrm>
            <a:prstGeom prst="rect">
              <a:avLst/>
            </a:prstGeom>
            <a:noFill/>
          </p:spPr>
          <p:txBody>
            <a:bodyPr vert="horz" wrap="square" lIns="0" tIns="50800" rIns="0" bIns="25400" rtlCol="0" anchor="t">
              <a:spAutoFit/>
            </a:bodyPr>
            <a:lstStyle/>
            <a:p>
              <a:r>
                <a:rPr lang="en-GB" sz="2800">
                  <a:solidFill>
                    <a:srgbClr val="091540"/>
                  </a:solidFill>
                  <a:latin typeface="Calibri" panose="020F0502020204030204" pitchFamily="34" charset="0"/>
                </a:rPr>
                <a:t>Branch if equal to zero</a:t>
              </a:r>
            </a:p>
          </p:txBody>
        </p:sp>
        <p:sp>
          <p:nvSpPr>
            <p:cNvPr id="13" name="Value_2" hidden="1">
              <a:extLst>
                <a:ext uri="{FF2B5EF4-FFF2-40B4-BE49-F238E27FC236}">
                  <a16:creationId xmlns:a16="http://schemas.microsoft.com/office/drawing/2014/main" id="{E2DF8CB0-9B63-323E-AB2D-83567EF6A2D5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745500" y="3258324"/>
              <a:ext cx="405560" cy="323165"/>
            </a:xfrm>
            <a:prstGeom prst="rect">
              <a:avLst/>
            </a:prstGeom>
            <a:noFill/>
          </p:spPr>
          <p:txBody>
            <a:bodyPr vert="horz" wrap="none" lIns="76200" tIns="0" rIns="0" bIns="0" rtlCol="0" anchor="t">
              <a:spAutoFit/>
            </a:bodyPr>
            <a:lstStyle/>
            <a:p>
              <a:r>
                <a:rPr lang="en-GB" sz="2100">
                  <a:solidFill>
                    <a:srgbClr val="091540"/>
                  </a:solidFill>
                  <a:latin typeface="Calibri" panose="020F0502020204030204" pitchFamily="34" charset="0"/>
                </a:rPr>
                <a:t>0%</a:t>
              </a:r>
            </a:p>
          </p:txBody>
        </p:sp>
        <p:sp>
          <p:nvSpPr>
            <p:cNvPr id="14" name="Bar_2" hidden="1">
              <a:extLst>
                <a:ext uri="{FF2B5EF4-FFF2-40B4-BE49-F238E27FC236}">
                  <a16:creationId xmlns:a16="http://schemas.microsoft.com/office/drawing/2014/main" id="{CD0E31DC-F1D1-A641-086F-E1419787AA72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745500" y="3239733"/>
              <a:ext cx="0" cy="36034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Key_3">
              <a:extLst>
                <a:ext uri="{FF2B5EF4-FFF2-40B4-BE49-F238E27FC236}">
                  <a16:creationId xmlns:a16="http://schemas.microsoft.com/office/drawing/2014/main" id="{4E9B4A05-51F8-0C9B-3239-91FE418E542B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1261393" y="3612780"/>
              <a:ext cx="484107" cy="482183"/>
            </a:xfrm>
            <a:prstGeom prst="rect">
              <a:avLst/>
            </a:prstGeom>
            <a:noFill/>
          </p:spPr>
          <p:txBody>
            <a:bodyPr vert="horz" wrap="none" lIns="95250" tIns="50800" rIns="203200" bIns="0" rtlCol="0" anchor="t">
              <a:spAutoFit/>
            </a:bodyPr>
            <a:lstStyle/>
            <a:p>
              <a:pPr algn="r"/>
              <a:r>
                <a:rPr lang="en-GB" sz="2800">
                  <a:solidFill>
                    <a:srgbClr val="091540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Description_3">
              <a:extLst>
                <a:ext uri="{FF2B5EF4-FFF2-40B4-BE49-F238E27FC236}">
                  <a16:creationId xmlns:a16="http://schemas.microsoft.com/office/drawing/2014/main" id="{1728CF29-8137-25D5-46B3-83A01AE00078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1745500" y="3612780"/>
              <a:ext cx="9608300" cy="507831"/>
            </a:xfrm>
            <a:prstGeom prst="rect">
              <a:avLst/>
            </a:prstGeom>
            <a:noFill/>
          </p:spPr>
          <p:txBody>
            <a:bodyPr vert="horz" wrap="square" lIns="0" tIns="50800" rIns="0" bIns="25400" rtlCol="0" anchor="t">
              <a:spAutoFit/>
            </a:bodyPr>
            <a:lstStyle/>
            <a:p>
              <a:r>
                <a:rPr lang="en-GB" sz="2800" dirty="0">
                  <a:solidFill>
                    <a:srgbClr val="091540"/>
                  </a:solidFill>
                  <a:latin typeface="Calibri" panose="020F0502020204030204" pitchFamily="34" charset="0"/>
                </a:rPr>
                <a:t>Branch if greater than or equal to zero</a:t>
              </a:r>
            </a:p>
          </p:txBody>
        </p:sp>
        <p:sp>
          <p:nvSpPr>
            <p:cNvPr id="17" name="Value_3" hidden="1">
              <a:extLst>
                <a:ext uri="{FF2B5EF4-FFF2-40B4-BE49-F238E27FC236}">
                  <a16:creationId xmlns:a16="http://schemas.microsoft.com/office/drawing/2014/main" id="{AFF0F812-3714-286C-10D6-F061FF0EAE01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745500" y="4151902"/>
              <a:ext cx="405560" cy="323165"/>
            </a:xfrm>
            <a:prstGeom prst="rect">
              <a:avLst/>
            </a:prstGeom>
            <a:noFill/>
          </p:spPr>
          <p:txBody>
            <a:bodyPr vert="horz" wrap="none" lIns="76200" tIns="0" rIns="0" bIns="0" rtlCol="0" anchor="t">
              <a:spAutoFit/>
            </a:bodyPr>
            <a:lstStyle/>
            <a:p>
              <a:r>
                <a:rPr lang="en-GB" sz="2100">
                  <a:solidFill>
                    <a:srgbClr val="091540"/>
                  </a:solidFill>
                  <a:latin typeface="Calibri" panose="020F0502020204030204" pitchFamily="34" charset="0"/>
                </a:rPr>
                <a:t>0%</a:t>
              </a:r>
            </a:p>
          </p:txBody>
        </p:sp>
        <p:sp>
          <p:nvSpPr>
            <p:cNvPr id="18" name="Bar_3" hidden="1">
              <a:extLst>
                <a:ext uri="{FF2B5EF4-FFF2-40B4-BE49-F238E27FC236}">
                  <a16:creationId xmlns:a16="http://schemas.microsoft.com/office/drawing/2014/main" id="{BDEED1D4-1CDD-BD6B-D14C-44A4C9C27C9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745500" y="4133311"/>
              <a:ext cx="0" cy="36034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Canvas" hidden="1">
              <a:extLst>
                <a:ext uri="{FF2B5EF4-FFF2-40B4-BE49-F238E27FC236}">
                  <a16:creationId xmlns:a16="http://schemas.microsoft.com/office/drawing/2014/main" id="{A303BAB0-0F21-67C7-A60C-83763ED77364}"/>
                </a:ext>
              </a:extLst>
            </p:cNvPr>
            <p:cNvSpPr/>
            <p:nvPr/>
          </p:nvSpPr>
          <p:spPr>
            <a:xfrm>
              <a:off x="1745500" y="1825625"/>
              <a:ext cx="8930230" cy="2668032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0499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6157-790E-4A25-9C35-19EE521B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06E03B-E7DA-4E18-9088-DBD58547A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Continue to look at control transfer instructions</a:t>
            </a:r>
          </a:p>
          <a:p>
            <a:pPr lvl="1"/>
            <a:r>
              <a:rPr lang="en-GB" dirty="0"/>
              <a:t>Unconditional control transfer</a:t>
            </a:r>
          </a:p>
          <a:p>
            <a:pPr lvl="2"/>
            <a:r>
              <a:rPr lang="en-GB" dirty="0"/>
              <a:t>Subroutines using </a:t>
            </a:r>
            <a:r>
              <a:rPr lang="en-GB" dirty="0" err="1"/>
              <a:t>jal</a:t>
            </a:r>
            <a:r>
              <a:rPr lang="en-GB" dirty="0"/>
              <a:t> and ret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Conditional control transfer</a:t>
            </a:r>
          </a:p>
          <a:p>
            <a:pPr lvl="2"/>
            <a:r>
              <a:rPr lang="en-GB" dirty="0"/>
              <a:t>Branch statements</a:t>
            </a:r>
          </a:p>
        </p:txBody>
      </p:sp>
    </p:spTree>
    <p:extLst>
      <p:ext uri="{BB962C8B-B14F-4D97-AF65-F5344CB8AC3E}">
        <p14:creationId xmlns:p14="http://schemas.microsoft.com/office/powerpoint/2010/main" val="1280601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45E5-B993-4EAF-8A6A-3FB0E7B0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>
                <a:latin typeface="Calibri (Body)"/>
              </a:rPr>
              <a:t>What would the pseudo instruction </a:t>
            </a:r>
            <a:r>
              <a:rPr lang="en-GB" b="0" dirty="0" err="1">
                <a:latin typeface="Calibri (Body)"/>
              </a:rPr>
              <a:t>ble</a:t>
            </a:r>
            <a:r>
              <a:rPr lang="en-GB" b="0" dirty="0">
                <a:latin typeface="Calibri (Body)"/>
              </a:rPr>
              <a:t> stand for?</a:t>
            </a:r>
          </a:p>
        </p:txBody>
      </p:sp>
      <p:sp>
        <p:nvSpPr>
          <p:cNvPr id="42" name="Lightning Bolt 41" descr="-">
            <a:extLst>
              <a:ext uri="{FF2B5EF4-FFF2-40B4-BE49-F238E27FC236}">
                <a16:creationId xmlns:a16="http://schemas.microsoft.com/office/drawing/2014/main" id="{B7799F7D-ABAC-4B2D-AE99-103DBAA5C795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Lightning Bolt 44" descr="-">
            <a:extLst>
              <a:ext uri="{FF2B5EF4-FFF2-40B4-BE49-F238E27FC236}">
                <a16:creationId xmlns:a16="http://schemas.microsoft.com/office/drawing/2014/main" id="{0D656006-DC90-4AF0-BF21-7870E2143C81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Chart">
            <a:extLst>
              <a:ext uri="{FF2B5EF4-FFF2-40B4-BE49-F238E27FC236}">
                <a16:creationId xmlns:a16="http://schemas.microsoft.com/office/drawing/2014/main" id="{6D3F3F16-F700-5AEB-8C33-814AF68CB28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728146" y="2559272"/>
            <a:ext cx="10092407" cy="2668032"/>
            <a:chOff x="1261393" y="1825625"/>
            <a:chExt cx="10092407" cy="2668032"/>
          </a:xfrm>
        </p:grpSpPr>
        <p:sp>
          <p:nvSpPr>
            <p:cNvPr id="6" name="Key_1">
              <a:extLst>
                <a:ext uri="{FF2B5EF4-FFF2-40B4-BE49-F238E27FC236}">
                  <a16:creationId xmlns:a16="http://schemas.microsoft.com/office/drawing/2014/main" id="{4F071C11-65E6-64AF-31E7-07361737605E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1261393" y="1825625"/>
              <a:ext cx="484107" cy="482183"/>
            </a:xfrm>
            <a:prstGeom prst="rect">
              <a:avLst/>
            </a:prstGeom>
            <a:noFill/>
          </p:spPr>
          <p:txBody>
            <a:bodyPr vert="horz" wrap="none" lIns="95250" tIns="50800" rIns="203200" bIns="0" rtlCol="0" anchor="t">
              <a:spAutoFit/>
            </a:bodyPr>
            <a:lstStyle/>
            <a:p>
              <a:pPr algn="r"/>
              <a:r>
                <a:rPr lang="en-GB" sz="2800">
                  <a:solidFill>
                    <a:srgbClr val="09154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8" name="Description_1">
              <a:extLst>
                <a:ext uri="{FF2B5EF4-FFF2-40B4-BE49-F238E27FC236}">
                  <a16:creationId xmlns:a16="http://schemas.microsoft.com/office/drawing/2014/main" id="{1E915EDE-C250-E047-4CB9-DAAE9C84D550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1745500" y="1825625"/>
              <a:ext cx="9608300" cy="507831"/>
            </a:xfrm>
            <a:prstGeom prst="rect">
              <a:avLst/>
            </a:prstGeom>
            <a:noFill/>
          </p:spPr>
          <p:txBody>
            <a:bodyPr vert="horz" wrap="square" lIns="0" tIns="50800" rIns="0" bIns="25400" rtlCol="0" anchor="t">
              <a:spAutoFit/>
            </a:bodyPr>
            <a:lstStyle/>
            <a:p>
              <a:r>
                <a:rPr lang="en-GB" sz="2800">
                  <a:solidFill>
                    <a:srgbClr val="091540"/>
                  </a:solidFill>
                  <a:latin typeface="Calibri" panose="020F0502020204030204" pitchFamily="34" charset="0"/>
                </a:rPr>
                <a:t>Branch if less than or equal to</a:t>
              </a:r>
            </a:p>
          </p:txBody>
        </p:sp>
        <p:sp>
          <p:nvSpPr>
            <p:cNvPr id="9" name="Value_1" hidden="1">
              <a:extLst>
                <a:ext uri="{FF2B5EF4-FFF2-40B4-BE49-F238E27FC236}">
                  <a16:creationId xmlns:a16="http://schemas.microsoft.com/office/drawing/2014/main" id="{617B90F0-EE0D-216C-884A-6E2E1A8333B3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1745500" y="2364747"/>
              <a:ext cx="405560" cy="323165"/>
            </a:xfrm>
            <a:prstGeom prst="rect">
              <a:avLst/>
            </a:prstGeom>
            <a:noFill/>
          </p:spPr>
          <p:txBody>
            <a:bodyPr vert="horz" wrap="none" lIns="76200" tIns="0" rIns="0" bIns="0" rtlCol="0" anchor="t">
              <a:spAutoFit/>
            </a:bodyPr>
            <a:lstStyle/>
            <a:p>
              <a:r>
                <a:rPr lang="en-GB" sz="2100">
                  <a:solidFill>
                    <a:srgbClr val="091540"/>
                  </a:solidFill>
                  <a:latin typeface="Calibri" panose="020F0502020204030204" pitchFamily="34" charset="0"/>
                </a:rPr>
                <a:t>0%</a:t>
              </a:r>
            </a:p>
          </p:txBody>
        </p:sp>
        <p:sp>
          <p:nvSpPr>
            <p:cNvPr id="10" name="Bar_1" hidden="1">
              <a:extLst>
                <a:ext uri="{FF2B5EF4-FFF2-40B4-BE49-F238E27FC236}">
                  <a16:creationId xmlns:a16="http://schemas.microsoft.com/office/drawing/2014/main" id="{77C0E033-0C6F-80E5-9C28-4996F0494F2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745500" y="2346156"/>
              <a:ext cx="0" cy="36034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Key_2">
              <a:extLst>
                <a:ext uri="{FF2B5EF4-FFF2-40B4-BE49-F238E27FC236}">
                  <a16:creationId xmlns:a16="http://schemas.microsoft.com/office/drawing/2014/main" id="{590D059F-59EF-6616-83CA-D1FB682471C2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1261393" y="2719202"/>
              <a:ext cx="484107" cy="482183"/>
            </a:xfrm>
            <a:prstGeom prst="rect">
              <a:avLst/>
            </a:prstGeom>
            <a:noFill/>
          </p:spPr>
          <p:txBody>
            <a:bodyPr vert="horz" wrap="none" lIns="95250" tIns="50800" rIns="203200" bIns="0" rtlCol="0" anchor="t">
              <a:spAutoFit/>
            </a:bodyPr>
            <a:lstStyle/>
            <a:p>
              <a:pPr algn="r"/>
              <a:r>
                <a:rPr lang="en-GB" sz="2800">
                  <a:solidFill>
                    <a:srgbClr val="091540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12" name="Description_2">
              <a:extLst>
                <a:ext uri="{FF2B5EF4-FFF2-40B4-BE49-F238E27FC236}">
                  <a16:creationId xmlns:a16="http://schemas.microsoft.com/office/drawing/2014/main" id="{4FF612A6-DE01-5A47-65FE-881F1B0D48BB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745500" y="2719202"/>
              <a:ext cx="9608300" cy="507831"/>
            </a:xfrm>
            <a:prstGeom prst="rect">
              <a:avLst/>
            </a:prstGeom>
            <a:noFill/>
          </p:spPr>
          <p:txBody>
            <a:bodyPr vert="horz" wrap="square" lIns="0" tIns="50800" rIns="0" bIns="25400" rtlCol="0" anchor="t">
              <a:spAutoFit/>
            </a:bodyPr>
            <a:lstStyle/>
            <a:p>
              <a:r>
                <a:rPr lang="en-GB" sz="2800">
                  <a:solidFill>
                    <a:srgbClr val="091540"/>
                  </a:solidFill>
                  <a:latin typeface="Calibri" panose="020F0502020204030204" pitchFamily="34" charset="0"/>
                </a:rPr>
                <a:t>Branch if less than</a:t>
              </a:r>
            </a:p>
          </p:txBody>
        </p:sp>
        <p:sp>
          <p:nvSpPr>
            <p:cNvPr id="13" name="Value_2" hidden="1">
              <a:extLst>
                <a:ext uri="{FF2B5EF4-FFF2-40B4-BE49-F238E27FC236}">
                  <a16:creationId xmlns:a16="http://schemas.microsoft.com/office/drawing/2014/main" id="{F5DA1604-551A-5402-2223-B04B646B39DE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745500" y="3258324"/>
              <a:ext cx="405560" cy="323165"/>
            </a:xfrm>
            <a:prstGeom prst="rect">
              <a:avLst/>
            </a:prstGeom>
            <a:noFill/>
          </p:spPr>
          <p:txBody>
            <a:bodyPr vert="horz" wrap="none" lIns="76200" tIns="0" rIns="0" bIns="0" rtlCol="0" anchor="t">
              <a:spAutoFit/>
            </a:bodyPr>
            <a:lstStyle/>
            <a:p>
              <a:r>
                <a:rPr lang="en-GB" sz="2100">
                  <a:solidFill>
                    <a:srgbClr val="091540"/>
                  </a:solidFill>
                  <a:latin typeface="Calibri" panose="020F0502020204030204" pitchFamily="34" charset="0"/>
                </a:rPr>
                <a:t>0%</a:t>
              </a:r>
            </a:p>
          </p:txBody>
        </p:sp>
        <p:sp>
          <p:nvSpPr>
            <p:cNvPr id="14" name="Bar_2" hidden="1">
              <a:extLst>
                <a:ext uri="{FF2B5EF4-FFF2-40B4-BE49-F238E27FC236}">
                  <a16:creationId xmlns:a16="http://schemas.microsoft.com/office/drawing/2014/main" id="{A428FFDA-4124-1E3E-7185-A469768C08F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745500" y="3239733"/>
              <a:ext cx="0" cy="36034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Key_3">
              <a:extLst>
                <a:ext uri="{FF2B5EF4-FFF2-40B4-BE49-F238E27FC236}">
                  <a16:creationId xmlns:a16="http://schemas.microsoft.com/office/drawing/2014/main" id="{3F7A794A-788A-EFEC-7C6B-32266FA482C1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1261393" y="3612780"/>
              <a:ext cx="484107" cy="482183"/>
            </a:xfrm>
            <a:prstGeom prst="rect">
              <a:avLst/>
            </a:prstGeom>
            <a:noFill/>
          </p:spPr>
          <p:txBody>
            <a:bodyPr vert="horz" wrap="none" lIns="95250" tIns="50800" rIns="203200" bIns="0" rtlCol="0" anchor="t">
              <a:spAutoFit/>
            </a:bodyPr>
            <a:lstStyle/>
            <a:p>
              <a:pPr algn="r"/>
              <a:r>
                <a:rPr lang="en-GB" sz="2800">
                  <a:solidFill>
                    <a:srgbClr val="091540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Description_3">
              <a:extLst>
                <a:ext uri="{FF2B5EF4-FFF2-40B4-BE49-F238E27FC236}">
                  <a16:creationId xmlns:a16="http://schemas.microsoft.com/office/drawing/2014/main" id="{ABEA2574-5A15-CEDD-C286-98759F6EFA77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1745500" y="3612780"/>
              <a:ext cx="9608300" cy="507831"/>
            </a:xfrm>
            <a:prstGeom prst="rect">
              <a:avLst/>
            </a:prstGeom>
            <a:noFill/>
          </p:spPr>
          <p:txBody>
            <a:bodyPr vert="horz" wrap="square" lIns="0" tIns="50800" rIns="0" bIns="25400" rtlCol="0" anchor="t">
              <a:spAutoFit/>
            </a:bodyPr>
            <a:lstStyle/>
            <a:p>
              <a:r>
                <a:rPr lang="en-GB" sz="2800">
                  <a:solidFill>
                    <a:srgbClr val="091540"/>
                  </a:solidFill>
                  <a:latin typeface="Calibri" panose="020F0502020204030204" pitchFamily="34" charset="0"/>
                </a:rPr>
                <a:t>Branch always</a:t>
              </a:r>
            </a:p>
          </p:txBody>
        </p:sp>
        <p:sp>
          <p:nvSpPr>
            <p:cNvPr id="17" name="Value_3" hidden="1">
              <a:extLst>
                <a:ext uri="{FF2B5EF4-FFF2-40B4-BE49-F238E27FC236}">
                  <a16:creationId xmlns:a16="http://schemas.microsoft.com/office/drawing/2014/main" id="{F452A992-F2DB-CE83-F7C9-37783FBB24C6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745500" y="4151902"/>
              <a:ext cx="405560" cy="323165"/>
            </a:xfrm>
            <a:prstGeom prst="rect">
              <a:avLst/>
            </a:prstGeom>
            <a:noFill/>
          </p:spPr>
          <p:txBody>
            <a:bodyPr vert="horz" wrap="none" lIns="76200" tIns="0" rIns="0" bIns="0" rtlCol="0" anchor="t">
              <a:spAutoFit/>
            </a:bodyPr>
            <a:lstStyle/>
            <a:p>
              <a:r>
                <a:rPr lang="en-GB" sz="2100">
                  <a:solidFill>
                    <a:srgbClr val="091540"/>
                  </a:solidFill>
                  <a:latin typeface="Calibri" panose="020F0502020204030204" pitchFamily="34" charset="0"/>
                </a:rPr>
                <a:t>0%</a:t>
              </a:r>
            </a:p>
          </p:txBody>
        </p:sp>
        <p:sp>
          <p:nvSpPr>
            <p:cNvPr id="18" name="Bar_3" hidden="1">
              <a:extLst>
                <a:ext uri="{FF2B5EF4-FFF2-40B4-BE49-F238E27FC236}">
                  <a16:creationId xmlns:a16="http://schemas.microsoft.com/office/drawing/2014/main" id="{A9C774A8-EDF1-D588-6272-DBE9B1276D0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745500" y="4133311"/>
              <a:ext cx="0" cy="36034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Canvas" hidden="1">
              <a:extLst>
                <a:ext uri="{FF2B5EF4-FFF2-40B4-BE49-F238E27FC236}">
                  <a16:creationId xmlns:a16="http://schemas.microsoft.com/office/drawing/2014/main" id="{11B966D2-1D1B-9274-23C3-8BA941AEE9DD}"/>
                </a:ext>
              </a:extLst>
            </p:cNvPr>
            <p:cNvSpPr/>
            <p:nvPr/>
          </p:nvSpPr>
          <p:spPr>
            <a:xfrm>
              <a:off x="1745500" y="1825625"/>
              <a:ext cx="8930230" cy="2668032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43867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Content Placeholder 2"/>
          <p:cNvSpPr>
            <a:spLocks noGrp="1"/>
          </p:cNvSpPr>
          <p:nvPr>
            <p:ph idx="1"/>
          </p:nvPr>
        </p:nvSpPr>
        <p:spPr>
          <a:xfrm>
            <a:off x="338139" y="1690688"/>
            <a:ext cx="4548188" cy="480218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de-DE" altLang="en-US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de-DE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addi a0, zero, 5</a:t>
            </a:r>
          </a:p>
          <a:p>
            <a:pPr marL="0" indent="0">
              <a:buNone/>
            </a:pPr>
            <a:r>
              <a:rPr lang="de-DE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addi a7, zero, 1</a:t>
            </a:r>
          </a:p>
          <a:p>
            <a:pPr marL="0" indent="0">
              <a:buNone/>
            </a:pPr>
            <a:endParaRPr lang="de-DE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loop:</a:t>
            </a:r>
          </a:p>
          <a:p>
            <a:pPr marL="0" indent="0">
              <a:buNone/>
            </a:pPr>
            <a:r>
              <a:rPr lang="de-DE" alt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ecall </a:t>
            </a:r>
          </a:p>
          <a:p>
            <a:pPr marL="0" indent="0">
              <a:buNone/>
            </a:pPr>
            <a:r>
              <a:rPr lang="de-DE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addi a0, a0, -1</a:t>
            </a:r>
          </a:p>
          <a:p>
            <a:pPr marL="0" indent="0">
              <a:buNone/>
            </a:pPr>
            <a:endParaRPr lang="de-DE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bnez a0, loop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65858-6909-460E-A3EE-6DB5741A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3638"/>
          </a:xfrm>
        </p:spPr>
        <p:txBody>
          <a:bodyPr/>
          <a:lstStyle/>
          <a:p>
            <a:r>
              <a:rPr lang="en-US" dirty="0"/>
              <a:t>Creating a countdown loop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DC400A-D8FC-40B7-B428-9BBE03D028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9" t="75347" r="61479" b="5325"/>
          <a:stretch/>
        </p:blipFill>
        <p:spPr>
          <a:xfrm>
            <a:off x="5297239" y="2327938"/>
            <a:ext cx="6143745" cy="277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3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AF34-1DFC-4B28-BAC4-D18B93225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637"/>
            <a:ext cx="10515600" cy="777875"/>
          </a:xfrm>
        </p:spPr>
        <p:txBody>
          <a:bodyPr/>
          <a:lstStyle/>
          <a:p>
            <a:r>
              <a:rPr lang="en-GB" dirty="0"/>
              <a:t>Loops counting up – approach 1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B30A61-4C12-49E2-8C8F-C6D670B65DD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59219" y="1524000"/>
            <a:ext cx="5817781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Java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nsolas" panose="020B0609020204030204" pitchFamily="49" charset="0"/>
                <a:cs typeface="Arial" charset="0"/>
              </a:rPr>
              <a:t>// add the numbers from 0 to 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nsolas" panose="020B0609020204030204" pitchFamily="49" charset="0"/>
                <a:cs typeface="Arial" charset="0"/>
              </a:rPr>
              <a:t>int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nsolas" panose="020B0609020204030204" pitchFamily="49" charset="0"/>
                <a:cs typeface="Arial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Arial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Arial" charset="0"/>
              </a:rPr>
              <a:t>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nsolas" panose="020B0609020204030204" pitchFamily="49" charset="0"/>
                <a:cs typeface="Arial" charset="0"/>
              </a:rPr>
              <a:t>int end = 10;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nsolas" panose="020B0609020204030204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nsolas" panose="020B0609020204030204" pitchFamily="49" charset="0"/>
                <a:cs typeface="Arial" charset="0"/>
              </a:rPr>
              <a:t>while (</a:t>
            </a:r>
            <a:r>
              <a:rPr lang="en-US" sz="2000" dirty="0" err="1">
                <a:latin typeface="Consolas" panose="020B0609020204030204" pitchFamily="49" charset="0"/>
                <a:cs typeface="Arial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Arial" charset="0"/>
              </a:rPr>
              <a:t> &lt; end)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nsolas" panose="020B0609020204030204" pitchFamily="49" charset="0"/>
                <a:cs typeface="Arial" charset="0"/>
              </a:rPr>
              <a:t>  sum = sum + </a:t>
            </a:r>
            <a:r>
              <a:rPr lang="en-US" sz="2000" dirty="0" err="1">
                <a:latin typeface="Consolas" panose="020B0609020204030204" pitchFamily="49" charset="0"/>
                <a:cs typeface="Arial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nsolas" panose="020B0609020204030204" pitchFamily="49" charset="0"/>
                <a:cs typeface="Arial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Arial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Arial" charset="0"/>
              </a:rPr>
              <a:t>++;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nsolas" panose="020B0609020204030204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nsolas" panose="020B0609020204030204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nsolas" panose="020B0609020204030204" pitchFamily="49" charset="0"/>
                <a:cs typeface="Arial" charset="0"/>
              </a:rPr>
              <a:t>// print out the sum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019206-9252-41AC-B15A-4989772764C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705600" y="896254"/>
            <a:ext cx="5107172" cy="5756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nsolas" panose="020B0609020204030204" pitchFamily="49" charset="0"/>
                <a:cs typeface="Arial" charset="0"/>
              </a:rPr>
              <a:t># s0 = </a:t>
            </a:r>
            <a:r>
              <a:rPr lang="en-US" sz="2000" dirty="0" err="1">
                <a:latin typeface="Consolas" panose="020B0609020204030204" pitchFamily="49" charset="0"/>
                <a:cs typeface="Arial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Arial" charset="0"/>
              </a:rPr>
              <a:t>, 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nsolas" panose="020B0609020204030204" pitchFamily="49" charset="0"/>
                <a:cs typeface="Arial" charset="0"/>
              </a:rPr>
              <a:t># t0 = limit for counting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nsolas" panose="020B0609020204030204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nsolas" panose="020B0609020204030204" pitchFamily="49" charset="0"/>
                <a:cs typeface="Arial" charset="0"/>
              </a:rPr>
              <a:t># set up the initial values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nsolas" panose="020B0609020204030204" pitchFamily="49" charset="0"/>
                <a:cs typeface="Arial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Arial" charset="0"/>
              </a:rPr>
              <a:t>addi</a:t>
            </a:r>
            <a:r>
              <a:rPr lang="en-US" sz="2000" dirty="0">
                <a:latin typeface="Consolas" panose="020B0609020204030204" pitchFamily="49" charset="0"/>
                <a:cs typeface="Arial" charset="0"/>
              </a:rPr>
              <a:t> s1, zero,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nsolas" panose="020B0609020204030204" pitchFamily="49" charset="0"/>
                <a:cs typeface="Arial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Arial" charset="0"/>
              </a:rPr>
              <a:t>addi</a:t>
            </a:r>
            <a:r>
              <a:rPr lang="en-US" sz="2000" dirty="0">
                <a:latin typeface="Consolas" panose="020B0609020204030204" pitchFamily="49" charset="0"/>
                <a:cs typeface="Arial" charset="0"/>
              </a:rPr>
              <a:t> s0, zero,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nsolas" panose="020B0609020204030204" pitchFamily="49" charset="0"/>
                <a:cs typeface="Arial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Arial" charset="0"/>
              </a:rPr>
              <a:t>addi</a:t>
            </a:r>
            <a:r>
              <a:rPr lang="en-US" sz="2000" dirty="0">
                <a:latin typeface="Consolas" panose="020B0609020204030204" pitchFamily="49" charset="0"/>
                <a:cs typeface="Arial" charset="0"/>
              </a:rPr>
              <a:t> t0, zero, 10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nsolas" panose="020B0609020204030204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nsolas" panose="020B0609020204030204" pitchFamily="49" charset="0"/>
                <a:cs typeface="Arial" charset="0"/>
              </a:rPr>
              <a:t>loop: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nsolas" panose="020B0609020204030204" pitchFamily="49" charset="0"/>
                <a:cs typeface="Arial" charset="0"/>
              </a:rPr>
              <a:t>  </a:t>
            </a:r>
            <a:r>
              <a:rPr lang="en-US" sz="2000" b="1" dirty="0" err="1">
                <a:latin typeface="Consolas" panose="020B0609020204030204" pitchFamily="49" charset="0"/>
                <a:cs typeface="Arial" charset="0"/>
              </a:rPr>
              <a:t>bge</a:t>
            </a:r>
            <a:r>
              <a:rPr lang="en-US" sz="2000" dirty="0">
                <a:latin typeface="Consolas" panose="020B0609020204030204" pitchFamily="49" charset="0"/>
                <a:cs typeface="Arial" charset="0"/>
              </a:rPr>
              <a:t>  s0, t0, done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nsolas" panose="020B0609020204030204" pitchFamily="49" charset="0"/>
                <a:cs typeface="Arial" charset="0"/>
              </a:rPr>
              <a:t>  add  s1, s1, s0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nsolas" panose="020B0609020204030204" pitchFamily="49" charset="0"/>
                <a:cs typeface="Arial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Arial" charset="0"/>
              </a:rPr>
              <a:t>addi</a:t>
            </a:r>
            <a:r>
              <a:rPr lang="en-US" sz="2000" dirty="0">
                <a:latin typeface="Consolas" panose="020B0609020204030204" pitchFamily="49" charset="0"/>
                <a:cs typeface="Arial" charset="0"/>
              </a:rPr>
              <a:t> s0, 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nsolas" panose="020B0609020204030204" pitchFamily="49" charset="0"/>
                <a:cs typeface="Arial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  <a:cs typeface="Arial" charset="0"/>
              </a:rPr>
              <a:t>b</a:t>
            </a:r>
            <a:r>
              <a:rPr lang="en-US" sz="2000" dirty="0">
                <a:latin typeface="Consolas" panose="020B0609020204030204" pitchFamily="49" charset="0"/>
                <a:cs typeface="Arial" charset="0"/>
              </a:rPr>
              <a:t>    loop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nsolas" panose="020B0609020204030204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nsolas" panose="020B0609020204030204" pitchFamily="49" charset="0"/>
                <a:cs typeface="Arial" charset="0"/>
              </a:rPr>
              <a:t>done: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nsolas" panose="020B0609020204030204" pitchFamily="49" charset="0"/>
                <a:cs typeface="Arial" charset="0"/>
              </a:rPr>
              <a:t>  # print out the sum</a:t>
            </a:r>
          </a:p>
        </p:txBody>
      </p:sp>
    </p:spTree>
    <p:extLst>
      <p:ext uri="{BB962C8B-B14F-4D97-AF65-F5344CB8AC3E}">
        <p14:creationId xmlns:p14="http://schemas.microsoft.com/office/powerpoint/2010/main" val="253801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AF34-1DFC-4B28-BAC4-D18B93225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832" y="195004"/>
            <a:ext cx="9964479" cy="777875"/>
          </a:xfrm>
        </p:spPr>
        <p:txBody>
          <a:bodyPr/>
          <a:lstStyle/>
          <a:p>
            <a:r>
              <a:rPr lang="en-GB" dirty="0"/>
              <a:t>Loops counting up – approach 2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B30A61-4C12-49E2-8C8F-C6D670B65DD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50973" y="1502735"/>
            <a:ext cx="4680098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Java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nsolas" panose="020B0609020204030204" pitchFamily="49" charset="0"/>
                <a:cs typeface="Arial" charset="0"/>
              </a:rPr>
              <a:t>// add the numbers from 0 to 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nsolas" panose="020B0609020204030204" pitchFamily="49" charset="0"/>
                <a:cs typeface="Arial" charset="0"/>
              </a:rPr>
              <a:t>int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nsolas" panose="020B0609020204030204" pitchFamily="49" charset="0"/>
                <a:cs typeface="Arial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Arial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Arial" charset="0"/>
              </a:rPr>
              <a:t>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nsolas" panose="020B0609020204030204" pitchFamily="49" charset="0"/>
                <a:cs typeface="Arial" charset="0"/>
              </a:rPr>
              <a:t>int end = 10;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nsolas" panose="020B0609020204030204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nsolas" panose="020B0609020204030204" pitchFamily="49" charset="0"/>
                <a:cs typeface="Arial" charset="0"/>
              </a:rPr>
              <a:t>while (</a:t>
            </a:r>
            <a:r>
              <a:rPr lang="en-US" sz="2000" dirty="0" err="1">
                <a:latin typeface="Consolas" panose="020B0609020204030204" pitchFamily="49" charset="0"/>
                <a:cs typeface="Arial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Arial" charset="0"/>
              </a:rPr>
              <a:t> &lt; end)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nsolas" panose="020B0609020204030204" pitchFamily="49" charset="0"/>
                <a:cs typeface="Arial" charset="0"/>
              </a:rPr>
              <a:t>  sum = sum + </a:t>
            </a:r>
            <a:r>
              <a:rPr lang="en-US" sz="2000" dirty="0" err="1">
                <a:latin typeface="Consolas" panose="020B0609020204030204" pitchFamily="49" charset="0"/>
                <a:cs typeface="Arial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nsolas" panose="020B0609020204030204" pitchFamily="49" charset="0"/>
                <a:cs typeface="Arial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Arial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Arial" charset="0"/>
              </a:rPr>
              <a:t>++;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nsolas" panose="020B0609020204030204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nsolas" panose="020B0609020204030204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nsolas" panose="020B0609020204030204" pitchFamily="49" charset="0"/>
                <a:cs typeface="Arial" charset="0"/>
              </a:rPr>
              <a:t>// print out the sum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019206-9252-41AC-B15A-4989772764C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86352" y="725782"/>
            <a:ext cx="5107172" cy="5749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200" dirty="0">
                <a:latin typeface="Consolas" panose="020B0609020204030204" pitchFamily="49" charset="0"/>
                <a:cs typeface="Arial" charset="0"/>
              </a:rPr>
              <a:t># s0 = </a:t>
            </a:r>
            <a:r>
              <a:rPr lang="en-US" sz="2200" dirty="0" err="1">
                <a:latin typeface="Consolas" panose="020B0609020204030204" pitchFamily="49" charset="0"/>
                <a:cs typeface="Arial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Arial" charset="0"/>
              </a:rPr>
              <a:t>, 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200" dirty="0">
                <a:latin typeface="Consolas" panose="020B0609020204030204" pitchFamily="49" charset="0"/>
                <a:cs typeface="Arial" charset="0"/>
              </a:rPr>
              <a:t># t0 = limit for counting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200" dirty="0">
              <a:latin typeface="Consolas" panose="020B0609020204030204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200" dirty="0">
                <a:latin typeface="Consolas" panose="020B0609020204030204" pitchFamily="49" charset="0"/>
                <a:cs typeface="Arial" charset="0"/>
              </a:rPr>
              <a:t># set up the initial values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200" dirty="0">
                <a:latin typeface="Consolas" panose="020B0609020204030204" pitchFamily="49" charset="0"/>
                <a:cs typeface="Arial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Arial" charset="0"/>
              </a:rPr>
              <a:t>addi</a:t>
            </a:r>
            <a:r>
              <a:rPr lang="en-US" sz="2200" dirty="0">
                <a:latin typeface="Consolas" panose="020B0609020204030204" pitchFamily="49" charset="0"/>
                <a:cs typeface="Arial" charset="0"/>
              </a:rPr>
              <a:t> s1, zero,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200" dirty="0">
                <a:latin typeface="Consolas" panose="020B0609020204030204" pitchFamily="49" charset="0"/>
                <a:cs typeface="Arial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Arial" charset="0"/>
              </a:rPr>
              <a:t>addi</a:t>
            </a:r>
            <a:r>
              <a:rPr lang="en-US" sz="2200" dirty="0">
                <a:latin typeface="Consolas" panose="020B0609020204030204" pitchFamily="49" charset="0"/>
                <a:cs typeface="Arial" charset="0"/>
              </a:rPr>
              <a:t> s0, zero,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200" dirty="0">
                <a:latin typeface="Consolas" panose="020B0609020204030204" pitchFamily="49" charset="0"/>
                <a:cs typeface="Arial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Arial" charset="0"/>
              </a:rPr>
              <a:t>addi</a:t>
            </a:r>
            <a:r>
              <a:rPr lang="en-US" sz="2200" dirty="0">
                <a:latin typeface="Consolas" panose="020B0609020204030204" pitchFamily="49" charset="0"/>
                <a:cs typeface="Arial" charset="0"/>
              </a:rPr>
              <a:t> t0, zero, 10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200" dirty="0">
              <a:latin typeface="Consolas" panose="020B0609020204030204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200" dirty="0">
                <a:latin typeface="Consolas" panose="020B0609020204030204" pitchFamily="49" charset="0"/>
                <a:cs typeface="Arial" charset="0"/>
              </a:rPr>
              <a:t>loop: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200" dirty="0">
                <a:latin typeface="Consolas" panose="020B0609020204030204" pitchFamily="49" charset="0"/>
                <a:cs typeface="Arial" charset="0"/>
              </a:rPr>
              <a:t>  add  s1, s1, s0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200" dirty="0">
                <a:latin typeface="Consolas" panose="020B0609020204030204" pitchFamily="49" charset="0"/>
                <a:cs typeface="Arial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Arial" charset="0"/>
              </a:rPr>
              <a:t>addi</a:t>
            </a:r>
            <a:r>
              <a:rPr lang="en-US" sz="2200" dirty="0">
                <a:latin typeface="Consolas" panose="020B0609020204030204" pitchFamily="49" charset="0"/>
                <a:cs typeface="Arial" charset="0"/>
              </a:rPr>
              <a:t> s0, 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200" dirty="0">
                <a:latin typeface="Consolas" panose="020B0609020204030204" pitchFamily="49" charset="0"/>
                <a:cs typeface="Arial" charset="0"/>
              </a:rPr>
              <a:t>  </a:t>
            </a:r>
            <a:r>
              <a:rPr lang="en-US" sz="2200" b="1" dirty="0" err="1">
                <a:latin typeface="Consolas" panose="020B0609020204030204" pitchFamily="49" charset="0"/>
                <a:cs typeface="Arial" charset="0"/>
              </a:rPr>
              <a:t>blt</a:t>
            </a:r>
            <a:r>
              <a:rPr lang="en-US" sz="2200" dirty="0">
                <a:latin typeface="Consolas" panose="020B0609020204030204" pitchFamily="49" charset="0"/>
                <a:cs typeface="Arial" charset="0"/>
              </a:rPr>
              <a:t> s0, t0, loop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200" dirty="0">
              <a:latin typeface="Consolas" panose="020B0609020204030204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200" dirty="0">
                <a:latin typeface="Consolas" panose="020B0609020204030204" pitchFamily="49" charset="0"/>
                <a:cs typeface="Arial" charset="0"/>
              </a:rPr>
              <a:t># print out the sum</a:t>
            </a:r>
          </a:p>
        </p:txBody>
      </p:sp>
    </p:spTree>
    <p:extLst>
      <p:ext uri="{BB962C8B-B14F-4D97-AF65-F5344CB8AC3E}">
        <p14:creationId xmlns:p14="http://schemas.microsoft.com/office/powerpoint/2010/main" val="850948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AB8D-810B-4944-BBD4-6488D979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final value in s0 after the code has run?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5BFCD7-D688-496C-A7FB-555A0D0D7724}"/>
              </a:ext>
            </a:extLst>
          </p:cNvPr>
          <p:cNvSpPr txBox="1"/>
          <p:nvPr/>
        </p:nvSpPr>
        <p:spPr>
          <a:xfrm>
            <a:off x="881265" y="2412675"/>
            <a:ext cx="609777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dirty="0" err="1">
                <a:latin typeface="Consolas" panose="020B0609020204030204" pitchFamily="49" charset="0"/>
              </a:rPr>
              <a:t>addi</a:t>
            </a:r>
            <a:r>
              <a:rPr lang="en-GB" sz="2800" dirty="0">
                <a:latin typeface="Consolas" panose="020B0609020204030204" pitchFamily="49" charset="0"/>
              </a:rPr>
              <a:t> s0, zero, 0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dirty="0" err="1">
                <a:latin typeface="Consolas" panose="020B0609020204030204" pitchFamily="49" charset="0"/>
              </a:rPr>
              <a:t>addi</a:t>
            </a:r>
            <a:r>
              <a:rPr lang="en-GB" sz="2800" dirty="0">
                <a:latin typeface="Consolas" panose="020B0609020204030204" pitchFamily="49" charset="0"/>
              </a:rPr>
              <a:t> t0, zero, 3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r>
              <a:rPr lang="en-GB" sz="2800" dirty="0">
                <a:latin typeface="Consolas" panose="020B0609020204030204" pitchFamily="49" charset="0"/>
              </a:rPr>
              <a:t>loop:   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dirty="0" err="1">
                <a:latin typeface="Consolas" panose="020B0609020204030204" pitchFamily="49" charset="0"/>
              </a:rPr>
              <a:t>addi</a:t>
            </a:r>
            <a:r>
              <a:rPr lang="en-GB" sz="2800" dirty="0">
                <a:latin typeface="Consolas" panose="020B0609020204030204" pitchFamily="49" charset="0"/>
              </a:rPr>
              <a:t> s0, s0, 1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b="1" dirty="0" err="1">
                <a:latin typeface="Consolas" panose="020B0609020204030204" pitchFamily="49" charset="0"/>
              </a:rPr>
              <a:t>blt</a:t>
            </a:r>
            <a:r>
              <a:rPr lang="en-GB" sz="2800" dirty="0">
                <a:latin typeface="Consolas" panose="020B0609020204030204" pitchFamily="49" charset="0"/>
              </a:rPr>
              <a:t> s0, t0, loop</a:t>
            </a:r>
          </a:p>
        </p:txBody>
      </p:sp>
      <p:sp>
        <p:nvSpPr>
          <p:cNvPr id="67" name="Lightning Bolt 66" descr="-">
            <a:extLst>
              <a:ext uri="{FF2B5EF4-FFF2-40B4-BE49-F238E27FC236}">
                <a16:creationId xmlns:a16="http://schemas.microsoft.com/office/drawing/2014/main" id="{3FA5901E-DEEB-4BBE-B707-06E3AEE0C6EB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Lightning Bolt 69" descr="-">
            <a:extLst>
              <a:ext uri="{FF2B5EF4-FFF2-40B4-BE49-F238E27FC236}">
                <a16:creationId xmlns:a16="http://schemas.microsoft.com/office/drawing/2014/main" id="{C6E2FBE7-8411-4068-8B28-15B1A089ACD7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FAABFB6-1071-1ECB-BC79-BA426AF928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5383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AB8D-810B-4944-BBD4-6488D979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final value in s0 after the code has run?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5BFCD7-D688-496C-A7FB-555A0D0D7724}"/>
              </a:ext>
            </a:extLst>
          </p:cNvPr>
          <p:cNvSpPr txBox="1"/>
          <p:nvPr/>
        </p:nvSpPr>
        <p:spPr>
          <a:xfrm>
            <a:off x="1028699" y="2341818"/>
            <a:ext cx="609777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dirty="0" err="1">
                <a:latin typeface="Consolas" panose="020B0609020204030204" pitchFamily="49" charset="0"/>
              </a:rPr>
              <a:t>addi</a:t>
            </a:r>
            <a:r>
              <a:rPr lang="en-GB" sz="2800" dirty="0">
                <a:latin typeface="Consolas" panose="020B0609020204030204" pitchFamily="49" charset="0"/>
              </a:rPr>
              <a:t> s0, zero, 0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dirty="0" err="1">
                <a:latin typeface="Consolas" panose="020B0609020204030204" pitchFamily="49" charset="0"/>
              </a:rPr>
              <a:t>addi</a:t>
            </a:r>
            <a:r>
              <a:rPr lang="en-GB" sz="2800" dirty="0">
                <a:latin typeface="Consolas" panose="020B0609020204030204" pitchFamily="49" charset="0"/>
              </a:rPr>
              <a:t> t0, zero, 3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r>
              <a:rPr lang="en-GB" sz="2800" dirty="0">
                <a:latin typeface="Consolas" panose="020B0609020204030204" pitchFamily="49" charset="0"/>
              </a:rPr>
              <a:t>loop:   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dirty="0" err="1">
                <a:latin typeface="Consolas" panose="020B0609020204030204" pitchFamily="49" charset="0"/>
              </a:rPr>
              <a:t>addi</a:t>
            </a:r>
            <a:r>
              <a:rPr lang="en-GB" sz="2800" dirty="0">
                <a:latin typeface="Consolas" panose="020B0609020204030204" pitchFamily="49" charset="0"/>
              </a:rPr>
              <a:t> s0, s0, 1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b="1" dirty="0" err="1">
                <a:latin typeface="Consolas" panose="020B0609020204030204" pitchFamily="49" charset="0"/>
              </a:rPr>
              <a:t>ble</a:t>
            </a:r>
            <a:r>
              <a:rPr lang="en-GB" sz="2800" dirty="0">
                <a:latin typeface="Consolas" panose="020B0609020204030204" pitchFamily="49" charset="0"/>
              </a:rPr>
              <a:t> s0, t0, loop</a:t>
            </a:r>
          </a:p>
        </p:txBody>
      </p:sp>
      <p:sp>
        <p:nvSpPr>
          <p:cNvPr id="67" name="Lightning Bolt 66" descr="-">
            <a:extLst>
              <a:ext uri="{FF2B5EF4-FFF2-40B4-BE49-F238E27FC236}">
                <a16:creationId xmlns:a16="http://schemas.microsoft.com/office/drawing/2014/main" id="{7F56D81C-C83B-4012-A8DE-5DE52873642E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Lightning Bolt 69" descr="-">
            <a:extLst>
              <a:ext uri="{FF2B5EF4-FFF2-40B4-BE49-F238E27FC236}">
                <a16:creationId xmlns:a16="http://schemas.microsoft.com/office/drawing/2014/main" id="{D858E4CE-E5A7-479C-860E-4250720953CA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EC1120-4308-FC11-24A2-D14D16A7B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3050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AB8D-810B-4944-BBD4-6488D979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final value in s0 after the code has run?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5BFCD7-D688-496C-A7FB-555A0D0D7724}"/>
              </a:ext>
            </a:extLst>
          </p:cNvPr>
          <p:cNvSpPr txBox="1"/>
          <p:nvPr/>
        </p:nvSpPr>
        <p:spPr>
          <a:xfrm>
            <a:off x="1390206" y="2498652"/>
            <a:ext cx="609777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dirty="0" err="1">
                <a:latin typeface="Consolas" panose="020B0609020204030204" pitchFamily="49" charset="0"/>
              </a:rPr>
              <a:t>addi</a:t>
            </a:r>
            <a:r>
              <a:rPr lang="en-GB" sz="2800" dirty="0">
                <a:latin typeface="Consolas" panose="020B0609020204030204" pitchFamily="49" charset="0"/>
              </a:rPr>
              <a:t> s0, zero, 0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dirty="0" err="1">
                <a:latin typeface="Consolas" panose="020B0609020204030204" pitchFamily="49" charset="0"/>
              </a:rPr>
              <a:t>addi</a:t>
            </a:r>
            <a:r>
              <a:rPr lang="en-GB" sz="2800" dirty="0">
                <a:latin typeface="Consolas" panose="020B0609020204030204" pitchFamily="49" charset="0"/>
              </a:rPr>
              <a:t> t0, zero, 3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r>
              <a:rPr lang="en-GB" sz="2800" dirty="0">
                <a:latin typeface="Consolas" panose="020B0609020204030204" pitchFamily="49" charset="0"/>
              </a:rPr>
              <a:t>loop:   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dirty="0" err="1">
                <a:latin typeface="Consolas" panose="020B0609020204030204" pitchFamily="49" charset="0"/>
              </a:rPr>
              <a:t>addi</a:t>
            </a:r>
            <a:r>
              <a:rPr lang="en-GB" sz="2800" dirty="0">
                <a:latin typeface="Consolas" panose="020B0609020204030204" pitchFamily="49" charset="0"/>
              </a:rPr>
              <a:t> s0, s0, 1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b="1" dirty="0" err="1">
                <a:latin typeface="Consolas" panose="020B0609020204030204" pitchFamily="49" charset="0"/>
              </a:rPr>
              <a:t>bge</a:t>
            </a:r>
            <a:r>
              <a:rPr lang="en-GB" sz="2800" dirty="0">
                <a:latin typeface="Consolas" panose="020B0609020204030204" pitchFamily="49" charset="0"/>
              </a:rPr>
              <a:t> s0, t0, loop</a:t>
            </a:r>
          </a:p>
        </p:txBody>
      </p:sp>
      <p:sp>
        <p:nvSpPr>
          <p:cNvPr id="33" name="MeetingNumber">
            <a:extLst>
              <a:ext uri="{FF2B5EF4-FFF2-40B4-BE49-F238E27FC236}">
                <a16:creationId xmlns:a16="http://schemas.microsoft.com/office/drawing/2014/main" id="{B30B8BD9-D111-427B-B52A-9D4D0F9D98F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594604" y="127000"/>
            <a:ext cx="3207546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GB"/>
              <a:t>Join: </a:t>
            </a:r>
            <a:r>
              <a:rPr lang="en-GB" b="1"/>
              <a:t>vevox.app</a:t>
            </a:r>
            <a:r>
              <a:rPr lang="en-GB"/>
              <a:t> ID: </a:t>
            </a:r>
            <a:r>
              <a:rPr lang="en-GB" b="1"/>
              <a:t>159-043-242</a:t>
            </a:r>
          </a:p>
        </p:txBody>
      </p:sp>
      <p:sp>
        <p:nvSpPr>
          <p:cNvPr id="67" name="Lightning Bolt 66" descr="-">
            <a:extLst>
              <a:ext uri="{FF2B5EF4-FFF2-40B4-BE49-F238E27FC236}">
                <a16:creationId xmlns:a16="http://schemas.microsoft.com/office/drawing/2014/main" id="{318B7CEB-0EA4-4395-B874-9B464D753D0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Lightning Bolt 69" descr="-">
            <a:extLst>
              <a:ext uri="{FF2B5EF4-FFF2-40B4-BE49-F238E27FC236}">
                <a16:creationId xmlns:a16="http://schemas.microsoft.com/office/drawing/2014/main" id="{B90D548A-CA10-4FB0-AD85-EA668B3ACBE7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9CE7E31-23E2-4682-7430-72CA19AB22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4249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AB8D-810B-4944-BBD4-6488D979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Beware infinite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E8BDC-8181-437E-8E5E-C9C880F5F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530" y="1825625"/>
            <a:ext cx="4453269" cy="4351338"/>
          </a:xfrm>
        </p:spPr>
        <p:txBody>
          <a:bodyPr/>
          <a:lstStyle/>
          <a:p>
            <a:r>
              <a:rPr lang="en-GB" dirty="0"/>
              <a:t>Because we are using an emulator (RARS) we can use the stop button to stop a program that is stuck in an infinite loop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5BFCD7-D688-496C-A7FB-555A0D0D7724}"/>
              </a:ext>
            </a:extLst>
          </p:cNvPr>
          <p:cNvSpPr txBox="1"/>
          <p:nvPr/>
        </p:nvSpPr>
        <p:spPr>
          <a:xfrm>
            <a:off x="369481" y="2065372"/>
            <a:ext cx="609777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dirty="0" err="1">
                <a:latin typeface="Consolas" panose="020B0609020204030204" pitchFamily="49" charset="0"/>
              </a:rPr>
              <a:t>addi</a:t>
            </a:r>
            <a:r>
              <a:rPr lang="en-GB" sz="2800" dirty="0">
                <a:latin typeface="Consolas" panose="020B0609020204030204" pitchFamily="49" charset="0"/>
              </a:rPr>
              <a:t> s0, zero, 0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dirty="0" err="1">
                <a:latin typeface="Consolas" panose="020B0609020204030204" pitchFamily="49" charset="0"/>
              </a:rPr>
              <a:t>addi</a:t>
            </a:r>
            <a:r>
              <a:rPr lang="en-GB" sz="2800" dirty="0">
                <a:latin typeface="Consolas" panose="020B0609020204030204" pitchFamily="49" charset="0"/>
              </a:rPr>
              <a:t> t0, zero, 3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r>
              <a:rPr lang="en-GB" sz="2800" dirty="0">
                <a:latin typeface="Consolas" panose="020B0609020204030204" pitchFamily="49" charset="0"/>
              </a:rPr>
              <a:t>loop:   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dirty="0" err="1">
                <a:latin typeface="Consolas" panose="020B0609020204030204" pitchFamily="49" charset="0"/>
              </a:rPr>
              <a:t>addi</a:t>
            </a:r>
            <a:r>
              <a:rPr lang="en-GB" sz="2800" dirty="0">
                <a:latin typeface="Consolas" panose="020B0609020204030204" pitchFamily="49" charset="0"/>
              </a:rPr>
              <a:t> s0, s0, 3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b="1" dirty="0" err="1">
                <a:latin typeface="Consolas" panose="020B0609020204030204" pitchFamily="49" charset="0"/>
              </a:rPr>
              <a:t>bge</a:t>
            </a:r>
            <a:r>
              <a:rPr lang="en-GB" sz="2800" dirty="0">
                <a:latin typeface="Consolas" panose="020B0609020204030204" pitchFamily="49" charset="0"/>
              </a:rPr>
              <a:t> s0, t0, loop</a:t>
            </a:r>
          </a:p>
        </p:txBody>
      </p:sp>
    </p:spTree>
    <p:extLst>
      <p:ext uri="{BB962C8B-B14F-4D97-AF65-F5344CB8AC3E}">
        <p14:creationId xmlns:p14="http://schemas.microsoft.com/office/powerpoint/2010/main" val="2461833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1D1D-6E7B-4CA0-B27A-EC9CB198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337-A62D-4F23-B1EA-8508BB157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Standard programming constructs of if/else and loops are all implemented using branch instructions </a:t>
            </a:r>
          </a:p>
        </p:txBody>
      </p:sp>
    </p:spTree>
    <p:extLst>
      <p:ext uri="{BB962C8B-B14F-4D97-AF65-F5344CB8AC3E}">
        <p14:creationId xmlns:p14="http://schemas.microsoft.com/office/powerpoint/2010/main" val="263689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1CE9-18D5-449E-9492-B81F73B4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Jump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A3E47-B997-46B3-9930-DB8CDDF78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seen how to use </a:t>
            </a:r>
          </a:p>
          <a:p>
            <a:r>
              <a:rPr lang="en-GB" b="1" dirty="0" err="1"/>
              <a:t>jal</a:t>
            </a:r>
            <a:r>
              <a:rPr lang="en-GB" dirty="0"/>
              <a:t> to jump to the code following a label (set the </a:t>
            </a:r>
            <a:r>
              <a:rPr lang="en-GB" b="1" dirty="0"/>
              <a:t>pc</a:t>
            </a:r>
            <a:r>
              <a:rPr lang="en-GB" dirty="0"/>
              <a:t> to the address of that code) and store the address of the instruction after the </a:t>
            </a:r>
            <a:r>
              <a:rPr lang="en-GB" b="1" dirty="0" err="1"/>
              <a:t>jal</a:t>
            </a:r>
            <a:r>
              <a:rPr lang="en-GB" dirty="0"/>
              <a:t> in register </a:t>
            </a:r>
            <a:r>
              <a:rPr lang="en-GB" b="1" dirty="0" err="1"/>
              <a:t>ra</a:t>
            </a:r>
            <a:endParaRPr lang="en-GB" b="1" dirty="0"/>
          </a:p>
          <a:p>
            <a:r>
              <a:rPr lang="en-GB" dirty="0"/>
              <a:t>ret to set the program counter back to the address stored in </a:t>
            </a:r>
            <a:r>
              <a:rPr lang="en-GB" b="1" dirty="0" err="1"/>
              <a:t>ra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3270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EF2463-94A3-4583-8439-A1B2A9BFB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Branching</a:t>
            </a:r>
            <a:endParaRPr lang="en-GB" dirty="0"/>
          </a:p>
        </p:txBody>
      </p:sp>
      <p:sp>
        <p:nvSpPr>
          <p:cNvPr id="17817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en-US" dirty="0"/>
              <a:t>Allows conditional changes in execution path</a:t>
            </a:r>
          </a:p>
          <a:p>
            <a:pPr lvl="1"/>
            <a:r>
              <a:rPr lang="en-US" altLang="en-US" dirty="0"/>
              <a:t>Then we can code if/else type statements and loops</a:t>
            </a:r>
          </a:p>
          <a:p>
            <a:endParaRPr lang="en-US" altLang="en-US" dirty="0"/>
          </a:p>
          <a:p>
            <a:r>
              <a:rPr lang="en-US" altLang="en-US" dirty="0"/>
              <a:t>Based on some </a:t>
            </a:r>
            <a:r>
              <a:rPr lang="en-US" altLang="en-US" b="1" dirty="0"/>
              <a:t>condition</a:t>
            </a:r>
            <a:r>
              <a:rPr lang="en-US" altLang="en-US" dirty="0"/>
              <a:t> we either continue on the code path or move to a different part of the program </a:t>
            </a:r>
          </a:p>
          <a:p>
            <a:endParaRPr lang="en-US" altLang="en-US" dirty="0"/>
          </a:p>
          <a:p>
            <a:r>
              <a:rPr lang="en-US" altLang="en-US" dirty="0"/>
              <a:t>There are many different variations of branch instructions in RISC-V basic and pseudo-instructions. We will only look at a few of them.</a:t>
            </a:r>
          </a:p>
        </p:txBody>
      </p:sp>
    </p:spTree>
    <p:extLst>
      <p:ext uri="{BB962C8B-B14F-4D97-AF65-F5344CB8AC3E}">
        <p14:creationId xmlns:p14="http://schemas.microsoft.com/office/powerpoint/2010/main" val="2577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6AFC-6A60-494F-AE18-3B083B58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0903"/>
          </a:xfrm>
        </p:spPr>
        <p:txBody>
          <a:bodyPr/>
          <a:lstStyle/>
          <a:p>
            <a:r>
              <a:rPr lang="en-US" dirty="0"/>
              <a:t>Example branch instructions in RISC-V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BFDB-62F0-4AAE-95F7-E9F1A99C5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354"/>
            <a:ext cx="10515600" cy="51434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Conditional basic instructions</a:t>
            </a:r>
          </a:p>
          <a:p>
            <a:pPr lvl="1"/>
            <a:r>
              <a:rPr lang="en-US" dirty="0"/>
              <a:t>Go directly to the instruction after the label if register1 is not equal to register2</a:t>
            </a:r>
          </a:p>
          <a:p>
            <a:pPr marL="914400" lvl="2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bne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register1, register2, label</a:t>
            </a:r>
          </a:p>
          <a:p>
            <a:pPr marL="914400" lvl="2" indent="0">
              <a:buNone/>
            </a:pPr>
            <a:endParaRPr lang="en-US" i="1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Go directly to the instruction after the label if register1 is greater than or equal to register2</a:t>
            </a:r>
          </a:p>
          <a:p>
            <a:pPr marL="914400" lvl="2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bge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register1, register2, label</a:t>
            </a:r>
            <a:br>
              <a:rPr lang="en-US" i="1" dirty="0">
                <a:latin typeface="Consolas" panose="020B0609020204030204" pitchFamily="49" charset="0"/>
              </a:rPr>
            </a:br>
            <a:endParaRPr lang="en-US" i="1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Go directly to the instruction after the label if register1 is less than register2</a:t>
            </a:r>
          </a:p>
          <a:p>
            <a:pPr marL="914400" lvl="2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blt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register1, register2, label</a:t>
            </a:r>
          </a:p>
          <a:p>
            <a:pPr marL="914400" lvl="2" indent="0">
              <a:buNone/>
            </a:pPr>
            <a:endParaRPr lang="en-US" i="1" dirty="0">
              <a:latin typeface="Consolas" panose="020B0609020204030204" pitchFamily="49" charset="0"/>
            </a:endParaRPr>
          </a:p>
          <a:p>
            <a:r>
              <a:rPr lang="en-US" dirty="0"/>
              <a:t>Unconditional branch (pseudo instruction)</a:t>
            </a:r>
          </a:p>
          <a:p>
            <a:pPr lvl="1"/>
            <a:r>
              <a:rPr lang="en-US" dirty="0"/>
              <a:t>Go directly to the instruction after the label</a:t>
            </a:r>
          </a:p>
          <a:p>
            <a:pPr marL="457200" lvl="1" indent="0">
              <a:buNone/>
            </a:pPr>
            <a:r>
              <a:rPr lang="en-US" i="1" dirty="0">
                <a:latin typeface="Consolas" panose="020B0609020204030204" pitchFamily="49" charset="0"/>
              </a:rPr>
              <a:t>	</a:t>
            </a:r>
            <a:r>
              <a:rPr lang="en-US" b="1" i="1" dirty="0">
                <a:latin typeface="Consolas" panose="020B0609020204030204" pitchFamily="49" charset="0"/>
              </a:rPr>
              <a:t>b</a:t>
            </a:r>
            <a:r>
              <a:rPr lang="en-US" i="1" dirty="0">
                <a:latin typeface="Consolas" panose="020B0609020204030204" pitchFamily="49" charset="0"/>
              </a:rPr>
              <a:t> label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GB" i="1" dirty="0">
              <a:latin typeface="Consolas" panose="020B0609020204030204" pitchFamily="49" charset="0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62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8D8C-88FC-4E56-8B48-5B586A21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or fail?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4C62F-08DF-469B-BE8A-27AAA7944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86559"/>
          </a:xfrm>
        </p:spPr>
        <p:txBody>
          <a:bodyPr>
            <a:normAutofit/>
          </a:bodyPr>
          <a:lstStyle/>
          <a:p>
            <a:r>
              <a:rPr lang="en-US" dirty="0"/>
              <a:t>Suppose we want the user to input their mark and the program will tell them if it’s a pass or a fail</a:t>
            </a:r>
          </a:p>
          <a:p>
            <a:pPr lvl="1"/>
            <a:r>
              <a:rPr lang="en-US" dirty="0"/>
              <a:t>Get the user input into a register</a:t>
            </a:r>
          </a:p>
          <a:p>
            <a:pPr lvl="1"/>
            <a:r>
              <a:rPr lang="en-US" dirty="0"/>
              <a:t>Assume that the user inputs an integer in the correct range (0 to 100)</a:t>
            </a:r>
          </a:p>
          <a:p>
            <a:pPr lvl="1"/>
            <a:r>
              <a:rPr lang="en-US" dirty="0"/>
              <a:t>Compare the mark to 40</a:t>
            </a:r>
          </a:p>
          <a:p>
            <a:pPr lvl="2"/>
            <a:r>
              <a:rPr lang="en-US" dirty="0"/>
              <a:t>Store 40 in a register (I’ll use t0)</a:t>
            </a:r>
          </a:p>
          <a:p>
            <a:pPr lvl="2"/>
            <a:r>
              <a:rPr lang="en-US" dirty="0"/>
              <a:t>Multiple ways to approach this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If the mark is greater than or equal to 40</a:t>
            </a:r>
          </a:p>
          <a:p>
            <a:pPr lvl="2"/>
            <a:r>
              <a:rPr lang="en-US" dirty="0"/>
              <a:t>It is a pass</a:t>
            </a:r>
          </a:p>
          <a:p>
            <a:pPr lvl="1"/>
            <a:r>
              <a:rPr lang="en-US" dirty="0"/>
              <a:t>Otherwise, </a:t>
            </a:r>
          </a:p>
          <a:p>
            <a:pPr lvl="2"/>
            <a:r>
              <a:rPr lang="en-US" dirty="0"/>
              <a:t>It is a fail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22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8D8C-88FC-4E56-8B48-5B586A21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or fail? Approach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4C62F-08DF-469B-BE8A-27AAA7944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86559"/>
          </a:xfrm>
        </p:spPr>
        <p:txBody>
          <a:bodyPr>
            <a:normAutofit/>
          </a:bodyPr>
          <a:lstStyle/>
          <a:p>
            <a:r>
              <a:rPr lang="en-US" dirty="0"/>
              <a:t>Check if the grade is greater than or equal to 40</a:t>
            </a:r>
          </a:p>
          <a:p>
            <a:endParaRPr lang="en-US" dirty="0"/>
          </a:p>
          <a:p>
            <a:r>
              <a:rPr lang="en-US" dirty="0"/>
              <a:t>Using branch greater than or equal to </a:t>
            </a:r>
            <a:r>
              <a:rPr lang="en-US" b="1" dirty="0" err="1"/>
              <a:t>bge</a:t>
            </a:r>
            <a:endParaRPr lang="en-US" b="1" dirty="0"/>
          </a:p>
          <a:p>
            <a:pPr lvl="1"/>
            <a:r>
              <a:rPr lang="en-US" dirty="0"/>
              <a:t>If the input result is greater than or equal to 40 then branch to code for a pass</a:t>
            </a:r>
          </a:p>
          <a:p>
            <a:pPr lvl="1"/>
            <a:r>
              <a:rPr lang="en-US" dirty="0"/>
              <a:t>Otherwise, when the branch wasn’t followed it is a fail</a:t>
            </a:r>
          </a:p>
          <a:p>
            <a:pPr lvl="2"/>
            <a:r>
              <a:rPr lang="en-US" dirty="0"/>
              <a:t>In that case make sure to skip the code for a pass using branch (</a:t>
            </a:r>
            <a:r>
              <a:rPr lang="en-US" b="1" dirty="0"/>
              <a:t>b</a:t>
            </a:r>
            <a:r>
              <a:rPr lang="en-US" dirty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52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Content Placeholder 3"/>
          <p:cNvSpPr>
            <a:spLocks noGrp="1"/>
          </p:cNvSpPr>
          <p:nvPr>
            <p:ph idx="1"/>
          </p:nvPr>
        </p:nvSpPr>
        <p:spPr>
          <a:xfrm>
            <a:off x="5691073" y="161980"/>
            <a:ext cx="6500927" cy="653404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.data</a:t>
            </a:r>
          </a:p>
          <a:p>
            <a:pPr marL="0" indent="0">
              <a:buNone/>
            </a:pPr>
            <a:r>
              <a:rPr lang="en-US" alt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msgPass</a:t>
            </a:r>
            <a:r>
              <a:rPr lang="en-US" alt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.string "You passed, well done"</a:t>
            </a:r>
          </a:p>
          <a:p>
            <a:pPr marL="0" indent="0">
              <a:buNone/>
            </a:pPr>
            <a:r>
              <a:rPr lang="en-US" alt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msgFail</a:t>
            </a:r>
            <a:r>
              <a:rPr lang="en-US" alt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.string "You failed this time"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.text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alt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a7, zero, 5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ecall</a:t>
            </a:r>
            <a:endParaRPr lang="en-US" alt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t0, zero, 40</a:t>
            </a:r>
            <a:endParaRPr lang="en-US" alt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bge</a:t>
            </a:r>
            <a:r>
              <a:rPr lang="en-US" alt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a0, t0, pass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la a0, </a:t>
            </a:r>
            <a:r>
              <a:rPr lang="en-US" alt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msgFail</a:t>
            </a:r>
            <a:endParaRPr lang="en-US" alt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 output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</a:t>
            </a:r>
            <a:r>
              <a:rPr lang="en-US" alt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la a0, </a:t>
            </a:r>
            <a:r>
              <a:rPr lang="en-US" alt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msgPass</a:t>
            </a:r>
            <a:endParaRPr lang="en-US" alt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alt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alt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a7, zero, 4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ecall</a:t>
            </a:r>
            <a:endParaRPr lang="en-US" alt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3126B7-84CF-4C4A-ABF9-7588974B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29764" cy="1325563"/>
          </a:xfrm>
        </p:spPr>
        <p:txBody>
          <a:bodyPr/>
          <a:lstStyle/>
          <a:p>
            <a:r>
              <a:rPr lang="en-US" dirty="0"/>
              <a:t>Pass or fail – 1 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CD4A41-D9EC-4A88-AEF2-C850E5A3EE1D}"/>
              </a:ext>
            </a:extLst>
          </p:cNvPr>
          <p:cNvSpPr txBox="1">
            <a:spLocks/>
          </p:cNvSpPr>
          <p:nvPr/>
        </p:nvSpPr>
        <p:spPr>
          <a:xfrm>
            <a:off x="635922" y="1494814"/>
            <a:ext cx="4205288" cy="173624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9154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915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915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915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915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program will continue to the instruction after the </a:t>
            </a:r>
            <a:r>
              <a:rPr lang="en-US" b="1" dirty="0" err="1"/>
              <a:t>bge</a:t>
            </a:r>
            <a:r>
              <a:rPr lang="en-US" dirty="0"/>
              <a:t> when the value is not greater than 40</a:t>
            </a:r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98B12-0DBF-462E-8414-3840A1F09398}"/>
              </a:ext>
            </a:extLst>
          </p:cNvPr>
          <p:cNvSpPr txBox="1"/>
          <p:nvPr/>
        </p:nvSpPr>
        <p:spPr>
          <a:xfrm>
            <a:off x="9198231" y="1429729"/>
            <a:ext cx="2634898" cy="1048345"/>
          </a:xfrm>
          <a:prstGeom prst="roundRect">
            <a:avLst>
              <a:gd name="adj" fmla="val 208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Receive integer input from the user and store in register a0 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7D8AEB6-E9FF-44FD-AEB0-6AB0EC3340A4}"/>
              </a:ext>
            </a:extLst>
          </p:cNvPr>
          <p:cNvSpPr/>
          <p:nvPr/>
        </p:nvSpPr>
        <p:spPr>
          <a:xfrm>
            <a:off x="8697433" y="1797050"/>
            <a:ext cx="444906" cy="733499"/>
          </a:xfrm>
          <a:prstGeom prst="rightBrace">
            <a:avLst>
              <a:gd name="adj1" fmla="val 3223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CFE8E5-3EBE-498E-8502-552244D6288D}"/>
              </a:ext>
            </a:extLst>
          </p:cNvPr>
          <p:cNvSpPr txBox="1"/>
          <p:nvPr/>
        </p:nvSpPr>
        <p:spPr>
          <a:xfrm>
            <a:off x="9198232" y="3002362"/>
            <a:ext cx="2634898" cy="733842"/>
          </a:xfrm>
          <a:prstGeom prst="roundRect">
            <a:avLst>
              <a:gd name="adj" fmla="val 208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If a0 is greater than or equal to t0, go to </a:t>
            </a:r>
            <a:r>
              <a:rPr lang="en-GB" b="1" dirty="0"/>
              <a:t>pass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5F2F19-BA03-4C49-AD96-E52BDD0DBF27}"/>
              </a:ext>
            </a:extLst>
          </p:cNvPr>
          <p:cNvSpPr txBox="1"/>
          <p:nvPr/>
        </p:nvSpPr>
        <p:spPr>
          <a:xfrm>
            <a:off x="9241779" y="3788679"/>
            <a:ext cx="2691697" cy="1362849"/>
          </a:xfrm>
          <a:prstGeom prst="roundRect">
            <a:avLst>
              <a:gd name="adj" fmla="val 208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These lines run if we </a:t>
            </a:r>
            <a:r>
              <a:rPr lang="en-GB" b="1" dirty="0"/>
              <a:t>didn’t</a:t>
            </a:r>
            <a:r>
              <a:rPr lang="en-GB" dirty="0"/>
              <a:t> branch to pass</a:t>
            </a:r>
          </a:p>
          <a:p>
            <a:r>
              <a:rPr lang="en-GB" dirty="0"/>
              <a:t>We need to skip the load of the pass message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DA47A-2767-46C0-8D29-486C2ED134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6" t="10795" r="72728" b="57793"/>
          <a:stretch/>
        </p:blipFill>
        <p:spPr>
          <a:xfrm>
            <a:off x="258523" y="3231060"/>
            <a:ext cx="5095659" cy="36269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CAA26E-1B0E-4AF8-8201-FA0EC4598519}"/>
              </a:ext>
            </a:extLst>
          </p:cNvPr>
          <p:cNvSpPr txBox="1"/>
          <p:nvPr/>
        </p:nvSpPr>
        <p:spPr>
          <a:xfrm>
            <a:off x="9198232" y="2530549"/>
            <a:ext cx="2634898" cy="419338"/>
          </a:xfrm>
          <a:prstGeom prst="roundRect">
            <a:avLst>
              <a:gd name="adj" fmla="val 208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Store 40 in register t0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03ACEF9-F748-43E5-8489-3B46C6AB5B77}"/>
              </a:ext>
            </a:extLst>
          </p:cNvPr>
          <p:cNvSpPr/>
          <p:nvPr/>
        </p:nvSpPr>
        <p:spPr>
          <a:xfrm>
            <a:off x="8796873" y="3612645"/>
            <a:ext cx="444906" cy="733499"/>
          </a:xfrm>
          <a:prstGeom prst="rightBrace">
            <a:avLst>
              <a:gd name="adj1" fmla="val 3223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1EC8526-3732-4740-8473-86075CD5DA71}"/>
              </a:ext>
            </a:extLst>
          </p:cNvPr>
          <p:cNvCxnSpPr>
            <a:stCxn id="10" idx="1"/>
          </p:cNvCxnSpPr>
          <p:nvPr/>
        </p:nvCxnSpPr>
        <p:spPr>
          <a:xfrm flipH="1">
            <a:off x="8796873" y="2740218"/>
            <a:ext cx="401359" cy="1305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E3EC45-9B4F-42E0-A46C-A097DC80366D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674507" y="3369283"/>
            <a:ext cx="5237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09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0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8D8C-88FC-4E56-8B48-5B586A21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or fail? Approach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4C62F-08DF-469B-BE8A-27AAA7944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86559"/>
          </a:xfrm>
        </p:spPr>
        <p:txBody>
          <a:bodyPr>
            <a:normAutofit/>
          </a:bodyPr>
          <a:lstStyle/>
          <a:p>
            <a:r>
              <a:rPr lang="en-US" dirty="0"/>
              <a:t>Check if the grade is less than 40 </a:t>
            </a:r>
          </a:p>
          <a:p>
            <a:endParaRPr lang="en-US" dirty="0"/>
          </a:p>
          <a:p>
            <a:r>
              <a:rPr lang="en-US" dirty="0"/>
              <a:t>Using branch less than </a:t>
            </a:r>
            <a:r>
              <a:rPr lang="en-US" b="1" dirty="0" err="1"/>
              <a:t>blt</a:t>
            </a:r>
            <a:endParaRPr lang="en-US" b="1" dirty="0"/>
          </a:p>
          <a:p>
            <a:pPr lvl="1"/>
            <a:r>
              <a:rPr lang="en-US" dirty="0"/>
              <a:t>Branch to code for fail if grade is less than 40</a:t>
            </a:r>
          </a:p>
          <a:p>
            <a:pPr lvl="1"/>
            <a:r>
              <a:rPr lang="en-US" dirty="0"/>
              <a:t>Otherwise, when branch wasn’t followed it is a pass</a:t>
            </a:r>
          </a:p>
          <a:p>
            <a:pPr lvl="1"/>
            <a:r>
              <a:rPr lang="en-US" dirty="0"/>
              <a:t>If the input result is less than 40 then branch to code for a fail</a:t>
            </a:r>
          </a:p>
          <a:p>
            <a:pPr lvl="1"/>
            <a:r>
              <a:rPr lang="en-US" dirty="0"/>
              <a:t>Otherwise, when the branch wasn’t followed it is a pass</a:t>
            </a:r>
          </a:p>
          <a:p>
            <a:pPr lvl="2"/>
            <a:r>
              <a:rPr lang="en-US" dirty="0"/>
              <a:t>In that case make sure to skip the code for a fail using branch (b)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896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7d8e9526-bf14-45ab-9809-35120138a07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&lt;?xml version=&quot;1.0&quot; encoding=&quot;utf-8&quot;?&gt;&lt;SlideType&gt;Question&lt;/SlideType&gt;"/>
  <p:tag name="SEQUENCECOUNT" val="&lt;?xml version=&quot;1.0&quot; encoding=&quot;utf-8&quot;?&gt;&lt;int&gt;10&lt;/int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QUESTIONGUID" val="7089e74f-cc13-430f-a24f-82bed40552a2"/>
  <p:tag name="DESELECT" val="&lt;?xml version=&quot;1.0&quot; encoding=&quot;utf-8&quot;?&gt;&lt;ShapeEvent xmlns:xsd=&quot;http://www.w3.org/2001/XMLSchema&quot; xmlns:xsi=&quot;http://www.w3.org/2001/XMLSchema-instance&quot;&gt;&lt;Event&gt;SizePlaceholder&lt;/Event&gt;&lt;Arguments /&gt;&lt;/ShapeEvent&gt;"/>
  <p:tag name="SHAPEDETAILS" val="&lt;?xml version=&quot;1.0&quot; encoding=&quot;utf-8&quot;?&gt;&lt;ShapeDetails xmlns:xsd=&quot;http://www.w3.org/2001/XMLSchema&quot; xmlns:xsi=&quot;http://www.w3.org/2001/XMLSchema-instance&quot;&gt;&lt;GUID&gt;17425ecd-02db-48cb-8a20-6f16b60812fa&lt;/GUID&gt;&lt;Name /&gt;&lt;ScreenPosition&gt;BottomRight&lt;/ScreenPosition&gt;&lt;BorderThickness&gt;10&lt;/BorderThickness&gt;&lt;Top&gt;143.75&lt;/Top&gt;&lt;Left&gt;99.32228&lt;/Left&gt;&lt;Height&gt;210.081253&lt;/Height&gt;&lt;Width&gt;794.677734&lt;/Width&gt;&lt;/ShapeDetails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VotingKey"/>
  <p:tag name="QUESTIONGUID" val="7089e74f-cc13-430f-a24f-82bed40552a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hoiceText"/>
  <p:tag name="QUESTIONGUID" val="7089e74f-cc13-430f-a24f-82bed40552a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aLabel"/>
  <p:tag name="QUESTIONGUID" val="7089e74f-cc13-430f-a24f-82bed40552a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Bars"/>
  <p:tag name="QUESTIONGUID" val="7089e74f-cc13-430f-a24f-82bed40552a2"/>
  <p:tag name="SHAPEDETAILS" val="&lt;?xml version=&quot;1.0&quot; encoding=&quot;utf-8&quot;?&gt;&lt;ShapeDetails xmlns:xsd=&quot;http://www.w3.org/2001/XMLSchema&quot; xmlns:xsi=&quot;http://www.w3.org/2001/XMLSchema-instance&quot;&gt;&lt;GUID&gt;0a60f45e-98ad-4d1a-83a8-ee3bb399cf78&lt;/GUID&gt;&lt;Name /&gt;&lt;ScreenPosition&gt;BottomRight&lt;/ScreenPosition&gt;&lt;BorderThickness&gt;10&lt;/BorderThickness&gt;&lt;Top&gt;184.7367&lt;/Top&gt;&lt;Left&gt;111.313309&lt;/Left&gt;&lt;Height&gt;28.3737011&lt;/Height&gt;&lt;Width&gt;703.167664&lt;/Width&gt;&lt;/ShapeDetails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VotingKey"/>
  <p:tag name="QUESTIONGUID" val="7089e74f-cc13-430f-a24f-82bed40552a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hoiceText"/>
  <p:tag name="QUESTIONGUID" val="7089e74f-cc13-430f-a24f-82bed40552a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aLabel"/>
  <p:tag name="QUESTIONGUID" val="7089e74f-cc13-430f-a24f-82bed40552a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Bars"/>
  <p:tag name="QUESTIONGUID" val="7089e74f-cc13-430f-a24f-82bed40552a2"/>
  <p:tag name="SHAPEDETAILS" val="&lt;?xml version=&quot;1.0&quot; encoding=&quot;utf-8&quot;?&gt;&lt;ShapeDetails xmlns:xsd=&quot;http://www.w3.org/2001/XMLSchema&quot; xmlns:xsi=&quot;http://www.w3.org/2001/XMLSchema-instance&quot;&gt;&lt;GUID&gt;4197472f-fcdb-4187-a936-772c90824e01&lt;/GUID&gt;&lt;Name /&gt;&lt;ScreenPosition&gt;BottomRight&lt;/ScreenPosition&gt;&lt;BorderThickness&gt;10&lt;/BorderThickness&gt;&lt;Top&gt;255.097092&lt;/Top&gt;&lt;Left&gt;111.313309&lt;/Left&gt;&lt;Height&gt;28.3737011&lt;/Height&gt;&lt;Width&gt;703.167664&lt;/Width&gt;&lt;/ShapeDetails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MODE" val="&lt;?xml version=&quot;1.0&quot; encoding=&quot;utf-8&quot;?&gt;&lt;int&gt;0&lt;/int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VotingKey"/>
  <p:tag name="QUESTIONGUID" val="7089e74f-cc13-430f-a24f-82bed40552a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hoiceText"/>
  <p:tag name="QUESTIONGUID" val="7089e74f-cc13-430f-a24f-82bed40552a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aLabel"/>
  <p:tag name="QUESTIONGUID" val="7089e74f-cc13-430f-a24f-82bed40552a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Bars"/>
  <p:tag name="QUESTIONGUID" val="7089e74f-cc13-430f-a24f-82bed40552a2"/>
  <p:tag name="SHAPEDETAILS" val="&lt;?xml version=&quot;1.0&quot; encoding=&quot;utf-8&quot;?&gt;&lt;ShapeDetails xmlns:xsd=&quot;http://www.w3.org/2001/XMLSchema&quot; xmlns:xsi=&quot;http://www.w3.org/2001/XMLSchema-instance&quot;&gt;&lt;GUID&gt;30cbefde-79cb-4f6a-8f6f-cf827b95cf59&lt;/GUID&gt;&lt;Name /&gt;&lt;ScreenPosition&gt;BottomRight&lt;/ScreenPosition&gt;&lt;BorderThickness&gt;10&lt;/BorderThickness&gt;&lt;Top&gt;325.45755&lt;/Top&gt;&lt;Left&gt;111.313309&lt;/Left&gt;&lt;Height&gt;28.3737011&lt;/Height&gt;&lt;Width&gt;703.167664&lt;/Width&gt;&lt;/ShapeDetails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&lt;?xml version=&quot;1.0&quot; encoding=&quot;utf-8&quot;?&gt;&lt;SlideType&gt;Question&lt;/SlideType&gt;"/>
  <p:tag name="SEQUENCECOUNT" val="&lt;?xml version=&quot;1.0&quot; encoding=&quot;utf-8&quot;?&gt;&lt;int&gt;10&lt;/int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QUESTIONGUID" val="f2314323-ceb6-4553-b2b0-945e9dcae36e"/>
  <p:tag name="DESELECT" val="&lt;?xml version=&quot;1.0&quot; encoding=&quot;utf-8&quot;?&gt;&lt;ShapeEvent xmlns:xsd=&quot;http://www.w3.org/2001/XMLSchema&quot; xmlns:xsi=&quot;http://www.w3.org/2001/XMLSchema-instance&quot;&gt;&lt;Event&gt;SizePlaceholder&lt;/Event&gt;&lt;Arguments /&gt;&lt;/ShapeEvent&gt;"/>
  <p:tag name="SHAPEDETAILS" val="&lt;?xml version=&quot;1.0&quot; encoding=&quot;utf-8&quot;?&gt;&lt;ShapeDetails xmlns:xsd=&quot;http://www.w3.org/2001/XMLSchema&quot; xmlns:xsi=&quot;http://www.w3.org/2001/XMLSchema-instance&quot;&gt;&lt;GUID&gt;35927079-18c5-4b83-bcf3-1def27c7a1fd&lt;/GUID&gt;&lt;Name /&gt;&lt;ScreenPosition&gt;BottomRight&lt;/ScreenPosition&gt;&lt;BorderThickness&gt;10&lt;/BorderThickness&gt;&lt;Top&gt;143.75&lt;/Top&gt;&lt;Left&gt;99.32228&lt;/Left&gt;&lt;Height&gt;210.081253&lt;/Height&gt;&lt;Width&gt;794.677734&lt;/Width&gt;&lt;/ShapeDetails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VotingKey"/>
  <p:tag name="QUESTIONGUID" val="f2314323-ceb6-4553-b2b0-945e9dcae36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hoiceText"/>
  <p:tag name="QUESTIONGUID" val="f2314323-ceb6-4553-b2b0-945e9dcae36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aLabel"/>
  <p:tag name="QUESTIONGUID" val="f2314323-ceb6-4553-b2b0-945e9dcae36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Bars"/>
  <p:tag name="QUESTIONGUID" val="f2314323-ceb6-4553-b2b0-945e9dcae36e"/>
  <p:tag name="SHAPEDETAILS" val="&lt;?xml version=&quot;1.0&quot; encoding=&quot;utf-8&quot;?&gt;&lt;ShapeDetails xmlns:xsd=&quot;http://www.w3.org/2001/XMLSchema&quot; xmlns:xsi=&quot;http://www.w3.org/2001/XMLSchema-instance&quot;&gt;&lt;GUID&gt;80e41d84-cbec-4af8-b619-7b4c4e7dd507&lt;/GUID&gt;&lt;Name /&gt;&lt;ScreenPosition&gt;BottomRight&lt;/ScreenPosition&gt;&lt;BorderThickness&gt;10&lt;/BorderThickness&gt;&lt;Top&gt;184.7367&lt;/Top&gt;&lt;Left&gt;111.313309&lt;/Left&gt;&lt;Height&gt;28.3737011&lt;/Height&gt;&lt;Width&gt;703.167664&lt;/Width&gt;&lt;/ShapeDetails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&lt;?xml version=&quot;1.0&quot; encoding=&quot;utf-8&quot;?&gt;&lt;SlideType&gt;Question&lt;/SlideType&gt;"/>
  <p:tag name="SEQUENCECOUNT" val="&lt;?xml version=&quot;1.0&quot; encoding=&quot;utf-8&quot;?&gt;&lt;int&gt;15&lt;/int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VotingKey"/>
  <p:tag name="QUESTIONGUID" val="f2314323-ceb6-4553-b2b0-945e9dcae36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hoiceText"/>
  <p:tag name="QUESTIONGUID" val="f2314323-ceb6-4553-b2b0-945e9dcae36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aLabel"/>
  <p:tag name="QUESTIONGUID" val="f2314323-ceb6-4553-b2b0-945e9dcae36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Bars"/>
  <p:tag name="QUESTIONGUID" val="f2314323-ceb6-4553-b2b0-945e9dcae36e"/>
  <p:tag name="SHAPEDETAILS" val="&lt;?xml version=&quot;1.0&quot; encoding=&quot;utf-8&quot;?&gt;&lt;ShapeDetails xmlns:xsd=&quot;http://www.w3.org/2001/XMLSchema&quot; xmlns:xsi=&quot;http://www.w3.org/2001/XMLSchema-instance&quot;&gt;&lt;GUID&gt;d376328b-48e4-4e95-ba1a-a6e35caadbdd&lt;/GUID&gt;&lt;Name /&gt;&lt;ScreenPosition&gt;BottomRight&lt;/ScreenPosition&gt;&lt;BorderThickness&gt;10&lt;/BorderThickness&gt;&lt;Top&gt;255.097092&lt;/Top&gt;&lt;Left&gt;111.313309&lt;/Left&gt;&lt;Height&gt;28.3737011&lt;/Height&gt;&lt;Width&gt;703.167664&lt;/Width&gt;&lt;/ShapeDetails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VotingKey"/>
  <p:tag name="QUESTIONGUID" val="f2314323-ceb6-4553-b2b0-945e9dcae36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hoiceText"/>
  <p:tag name="QUESTIONGUID" val="f2314323-ceb6-4553-b2b0-945e9dcae36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aLabel"/>
  <p:tag name="QUESTIONGUID" val="f2314323-ceb6-4553-b2b0-945e9dcae36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Bars"/>
  <p:tag name="QUESTIONGUID" val="f2314323-ceb6-4553-b2b0-945e9dcae36e"/>
  <p:tag name="SHAPEDETAILS" val="&lt;?xml version=&quot;1.0&quot; encoding=&quot;utf-8&quot;?&gt;&lt;ShapeDetails xmlns:xsd=&quot;http://www.w3.org/2001/XMLSchema&quot; xmlns:xsi=&quot;http://www.w3.org/2001/XMLSchema-instance&quot;&gt;&lt;GUID&gt;e42ce986-effa-47be-a66d-250e135b2814&lt;/GUID&gt;&lt;Name /&gt;&lt;ScreenPosition&gt;BottomRight&lt;/ScreenPosition&gt;&lt;BorderThickness&gt;10&lt;/BorderThickness&gt;&lt;Top&gt;325.45755&lt;/Top&gt;&lt;Left&gt;111.313309&lt;/Left&gt;&lt;Height&gt;28.3737011&lt;/Height&gt;&lt;Width&gt;703.167664&lt;/Width&gt;&lt;/ShapeDetails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&lt;?xml version=&quot;1.0&quot; encoding=&quot;utf-8&quot;?&gt;&lt;SlideType&gt;Question&lt;/SlideType&gt;"/>
  <p:tag name="SEQUENCECOUNT" val="&lt;?xml version=&quot;1.0&quot; encoding=&quot;utf-8&quot;?&gt;&lt;int&gt;14&lt;/int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&lt;?xml version=&quot;1.0&quot; encoding=&quot;utf-8&quot;?&gt;&lt;SlideType&gt;Question&lt;/SlideType&gt;"/>
  <p:tag name="SEQUENCECOUNT" val="&lt;?xml version=&quot;1.0&quot; encoding=&quot;utf-8&quot;?&gt;&lt;int&gt;6&lt;/int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&lt;?xml version=&quot;1.0&quot; encoding=&quot;utf-8&quot;?&gt;&lt;SlideType&gt;Question&lt;/SlideType&gt;"/>
  <p:tag name="SEQUENCECOUNT" val="&lt;?xml version=&quot;1.0&quot; encoding=&quot;utf-8&quot;?&gt;&lt;int&gt;8&lt;/int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ETINGNUMBER" val="159-043-24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&lt;?xml version=&quot;1.0&quot; encoding=&quot;utf-8&quot;?&gt;&lt;SlideType&gt;Question&lt;/SlideType&gt;"/>
  <p:tag name="SEQUENCECOUNT" val="&lt;?xml version=&quot;1.0&quot; encoding=&quot;utf-8&quot;?&gt;&lt;int&gt;10&lt;/int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&lt;?xml version=&quot;1.0&quot; encoding=&quot;utf-8&quot;?&gt;&lt;SlideType&gt;Question&lt;/SlideType&gt;"/>
  <p:tag name="SEQUENCECOUNT" val="&lt;?xml version=&quot;1.0&quot; encoding=&quot;utf-8&quot;?&gt;&lt;int&gt;10&lt;/int&gt;"/>
</p:tagLst>
</file>

<file path=ppt/theme/theme1.xml><?xml version="1.0" encoding="utf-8"?>
<a:theme xmlns:a="http://schemas.openxmlformats.org/drawingml/2006/main" name="ThemeArchitecture">
  <a:themeElements>
    <a:clrScheme name="Custom 3">
      <a:dk1>
        <a:sysClr val="windowText" lastClr="000000"/>
      </a:dk1>
      <a:lt1>
        <a:sysClr val="window" lastClr="FFFFFF"/>
      </a:lt1>
      <a:dk2>
        <a:srgbClr val="091540"/>
      </a:dk2>
      <a:lt2>
        <a:srgbClr val="EFF1F3"/>
      </a:lt2>
      <a:accent1>
        <a:srgbClr val="444D26"/>
      </a:accent1>
      <a:accent2>
        <a:srgbClr val="F3A447"/>
      </a:accent2>
      <a:accent3>
        <a:srgbClr val="E7BC29"/>
      </a:accent3>
      <a:accent4>
        <a:srgbClr val="BF1A2F"/>
      </a:accent4>
      <a:accent5>
        <a:srgbClr val="9C85C0"/>
      </a:accent5>
      <a:accent6>
        <a:srgbClr val="1098F7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Architecture" id="{FDBB64A4-F6B9-459D-9DC5-FA08A1E89776}" vid="{7CCDC46A-DE81-4F39-9A3E-6D83F27AB2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ThemeArchitecture</Template>
  <TotalTime>3435</TotalTime>
  <Words>1875</Words>
  <Application>Microsoft Office PowerPoint</Application>
  <PresentationFormat>Widescreen</PresentationFormat>
  <Paragraphs>362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(Body)</vt:lpstr>
      <vt:lpstr>Calibri Light</vt:lpstr>
      <vt:lpstr>Consolas</vt:lpstr>
      <vt:lpstr>Courier New</vt:lpstr>
      <vt:lpstr>Myriad Pro</vt:lpstr>
      <vt:lpstr>ThemeArchitecture</vt:lpstr>
      <vt:lpstr>Computer Architecture</vt:lpstr>
      <vt:lpstr>Objectives</vt:lpstr>
      <vt:lpstr>Jump instructions</vt:lpstr>
      <vt:lpstr>Branching</vt:lpstr>
      <vt:lpstr>Example branch instructions in RISC-V</vt:lpstr>
      <vt:lpstr>Pass or fail?</vt:lpstr>
      <vt:lpstr>Pass or fail? Approach 1</vt:lpstr>
      <vt:lpstr>Pass or fail – 1 </vt:lpstr>
      <vt:lpstr>Pass or fail? Approach 2</vt:lpstr>
      <vt:lpstr>Pass or fail – 2</vt:lpstr>
      <vt:lpstr>Which instruction do we use to always branch without testing any condition?</vt:lpstr>
      <vt:lpstr>Checking for equality</vt:lpstr>
      <vt:lpstr>Checking for equality – using bne</vt:lpstr>
      <vt:lpstr>Checking for equality – using beq</vt:lpstr>
      <vt:lpstr>What would this code output?</vt:lpstr>
      <vt:lpstr>What does the code output now?</vt:lpstr>
      <vt:lpstr>Pseudo instructions</vt:lpstr>
      <vt:lpstr>Some pseudo instructions for conditional branching</vt:lpstr>
      <vt:lpstr>What does the pseudo instruction bgez stand for?</vt:lpstr>
      <vt:lpstr>What would the pseudo instruction ble stand for?</vt:lpstr>
      <vt:lpstr>Creating a countdown loop</vt:lpstr>
      <vt:lpstr>Loops counting up – approach 1 </vt:lpstr>
      <vt:lpstr>Loops counting up – approach 2 </vt:lpstr>
      <vt:lpstr>What is the final value in s0 after the code has run?</vt:lpstr>
      <vt:lpstr>What is the final value in s0 after the code has run?</vt:lpstr>
      <vt:lpstr>What is the final value in s0 after the code has run?</vt:lpstr>
      <vt:lpstr>Beware infinite loops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Duffin</dc:creator>
  <cp:lastModifiedBy>Elysia Barker</cp:lastModifiedBy>
  <cp:revision>67</cp:revision>
  <cp:lastPrinted>2021-11-22T09:06:20Z</cp:lastPrinted>
  <dcterms:created xsi:type="dcterms:W3CDTF">2021-08-17T08:24:34Z</dcterms:created>
  <dcterms:modified xsi:type="dcterms:W3CDTF">2023-11-24T11:52:53Z</dcterms:modified>
</cp:coreProperties>
</file>