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257" r:id="rId3"/>
    <p:sldId id="259" r:id="rId4"/>
    <p:sldId id="258" r:id="rId5"/>
    <p:sldId id="294" r:id="rId6"/>
    <p:sldId id="275" r:id="rId7"/>
    <p:sldId id="260" r:id="rId8"/>
    <p:sldId id="272" r:id="rId9"/>
    <p:sldId id="283" r:id="rId10"/>
    <p:sldId id="295" r:id="rId11"/>
    <p:sldId id="281" r:id="rId12"/>
    <p:sldId id="284" r:id="rId13"/>
    <p:sldId id="286" r:id="rId14"/>
    <p:sldId id="287" r:id="rId15"/>
    <p:sldId id="273" r:id="rId16"/>
    <p:sldId id="288" r:id="rId17"/>
    <p:sldId id="289" r:id="rId18"/>
    <p:sldId id="278" r:id="rId19"/>
    <p:sldId id="293" r:id="rId20"/>
    <p:sldId id="268" r:id="rId21"/>
    <p:sldId id="271" r:id="rId22"/>
    <p:sldId id="292" r:id="rId23"/>
    <p:sldId id="291" r:id="rId24"/>
    <p:sldId id="29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2" d="100"/>
          <a:sy n="72" d="100"/>
        </p:scale>
        <p:origin x="132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F665BA-C91C-584F-A34C-A0639F62CF7D}" type="datetimeFigureOut">
              <a:rPr lang="en-US" smtClean="0"/>
              <a:t>10/15/2018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D14E71-BF0A-F04C-A90C-DDD2E5C1D1BB}" type="slidenum">
              <a:rPr lang="en-US" smtClean="0"/>
              <a:t>‹#›</a:t>
            </a:fld>
            <a:endParaRPr lang="en-US"/>
          </a:p>
        </p:txBody>
      </p:sp>
    </p:spTree>
    <p:extLst>
      <p:ext uri="{BB962C8B-B14F-4D97-AF65-F5344CB8AC3E}">
        <p14:creationId xmlns:p14="http://schemas.microsoft.com/office/powerpoint/2010/main" val="201923613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ED14E71-BF0A-F04C-A90C-DDD2E5C1D1BB}" type="slidenum">
              <a:rPr lang="en-US" smtClean="0"/>
              <a:t>3</a:t>
            </a:fld>
            <a:endParaRPr lang="en-US"/>
          </a:p>
        </p:txBody>
      </p:sp>
    </p:spTree>
    <p:extLst>
      <p:ext uri="{BB962C8B-B14F-4D97-AF65-F5344CB8AC3E}">
        <p14:creationId xmlns:p14="http://schemas.microsoft.com/office/powerpoint/2010/main" val="96320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14E71-BF0A-F04C-A90C-DDD2E5C1D1BB}" type="slidenum">
              <a:rPr lang="en-US" smtClean="0"/>
              <a:t>21</a:t>
            </a:fld>
            <a:endParaRPr lang="en-US"/>
          </a:p>
        </p:txBody>
      </p:sp>
    </p:spTree>
    <p:extLst>
      <p:ext uri="{BB962C8B-B14F-4D97-AF65-F5344CB8AC3E}">
        <p14:creationId xmlns:p14="http://schemas.microsoft.com/office/powerpoint/2010/main" val="3738718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14E71-BF0A-F04C-A90C-DDD2E5C1D1BB}" type="slidenum">
              <a:rPr lang="en-US" smtClean="0"/>
              <a:t>4</a:t>
            </a:fld>
            <a:endParaRPr lang="en-US"/>
          </a:p>
        </p:txBody>
      </p:sp>
    </p:spTree>
    <p:extLst>
      <p:ext uri="{BB962C8B-B14F-4D97-AF65-F5344CB8AC3E}">
        <p14:creationId xmlns:p14="http://schemas.microsoft.com/office/powerpoint/2010/main" val="556711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14E71-BF0A-F04C-A90C-DDD2E5C1D1BB}" type="slidenum">
              <a:rPr lang="en-US" smtClean="0"/>
              <a:t>6</a:t>
            </a:fld>
            <a:endParaRPr lang="en-US"/>
          </a:p>
        </p:txBody>
      </p:sp>
    </p:spTree>
    <p:extLst>
      <p:ext uri="{BB962C8B-B14F-4D97-AF65-F5344CB8AC3E}">
        <p14:creationId xmlns:p14="http://schemas.microsoft.com/office/powerpoint/2010/main" val="3070150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sym typeface="Wingdings"/>
            </a:endParaRPr>
          </a:p>
        </p:txBody>
      </p:sp>
      <p:sp>
        <p:nvSpPr>
          <p:cNvPr id="4" name="Slide Number Placeholder 3"/>
          <p:cNvSpPr>
            <a:spLocks noGrp="1"/>
          </p:cNvSpPr>
          <p:nvPr>
            <p:ph type="sldNum" sz="quarter" idx="10"/>
          </p:nvPr>
        </p:nvSpPr>
        <p:spPr/>
        <p:txBody>
          <a:bodyPr/>
          <a:lstStyle/>
          <a:p>
            <a:fld id="{AED14E71-BF0A-F04C-A90C-DDD2E5C1D1BB}" type="slidenum">
              <a:rPr lang="en-US" smtClean="0"/>
              <a:t>7</a:t>
            </a:fld>
            <a:endParaRPr lang="en-US"/>
          </a:p>
        </p:txBody>
      </p:sp>
    </p:spTree>
    <p:extLst>
      <p:ext uri="{BB962C8B-B14F-4D97-AF65-F5344CB8AC3E}">
        <p14:creationId xmlns:p14="http://schemas.microsoft.com/office/powerpoint/2010/main" val="3941325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14E71-BF0A-F04C-A90C-DDD2E5C1D1BB}" type="slidenum">
              <a:rPr lang="en-US" smtClean="0"/>
              <a:t>8</a:t>
            </a:fld>
            <a:endParaRPr lang="en-US"/>
          </a:p>
        </p:txBody>
      </p:sp>
    </p:spTree>
    <p:extLst>
      <p:ext uri="{BB962C8B-B14F-4D97-AF65-F5344CB8AC3E}">
        <p14:creationId xmlns:p14="http://schemas.microsoft.com/office/powerpoint/2010/main" val="2084541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14E71-BF0A-F04C-A90C-DDD2E5C1D1BB}" type="slidenum">
              <a:rPr lang="en-US" smtClean="0"/>
              <a:t>13</a:t>
            </a:fld>
            <a:endParaRPr lang="en-US"/>
          </a:p>
        </p:txBody>
      </p:sp>
    </p:spTree>
    <p:extLst>
      <p:ext uri="{BB962C8B-B14F-4D97-AF65-F5344CB8AC3E}">
        <p14:creationId xmlns:p14="http://schemas.microsoft.com/office/powerpoint/2010/main" val="1395773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14E71-BF0A-F04C-A90C-DDD2E5C1D1BB}" type="slidenum">
              <a:rPr lang="en-US" smtClean="0"/>
              <a:t>15</a:t>
            </a:fld>
            <a:endParaRPr lang="en-US"/>
          </a:p>
        </p:txBody>
      </p:sp>
    </p:spTree>
    <p:extLst>
      <p:ext uri="{BB962C8B-B14F-4D97-AF65-F5344CB8AC3E}">
        <p14:creationId xmlns:p14="http://schemas.microsoft.com/office/powerpoint/2010/main" val="803492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14E71-BF0A-F04C-A90C-DDD2E5C1D1BB}" type="slidenum">
              <a:rPr lang="en-US" smtClean="0"/>
              <a:t>18</a:t>
            </a:fld>
            <a:endParaRPr lang="en-US"/>
          </a:p>
        </p:txBody>
      </p:sp>
    </p:spTree>
    <p:extLst>
      <p:ext uri="{BB962C8B-B14F-4D97-AF65-F5344CB8AC3E}">
        <p14:creationId xmlns:p14="http://schemas.microsoft.com/office/powerpoint/2010/main" val="1113362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ED14E71-BF0A-F04C-A90C-DDD2E5C1D1BB}" type="slidenum">
              <a:rPr lang="en-US" smtClean="0"/>
              <a:t>20</a:t>
            </a:fld>
            <a:endParaRPr lang="en-US"/>
          </a:p>
        </p:txBody>
      </p:sp>
    </p:spTree>
    <p:extLst>
      <p:ext uri="{BB962C8B-B14F-4D97-AF65-F5344CB8AC3E}">
        <p14:creationId xmlns:p14="http://schemas.microsoft.com/office/powerpoint/2010/main" val="754403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10/15/2018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extLst>
      <p:ext uri="{BB962C8B-B14F-4D97-AF65-F5344CB8AC3E}">
        <p14:creationId xmlns:p14="http://schemas.microsoft.com/office/powerpoint/2010/main" val="2002463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10/15/2018</a:t>
            </a:fld>
            <a:endParaRPr lang="en-US" sz="1000">
              <a:solidFill>
                <a:schemeClr val="tx2">
                  <a:shade val="50000"/>
                </a:schemeClr>
              </a:solidFill>
            </a:endParaRPr>
          </a:p>
        </p:txBody>
      </p:sp>
      <p:sp>
        <p:nvSpPr>
          <p:cNvPr id="5" name="Footer Placeholder 4"/>
          <p:cNvSpPr>
            <a:spLocks noGrp="1"/>
          </p:cNvSpPr>
          <p:nvPr>
            <p:ph type="ftr" sz="quarter" idx="11"/>
          </p:nvPr>
        </p:nvSpPr>
        <p:spPr/>
        <p:txBody>
          <a:bodyPr/>
          <a:lstStyle/>
          <a:p>
            <a:pPr algn="ctr" eaLnBrk="1" latinLnBrk="0" hangingPunct="1"/>
            <a:endParaRPr kumimoji="0" lang="en-US" sz="1000" dirty="0">
              <a:solidFill>
                <a:schemeClr val="tx2">
                  <a:shade val="50000"/>
                </a:schemeClr>
              </a:solidFill>
            </a:endParaRPr>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sz="1000" dirty="0">
              <a:solidFill>
                <a:schemeClr val="tx2">
                  <a:shade val="50000"/>
                </a:schemeClr>
              </a:solidFill>
            </a:endParaRPr>
          </a:p>
        </p:txBody>
      </p:sp>
    </p:spTree>
    <p:extLst>
      <p:ext uri="{BB962C8B-B14F-4D97-AF65-F5344CB8AC3E}">
        <p14:creationId xmlns:p14="http://schemas.microsoft.com/office/powerpoint/2010/main" val="3450885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10/15/2018</a:t>
            </a:fld>
            <a:endParaRPr lang="en-US" sz="1000">
              <a:solidFill>
                <a:schemeClr val="tx2">
                  <a:shade val="50000"/>
                </a:schemeClr>
              </a:solidFill>
            </a:endParaRPr>
          </a:p>
        </p:txBody>
      </p:sp>
      <p:sp>
        <p:nvSpPr>
          <p:cNvPr id="5" name="Footer Placeholder 4"/>
          <p:cNvSpPr>
            <a:spLocks noGrp="1"/>
          </p:cNvSpPr>
          <p:nvPr>
            <p:ph type="ftr" sz="quarter" idx="11"/>
          </p:nvPr>
        </p:nvSpPr>
        <p:spPr/>
        <p:txBody>
          <a:bodyPr/>
          <a:lstStyle/>
          <a:p>
            <a:pPr algn="ctr" eaLnBrk="1" latinLnBrk="0" hangingPunct="1"/>
            <a:endParaRPr kumimoji="0" lang="en-US" sz="1000" dirty="0">
              <a:solidFill>
                <a:schemeClr val="tx2">
                  <a:shade val="50000"/>
                </a:schemeClr>
              </a:solidFill>
            </a:endParaRPr>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sz="1000" dirty="0">
              <a:solidFill>
                <a:schemeClr val="tx2">
                  <a:shade val="50000"/>
                </a:schemeClr>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44423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10/15/2018</a:t>
            </a:fld>
            <a:endParaRPr lang="en-US" sz="1000">
              <a:solidFill>
                <a:schemeClr val="tx2">
                  <a:shade val="50000"/>
                </a:schemeClr>
              </a:solidFill>
            </a:endParaRPr>
          </a:p>
        </p:txBody>
      </p:sp>
      <p:sp>
        <p:nvSpPr>
          <p:cNvPr id="5" name="Footer Placeholder 4"/>
          <p:cNvSpPr>
            <a:spLocks noGrp="1"/>
          </p:cNvSpPr>
          <p:nvPr>
            <p:ph type="ftr" sz="quarter" idx="11"/>
          </p:nvPr>
        </p:nvSpPr>
        <p:spPr/>
        <p:txBody>
          <a:bodyPr/>
          <a:lstStyle/>
          <a:p>
            <a:pPr algn="ctr" eaLnBrk="1" latinLnBrk="0" hangingPunct="1"/>
            <a:endParaRPr kumimoji="0" lang="en-US" sz="1000" dirty="0">
              <a:solidFill>
                <a:schemeClr val="tx2">
                  <a:shade val="50000"/>
                </a:schemeClr>
              </a:solidFill>
            </a:endParaRPr>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sz="1000" dirty="0">
              <a:solidFill>
                <a:schemeClr val="tx2">
                  <a:shade val="50000"/>
                </a:schemeClr>
              </a:solidFill>
            </a:endParaRPr>
          </a:p>
        </p:txBody>
      </p:sp>
    </p:spTree>
    <p:extLst>
      <p:ext uri="{BB962C8B-B14F-4D97-AF65-F5344CB8AC3E}">
        <p14:creationId xmlns:p14="http://schemas.microsoft.com/office/powerpoint/2010/main" val="489868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10/15/2018</a:t>
            </a:fld>
            <a:endParaRPr lang="en-US" sz="1000">
              <a:solidFill>
                <a:schemeClr val="tx2">
                  <a:shade val="50000"/>
                </a:schemeClr>
              </a:solidFill>
            </a:endParaRPr>
          </a:p>
        </p:txBody>
      </p:sp>
      <p:sp>
        <p:nvSpPr>
          <p:cNvPr id="5" name="Footer Placeholder 4"/>
          <p:cNvSpPr>
            <a:spLocks noGrp="1"/>
          </p:cNvSpPr>
          <p:nvPr>
            <p:ph type="ftr" sz="quarter" idx="11"/>
          </p:nvPr>
        </p:nvSpPr>
        <p:spPr/>
        <p:txBody>
          <a:bodyPr/>
          <a:lstStyle/>
          <a:p>
            <a:pPr algn="ctr" eaLnBrk="1" latinLnBrk="0" hangingPunct="1"/>
            <a:endParaRPr kumimoji="0" lang="en-US" sz="1000" dirty="0">
              <a:solidFill>
                <a:schemeClr val="tx2">
                  <a:shade val="50000"/>
                </a:schemeClr>
              </a:solidFill>
            </a:endParaRPr>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sz="1000" dirty="0">
              <a:solidFill>
                <a:schemeClr val="tx2">
                  <a:shade val="50000"/>
                </a:schemeClr>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5697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10/15/2018</a:t>
            </a:fld>
            <a:endParaRPr lang="en-US" sz="1000">
              <a:solidFill>
                <a:schemeClr val="tx2">
                  <a:shade val="50000"/>
                </a:schemeClr>
              </a:solidFill>
            </a:endParaRPr>
          </a:p>
        </p:txBody>
      </p:sp>
      <p:sp>
        <p:nvSpPr>
          <p:cNvPr id="5" name="Footer Placeholder 4"/>
          <p:cNvSpPr>
            <a:spLocks noGrp="1"/>
          </p:cNvSpPr>
          <p:nvPr>
            <p:ph type="ftr" sz="quarter" idx="11"/>
          </p:nvPr>
        </p:nvSpPr>
        <p:spPr/>
        <p:txBody>
          <a:bodyPr/>
          <a:lstStyle/>
          <a:p>
            <a:pPr algn="ctr" eaLnBrk="1" latinLnBrk="0" hangingPunct="1"/>
            <a:endParaRPr kumimoji="0" lang="en-US" sz="1000" dirty="0">
              <a:solidFill>
                <a:schemeClr val="tx2">
                  <a:shade val="50000"/>
                </a:schemeClr>
              </a:solidFill>
            </a:endParaRPr>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sz="1000" dirty="0">
              <a:solidFill>
                <a:schemeClr val="tx2">
                  <a:shade val="50000"/>
                </a:schemeClr>
              </a:solidFill>
            </a:endParaRPr>
          </a:p>
        </p:txBody>
      </p:sp>
    </p:spTree>
    <p:extLst>
      <p:ext uri="{BB962C8B-B14F-4D97-AF65-F5344CB8AC3E}">
        <p14:creationId xmlns:p14="http://schemas.microsoft.com/office/powerpoint/2010/main" val="3135885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10/15/2018</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extLst>
      <p:ext uri="{BB962C8B-B14F-4D97-AF65-F5344CB8AC3E}">
        <p14:creationId xmlns:p14="http://schemas.microsoft.com/office/powerpoint/2010/main" val="39166077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10/15/2018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extLst>
      <p:ext uri="{BB962C8B-B14F-4D97-AF65-F5344CB8AC3E}">
        <p14:creationId xmlns:p14="http://schemas.microsoft.com/office/powerpoint/2010/main" val="1850150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10/15/2018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extLst>
      <p:ext uri="{BB962C8B-B14F-4D97-AF65-F5344CB8AC3E}">
        <p14:creationId xmlns:p14="http://schemas.microsoft.com/office/powerpoint/2010/main" val="4122987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10/15/2018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extLst>
      <p:ext uri="{BB962C8B-B14F-4D97-AF65-F5344CB8AC3E}">
        <p14:creationId xmlns:p14="http://schemas.microsoft.com/office/powerpoint/2010/main" val="3691159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10/15/2018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extLst>
      <p:ext uri="{BB962C8B-B14F-4D97-AF65-F5344CB8AC3E}">
        <p14:creationId xmlns:p14="http://schemas.microsoft.com/office/powerpoint/2010/main" val="1119981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10/15/2018</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extLst>
      <p:ext uri="{BB962C8B-B14F-4D97-AF65-F5344CB8AC3E}">
        <p14:creationId xmlns:p14="http://schemas.microsoft.com/office/powerpoint/2010/main" val="771316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10/15/2018</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extLst>
      <p:ext uri="{BB962C8B-B14F-4D97-AF65-F5344CB8AC3E}">
        <p14:creationId xmlns:p14="http://schemas.microsoft.com/office/powerpoint/2010/main" val="2700051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10/15/2018</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extLst>
      <p:ext uri="{BB962C8B-B14F-4D97-AF65-F5344CB8AC3E}">
        <p14:creationId xmlns:p14="http://schemas.microsoft.com/office/powerpoint/2010/main" val="1412469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10/15/2018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extLst>
      <p:ext uri="{BB962C8B-B14F-4D97-AF65-F5344CB8AC3E}">
        <p14:creationId xmlns:p14="http://schemas.microsoft.com/office/powerpoint/2010/main" val="1706275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10/15/2018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extLst>
      <p:ext uri="{BB962C8B-B14F-4D97-AF65-F5344CB8AC3E}">
        <p14:creationId xmlns:p14="http://schemas.microsoft.com/office/powerpoint/2010/main" val="3413041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eaLnBrk="1" latinLnBrk="0" hangingPunct="1"/>
            <a:fld id="{E637BB6B-EE1B-48FB-8575-0D55C373DE88}" type="datetimeFigureOut">
              <a:rPr lang="en-US" smtClean="0"/>
              <a:pPr eaLnBrk="1" latinLnBrk="0" hangingPunct="1"/>
              <a:t>10/15/2018</a:t>
            </a:fld>
            <a:endParaRPr lang="en-US" sz="1000">
              <a:solidFill>
                <a:schemeClr val="tx2">
                  <a:shade val="50000"/>
                </a:schemeClr>
              </a:solidFill>
            </a:endParaRP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lgn="ctr" eaLnBrk="1" latinLnBrk="0" hangingPunct="1"/>
            <a:endParaRPr kumimoji="0" lang="en-US" sz="1000" dirty="0">
              <a:solidFill>
                <a:schemeClr val="tx2">
                  <a:shade val="50000"/>
                </a:schemeClr>
              </a:solidFill>
            </a:endParaRP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2AA957AF-53C0-420B-9C2D-77DB1416566C}" type="slidenum">
              <a:rPr kumimoji="0" lang="en-US" smtClean="0"/>
              <a:pPr eaLnBrk="1" latinLnBrk="0" hangingPunct="1"/>
              <a:t>‹#›</a:t>
            </a:fld>
            <a:endParaRPr kumimoji="0" lang="en-US" sz="1000" dirty="0">
              <a:solidFill>
                <a:schemeClr val="tx2">
                  <a:shade val="50000"/>
                </a:schemeClr>
              </a:solidFill>
            </a:endParaRPr>
          </a:p>
        </p:txBody>
      </p:sp>
    </p:spTree>
    <p:extLst>
      <p:ext uri="{BB962C8B-B14F-4D97-AF65-F5344CB8AC3E}">
        <p14:creationId xmlns:p14="http://schemas.microsoft.com/office/powerpoint/2010/main" val="27121714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064" y="422082"/>
            <a:ext cx="6480048" cy="2301240"/>
          </a:xfrm>
        </p:spPr>
        <p:txBody>
          <a:bodyPr/>
          <a:lstStyle/>
          <a:p>
            <a:r>
              <a:rPr lang="en-US" dirty="0" smtClean="0"/>
              <a:t>S</a:t>
            </a:r>
            <a:r>
              <a:rPr lang="nl-NL" dirty="0" smtClean="0"/>
              <a:t>pee</a:t>
            </a:r>
            <a:r>
              <a:rPr lang="en-US" dirty="0" smtClean="0"/>
              <a:t>ch recognition using hidden markov model</a:t>
            </a:r>
            <a:endParaRPr lang="en-US" dirty="0"/>
          </a:p>
        </p:txBody>
      </p:sp>
      <p:sp>
        <p:nvSpPr>
          <p:cNvPr id="3" name="Subtitle 2"/>
          <p:cNvSpPr>
            <a:spLocks noGrp="1"/>
          </p:cNvSpPr>
          <p:nvPr>
            <p:ph type="subTitle" idx="1"/>
          </p:nvPr>
        </p:nvSpPr>
        <p:spPr>
          <a:xfrm>
            <a:off x="1029398" y="3352800"/>
            <a:ext cx="6480048" cy="1752600"/>
          </a:xfrm>
        </p:spPr>
        <p:txBody>
          <a:bodyPr>
            <a:normAutofit fontScale="77500" lnSpcReduction="20000"/>
          </a:bodyPr>
          <a:lstStyle/>
          <a:p>
            <a:r>
              <a:rPr lang="en-US" dirty="0" smtClean="0"/>
              <a:t>By:</a:t>
            </a:r>
          </a:p>
          <a:p>
            <a:r>
              <a:rPr lang="en-US" dirty="0" smtClean="0"/>
              <a:t>Rahul Kumar Yadav</a:t>
            </a:r>
          </a:p>
          <a:p>
            <a:r>
              <a:rPr lang="en-US" dirty="0" smtClean="0"/>
              <a:t>Prince Roshan</a:t>
            </a:r>
          </a:p>
          <a:p>
            <a:r>
              <a:rPr lang="en-US" dirty="0" err="1" smtClean="0"/>
              <a:t>Nihal</a:t>
            </a:r>
            <a:r>
              <a:rPr lang="en-US" dirty="0" smtClean="0"/>
              <a:t> </a:t>
            </a:r>
            <a:r>
              <a:rPr lang="en-US" dirty="0" err="1" smtClean="0"/>
              <a:t>Babu</a:t>
            </a:r>
            <a:endParaRPr lang="en-US" dirty="0" smtClean="0"/>
          </a:p>
          <a:p>
            <a:r>
              <a:rPr lang="en-US" dirty="0" smtClean="0"/>
              <a:t>Ankit </a:t>
            </a:r>
            <a:r>
              <a:rPr lang="en-US" dirty="0" err="1" smtClean="0"/>
              <a:t>Bhaira</a:t>
            </a:r>
            <a:endParaRPr lang="en-US" dirty="0" smtClean="0"/>
          </a:p>
          <a:p>
            <a:r>
              <a:rPr lang="en-US" dirty="0" err="1" smtClean="0"/>
              <a:t>Rohit</a:t>
            </a:r>
            <a:r>
              <a:rPr lang="en-US" dirty="0" smtClean="0"/>
              <a:t> </a:t>
            </a:r>
            <a:r>
              <a:rPr lang="en-US" dirty="0" err="1" smtClean="0"/>
              <a:t>kumar</a:t>
            </a:r>
            <a:endParaRPr lang="en-US" dirty="0"/>
          </a:p>
        </p:txBody>
      </p:sp>
    </p:spTree>
    <p:extLst>
      <p:ext uri="{BB962C8B-B14F-4D97-AF65-F5344CB8AC3E}">
        <p14:creationId xmlns:p14="http://schemas.microsoft.com/office/powerpoint/2010/main" val="32877783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b="1" dirty="0"/>
              <a:t>Block Diagram Of Speech Recognition</a:t>
            </a:r>
            <a:br>
              <a:rPr lang="en-IN" b="1" dirty="0"/>
            </a:br>
            <a:endParaRPr lang="en-IN" dirty="0"/>
          </a:p>
        </p:txBody>
      </p:sp>
      <p:pic>
        <p:nvPicPr>
          <p:cNvPr id="7" name="Content Placeholder 6"/>
          <p:cNvPicPr>
            <a:picLocks noGrp="1"/>
          </p:cNvPicPr>
          <p:nvPr>
            <p:ph idx="1"/>
          </p:nvPr>
        </p:nvPicPr>
        <p:blipFill>
          <a:blip r:embed="rId2"/>
          <a:stretch>
            <a:fillRect/>
          </a:stretch>
        </p:blipFill>
        <p:spPr>
          <a:xfrm>
            <a:off x="357809" y="2226365"/>
            <a:ext cx="8242852" cy="4479235"/>
          </a:xfrm>
          <a:prstGeom prst="rect">
            <a:avLst/>
          </a:prstGeom>
        </p:spPr>
      </p:pic>
    </p:spTree>
    <p:extLst>
      <p:ext uri="{BB962C8B-B14F-4D97-AF65-F5344CB8AC3E}">
        <p14:creationId xmlns:p14="http://schemas.microsoft.com/office/powerpoint/2010/main" val="17094288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Types of Speech Recognition</a:t>
            </a:r>
            <a:endParaRPr lang="en-US" dirty="0"/>
          </a:p>
        </p:txBody>
      </p:sp>
      <p:sp>
        <p:nvSpPr>
          <p:cNvPr id="3" name="Content Placeholder 2"/>
          <p:cNvSpPr>
            <a:spLocks noGrp="1"/>
          </p:cNvSpPr>
          <p:nvPr>
            <p:ph idx="1"/>
          </p:nvPr>
        </p:nvSpPr>
        <p:spPr/>
        <p:txBody>
          <a:bodyPr/>
          <a:lstStyle/>
          <a:p>
            <a:r>
              <a:rPr lang="en-US" dirty="0" smtClean="0"/>
              <a:t>Different classes based on types of utterances they are able to recognize</a:t>
            </a:r>
          </a:p>
          <a:p>
            <a:pPr lvl="1"/>
            <a:r>
              <a:rPr lang="en-US" dirty="0" smtClean="0"/>
              <a:t>1.  Isolated Words</a:t>
            </a:r>
          </a:p>
          <a:p>
            <a:pPr lvl="3"/>
            <a:r>
              <a:rPr lang="en-US" dirty="0" smtClean="0"/>
              <a:t>“Listen/Not-Listen” states</a:t>
            </a:r>
          </a:p>
          <a:p>
            <a:pPr lvl="1"/>
            <a:r>
              <a:rPr lang="en-US" dirty="0" smtClean="0"/>
              <a:t>2.  Connected Words</a:t>
            </a:r>
          </a:p>
          <a:p>
            <a:pPr lvl="3"/>
            <a:r>
              <a:rPr lang="en-US" dirty="0" smtClean="0"/>
              <a:t>“run-together”</a:t>
            </a:r>
          </a:p>
          <a:p>
            <a:pPr lvl="1"/>
            <a:r>
              <a:rPr lang="en-US" dirty="0" smtClean="0"/>
              <a:t>3.  Continuous Speech</a:t>
            </a:r>
          </a:p>
          <a:p>
            <a:pPr lvl="3"/>
            <a:r>
              <a:rPr lang="en-US" dirty="0" smtClean="0"/>
              <a:t>Natural speech</a:t>
            </a:r>
          </a:p>
          <a:p>
            <a:pPr lvl="1"/>
            <a:r>
              <a:rPr lang="en-US" dirty="0" smtClean="0"/>
              <a:t>4.  Spontaneous Speech</a:t>
            </a:r>
          </a:p>
          <a:p>
            <a:pPr lvl="3"/>
            <a:r>
              <a:rPr lang="en-US" dirty="0" smtClean="0"/>
              <a:t>“ums”, “ahs”, stutter</a:t>
            </a:r>
            <a:endParaRPr lang="en-US" dirty="0"/>
          </a:p>
        </p:txBody>
      </p:sp>
    </p:spTree>
    <p:extLst>
      <p:ext uri="{BB962C8B-B14F-4D97-AF65-F5344CB8AC3E}">
        <p14:creationId xmlns:p14="http://schemas.microsoft.com/office/powerpoint/2010/main" val="40810790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Approaches to Speech Recognition</a:t>
            </a:r>
            <a:endParaRPr lang="en-US" dirty="0"/>
          </a:p>
        </p:txBody>
      </p:sp>
      <p:sp>
        <p:nvSpPr>
          <p:cNvPr id="3" name="Content Placeholder 2"/>
          <p:cNvSpPr>
            <a:spLocks noGrp="1"/>
          </p:cNvSpPr>
          <p:nvPr>
            <p:ph idx="1"/>
          </p:nvPr>
        </p:nvSpPr>
        <p:spPr/>
        <p:txBody>
          <a:bodyPr/>
          <a:lstStyle/>
          <a:p>
            <a:r>
              <a:rPr lang="en-US" dirty="0" smtClean="0"/>
              <a:t>3 different approaches:</a:t>
            </a:r>
          </a:p>
          <a:p>
            <a:pPr lvl="1"/>
            <a:r>
              <a:rPr lang="en-US" dirty="0" smtClean="0"/>
              <a:t>1.  Acoustic Phonetic Approach</a:t>
            </a:r>
          </a:p>
          <a:p>
            <a:pPr lvl="1"/>
            <a:endParaRPr lang="en-US" dirty="0" smtClean="0"/>
          </a:p>
          <a:p>
            <a:pPr lvl="1"/>
            <a:r>
              <a:rPr lang="en-US" dirty="0" smtClean="0"/>
              <a:t>2.  Pattern Recognition Approach</a:t>
            </a:r>
          </a:p>
          <a:p>
            <a:pPr lvl="3"/>
            <a:r>
              <a:rPr lang="en-US" dirty="0" smtClean="0"/>
              <a:t>HMM</a:t>
            </a:r>
          </a:p>
          <a:p>
            <a:pPr lvl="3"/>
            <a:endParaRPr lang="en-US" dirty="0" smtClean="0"/>
          </a:p>
          <a:p>
            <a:pPr lvl="1"/>
            <a:r>
              <a:rPr lang="en-US" dirty="0" smtClean="0"/>
              <a:t>3.  Artificial Intelligence Approach</a:t>
            </a:r>
          </a:p>
        </p:txBody>
      </p:sp>
    </p:spTree>
    <p:extLst>
      <p:ext uri="{BB962C8B-B14F-4D97-AF65-F5344CB8AC3E}">
        <p14:creationId xmlns:p14="http://schemas.microsoft.com/office/powerpoint/2010/main" val="9545859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Pattern Recognition Approach</a:t>
            </a:r>
            <a:endParaRPr lang="en-US" dirty="0"/>
          </a:p>
        </p:txBody>
      </p:sp>
      <p:pic>
        <p:nvPicPr>
          <p:cNvPr id="5" name="Content Placeholder 4"/>
          <p:cNvPicPr>
            <a:picLocks noGrp="1" noChangeAspect="1"/>
          </p:cNvPicPr>
          <p:nvPr>
            <p:ph sz="half" idx="1"/>
          </p:nvPr>
        </p:nvPicPr>
        <p:blipFill rotWithShape="1">
          <a:blip r:embed="rId3"/>
          <a:stretch/>
        </p:blipFill>
        <p:spPr>
          <a:xfrm>
            <a:off x="430340" y="1930400"/>
            <a:ext cx="3884191" cy="2485244"/>
          </a:xfrm>
        </p:spPr>
      </p:pic>
      <p:sp>
        <p:nvSpPr>
          <p:cNvPr id="4" name="Content Placeholder 3"/>
          <p:cNvSpPr>
            <a:spLocks noGrp="1"/>
          </p:cNvSpPr>
          <p:nvPr>
            <p:ph sz="half" idx="2"/>
          </p:nvPr>
        </p:nvSpPr>
        <p:spPr>
          <a:xfrm>
            <a:off x="4314531" y="1562408"/>
            <a:ext cx="4090956" cy="5126446"/>
          </a:xfrm>
        </p:spPr>
        <p:txBody>
          <a:bodyPr>
            <a:normAutofit/>
          </a:bodyPr>
          <a:lstStyle/>
          <a:p>
            <a:r>
              <a:rPr lang="en-US" dirty="0" smtClean="0"/>
              <a:t>2 steps:</a:t>
            </a:r>
          </a:p>
          <a:p>
            <a:pPr lvl="1"/>
            <a:r>
              <a:rPr lang="en-US" dirty="0" smtClean="0"/>
              <a:t>Pattern Training</a:t>
            </a:r>
          </a:p>
          <a:p>
            <a:pPr lvl="1"/>
            <a:r>
              <a:rPr lang="en-US" dirty="0" smtClean="0"/>
              <a:t>Pattern Comparison</a:t>
            </a:r>
          </a:p>
          <a:p>
            <a:endParaRPr lang="en-US" dirty="0"/>
          </a:p>
          <a:p>
            <a:r>
              <a:rPr lang="en-US" dirty="0" smtClean="0"/>
              <a:t>Uses mathematical framework</a:t>
            </a:r>
          </a:p>
          <a:p>
            <a:endParaRPr lang="en-US" dirty="0" smtClean="0"/>
          </a:p>
          <a:p>
            <a:r>
              <a:rPr lang="en-US" dirty="0" smtClean="0"/>
              <a:t>Forms:</a:t>
            </a:r>
          </a:p>
          <a:p>
            <a:pPr lvl="1"/>
            <a:r>
              <a:rPr lang="en-US" dirty="0" smtClean="0"/>
              <a:t>Speech Template</a:t>
            </a:r>
          </a:p>
          <a:p>
            <a:pPr lvl="1"/>
            <a:r>
              <a:rPr lang="en-US" dirty="0" smtClean="0"/>
              <a:t>Statistical Model (HMM)</a:t>
            </a:r>
          </a:p>
          <a:p>
            <a:pPr marL="448056" lvl="1" indent="0">
              <a:buNone/>
            </a:pPr>
            <a:endParaRPr lang="en-US" dirty="0" smtClean="0"/>
          </a:p>
          <a:p>
            <a:r>
              <a:rPr lang="en-US" dirty="0" smtClean="0"/>
              <a:t>Goal to determine identity of unknown speech according to how well patterns match</a:t>
            </a:r>
            <a:endParaRPr lang="en-US" dirty="0"/>
          </a:p>
        </p:txBody>
      </p:sp>
    </p:spTree>
    <p:extLst>
      <p:ext uri="{BB962C8B-B14F-4D97-AF65-F5344CB8AC3E}">
        <p14:creationId xmlns:p14="http://schemas.microsoft.com/office/powerpoint/2010/main" val="14476659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Methods in Pattern Comparison Approach</a:t>
            </a:r>
            <a:endParaRPr lang="en-US" dirty="0"/>
          </a:p>
        </p:txBody>
      </p:sp>
      <p:sp>
        <p:nvSpPr>
          <p:cNvPr id="3" name="Content Placeholder 2"/>
          <p:cNvSpPr>
            <a:spLocks noGrp="1"/>
          </p:cNvSpPr>
          <p:nvPr>
            <p:ph idx="1"/>
          </p:nvPr>
        </p:nvSpPr>
        <p:spPr/>
        <p:txBody>
          <a:bodyPr/>
          <a:lstStyle/>
          <a:p>
            <a:r>
              <a:rPr lang="en-US" dirty="0" smtClean="0"/>
              <a:t>Template Based Approach</a:t>
            </a:r>
          </a:p>
          <a:p>
            <a:pPr lvl="1"/>
            <a:r>
              <a:rPr lang="en-US" dirty="0" smtClean="0"/>
              <a:t>Patterns stored as dictionary of words</a:t>
            </a:r>
          </a:p>
          <a:p>
            <a:pPr lvl="1"/>
            <a:r>
              <a:rPr lang="en-US" dirty="0" smtClean="0"/>
              <a:t>Match unknown utterance with reference templates</a:t>
            </a:r>
          </a:p>
          <a:p>
            <a:pPr lvl="1"/>
            <a:r>
              <a:rPr lang="en-US" dirty="0" smtClean="0"/>
              <a:t>Select best matching pattern</a:t>
            </a:r>
          </a:p>
          <a:p>
            <a:pPr lvl="1"/>
            <a:endParaRPr lang="en-US" dirty="0" smtClean="0"/>
          </a:p>
          <a:p>
            <a:r>
              <a:rPr lang="en-US" dirty="0" smtClean="0"/>
              <a:t>Stochastic Approach (HMM)</a:t>
            </a:r>
          </a:p>
          <a:p>
            <a:pPr lvl="1"/>
            <a:r>
              <a:rPr lang="en-US" dirty="0" smtClean="0"/>
              <a:t>Probabilistic Models</a:t>
            </a:r>
          </a:p>
          <a:p>
            <a:pPr lvl="1"/>
            <a:r>
              <a:rPr lang="en-US" dirty="0" smtClean="0"/>
              <a:t>Uncertainty and Incompleteness</a:t>
            </a:r>
            <a:endParaRPr lang="en-US" dirty="0"/>
          </a:p>
        </p:txBody>
      </p:sp>
    </p:spTree>
    <p:extLst>
      <p:ext uri="{BB962C8B-B14F-4D97-AF65-F5344CB8AC3E}">
        <p14:creationId xmlns:p14="http://schemas.microsoft.com/office/powerpoint/2010/main" val="3787062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HMM</a:t>
            </a:r>
            <a:endParaRPr lang="en-US" dirty="0"/>
          </a:p>
        </p:txBody>
      </p:sp>
      <p:sp>
        <p:nvSpPr>
          <p:cNvPr id="3" name="Content Placeholder 2"/>
          <p:cNvSpPr>
            <a:spLocks noGrp="1"/>
          </p:cNvSpPr>
          <p:nvPr>
            <p:ph idx="1"/>
          </p:nvPr>
        </p:nvSpPr>
        <p:spPr/>
        <p:txBody>
          <a:bodyPr>
            <a:normAutofit/>
          </a:bodyPr>
          <a:lstStyle/>
          <a:p>
            <a:r>
              <a:rPr lang="en-US" dirty="0" smtClean="0"/>
              <a:t>HMM is used in the technique to implement speech recognition systems</a:t>
            </a:r>
          </a:p>
          <a:p>
            <a:endParaRPr lang="en-US" dirty="0"/>
          </a:p>
          <a:p>
            <a:r>
              <a:rPr lang="en-US" dirty="0" smtClean="0"/>
              <a:t>Characterized by finite state Markov Model and set of output distributions</a:t>
            </a:r>
          </a:p>
          <a:p>
            <a:endParaRPr lang="en-US" dirty="0"/>
          </a:p>
          <a:p>
            <a:r>
              <a:rPr lang="en-US" dirty="0" smtClean="0"/>
              <a:t>Doubly stochastic</a:t>
            </a:r>
          </a:p>
          <a:p>
            <a:pPr lvl="1"/>
            <a:r>
              <a:rPr lang="en-US" dirty="0" smtClean="0"/>
              <a:t>Underlying stochastic process which is not observable</a:t>
            </a:r>
          </a:p>
        </p:txBody>
      </p:sp>
    </p:spTree>
    <p:extLst>
      <p:ext uri="{BB962C8B-B14F-4D97-AF65-F5344CB8AC3E}">
        <p14:creationId xmlns:p14="http://schemas.microsoft.com/office/powerpoint/2010/main" val="37087766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The “Hidden” Part of the Model</a:t>
            </a:r>
            <a:endParaRPr lang="en-US" dirty="0"/>
          </a:p>
        </p:txBody>
      </p:sp>
      <p:sp>
        <p:nvSpPr>
          <p:cNvPr id="3" name="Content Placeholder 2"/>
          <p:cNvSpPr>
            <a:spLocks noGrp="1"/>
          </p:cNvSpPr>
          <p:nvPr>
            <p:ph idx="1"/>
          </p:nvPr>
        </p:nvSpPr>
        <p:spPr/>
        <p:txBody>
          <a:bodyPr>
            <a:normAutofit/>
          </a:bodyPr>
          <a:lstStyle/>
          <a:p>
            <a:r>
              <a:rPr lang="en-US" dirty="0" smtClean="0"/>
              <a:t>System being modeled is assumed to be a Markov process with unobserved states</a:t>
            </a:r>
          </a:p>
          <a:p>
            <a:endParaRPr lang="en-US" dirty="0" smtClean="0"/>
          </a:p>
          <a:p>
            <a:r>
              <a:rPr lang="en-US" dirty="0" smtClean="0"/>
              <a:t>States not visible</a:t>
            </a:r>
          </a:p>
          <a:p>
            <a:pPr lvl="1"/>
            <a:r>
              <a:rPr lang="en-US" dirty="0" smtClean="0"/>
              <a:t>output is visible</a:t>
            </a:r>
          </a:p>
          <a:p>
            <a:pPr lvl="1"/>
            <a:endParaRPr lang="en-US" dirty="0" smtClean="0"/>
          </a:p>
          <a:p>
            <a:r>
              <a:rPr lang="en-US" dirty="0" smtClean="0"/>
              <a:t>Each state has probability distribution</a:t>
            </a:r>
          </a:p>
          <a:p>
            <a:endParaRPr lang="en-US" dirty="0" smtClean="0"/>
          </a:p>
          <a:p>
            <a:r>
              <a:rPr lang="en-US" dirty="0" smtClean="0"/>
              <a:t>Hidden refers to the state sequence through which model passes</a:t>
            </a:r>
            <a:endParaRPr lang="en-US" dirty="0"/>
          </a:p>
        </p:txBody>
      </p:sp>
    </p:spTree>
    <p:extLst>
      <p:ext uri="{BB962C8B-B14F-4D97-AF65-F5344CB8AC3E}">
        <p14:creationId xmlns:p14="http://schemas.microsoft.com/office/powerpoint/2010/main" val="6334110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Diagram and Representation of HMM</a:t>
            </a:r>
            <a:endParaRPr lang="en-US" dirty="0"/>
          </a:p>
        </p:txBody>
      </p:sp>
      <p:pic>
        <p:nvPicPr>
          <p:cNvPr id="5" name="Content Placeholder 5"/>
          <p:cNvPicPr>
            <a:picLocks noGrp="1" noChangeAspect="1"/>
          </p:cNvPicPr>
          <p:nvPr>
            <p:ph sz="half" idx="1"/>
          </p:nvPr>
        </p:nvPicPr>
        <p:blipFill>
          <a:blip r:embed="rId2"/>
          <a:srcRect t="-124883" b="-124883"/>
          <a:stretch>
            <a:fillRect/>
          </a:stretch>
        </p:blipFill>
        <p:spPr>
          <a:xfrm>
            <a:off x="457200" y="793852"/>
            <a:ext cx="3657600" cy="4525963"/>
          </a:xfrm>
        </p:spPr>
      </p:pic>
      <p:pic>
        <p:nvPicPr>
          <p:cNvPr id="8" name="Content Placeholder 7"/>
          <p:cNvPicPr>
            <a:picLocks noGrp="1" noChangeAspect="1"/>
          </p:cNvPicPr>
          <p:nvPr>
            <p:ph sz="half" idx="2"/>
          </p:nvPr>
        </p:nvPicPr>
        <p:blipFill>
          <a:blip r:embed="rId3"/>
          <a:srcRect t="-271459" b="-271459"/>
          <a:stretch>
            <a:fillRect/>
          </a:stretch>
        </p:blipFill>
        <p:spPr>
          <a:xfrm>
            <a:off x="457200" y="1911591"/>
            <a:ext cx="3657600" cy="6509587"/>
          </a:xfrm>
        </p:spPr>
      </p:pic>
      <p:sp>
        <p:nvSpPr>
          <p:cNvPr id="11" name="TextBox 10"/>
          <p:cNvSpPr txBox="1"/>
          <p:nvPr/>
        </p:nvSpPr>
        <p:spPr>
          <a:xfrm>
            <a:off x="4586332" y="2222786"/>
            <a:ext cx="4180619" cy="2677656"/>
          </a:xfrm>
          <a:prstGeom prst="rect">
            <a:avLst/>
          </a:prstGeom>
          <a:noFill/>
        </p:spPr>
        <p:txBody>
          <a:bodyPr wrap="square" rtlCol="0">
            <a:spAutoFit/>
          </a:bodyPr>
          <a:lstStyle/>
          <a:p>
            <a:r>
              <a:rPr lang="en-US" sz="2800" dirty="0" smtClean="0"/>
              <a:t>-Three Probability Densities</a:t>
            </a:r>
          </a:p>
          <a:p>
            <a:endParaRPr lang="en-US" sz="2800" dirty="0"/>
          </a:p>
          <a:p>
            <a:r>
              <a:rPr lang="en-US" sz="2800" dirty="0" smtClean="0"/>
              <a:t>-Least important</a:t>
            </a:r>
          </a:p>
          <a:p>
            <a:endParaRPr lang="en-US" sz="2800" dirty="0"/>
          </a:p>
          <a:p>
            <a:r>
              <a:rPr lang="en-US" sz="2800" dirty="0" smtClean="0"/>
              <a:t>-Most important</a:t>
            </a:r>
            <a:endParaRPr lang="en-US" sz="2800" dirty="0"/>
          </a:p>
        </p:txBody>
      </p:sp>
    </p:spTree>
    <p:extLst>
      <p:ext uri="{BB962C8B-B14F-4D97-AF65-F5344CB8AC3E}">
        <p14:creationId xmlns:p14="http://schemas.microsoft.com/office/powerpoint/2010/main" val="29339057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Why HMM’s Used in Speech Recognition</a:t>
            </a:r>
            <a:endParaRPr lang="en-US" dirty="0"/>
          </a:p>
        </p:txBody>
      </p:sp>
      <p:sp>
        <p:nvSpPr>
          <p:cNvPr id="3" name="Content Placeholder 2"/>
          <p:cNvSpPr>
            <a:spLocks noGrp="1"/>
          </p:cNvSpPr>
          <p:nvPr>
            <p:ph idx="1"/>
          </p:nvPr>
        </p:nvSpPr>
        <p:spPr/>
        <p:txBody>
          <a:bodyPr>
            <a:normAutofit/>
          </a:bodyPr>
          <a:lstStyle/>
          <a:p>
            <a:r>
              <a:rPr lang="en-US" dirty="0" smtClean="0"/>
              <a:t>General purpose speech recognition systems are based on HMM</a:t>
            </a:r>
          </a:p>
          <a:p>
            <a:endParaRPr lang="en-US" dirty="0"/>
          </a:p>
          <a:p>
            <a:r>
              <a:rPr lang="en-US" dirty="0" smtClean="0"/>
              <a:t>Used because speech signal can be viewed as: </a:t>
            </a:r>
          </a:p>
          <a:p>
            <a:pPr lvl="1"/>
            <a:r>
              <a:rPr lang="en-US" dirty="0" smtClean="0"/>
              <a:t> a piecewise stationary signal </a:t>
            </a:r>
          </a:p>
          <a:p>
            <a:pPr lvl="1"/>
            <a:r>
              <a:rPr lang="en-US" dirty="0" smtClean="0"/>
              <a:t> short-time stationary signal</a:t>
            </a:r>
          </a:p>
          <a:p>
            <a:endParaRPr lang="en-US" dirty="0"/>
          </a:p>
          <a:p>
            <a:r>
              <a:rPr lang="en-US" dirty="0" smtClean="0"/>
              <a:t>Can be trained automatically</a:t>
            </a:r>
          </a:p>
          <a:p>
            <a:pPr lvl="1"/>
            <a:r>
              <a:rPr lang="en-US" dirty="0" smtClean="0"/>
              <a:t>Simple</a:t>
            </a:r>
          </a:p>
          <a:p>
            <a:pPr lvl="1"/>
            <a:r>
              <a:rPr lang="en-US" dirty="0" smtClean="0"/>
              <a:t>Computationally feasible</a:t>
            </a:r>
          </a:p>
        </p:txBody>
      </p:sp>
    </p:spTree>
    <p:extLst>
      <p:ext uri="{BB962C8B-B14F-4D97-AF65-F5344CB8AC3E}">
        <p14:creationId xmlns:p14="http://schemas.microsoft.com/office/powerpoint/2010/main" val="8015682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Architecture Of speech recognition</a:t>
            </a:r>
            <a:br>
              <a:rPr lang="en-IN" b="1" dirty="0"/>
            </a:br>
            <a:endParaRPr lang="en-IN" dirty="0"/>
          </a:p>
        </p:txBody>
      </p:sp>
      <p:pic>
        <p:nvPicPr>
          <p:cNvPr id="4" name="Content Placeholder 3"/>
          <p:cNvPicPr>
            <a:picLocks noGrp="1"/>
          </p:cNvPicPr>
          <p:nvPr>
            <p:ph idx="1"/>
          </p:nvPr>
        </p:nvPicPr>
        <p:blipFill>
          <a:blip r:embed="rId2"/>
          <a:stretch>
            <a:fillRect/>
          </a:stretch>
        </p:blipFill>
        <p:spPr>
          <a:xfrm>
            <a:off x="265043" y="1930400"/>
            <a:ext cx="7089914" cy="4523409"/>
          </a:xfrm>
          <a:prstGeom prst="rect">
            <a:avLst/>
          </a:prstGeom>
        </p:spPr>
      </p:pic>
    </p:spTree>
    <p:extLst>
      <p:ext uri="{BB962C8B-B14F-4D97-AF65-F5344CB8AC3E}">
        <p14:creationId xmlns:p14="http://schemas.microsoft.com/office/powerpoint/2010/main" val="36690531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Content</a:t>
            </a:r>
            <a:endParaRPr lang="en-US" dirty="0"/>
          </a:p>
        </p:txBody>
      </p:sp>
      <p:sp>
        <p:nvSpPr>
          <p:cNvPr id="3" name="Content Placeholder 2"/>
          <p:cNvSpPr>
            <a:spLocks noGrp="1"/>
          </p:cNvSpPr>
          <p:nvPr>
            <p:ph idx="1"/>
          </p:nvPr>
        </p:nvSpPr>
        <p:spPr/>
        <p:txBody>
          <a:bodyPr>
            <a:normAutofit fontScale="62500" lnSpcReduction="20000"/>
          </a:bodyPr>
          <a:lstStyle/>
          <a:p>
            <a:pPr>
              <a:lnSpc>
                <a:spcPct val="150000"/>
              </a:lnSpc>
            </a:pPr>
            <a:r>
              <a:rPr lang="en-US" sz="2400" dirty="0" smtClean="0"/>
              <a:t>What is Speech Recognition?</a:t>
            </a:r>
          </a:p>
          <a:p>
            <a:pPr lvl="1">
              <a:lnSpc>
                <a:spcPct val="150000"/>
              </a:lnSpc>
            </a:pPr>
            <a:r>
              <a:rPr lang="en-US" sz="2000" dirty="0" smtClean="0"/>
              <a:t>Voice Recognition?</a:t>
            </a:r>
          </a:p>
          <a:p>
            <a:pPr>
              <a:lnSpc>
                <a:spcPct val="150000"/>
              </a:lnSpc>
            </a:pPr>
            <a:r>
              <a:rPr lang="en-US" sz="2400" dirty="0"/>
              <a:t>Process from Speech Production to Speech </a:t>
            </a:r>
            <a:r>
              <a:rPr lang="en-US" sz="2400" dirty="0" smtClean="0"/>
              <a:t>Perception</a:t>
            </a:r>
          </a:p>
          <a:p>
            <a:pPr>
              <a:lnSpc>
                <a:spcPct val="150000"/>
              </a:lnSpc>
            </a:pPr>
            <a:r>
              <a:rPr lang="en-US" sz="2400" dirty="0" smtClean="0"/>
              <a:t>How Speech is Represented </a:t>
            </a:r>
          </a:p>
          <a:p>
            <a:pPr lvl="1">
              <a:lnSpc>
                <a:spcPct val="150000"/>
              </a:lnSpc>
            </a:pPr>
            <a:r>
              <a:rPr lang="en-US" sz="2000" dirty="0" smtClean="0"/>
              <a:t>Models of Speech Recognition</a:t>
            </a:r>
          </a:p>
          <a:p>
            <a:pPr lvl="1">
              <a:lnSpc>
                <a:spcPct val="150000"/>
              </a:lnSpc>
            </a:pPr>
            <a:r>
              <a:rPr lang="en-US" sz="2000" dirty="0" smtClean="0"/>
              <a:t>Types of Speech Recognition</a:t>
            </a:r>
          </a:p>
          <a:p>
            <a:pPr>
              <a:lnSpc>
                <a:spcPct val="150000"/>
              </a:lnSpc>
            </a:pPr>
            <a:r>
              <a:rPr lang="en-US" sz="2400" dirty="0" smtClean="0"/>
              <a:t>Hidden </a:t>
            </a:r>
            <a:r>
              <a:rPr lang="en-US" sz="2400" dirty="0"/>
              <a:t>Markov </a:t>
            </a:r>
            <a:r>
              <a:rPr lang="en-US" sz="2400" dirty="0" smtClean="0"/>
              <a:t>Model</a:t>
            </a:r>
          </a:p>
          <a:p>
            <a:pPr>
              <a:lnSpc>
                <a:spcPct val="150000"/>
              </a:lnSpc>
            </a:pPr>
            <a:r>
              <a:rPr lang="en-US" sz="2400" dirty="0" smtClean="0"/>
              <a:t>Why HMM used in Speech Recognition</a:t>
            </a:r>
          </a:p>
          <a:p>
            <a:pPr>
              <a:lnSpc>
                <a:spcPct val="150000"/>
              </a:lnSpc>
            </a:pPr>
            <a:r>
              <a:rPr lang="en-US" sz="2400" dirty="0" smtClean="0"/>
              <a:t>Three Basic Problems of HMM</a:t>
            </a:r>
          </a:p>
          <a:p>
            <a:pPr marL="749808" lvl="2" indent="0">
              <a:buNone/>
            </a:pPr>
            <a:endParaRPr lang="en-US" dirty="0" smtClean="0"/>
          </a:p>
        </p:txBody>
      </p:sp>
    </p:spTree>
    <p:extLst>
      <p:ext uri="{BB962C8B-B14F-4D97-AF65-F5344CB8AC3E}">
        <p14:creationId xmlns:p14="http://schemas.microsoft.com/office/powerpoint/2010/main" val="17992526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Problems with HMM</a:t>
            </a:r>
            <a:endParaRPr lang="en-US" dirty="0"/>
          </a:p>
        </p:txBody>
      </p:sp>
      <p:sp>
        <p:nvSpPr>
          <p:cNvPr id="3" name="Content Placeholder 2"/>
          <p:cNvSpPr>
            <a:spLocks noGrp="1"/>
          </p:cNvSpPr>
          <p:nvPr>
            <p:ph idx="1"/>
          </p:nvPr>
        </p:nvSpPr>
        <p:spPr/>
        <p:txBody>
          <a:bodyPr>
            <a:normAutofit/>
          </a:bodyPr>
          <a:lstStyle/>
          <a:p>
            <a:r>
              <a:rPr lang="en-US" sz="2400" dirty="0" smtClean="0"/>
              <a:t>Three problems</a:t>
            </a:r>
          </a:p>
          <a:p>
            <a:pPr lvl="1"/>
            <a:r>
              <a:rPr lang="en-US" sz="2000" dirty="0" smtClean="0"/>
              <a:t>1.  Evaluation Problem</a:t>
            </a:r>
          </a:p>
          <a:p>
            <a:pPr lvl="3"/>
            <a:r>
              <a:rPr lang="en-US" sz="1600" dirty="0" smtClean="0"/>
              <a:t>How do we “score” or evaluate the model?</a:t>
            </a:r>
            <a:endParaRPr lang="en-US" sz="1600" dirty="0"/>
          </a:p>
          <a:p>
            <a:pPr lvl="1"/>
            <a:r>
              <a:rPr lang="en-US" sz="2000" dirty="0" smtClean="0"/>
              <a:t>2.  Estimation Problem</a:t>
            </a:r>
          </a:p>
          <a:p>
            <a:pPr lvl="3"/>
            <a:r>
              <a:rPr lang="en-US" sz="1600" dirty="0" smtClean="0"/>
              <a:t> How do we uncover state sequence?</a:t>
            </a:r>
          </a:p>
          <a:p>
            <a:pPr lvl="1"/>
            <a:r>
              <a:rPr lang="en-US" sz="2000" dirty="0" smtClean="0"/>
              <a:t>3.  Training Problem</a:t>
            </a:r>
          </a:p>
          <a:p>
            <a:pPr lvl="3"/>
            <a:r>
              <a:rPr lang="en-US" sz="1600" dirty="0" smtClean="0"/>
              <a:t>It adapts the model parameters to observed training data </a:t>
            </a:r>
            <a:r>
              <a:rPr lang="en-US" sz="1600" dirty="0" smtClean="0">
                <a:sym typeface="Wingdings"/>
              </a:rPr>
              <a:t> will create the best models for real phenomena</a:t>
            </a:r>
            <a:endParaRPr lang="en-US" sz="1600" dirty="0">
              <a:sym typeface="Wingdings"/>
            </a:endParaRPr>
          </a:p>
        </p:txBody>
      </p:sp>
    </p:spTree>
    <p:extLst>
      <p:ext uri="{BB962C8B-B14F-4D97-AF65-F5344CB8AC3E}">
        <p14:creationId xmlns:p14="http://schemas.microsoft.com/office/powerpoint/2010/main" val="5267701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How Solutions to HMM Problems select word:</a:t>
            </a:r>
            <a:endParaRPr lang="en-US" dirty="0"/>
          </a:p>
        </p:txBody>
      </p:sp>
      <p:sp>
        <p:nvSpPr>
          <p:cNvPr id="3" name="Content Placeholder 2"/>
          <p:cNvSpPr>
            <a:spLocks noGrp="1"/>
          </p:cNvSpPr>
          <p:nvPr>
            <p:ph idx="1"/>
          </p:nvPr>
        </p:nvSpPr>
        <p:spPr>
          <a:xfrm>
            <a:off x="609599" y="2160590"/>
            <a:ext cx="7023654" cy="4359480"/>
          </a:xfrm>
        </p:spPr>
        <p:txBody>
          <a:bodyPr>
            <a:noAutofit/>
          </a:bodyPr>
          <a:lstStyle/>
          <a:p>
            <a:r>
              <a:rPr lang="en-US" sz="2400" dirty="0" smtClean="0"/>
              <a:t>Example:</a:t>
            </a:r>
          </a:p>
          <a:p>
            <a:pPr lvl="1"/>
            <a:r>
              <a:rPr lang="en-US" sz="2000" dirty="0" smtClean="0"/>
              <a:t>How use Problem 3 ( Training Problem)</a:t>
            </a:r>
            <a:endParaRPr lang="en-US" sz="2000" dirty="0"/>
          </a:p>
          <a:p>
            <a:pPr lvl="3"/>
            <a:r>
              <a:rPr lang="en-US" sz="1600" dirty="0" smtClean="0"/>
              <a:t>Get model parameters for each word model</a:t>
            </a:r>
          </a:p>
          <a:p>
            <a:pPr marL="1042416" lvl="3" indent="0">
              <a:buNone/>
            </a:pPr>
            <a:endParaRPr lang="en-US" sz="1600" dirty="0" smtClean="0"/>
          </a:p>
          <a:p>
            <a:pPr lvl="1"/>
            <a:r>
              <a:rPr lang="en-US" sz="2000" dirty="0" smtClean="0"/>
              <a:t>How use Problem 2 ( Estimation Problem)</a:t>
            </a:r>
          </a:p>
          <a:p>
            <a:pPr lvl="3"/>
            <a:r>
              <a:rPr lang="en-US" sz="1600" dirty="0" smtClean="0"/>
              <a:t>Understand the physical meaning of the model states</a:t>
            </a:r>
          </a:p>
          <a:p>
            <a:pPr lvl="3"/>
            <a:endParaRPr lang="en-US" sz="1600" dirty="0"/>
          </a:p>
          <a:p>
            <a:pPr lvl="1"/>
            <a:r>
              <a:rPr lang="en-US" sz="2000" dirty="0" smtClean="0"/>
              <a:t>How use Problem 1 (Evaluation Problem)</a:t>
            </a:r>
          </a:p>
          <a:p>
            <a:pPr lvl="3"/>
            <a:r>
              <a:rPr lang="en-US" sz="1600" dirty="0" smtClean="0"/>
              <a:t>To recognize an unknown word</a:t>
            </a:r>
          </a:p>
          <a:p>
            <a:pPr lvl="3"/>
            <a:r>
              <a:rPr lang="en-US" sz="1600" dirty="0" smtClean="0"/>
              <a:t>Score each word based on given test observation sequence and select word whose model scored the highest</a:t>
            </a:r>
          </a:p>
        </p:txBody>
      </p:sp>
    </p:spTree>
    <p:extLst>
      <p:ext uri="{BB962C8B-B14F-4D97-AF65-F5344CB8AC3E}">
        <p14:creationId xmlns:p14="http://schemas.microsoft.com/office/powerpoint/2010/main" val="10626450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02365"/>
          </a:xfrm>
        </p:spPr>
        <p:txBody>
          <a:bodyPr/>
          <a:lstStyle/>
          <a:p>
            <a:r>
              <a:rPr lang="en-IN" dirty="0"/>
              <a:t>Training:</a:t>
            </a:r>
          </a:p>
        </p:txBody>
      </p:sp>
      <p:sp>
        <p:nvSpPr>
          <p:cNvPr id="3" name="Content Placeholder 2"/>
          <p:cNvSpPr>
            <a:spLocks noGrp="1"/>
          </p:cNvSpPr>
          <p:nvPr>
            <p:ph idx="1"/>
          </p:nvPr>
        </p:nvSpPr>
        <p:spPr>
          <a:xfrm>
            <a:off x="0" y="1311966"/>
            <a:ext cx="7845287" cy="5247860"/>
          </a:xfrm>
        </p:spPr>
        <p:txBody>
          <a:bodyPr>
            <a:normAutofit fontScale="92500" lnSpcReduction="10000"/>
          </a:bodyPr>
          <a:lstStyle/>
          <a:p>
            <a:r>
              <a:rPr lang="en-IN" dirty="0" smtClean="0"/>
              <a:t>The </a:t>
            </a:r>
            <a:r>
              <a:rPr lang="en-IN" dirty="0"/>
              <a:t>most difficult task is to adjust the model parameter to accurately represent the word under consideration. In training mode large amount of voice data ( from different speaker ) is given to HMM model. Using this, HMM adjust its probability distribution and transition matrix. There is no global optimal algorithm for learning. Every HMM must be trained to maximize it’s (local optimum) recognition power. Initially HMM for phoneme (before learning) consists of 3-state and it’s adjacency matrix and output probability distribution are initialized randomly. It gets automatically updated once the training starts.[4] Recognition : unknown word is fed to HMM and it’s output probability is calculated</a:t>
            </a:r>
            <a:r>
              <a:rPr lang="en-IN" dirty="0" smtClean="0"/>
              <a:t>.</a:t>
            </a:r>
          </a:p>
          <a:p>
            <a:r>
              <a:rPr lang="en-IN" b="1" u="sng" dirty="0" smtClean="0"/>
              <a:t> </a:t>
            </a:r>
            <a:r>
              <a:rPr lang="en-IN" b="1" u="sng" dirty="0"/>
              <a:t>Five steps for automatic speech recognition(ASR</a:t>
            </a:r>
            <a:r>
              <a:rPr lang="en-IN" b="1" u="sng" dirty="0" smtClean="0"/>
              <a:t>)</a:t>
            </a:r>
          </a:p>
          <a:p>
            <a:r>
              <a:rPr lang="en-IN" dirty="0" smtClean="0"/>
              <a:t> </a:t>
            </a:r>
            <a:r>
              <a:rPr lang="en-IN" dirty="0"/>
              <a:t>• Feature Extraction: 39 MFCC features </a:t>
            </a:r>
            <a:endParaRPr lang="en-IN" dirty="0" smtClean="0"/>
          </a:p>
          <a:p>
            <a:r>
              <a:rPr lang="en-IN" dirty="0" smtClean="0"/>
              <a:t>• </a:t>
            </a:r>
            <a:r>
              <a:rPr lang="en-IN" dirty="0"/>
              <a:t>Acoustic Model: Vector Quantization - Output probability distribution for each </a:t>
            </a:r>
            <a:r>
              <a:rPr lang="en-IN" dirty="0" smtClean="0"/>
              <a:t>state</a:t>
            </a:r>
          </a:p>
          <a:p>
            <a:r>
              <a:rPr lang="en-IN" dirty="0" smtClean="0"/>
              <a:t> </a:t>
            </a:r>
            <a:r>
              <a:rPr lang="en-IN" dirty="0"/>
              <a:t>• Lexicon: Word to Phoneme mapping - Used in creation of </a:t>
            </a:r>
            <a:r>
              <a:rPr lang="en-IN" dirty="0" smtClean="0"/>
              <a:t>HMM</a:t>
            </a:r>
          </a:p>
          <a:p>
            <a:r>
              <a:rPr lang="en-IN" dirty="0" smtClean="0"/>
              <a:t> </a:t>
            </a:r>
            <a:r>
              <a:rPr lang="en-IN" dirty="0"/>
              <a:t>• Language Model: N-grams for computing P(</a:t>
            </a:r>
            <a:r>
              <a:rPr lang="en-IN" dirty="0" err="1"/>
              <a:t>wi</a:t>
            </a:r>
            <a:r>
              <a:rPr lang="en-IN" dirty="0"/>
              <a:t> |wi−1</a:t>
            </a:r>
            <a:r>
              <a:rPr lang="en-IN" dirty="0" smtClean="0"/>
              <a:t>)</a:t>
            </a:r>
          </a:p>
          <a:p>
            <a:r>
              <a:rPr lang="en-IN" dirty="0" smtClean="0"/>
              <a:t> </a:t>
            </a:r>
            <a:r>
              <a:rPr lang="en-IN" dirty="0"/>
              <a:t>• Decoder: Viterbi algorithm, using dynamic programming for combining all these to get word sequence from speech!</a:t>
            </a:r>
          </a:p>
        </p:txBody>
      </p:sp>
    </p:spTree>
    <p:extLst>
      <p:ext uri="{BB962C8B-B14F-4D97-AF65-F5344CB8AC3E}">
        <p14:creationId xmlns:p14="http://schemas.microsoft.com/office/powerpoint/2010/main" val="1041474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Conclusion </a:t>
            </a:r>
          </a:p>
        </p:txBody>
      </p:sp>
      <p:sp>
        <p:nvSpPr>
          <p:cNvPr id="3" name="Content Placeholder 2"/>
          <p:cNvSpPr>
            <a:spLocks noGrp="1"/>
          </p:cNvSpPr>
          <p:nvPr>
            <p:ph idx="1"/>
          </p:nvPr>
        </p:nvSpPr>
        <p:spPr>
          <a:xfrm>
            <a:off x="-41" y="1763024"/>
            <a:ext cx="7566992" cy="4478749"/>
          </a:xfrm>
        </p:spPr>
        <p:txBody>
          <a:bodyPr>
            <a:normAutofit/>
          </a:bodyPr>
          <a:lstStyle/>
          <a:p>
            <a:r>
              <a:rPr lang="en-IN" dirty="0" smtClean="0"/>
              <a:t>We </a:t>
            </a:r>
            <a:r>
              <a:rPr lang="en-IN" dirty="0"/>
              <a:t>saw how HMM can be used as signal model for speech recognition application. </a:t>
            </a:r>
            <a:endParaRPr lang="en-IN" dirty="0" smtClean="0"/>
          </a:p>
          <a:p>
            <a:r>
              <a:rPr lang="en-IN" dirty="0" smtClean="0"/>
              <a:t>Forward</a:t>
            </a:r>
            <a:r>
              <a:rPr lang="en-IN" dirty="0"/>
              <a:t>, Viterbi and Baum-Welch algorithm provide solution to three problem associated with HMM</a:t>
            </a:r>
            <a:r>
              <a:rPr lang="en-IN" dirty="0" smtClean="0"/>
              <a:t>.</a:t>
            </a:r>
          </a:p>
          <a:p>
            <a:r>
              <a:rPr lang="en-IN" dirty="0" smtClean="0"/>
              <a:t> </a:t>
            </a:r>
            <a:r>
              <a:rPr lang="en-IN" dirty="0"/>
              <a:t>Speech recognition using HMM gives good result due to resemblance between architecture of HMM and varying speech data. Neural Network is another method, which uses gradient decent method with back propagation algorithm</a:t>
            </a:r>
            <a:r>
              <a:rPr lang="en-IN" dirty="0" smtClean="0"/>
              <a:t>.</a:t>
            </a:r>
          </a:p>
          <a:p>
            <a:r>
              <a:rPr lang="en-IN" dirty="0" smtClean="0"/>
              <a:t> </a:t>
            </a:r>
            <a:r>
              <a:rPr lang="en-IN" dirty="0"/>
              <a:t>Study shows that this method works well in presence of large amount of training data also the recognition accuracy is high if the word under consideration is from training data set. While in HMM, the recognition ability is good for unknown word</a:t>
            </a:r>
            <a:r>
              <a:rPr lang="en-IN" dirty="0" smtClean="0"/>
              <a:t>.</a:t>
            </a:r>
          </a:p>
          <a:p>
            <a:r>
              <a:rPr lang="en-IN" dirty="0" smtClean="0"/>
              <a:t> </a:t>
            </a:r>
            <a:r>
              <a:rPr lang="en-IN" dirty="0"/>
              <a:t>HMM is generic concept and is used in many area of research</a:t>
            </a:r>
          </a:p>
        </p:txBody>
      </p:sp>
    </p:spTree>
    <p:extLst>
      <p:ext uri="{BB962C8B-B14F-4D97-AF65-F5344CB8AC3E}">
        <p14:creationId xmlns:p14="http://schemas.microsoft.com/office/powerpoint/2010/main" val="33550360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idx="1"/>
          </p:nvPr>
        </p:nvSpPr>
        <p:spPr/>
        <p:txBody>
          <a:bodyPr>
            <a:normAutofit/>
          </a:bodyPr>
          <a:lstStyle/>
          <a:p>
            <a:pPr lvl="0" fontAlgn="base"/>
            <a:r>
              <a:rPr lang="en-IN" dirty="0" smtClean="0"/>
              <a:t>Dan </a:t>
            </a:r>
            <a:r>
              <a:rPr lang="en-IN" dirty="0" err="1"/>
              <a:t>Jurafsky</a:t>
            </a:r>
            <a:r>
              <a:rPr lang="en-IN" dirty="0"/>
              <a:t>. </a:t>
            </a:r>
            <a:r>
              <a:rPr lang="en-IN" i="1" dirty="0"/>
              <a:t>CS 224S / LINGUIST 181 Speech Recognition and Synthesis</a:t>
            </a:r>
            <a:r>
              <a:rPr lang="en-IN" dirty="0"/>
              <a:t>. World Wide Web, http://www.stanford.edu/class/cs224s/.</a:t>
            </a:r>
          </a:p>
          <a:p>
            <a:pPr lvl="0" fontAlgn="base"/>
            <a:r>
              <a:rPr lang="en-IN" dirty="0"/>
              <a:t>Lawrence R. </a:t>
            </a:r>
            <a:r>
              <a:rPr lang="en-IN" dirty="0" err="1"/>
              <a:t>Rabiner</a:t>
            </a:r>
            <a:r>
              <a:rPr lang="en-IN" dirty="0"/>
              <a:t>. </a:t>
            </a:r>
            <a:r>
              <a:rPr lang="en-IN" i="1" dirty="0"/>
              <a:t>A Tutorial on Hidden Markov Model and Selected </a:t>
            </a:r>
            <a:r>
              <a:rPr lang="en-IN" i="1" dirty="0" err="1"/>
              <a:t>Applicaiton</a:t>
            </a:r>
            <a:r>
              <a:rPr lang="en-IN" i="1" dirty="0"/>
              <a:t> in Speech Recognition</a:t>
            </a:r>
            <a:r>
              <a:rPr lang="en-IN" dirty="0"/>
              <a:t>. IEEE, 1989.</a:t>
            </a:r>
          </a:p>
          <a:p>
            <a:pPr lvl="0" fontAlgn="base"/>
            <a:r>
              <a:rPr lang="en-IN" dirty="0"/>
              <a:t>Willie Walker, Paul </a:t>
            </a:r>
            <a:r>
              <a:rPr lang="en-IN" dirty="0" err="1"/>
              <a:t>Lamere</a:t>
            </a:r>
            <a:r>
              <a:rPr lang="en-IN" dirty="0"/>
              <a:t>, and Philip Kwok. </a:t>
            </a:r>
            <a:r>
              <a:rPr lang="en-IN" i="1" dirty="0"/>
              <a:t>Sphinx-4: A Flexible Open Source Framework for Speech Recognition</a:t>
            </a:r>
            <a:r>
              <a:rPr lang="en-IN" dirty="0"/>
              <a:t>. SUN Microsystem, 2004.</a:t>
            </a:r>
          </a:p>
          <a:p>
            <a:pPr lvl="0" fontAlgn="base"/>
            <a:r>
              <a:rPr lang="en-IN" dirty="0"/>
              <a:t>Steve Young and Gunnar </a:t>
            </a:r>
            <a:r>
              <a:rPr lang="en-IN" dirty="0" err="1"/>
              <a:t>Evermannl</a:t>
            </a:r>
            <a:r>
              <a:rPr lang="en-IN" dirty="0"/>
              <a:t>. </a:t>
            </a:r>
            <a:r>
              <a:rPr lang="en-IN" i="1" dirty="0"/>
              <a:t>The HTK Book</a:t>
            </a:r>
            <a:r>
              <a:rPr lang="en-IN" dirty="0"/>
              <a:t>. Microsoft Corporation, 2005.</a:t>
            </a:r>
          </a:p>
        </p:txBody>
      </p:sp>
    </p:spTree>
    <p:extLst>
      <p:ext uri="{BB962C8B-B14F-4D97-AF65-F5344CB8AC3E}">
        <p14:creationId xmlns:p14="http://schemas.microsoft.com/office/powerpoint/2010/main" val="14019392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Voice Recognition</a:t>
            </a:r>
            <a:endParaRPr lang="en-US" dirty="0"/>
          </a:p>
        </p:txBody>
      </p:sp>
      <p:sp>
        <p:nvSpPr>
          <p:cNvPr id="3" name="Content Placeholder 2"/>
          <p:cNvSpPr>
            <a:spLocks noGrp="1"/>
          </p:cNvSpPr>
          <p:nvPr>
            <p:ph idx="1"/>
          </p:nvPr>
        </p:nvSpPr>
        <p:spPr/>
        <p:txBody>
          <a:bodyPr>
            <a:normAutofit/>
          </a:bodyPr>
          <a:lstStyle/>
          <a:p>
            <a:r>
              <a:rPr lang="en-US" dirty="0" smtClean="0"/>
              <a:t>Aimed towards identifying the person who is speaking</a:t>
            </a:r>
          </a:p>
          <a:p>
            <a:r>
              <a:rPr lang="en-US" dirty="0" smtClean="0"/>
              <a:t>How it works</a:t>
            </a:r>
          </a:p>
          <a:p>
            <a:r>
              <a:rPr lang="en-US" dirty="0" smtClean="0"/>
              <a:t>Every individual has unique pattern of speech due to their anatomy and behavioral patterns</a:t>
            </a:r>
          </a:p>
          <a:p>
            <a:r>
              <a:rPr lang="en-US" dirty="0" smtClean="0"/>
              <a:t>Speaker verification vs. Speaker identification</a:t>
            </a:r>
            <a:endParaRPr lang="en-US" dirty="0"/>
          </a:p>
        </p:txBody>
      </p:sp>
    </p:spTree>
    <p:extLst>
      <p:ext uri="{BB962C8B-B14F-4D97-AF65-F5344CB8AC3E}">
        <p14:creationId xmlns:p14="http://schemas.microsoft.com/office/powerpoint/2010/main" val="64307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Speech Recognition</a:t>
            </a:r>
            <a:endParaRPr lang="en-US" dirty="0"/>
          </a:p>
        </p:txBody>
      </p:sp>
      <p:sp>
        <p:nvSpPr>
          <p:cNvPr id="3" name="Content Placeholder 2"/>
          <p:cNvSpPr>
            <a:spLocks noGrp="1"/>
          </p:cNvSpPr>
          <p:nvPr>
            <p:ph idx="1"/>
          </p:nvPr>
        </p:nvSpPr>
        <p:spPr/>
        <p:txBody>
          <a:bodyPr>
            <a:noAutofit/>
          </a:bodyPr>
          <a:lstStyle/>
          <a:p>
            <a:r>
              <a:rPr lang="en-US" dirty="0" smtClean="0"/>
              <a:t>Also known as Automatic Speech Recognition or Computer Speech Recognition</a:t>
            </a:r>
          </a:p>
          <a:p>
            <a:pPr marL="36576" indent="0">
              <a:buNone/>
            </a:pPr>
            <a:endParaRPr lang="en-US" dirty="0" smtClean="0"/>
          </a:p>
          <a:p>
            <a:r>
              <a:rPr lang="en-US" dirty="0" smtClean="0"/>
              <a:t>Translation of spoken words into text</a:t>
            </a:r>
          </a:p>
          <a:p>
            <a:pPr lvl="1"/>
            <a:r>
              <a:rPr lang="en-US" dirty="0" smtClean="0"/>
              <a:t>Speaker Independent</a:t>
            </a:r>
          </a:p>
          <a:p>
            <a:pPr lvl="1"/>
            <a:r>
              <a:rPr lang="en-US" dirty="0" smtClean="0"/>
              <a:t>Speaker Dependent</a:t>
            </a:r>
          </a:p>
          <a:p>
            <a:pPr lvl="1"/>
            <a:endParaRPr lang="en-US" dirty="0" smtClean="0"/>
          </a:p>
          <a:p>
            <a:r>
              <a:rPr lang="en-US" dirty="0" smtClean="0"/>
              <a:t>Performance of speech:</a:t>
            </a:r>
          </a:p>
          <a:p>
            <a:pPr lvl="1"/>
            <a:r>
              <a:rPr lang="en-US" dirty="0" smtClean="0"/>
              <a:t>Accuracy</a:t>
            </a:r>
          </a:p>
          <a:p>
            <a:pPr lvl="1"/>
            <a:r>
              <a:rPr lang="en-US" dirty="0" smtClean="0"/>
              <a:t>Speed</a:t>
            </a:r>
          </a:p>
          <a:p>
            <a:pPr lvl="1"/>
            <a:endParaRPr lang="en-US" dirty="0"/>
          </a:p>
          <a:p>
            <a:r>
              <a:rPr lang="en-US" dirty="0" smtClean="0"/>
              <a:t>Problem?</a:t>
            </a:r>
          </a:p>
        </p:txBody>
      </p:sp>
    </p:spTree>
    <p:extLst>
      <p:ext uri="{BB962C8B-B14F-4D97-AF65-F5344CB8AC3E}">
        <p14:creationId xmlns:p14="http://schemas.microsoft.com/office/powerpoint/2010/main" val="3037687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69" y="384313"/>
            <a:ext cx="7885044" cy="1696278"/>
          </a:xfrm>
        </p:spPr>
        <p:txBody>
          <a:bodyPr>
            <a:noAutofit/>
          </a:bodyPr>
          <a:lstStyle/>
          <a:p>
            <a:r>
              <a:rPr lang="en-IN" sz="3200" b="1" dirty="0"/>
              <a:t>Speech Recognition : </a:t>
            </a:r>
            <a:r>
              <a:rPr lang="en-IN" sz="1600" b="1" dirty="0" smtClean="0"/>
              <a:t/>
            </a:r>
            <a:br>
              <a:rPr lang="en-IN" sz="1600" b="1" dirty="0" smtClean="0"/>
            </a:br>
            <a:r>
              <a:rPr lang="en-IN" sz="1600" dirty="0" smtClean="0"/>
              <a:t>Speech </a:t>
            </a:r>
            <a:r>
              <a:rPr lang="en-IN" sz="1600" dirty="0"/>
              <a:t>recognition is a process of converting speech signal to a sequence of word. Various approach has been used for speech recognition which include Dynamic programming and Neural Network.</a:t>
            </a:r>
            <a:br>
              <a:rPr lang="en-IN" sz="1600" dirty="0"/>
            </a:br>
            <a:endParaRPr lang="en-IN" sz="1600" dirty="0"/>
          </a:p>
        </p:txBody>
      </p:sp>
      <p:pic>
        <p:nvPicPr>
          <p:cNvPr id="4" name="Content Placeholder 3"/>
          <p:cNvPicPr>
            <a:picLocks noGrp="1"/>
          </p:cNvPicPr>
          <p:nvPr>
            <p:ph idx="1"/>
          </p:nvPr>
        </p:nvPicPr>
        <p:blipFill>
          <a:blip r:embed="rId2"/>
          <a:stretch>
            <a:fillRect/>
          </a:stretch>
        </p:blipFill>
        <p:spPr>
          <a:xfrm>
            <a:off x="265043" y="2266122"/>
            <a:ext cx="8348870" cy="4373217"/>
          </a:xfrm>
          <a:prstGeom prst="rect">
            <a:avLst/>
          </a:prstGeom>
        </p:spPr>
      </p:pic>
    </p:spTree>
    <p:extLst>
      <p:ext uri="{BB962C8B-B14F-4D97-AF65-F5344CB8AC3E}">
        <p14:creationId xmlns:p14="http://schemas.microsoft.com/office/powerpoint/2010/main" val="2349568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Speech Recognition Applications:</a:t>
            </a:r>
            <a:endParaRPr lang="en-US" dirty="0"/>
          </a:p>
        </p:txBody>
      </p:sp>
      <p:sp>
        <p:nvSpPr>
          <p:cNvPr id="3" name="Content Placeholder 2"/>
          <p:cNvSpPr>
            <a:spLocks noGrp="1"/>
          </p:cNvSpPr>
          <p:nvPr>
            <p:ph idx="1"/>
          </p:nvPr>
        </p:nvSpPr>
        <p:spPr/>
        <p:txBody>
          <a:bodyPr/>
          <a:lstStyle/>
          <a:p>
            <a:r>
              <a:rPr lang="en-US" dirty="0" smtClean="0"/>
              <a:t>Voice User Interfaces</a:t>
            </a:r>
          </a:p>
          <a:p>
            <a:r>
              <a:rPr lang="en-US" dirty="0" smtClean="0"/>
              <a:t>Call Routing</a:t>
            </a:r>
          </a:p>
          <a:p>
            <a:r>
              <a:rPr lang="en-US" dirty="0" smtClean="0"/>
              <a:t>Domestic Appliance Control</a:t>
            </a:r>
          </a:p>
          <a:p>
            <a:r>
              <a:rPr lang="en-US" dirty="0" smtClean="0"/>
              <a:t>Search</a:t>
            </a:r>
          </a:p>
          <a:p>
            <a:r>
              <a:rPr lang="en-US" dirty="0" smtClean="0"/>
              <a:t>Simple Data Entry</a:t>
            </a:r>
          </a:p>
          <a:p>
            <a:r>
              <a:rPr lang="en-US" dirty="0" smtClean="0"/>
              <a:t>Radiology Report</a:t>
            </a:r>
          </a:p>
          <a:p>
            <a:r>
              <a:rPr lang="en-US" dirty="0" smtClean="0"/>
              <a:t>Speech-to-text Processing</a:t>
            </a:r>
          </a:p>
          <a:p>
            <a:r>
              <a:rPr lang="en-US" dirty="0" smtClean="0"/>
              <a:t>Aircrafts</a:t>
            </a:r>
            <a:endParaRPr lang="en-US" dirty="0"/>
          </a:p>
        </p:txBody>
      </p:sp>
    </p:spTree>
    <p:extLst>
      <p:ext uri="{BB962C8B-B14F-4D97-AF65-F5344CB8AC3E}">
        <p14:creationId xmlns:p14="http://schemas.microsoft.com/office/powerpoint/2010/main" val="1269288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Diagram of the Speech Production/Perception Process</a:t>
            </a:r>
            <a:endParaRPr lang="en-US" dirty="0"/>
          </a:p>
        </p:txBody>
      </p:sp>
      <p:pic>
        <p:nvPicPr>
          <p:cNvPr id="4" name="Content Placeholder 3"/>
          <p:cNvPicPr>
            <a:picLocks noGrp="1" noChangeAspect="1"/>
          </p:cNvPicPr>
          <p:nvPr>
            <p:ph idx="1"/>
          </p:nvPr>
        </p:nvPicPr>
        <p:blipFill>
          <a:blip r:embed="rId3"/>
          <a:stretch>
            <a:fillRect/>
          </a:stretch>
        </p:blipFill>
        <p:spPr>
          <a:xfrm>
            <a:off x="609600" y="2468728"/>
            <a:ext cx="6348413" cy="3265157"/>
          </a:xfrm>
          <a:prstGeom prst="rect">
            <a:avLst/>
          </a:prstGeom>
        </p:spPr>
      </p:pic>
    </p:spTree>
    <p:extLst>
      <p:ext uri="{BB962C8B-B14F-4D97-AF65-F5344CB8AC3E}">
        <p14:creationId xmlns:p14="http://schemas.microsoft.com/office/powerpoint/2010/main" val="10947581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Speech Representation</a:t>
            </a:r>
            <a:endParaRPr lang="en-US" dirty="0"/>
          </a:p>
        </p:txBody>
      </p:sp>
      <p:sp>
        <p:nvSpPr>
          <p:cNvPr id="3" name="Content Placeholder 2"/>
          <p:cNvSpPr>
            <a:spLocks noGrp="1"/>
          </p:cNvSpPr>
          <p:nvPr>
            <p:ph idx="1"/>
          </p:nvPr>
        </p:nvSpPr>
        <p:spPr/>
        <p:txBody>
          <a:bodyPr>
            <a:normAutofit/>
          </a:bodyPr>
          <a:lstStyle/>
          <a:p>
            <a:r>
              <a:rPr lang="en-US" dirty="0" smtClean="0"/>
              <a:t>Speech signal represented in two different domains:  time and the frequency domain</a:t>
            </a:r>
          </a:p>
          <a:p>
            <a:pPr marL="36576" indent="0">
              <a:buNone/>
            </a:pPr>
            <a:endParaRPr lang="en-US" dirty="0"/>
          </a:p>
          <a:p>
            <a:r>
              <a:rPr lang="en-US" dirty="0" smtClean="0"/>
              <a:t>Three speech representations:</a:t>
            </a:r>
          </a:p>
          <a:p>
            <a:pPr lvl="1"/>
            <a:r>
              <a:rPr lang="en-US" dirty="0" smtClean="0"/>
              <a:t>Able to use speech signal and interpret its characteristics</a:t>
            </a:r>
          </a:p>
          <a:p>
            <a:pPr lvl="2"/>
            <a:r>
              <a:rPr lang="en-US" dirty="0" smtClean="0"/>
              <a:t>Three-state Representation</a:t>
            </a:r>
          </a:p>
          <a:p>
            <a:pPr lvl="2"/>
            <a:r>
              <a:rPr lang="en-US" dirty="0" smtClean="0"/>
              <a:t>Spectral Representation</a:t>
            </a:r>
          </a:p>
          <a:p>
            <a:pPr lvl="2"/>
            <a:r>
              <a:rPr lang="en-US" dirty="0" smtClean="0"/>
              <a:t>Parameterization of the Spectral Activity</a:t>
            </a:r>
          </a:p>
          <a:p>
            <a:pPr lvl="2"/>
            <a:endParaRPr lang="en-US" dirty="0" smtClean="0"/>
          </a:p>
          <a:p>
            <a:r>
              <a:rPr lang="en-US" dirty="0" smtClean="0"/>
              <a:t>Useful to label the speech waveform being analyzed in a linguistic sense</a:t>
            </a:r>
          </a:p>
        </p:txBody>
      </p:sp>
    </p:spTree>
    <p:extLst>
      <p:ext uri="{BB962C8B-B14F-4D97-AF65-F5344CB8AC3E}">
        <p14:creationId xmlns:p14="http://schemas.microsoft.com/office/powerpoint/2010/main" val="12815901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Basic Model of Speech Recognition</a:t>
            </a:r>
            <a:endParaRPr lang="en-US" dirty="0"/>
          </a:p>
        </p:txBody>
      </p:sp>
      <p:pic>
        <p:nvPicPr>
          <p:cNvPr id="5" name="Content Placeholder 4"/>
          <p:cNvPicPr>
            <a:picLocks noGrp="1" noChangeAspect="1"/>
          </p:cNvPicPr>
          <p:nvPr>
            <p:ph sz="half" idx="1"/>
          </p:nvPr>
        </p:nvPicPr>
        <p:blipFill>
          <a:blip r:embed="rId2"/>
          <a:stretch>
            <a:fillRect/>
          </a:stretch>
        </p:blipFill>
        <p:spPr>
          <a:xfrm>
            <a:off x="862806" y="2605881"/>
            <a:ext cx="2581275" cy="2990850"/>
          </a:xfrm>
        </p:spPr>
      </p:pic>
      <p:sp>
        <p:nvSpPr>
          <p:cNvPr id="4" name="Content Placeholder 3"/>
          <p:cNvSpPr>
            <a:spLocks noGrp="1"/>
          </p:cNvSpPr>
          <p:nvPr>
            <p:ph sz="half" idx="2"/>
          </p:nvPr>
        </p:nvSpPr>
        <p:spPr/>
        <p:txBody>
          <a:bodyPr/>
          <a:lstStyle/>
          <a:p>
            <a:r>
              <a:rPr lang="en-US" dirty="0" smtClean="0"/>
              <a:t>This is a diagram of the recognition process</a:t>
            </a:r>
          </a:p>
          <a:p>
            <a:endParaRPr lang="en-US" dirty="0" smtClean="0"/>
          </a:p>
          <a:p>
            <a:r>
              <a:rPr lang="en-US" dirty="0" smtClean="0"/>
              <a:t>Standard Approach</a:t>
            </a:r>
          </a:p>
          <a:p>
            <a:pPr lvl="1"/>
            <a:r>
              <a:rPr lang="en-US" dirty="0" smtClean="0"/>
              <a:t>P(W,Y)</a:t>
            </a:r>
          </a:p>
          <a:p>
            <a:endParaRPr lang="en-US" dirty="0"/>
          </a:p>
          <a:p>
            <a:r>
              <a:rPr lang="en-US" dirty="0" smtClean="0"/>
              <a:t>Goal:</a:t>
            </a:r>
          </a:p>
          <a:p>
            <a:pPr lvl="1"/>
            <a:r>
              <a:rPr lang="en-US" dirty="0" smtClean="0"/>
              <a:t>Decode string</a:t>
            </a:r>
            <a:endParaRPr lang="en-US" dirty="0"/>
          </a:p>
        </p:txBody>
      </p:sp>
    </p:spTree>
    <p:extLst>
      <p:ext uri="{BB962C8B-B14F-4D97-AF65-F5344CB8AC3E}">
        <p14:creationId xmlns:p14="http://schemas.microsoft.com/office/powerpoint/2010/main" val="9688013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Facet</Template>
  <TotalTime>7652</TotalTime>
  <Words>1054</Words>
  <PresentationFormat>On-screen Show (4:3)</PresentationFormat>
  <Paragraphs>184</Paragraphs>
  <Slides>24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Trebuchet MS</vt:lpstr>
      <vt:lpstr>Wingdings</vt:lpstr>
      <vt:lpstr>Wingdings 3</vt:lpstr>
      <vt:lpstr>Facet</vt:lpstr>
      <vt:lpstr>Speech recognition using hidden markov model</vt:lpstr>
      <vt:lpstr>Content</vt:lpstr>
      <vt:lpstr>Voice Recognition</vt:lpstr>
      <vt:lpstr>Speech Recognition</vt:lpstr>
      <vt:lpstr>Speech Recognition :  Speech recognition is a process of converting speech signal to a sequence of word. Various approach has been used for speech recognition which include Dynamic programming and Neural Network. </vt:lpstr>
      <vt:lpstr>Speech Recognition Applications:</vt:lpstr>
      <vt:lpstr>Diagram of the Speech Production/Perception Process</vt:lpstr>
      <vt:lpstr>Speech Representation</vt:lpstr>
      <vt:lpstr>Basic Model of Speech Recognition</vt:lpstr>
      <vt:lpstr>Block Diagram Of Speech Recognition </vt:lpstr>
      <vt:lpstr>Types of Speech Recognition</vt:lpstr>
      <vt:lpstr>Approaches to Speech Recognition</vt:lpstr>
      <vt:lpstr>Pattern Recognition Approach</vt:lpstr>
      <vt:lpstr>Methods in Pattern Comparison Approach</vt:lpstr>
      <vt:lpstr>HMM</vt:lpstr>
      <vt:lpstr>The “Hidden” Part of the Model</vt:lpstr>
      <vt:lpstr>Diagram and Representation of HMM</vt:lpstr>
      <vt:lpstr>Why HMM’s Used in Speech Recognition</vt:lpstr>
      <vt:lpstr>Architecture Of speech recognition </vt:lpstr>
      <vt:lpstr>Problems with HMM</vt:lpstr>
      <vt:lpstr>How Solutions to HMM Problems select word:</vt:lpstr>
      <vt:lpstr>Training:</vt:lpstr>
      <vt:lpstr> Conclusion </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2013-02-12T22:34:57Z</dcterms:created>
  <dcterms:modified xsi:type="dcterms:W3CDTF">2018-10-14T19:38:33Z</dcterms:modified>
</cp:coreProperties>
</file>