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c33702f9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c33702f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c286e603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c286e603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c286e603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c286e603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c348ddb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c348ddb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c286e60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c286e60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c33702f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c33702f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c33702f9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c33702f9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c33702f9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c33702f9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c33702f9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c33702f9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c286e603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c286e603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286e6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286e6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c33702f9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c33702f9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c286e603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c286e603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c286e60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c286e60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286e60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286e60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286e60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286e60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c286e60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c286e60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286e603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286e603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c360988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c360988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c3609889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c3609889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c286e603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c286e60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96725" y="1991025"/>
            <a:ext cx="5635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PROJETO INTEGRADOR II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13900" y="3174600"/>
            <a:ext cx="44235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</a:rPr>
              <a:t>Bruno Camargo Manso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</a:rPr>
              <a:t>Guilherme Mello de Santana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</a:rPr>
              <a:t>Luys Fernnando Ribeiro Caetano Brasil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</a:rPr>
              <a:t>Matheus Vieira Tavares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</a:rPr>
              <a:t>Rodolfo Franco de Paula Silveira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em Computação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038950" y="1398100"/>
            <a:ext cx="7793400" cy="31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</a:rPr>
              <a:t>Requisitos recomendados: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Processador Intel Core i5-9400F ou AMD Ryzen 5 2600X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B7B7B7"/>
                </a:solidFill>
              </a:rPr>
              <a:t>Memória RAM 4GB DDR3</a:t>
            </a:r>
            <a:endParaRPr sz="1800"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B7B7B7"/>
                </a:solidFill>
              </a:rPr>
              <a:t>Espaço livre no disco rígido de 1GB</a:t>
            </a:r>
            <a:endParaRPr sz="1800"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B7B7B7"/>
                </a:solidFill>
              </a:rPr>
              <a:t>Compatível com:</a:t>
            </a:r>
            <a:endParaRPr sz="1800"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B7B7B7"/>
                </a:solidFill>
              </a:rPr>
              <a:t> Windows 10, </a:t>
            </a:r>
            <a:endParaRPr sz="1800"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B7B7B7"/>
                </a:solidFill>
              </a:rPr>
              <a:t>Mac OS v10.15(Catalina) </a:t>
            </a:r>
            <a:endParaRPr sz="1800"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B7B7B7"/>
                </a:solidFill>
              </a:rPr>
              <a:t>Ubuntu 18.04 com Linux 5.4</a:t>
            </a:r>
            <a:endParaRPr sz="1800"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-"/>
            </a:pPr>
            <a:r>
              <a:rPr lang="pt-BR" sz="1800">
                <a:solidFill>
                  <a:srgbClr val="B7B7B7"/>
                </a:solidFill>
              </a:rPr>
              <a:t>Java JDK versão 11 instalada</a:t>
            </a:r>
            <a:endParaRPr sz="1800">
              <a:solidFill>
                <a:srgbClr val="B7B7B7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Estatística Aplicada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038950" y="1405325"/>
            <a:ext cx="77934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Contido no Artefato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Cruzamento de dados </a:t>
            </a:r>
            <a:endParaRPr sz="1800">
              <a:solidFill>
                <a:srgbClr val="CCCCC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</a:rPr>
              <a:t>Relatório estatístico com os </a:t>
            </a:r>
            <a:r>
              <a:rPr lang="pt-BR" sz="1800">
                <a:solidFill>
                  <a:srgbClr val="CCCCCC"/>
                </a:solidFill>
              </a:rPr>
              <a:t>cálculos</a:t>
            </a:r>
            <a:r>
              <a:rPr lang="pt-BR" sz="1800">
                <a:solidFill>
                  <a:srgbClr val="CCCCCC"/>
                </a:solidFill>
              </a:rPr>
              <a:t>: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Coeficiente de Assimetria				-	Média Aritmética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Coeficiente de Variação de Pearson		-	Moda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Desvio Padrão Amostral				-	Variância Amostral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Mediana								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Banco de Dados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038950" y="1398100"/>
            <a:ext cx="7793400" cy="31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Contido no Artefato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Função de </a:t>
            </a:r>
            <a:r>
              <a:rPr lang="pt-BR" sz="1800">
                <a:solidFill>
                  <a:srgbClr val="CCCCCC"/>
                </a:solidFill>
              </a:rPr>
              <a:t>Persistência</a:t>
            </a:r>
            <a:r>
              <a:rPr lang="pt-BR" sz="1800">
                <a:solidFill>
                  <a:srgbClr val="CCCCCC"/>
                </a:solidFill>
              </a:rPr>
              <a:t> do Relatório E</a:t>
            </a:r>
            <a:r>
              <a:rPr lang="pt-BR" sz="1800">
                <a:solidFill>
                  <a:srgbClr val="CCCCCC"/>
                </a:solidFill>
              </a:rPr>
              <a:t>statístico</a:t>
            </a:r>
            <a:r>
              <a:rPr lang="pt-BR" sz="1800">
                <a:solidFill>
                  <a:srgbClr val="CCCCCC"/>
                </a:solidFill>
              </a:rPr>
              <a:t> em um BD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Função ‘Inserir’ do CRUD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Versão</a:t>
            </a:r>
            <a:endParaRPr/>
          </a:p>
        </p:txBody>
      </p:sp>
      <p:grpSp>
        <p:nvGrpSpPr>
          <p:cNvPr id="207" name="Google Shape;207;p25"/>
          <p:cNvGrpSpPr/>
          <p:nvPr/>
        </p:nvGrpSpPr>
        <p:grpSpPr>
          <a:xfrm>
            <a:off x="465950" y="1652650"/>
            <a:ext cx="7870450" cy="2996650"/>
            <a:chOff x="465950" y="1652650"/>
            <a:chExt cx="7870450" cy="2996650"/>
          </a:xfrm>
        </p:grpSpPr>
        <p:pic>
          <p:nvPicPr>
            <p:cNvPr id="208" name="Google Shape;208;p25"/>
            <p:cNvPicPr preferRelativeResize="0"/>
            <p:nvPr/>
          </p:nvPicPr>
          <p:blipFill rotWithShape="1">
            <a:blip r:embed="rId3">
              <a:alphaModFix/>
            </a:blip>
            <a:srcRect b="0" l="0" r="53546" t="0"/>
            <a:stretch/>
          </p:blipFill>
          <p:spPr>
            <a:xfrm>
              <a:off x="465950" y="1652650"/>
              <a:ext cx="4106050" cy="2996650"/>
            </a:xfrm>
            <a:prstGeom prst="rect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A="30000" stPos="0" sy="-100000" ky="0"/>
            </a:effectLst>
          </p:spPr>
        </p:pic>
        <p:pic>
          <p:nvPicPr>
            <p:cNvPr id="209" name="Google Shape;209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31075" y="2066125"/>
              <a:ext cx="3005325" cy="2169700"/>
            </a:xfrm>
            <a:prstGeom prst="rect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38100" endA="0" endPos="30000" fadeDir="5400012" kx="0" rotWithShape="0" algn="bl" stA="30000" stPos="0" sy="-100000" ky="0"/>
            </a:effectLst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</a:t>
            </a:r>
            <a:r>
              <a:rPr lang="pt-BR"/>
              <a:t> Orientada a Objetos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038950" y="1410925"/>
            <a:ext cx="7793400" cy="31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Uso de Classes com funções Específicas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Facilitação em trabalhos colaborativos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Reaproveitamento de Códigos</a:t>
            </a:r>
            <a:endParaRPr sz="1800">
              <a:solidFill>
                <a:srgbClr val="CCCCC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</a:rPr>
              <a:t>Contudo: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4 Pacotes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10 Classes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Orientada a Objetos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1038950" y="1410925"/>
            <a:ext cx="7793400" cy="31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</a:rPr>
              <a:t>Pacote: Estatística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</a:rPr>
              <a:t>Classes: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Client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Conta Ocorrências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Estatística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Orientada a Objetos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1038950" y="1410925"/>
            <a:ext cx="7793400" cy="31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</a:rPr>
              <a:t>Pacote: Principal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</a:rPr>
              <a:t>Classes: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Aplicativo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Leitor CSV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Selecionador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Orientada a Objetos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1038950" y="1410925"/>
            <a:ext cx="7793400" cy="31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</a:rPr>
              <a:t>Pacote: MySql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</a:rPr>
              <a:t>Classes: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Conexão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Data </a:t>
            </a:r>
            <a:r>
              <a:rPr lang="pt-BR" sz="1800">
                <a:solidFill>
                  <a:srgbClr val="CCCCCC"/>
                </a:solidFill>
              </a:rPr>
              <a:t>Access</a:t>
            </a:r>
            <a:r>
              <a:rPr lang="pt-BR" sz="1800">
                <a:solidFill>
                  <a:srgbClr val="CCCCCC"/>
                </a:solidFill>
              </a:rPr>
              <a:t> Objects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Orientada a Objetos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1038950" y="1410925"/>
            <a:ext cx="7793400" cy="31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</a:rPr>
              <a:t>Pacote: G</a:t>
            </a:r>
            <a:r>
              <a:rPr lang="pt-BR" sz="1800">
                <a:solidFill>
                  <a:srgbClr val="CCCCCC"/>
                </a:solidFill>
              </a:rPr>
              <a:t>ráfico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</a:rPr>
              <a:t>Classes: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Gráfico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Refinery Utilities</a:t>
            </a:r>
            <a:endParaRPr sz="1800">
              <a:solidFill>
                <a:srgbClr val="CCCCC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</a:t>
            </a:r>
            <a:r>
              <a:rPr lang="pt-BR"/>
              <a:t> dos Requisitos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1038950" y="1410925"/>
            <a:ext cx="7297500" cy="30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</a:rPr>
              <a:t>Requisito Principal: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 Leitura correta do arquivo CSV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</a:rPr>
              <a:t>Requisito Importante: 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Leitura das Variáveis (Cabeçalho e Corpo)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</a:rPr>
              <a:t>Requisito fundamental: 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Leitura da quantidade de </a:t>
            </a:r>
            <a:r>
              <a:rPr lang="pt-BR" sz="1800">
                <a:solidFill>
                  <a:srgbClr val="CCCCCC"/>
                </a:solidFill>
              </a:rPr>
              <a:t>ocorrências</a:t>
            </a:r>
            <a:r>
              <a:rPr lang="pt-BR" sz="1800">
                <a:solidFill>
                  <a:srgbClr val="CCCCCC"/>
                </a:solidFill>
              </a:rPr>
              <a:t> dentro de cada coluna</a:t>
            </a:r>
            <a:endParaRPr sz="1800">
              <a:solidFill>
                <a:srgbClr val="CCCCCC"/>
              </a:solidFill>
            </a:endParaRPr>
          </a:p>
          <a:p>
            <a:pPr indent="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38950" y="1385275"/>
            <a:ext cx="7793400" cy="3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Dados se tornam cada vez mais valiosos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Necessidade de ‘Garimpar’ dados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Tratamento Estatístico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Análises voltadas para determinado Nicho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 dos Requisitos</a:t>
            </a:r>
            <a:endParaRPr/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1038950" y="1410925"/>
            <a:ext cx="7297500" cy="30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</a:rPr>
              <a:t>Outros Requisitos: 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Gerar Relatório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Gerar estatística automaticamente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Gerar o gráfico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Armazenar os dados em um banco de dados 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de Caso de Uso</a:t>
            </a:r>
            <a:endParaRPr/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225" y="1025650"/>
            <a:ext cx="6489899" cy="36432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30000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 de Rastreabilidade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1800" y="1410925"/>
            <a:ext cx="77805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Problema de Evasão de Alunos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Definir perfis das pessoas evadidas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Cruzamento de dados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O Porquê 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Medidas de prevenção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026125" y="1398100"/>
            <a:ext cx="78063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Prazos </a:t>
            </a:r>
            <a:r>
              <a:rPr i="1" lang="pt-BR" sz="1800">
                <a:solidFill>
                  <a:srgbClr val="CCCCCC"/>
                </a:solidFill>
              </a:rPr>
              <a:t>versus</a:t>
            </a:r>
            <a:r>
              <a:rPr lang="pt-BR" sz="1800">
                <a:solidFill>
                  <a:srgbClr val="CCCCCC"/>
                </a:solidFill>
              </a:rPr>
              <a:t> Implementações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Reuniões de grupo para definir escopo</a:t>
            </a:r>
            <a:endParaRPr sz="1800">
              <a:solidFill>
                <a:srgbClr val="CCCCCC"/>
              </a:solidFill>
            </a:endParaRPr>
          </a:p>
          <a:p>
            <a:pPr indent="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  <a:p>
            <a:pPr indent="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</a:rPr>
              <a:t>Funcionalidade Universal: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Maior versatilidade do artefato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Aplicação em diversos tipos de Tabelas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Utilização em outras Instituições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de Requisitos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051800" y="1410925"/>
            <a:ext cx="7780500" cy="31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</a:rPr>
              <a:t>Elaboração de um documento contendo: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Justificativa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Objetivos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Escopo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Descoberta de Requisitos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Classificação de Requisitos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Modelos de Caso de Uso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Tabela de Rastreabilidade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de Pessoas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038950" y="1410925"/>
            <a:ext cx="7793400" cy="31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Funcionograma de Cargos e Tarefas do setor de T.I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Organograma</a:t>
            </a:r>
            <a:endParaRPr sz="1800">
              <a:solidFill>
                <a:srgbClr val="CCCCC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</a:rPr>
              <a:t>Programa de Treinamento e Capacitação: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Levantamento de Necessidades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Programação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Planejamento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Execução 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Avaliação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Desenho de Cargos e Tarefas</a:t>
            </a:r>
            <a:endParaRPr sz="1800">
              <a:solidFill>
                <a:srgbClr val="CCCCC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de Pessoas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125" y="1614175"/>
            <a:ext cx="7228175" cy="301075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30000" stPos="0" sy="-100000" ky="0"/>
          </a:effectLst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de Pessoas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375" y="1657350"/>
            <a:ext cx="7307025" cy="2318925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30000" stPos="0" sy="-100000" ky="0"/>
          </a:effectLst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em Computação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038950" y="1398100"/>
            <a:ext cx="7793400" cy="31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</a:rPr>
              <a:t>Relatório contendo: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Detalhamento de Recursos Utilizados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Processamento e Consumo de memória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Compatibilidade com Sistemas Operacionais</a:t>
            </a:r>
            <a:endParaRPr sz="1800"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 sz="1800">
                <a:solidFill>
                  <a:srgbClr val="CCCCCC"/>
                </a:solidFill>
              </a:rPr>
              <a:t>Pré</a:t>
            </a:r>
            <a:r>
              <a:rPr lang="pt-BR" sz="1800">
                <a:solidFill>
                  <a:srgbClr val="CCCCCC"/>
                </a:solidFill>
              </a:rPr>
              <a:t>-requisitos de software para rodar o artefato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