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1077" y="542122"/>
            <a:ext cx="667124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92" y="1916665"/>
            <a:ext cx="8073014" cy="422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vshome.org/" TargetMode="External"/><Relationship Id="rId3" Type="http://schemas.openxmlformats.org/officeDocument/2006/relationships/hyperlink" Target="http://subversion.apache.org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dirty="0" sz="3200" b="1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dirty="0" sz="3200" spc="-5" b="1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dirty="0" sz="3200" spc="-2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75843" y="3625115"/>
            <a:ext cx="36556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dirty="0" sz="1500" b="1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dirty="0" sz="1500" spc="-10" b="1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dirty="0" sz="1500" spc="-5" b="1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dirty="0" sz="1500" spc="-10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515" y="811786"/>
            <a:ext cx="47898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6) </a:t>
            </a:r>
            <a:r>
              <a:rPr dirty="0" sz="4400" spc="-35"/>
              <a:t>Relato </a:t>
            </a:r>
            <a:r>
              <a:rPr dirty="0" sz="4400" spc="-15"/>
              <a:t>da</a:t>
            </a:r>
            <a:r>
              <a:rPr dirty="0" sz="4400" spc="30"/>
              <a:t> </a:t>
            </a:r>
            <a:r>
              <a:rPr dirty="0" sz="4400" spc="-10"/>
              <a:t>Situação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7675" y="781812"/>
            <a:ext cx="8698992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44434" y="2219939"/>
            <a:ext cx="15043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Identificação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Configuração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193" y="3760753"/>
            <a:ext cx="1245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Controle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498" y="5300004"/>
            <a:ext cx="1245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Auditoria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4267" y="3760753"/>
            <a:ext cx="9074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Relato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2008" y="2253537"/>
            <a:ext cx="1245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460" y="3897823"/>
            <a:ext cx="999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Alterações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9939" y="5437074"/>
            <a:ext cx="113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iê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1010" y="1171485"/>
            <a:ext cx="8940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Relatos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8394" y="5900412"/>
            <a:ext cx="12503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Relatórios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455" y="811786"/>
            <a:ext cx="54159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7) </a:t>
            </a:r>
            <a:r>
              <a:rPr dirty="0" sz="4400" spc="-15"/>
              <a:t>Controle </a:t>
            </a:r>
            <a:r>
              <a:rPr dirty="0" sz="4400" spc="10"/>
              <a:t>de</a:t>
            </a:r>
            <a:r>
              <a:rPr dirty="0" sz="4400" spc="-100"/>
              <a:t> </a:t>
            </a:r>
            <a:r>
              <a:rPr dirty="0" sz="4400" spc="-20"/>
              <a:t>Interface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74" y="1887644"/>
            <a:ext cx="8041640" cy="41408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>
                <a:latin typeface="Calibri"/>
                <a:cs typeface="Calibri"/>
              </a:rPr>
              <a:t>As </a:t>
            </a:r>
            <a:r>
              <a:rPr dirty="0" sz="2700" spc="-5">
                <a:latin typeface="Calibri"/>
                <a:cs typeface="Calibri"/>
              </a:rPr>
              <a:t>atividades </a:t>
            </a:r>
            <a:r>
              <a:rPr dirty="0" sz="2700" spc="-10">
                <a:latin typeface="Calibri"/>
                <a:cs typeface="Calibri"/>
              </a:rPr>
              <a:t>de </a:t>
            </a:r>
            <a:r>
              <a:rPr dirty="0" sz="2700" spc="-15">
                <a:latin typeface="Calibri"/>
                <a:cs typeface="Calibri"/>
              </a:rPr>
              <a:t>controle </a:t>
            </a:r>
            <a:r>
              <a:rPr dirty="0" sz="2700" spc="5">
                <a:latin typeface="Calibri"/>
                <a:cs typeface="Calibri"/>
              </a:rPr>
              <a:t>de </a:t>
            </a:r>
            <a:r>
              <a:rPr dirty="0" sz="2700" spc="-20">
                <a:latin typeface="Calibri"/>
                <a:cs typeface="Calibri"/>
              </a:rPr>
              <a:t>interface </a:t>
            </a:r>
            <a:r>
              <a:rPr dirty="0" sz="2700" spc="-5">
                <a:latin typeface="Calibri"/>
                <a:cs typeface="Calibri"/>
              </a:rPr>
              <a:t>(ou </a:t>
            </a:r>
            <a:r>
              <a:rPr dirty="0" sz="2700" spc="-20">
                <a:latin typeface="Calibri"/>
                <a:cs typeface="Calibri"/>
              </a:rPr>
              <a:t>fronteira)  </a:t>
            </a:r>
            <a:r>
              <a:rPr dirty="0" sz="2700" spc="-10">
                <a:latin typeface="Calibri"/>
                <a:cs typeface="Calibri"/>
              </a:rPr>
              <a:t>coordenam </a:t>
            </a:r>
            <a:r>
              <a:rPr dirty="0" sz="2700">
                <a:latin typeface="Calibri"/>
                <a:cs typeface="Calibri"/>
              </a:rPr>
              <a:t>as </a:t>
            </a:r>
            <a:r>
              <a:rPr dirty="0" sz="2700" spc="-5">
                <a:latin typeface="Calibri"/>
                <a:cs typeface="Calibri"/>
              </a:rPr>
              <a:t>mudanças </a:t>
            </a:r>
            <a:r>
              <a:rPr dirty="0" sz="2700" spc="5">
                <a:latin typeface="Calibri"/>
                <a:cs typeface="Calibri"/>
              </a:rPr>
              <a:t>nos </a:t>
            </a:r>
            <a:r>
              <a:rPr dirty="0" sz="2700" spc="-10">
                <a:latin typeface="Calibri"/>
                <a:cs typeface="Calibri"/>
              </a:rPr>
              <a:t>itens de </a:t>
            </a:r>
            <a:r>
              <a:rPr dirty="0" sz="2700" spc="-15">
                <a:latin typeface="Calibri"/>
                <a:cs typeface="Calibri"/>
              </a:rPr>
              <a:t>configuração</a:t>
            </a:r>
            <a:r>
              <a:rPr dirty="0" sz="2700" spc="-1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que  são </a:t>
            </a:r>
            <a:r>
              <a:rPr dirty="0" sz="2700" spc="-20">
                <a:latin typeface="Calibri"/>
                <a:cs typeface="Calibri"/>
              </a:rPr>
              <a:t>afetados </a:t>
            </a:r>
            <a:r>
              <a:rPr dirty="0" sz="2700" spc="-5">
                <a:latin typeface="Calibri"/>
                <a:cs typeface="Calibri"/>
              </a:rPr>
              <a:t>por </a:t>
            </a:r>
            <a:r>
              <a:rPr dirty="0" sz="2700" spc="-10">
                <a:latin typeface="Calibri"/>
                <a:cs typeface="Calibri"/>
              </a:rPr>
              <a:t>itens </a:t>
            </a:r>
            <a:r>
              <a:rPr dirty="0" sz="2700" spc="-5">
                <a:latin typeface="Calibri"/>
                <a:cs typeface="Calibri"/>
              </a:rPr>
              <a:t>que não </a:t>
            </a:r>
            <a:r>
              <a:rPr dirty="0" sz="2700" spc="-10">
                <a:latin typeface="Calibri"/>
                <a:cs typeface="Calibri"/>
              </a:rPr>
              <a:t>estejam </a:t>
            </a:r>
            <a:r>
              <a:rPr dirty="0" sz="2700" spc="-5">
                <a:latin typeface="Calibri"/>
                <a:cs typeface="Calibri"/>
              </a:rPr>
              <a:t>sendo  </a:t>
            </a:r>
            <a:r>
              <a:rPr dirty="0" sz="2700" spc="-15">
                <a:latin typeface="Calibri"/>
                <a:cs typeface="Calibri"/>
              </a:rPr>
              <a:t>controlados.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 spc="-10">
                <a:latin typeface="Calibri"/>
                <a:cs typeface="Calibri"/>
              </a:rPr>
              <a:t>Equipamentos,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 spc="-10">
                <a:latin typeface="Calibri"/>
                <a:cs typeface="Calibri"/>
              </a:rPr>
              <a:t>Sistemas de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software,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 spc="-15">
                <a:latin typeface="Calibri"/>
                <a:cs typeface="Calibri"/>
              </a:rPr>
              <a:t>Software </a:t>
            </a:r>
            <a:r>
              <a:rPr dirty="0" sz="2700" spc="-10">
                <a:latin typeface="Calibri"/>
                <a:cs typeface="Calibri"/>
              </a:rPr>
              <a:t>de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suporte,</a:t>
            </a:r>
            <a:endParaRPr sz="2700">
              <a:latin typeface="Calibri"/>
              <a:cs typeface="Calibri"/>
            </a:endParaRPr>
          </a:p>
          <a:p>
            <a:pPr marL="354965" marR="110489" indent="-342900">
              <a:lnSpc>
                <a:spcPct val="8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 spc="-5">
                <a:latin typeface="Calibri"/>
                <a:cs typeface="Calibri"/>
              </a:rPr>
              <a:t>Assim </a:t>
            </a:r>
            <a:r>
              <a:rPr dirty="0" sz="2700" spc="-10">
                <a:latin typeface="Calibri"/>
                <a:cs typeface="Calibri"/>
              </a:rPr>
              <a:t>como outros </a:t>
            </a:r>
            <a:r>
              <a:rPr dirty="0" sz="2700" spc="-15">
                <a:latin typeface="Calibri"/>
                <a:cs typeface="Calibri"/>
              </a:rPr>
              <a:t>projetos </a:t>
            </a:r>
            <a:r>
              <a:rPr dirty="0" sz="2700" spc="-10">
                <a:latin typeface="Calibri"/>
                <a:cs typeface="Calibri"/>
              </a:rPr>
              <a:t>devem </a:t>
            </a:r>
            <a:r>
              <a:rPr dirty="0" sz="2700">
                <a:latin typeface="Calibri"/>
                <a:cs typeface="Calibri"/>
              </a:rPr>
              <a:t>ser </a:t>
            </a:r>
            <a:r>
              <a:rPr dirty="0" sz="2700" spc="-10">
                <a:latin typeface="Calibri"/>
                <a:cs typeface="Calibri"/>
              </a:rPr>
              <a:t>examinados </a:t>
            </a:r>
            <a:r>
              <a:rPr dirty="0" sz="2700" spc="5">
                <a:latin typeface="Calibri"/>
                <a:cs typeface="Calibri"/>
              </a:rPr>
              <a:t>na  </a:t>
            </a:r>
            <a:r>
              <a:rPr dirty="0" sz="2700" spc="-10">
                <a:latin typeface="Calibri"/>
                <a:cs typeface="Calibri"/>
              </a:rPr>
              <a:t>busca </a:t>
            </a:r>
            <a:r>
              <a:rPr dirty="0" sz="2700" spc="-5">
                <a:latin typeface="Calibri"/>
                <a:cs typeface="Calibri"/>
              </a:rPr>
              <a:t>por possíveis </a:t>
            </a:r>
            <a:r>
              <a:rPr dirty="0" sz="2700" spc="-15">
                <a:latin typeface="Calibri"/>
                <a:cs typeface="Calibri"/>
              </a:rPr>
              <a:t>interfaces </a:t>
            </a:r>
            <a:r>
              <a:rPr dirty="0" sz="2700" spc="-10">
                <a:latin typeface="Calibri"/>
                <a:cs typeface="Calibri"/>
              </a:rPr>
              <a:t>com </a:t>
            </a:r>
            <a:r>
              <a:rPr dirty="0" sz="2700">
                <a:latin typeface="Calibri"/>
                <a:cs typeface="Calibri"/>
              </a:rPr>
              <a:t>o </a:t>
            </a:r>
            <a:r>
              <a:rPr dirty="0" sz="2700" spc="-15">
                <a:latin typeface="Calibri"/>
                <a:cs typeface="Calibri"/>
              </a:rPr>
              <a:t>projeto </a:t>
            </a:r>
            <a:r>
              <a:rPr dirty="0" sz="2700">
                <a:latin typeface="Calibri"/>
                <a:cs typeface="Calibri"/>
              </a:rPr>
              <a:t>sob  </a:t>
            </a:r>
            <a:r>
              <a:rPr dirty="0" sz="2700" spc="-15">
                <a:latin typeface="Calibri"/>
                <a:cs typeface="Calibri"/>
              </a:rPr>
              <a:t>controle.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26589" marR="5080" indent="-1914525">
              <a:lnSpc>
                <a:spcPct val="100000"/>
              </a:lnSpc>
              <a:spcBef>
                <a:spcPts val="95"/>
              </a:spcBef>
            </a:pPr>
            <a:r>
              <a:rPr dirty="0"/>
              <a:t>8) </a:t>
            </a:r>
            <a:r>
              <a:rPr dirty="0" spc="-20"/>
              <a:t>Controle </a:t>
            </a:r>
            <a:r>
              <a:rPr dirty="0" spc="5"/>
              <a:t>de </a:t>
            </a:r>
            <a:r>
              <a:rPr dirty="0" spc="-20"/>
              <a:t>Subcontratados </a:t>
            </a:r>
            <a:r>
              <a:rPr dirty="0" spc="-5"/>
              <a:t>e  </a:t>
            </a:r>
            <a:r>
              <a:rPr dirty="0" spc="-15"/>
              <a:t>Fornecedores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60359" cy="294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>
                <a:latin typeface="Calibri"/>
                <a:cs typeface="Calibri"/>
              </a:rPr>
              <a:t>atividades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20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15">
                <a:latin typeface="Calibri"/>
                <a:cs typeface="Calibri"/>
              </a:rPr>
              <a:t>subcontratados </a:t>
            </a:r>
            <a:r>
              <a:rPr dirty="0" sz="3200">
                <a:latin typeface="Calibri"/>
                <a:cs typeface="Calibri"/>
              </a:rPr>
              <a:t>e  </a:t>
            </a:r>
            <a:r>
              <a:rPr dirty="0" sz="3200" spc="-10">
                <a:latin typeface="Calibri"/>
                <a:cs typeface="Calibri"/>
              </a:rPr>
              <a:t>fornecedores coordenam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forma </a:t>
            </a:r>
            <a:r>
              <a:rPr dirty="0" sz="3200" spc="-10">
                <a:latin typeface="Calibri"/>
                <a:cs typeface="Calibri"/>
              </a:rPr>
              <a:t>como </a:t>
            </a:r>
            <a:r>
              <a:rPr dirty="0" sz="3200">
                <a:latin typeface="Calibri"/>
                <a:cs typeface="Calibri"/>
              </a:rPr>
              <a:t>os  </a:t>
            </a:r>
            <a:r>
              <a:rPr dirty="0" sz="3200" spc="-15">
                <a:latin typeface="Calibri"/>
                <a:cs typeface="Calibri"/>
              </a:rPr>
              <a:t>itens </a:t>
            </a:r>
            <a:r>
              <a:rPr dirty="0" sz="3200" spc="-5">
                <a:latin typeface="Calibri"/>
                <a:cs typeface="Calibri"/>
              </a:rPr>
              <a:t>que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foram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>
                <a:latin typeface="Calibri"/>
                <a:cs typeface="Calibri"/>
              </a:rPr>
              <a:t>Desenvolvidos </a:t>
            </a:r>
            <a:r>
              <a:rPr dirty="0" sz="2800" spc="-10">
                <a:latin typeface="Calibri"/>
                <a:cs typeface="Calibri"/>
              </a:rPr>
              <a:t>por </a:t>
            </a:r>
            <a:r>
              <a:rPr dirty="0" sz="2800" spc="-15">
                <a:latin typeface="Calibri"/>
                <a:cs typeface="Calibri"/>
              </a:rPr>
              <a:t>solicitação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outras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empresas</a:t>
            </a:r>
            <a:endParaRPr sz="2800">
              <a:latin typeface="Calibri"/>
              <a:cs typeface="Calibri"/>
            </a:endParaRPr>
          </a:p>
          <a:p>
            <a:pPr marL="756285" marR="542290" indent="-28702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0">
                <a:latin typeface="Calibri"/>
                <a:cs typeface="Calibri"/>
              </a:rPr>
              <a:t>Ou </a:t>
            </a:r>
            <a:r>
              <a:rPr dirty="0" sz="2800" spc="-35">
                <a:latin typeface="Calibri"/>
                <a:cs typeface="Calibri"/>
              </a:rPr>
              <a:t>foram </a:t>
            </a:r>
            <a:r>
              <a:rPr dirty="0" sz="2800" spc="-10">
                <a:latin typeface="Calibri"/>
                <a:cs typeface="Calibri"/>
              </a:rPr>
              <a:t>adquiridos </a:t>
            </a:r>
            <a:r>
              <a:rPr dirty="0" sz="2800" spc="10">
                <a:latin typeface="Calibri"/>
                <a:cs typeface="Calibri"/>
              </a:rPr>
              <a:t>já </a:t>
            </a:r>
            <a:r>
              <a:rPr dirty="0" sz="2800" spc="-20">
                <a:latin typeface="Calibri"/>
                <a:cs typeface="Calibri"/>
              </a:rPr>
              <a:t>prontos </a:t>
            </a:r>
            <a:r>
              <a:rPr dirty="0" sz="2800" spc="-5">
                <a:latin typeface="Calibri"/>
                <a:cs typeface="Calibri"/>
              </a:rPr>
              <a:t>são </a:t>
            </a:r>
            <a:r>
              <a:rPr dirty="0" sz="2800" spc="-15">
                <a:latin typeface="Calibri"/>
                <a:cs typeface="Calibri"/>
              </a:rPr>
              <a:t>testados </a:t>
            </a:r>
            <a:r>
              <a:rPr dirty="0" sz="2800" spc="-5">
                <a:latin typeface="Calibri"/>
                <a:cs typeface="Calibri"/>
              </a:rPr>
              <a:t>e  </a:t>
            </a:r>
            <a:r>
              <a:rPr dirty="0" sz="2800" spc="-15">
                <a:latin typeface="Calibri"/>
                <a:cs typeface="Calibri"/>
              </a:rPr>
              <a:t>incorporados </a:t>
            </a:r>
            <a:r>
              <a:rPr dirty="0" sz="2800" spc="-5">
                <a:latin typeface="Calibri"/>
                <a:cs typeface="Calibri"/>
              </a:rPr>
              <a:t>ao </a:t>
            </a:r>
            <a:r>
              <a:rPr dirty="0" sz="2800" spc="-15">
                <a:latin typeface="Calibri"/>
                <a:cs typeface="Calibri"/>
              </a:rPr>
              <a:t>repositório do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projeto.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26589" marR="5080" indent="-1914525">
              <a:lnSpc>
                <a:spcPct val="100000"/>
              </a:lnSpc>
              <a:spcBef>
                <a:spcPts val="95"/>
              </a:spcBef>
            </a:pPr>
            <a:r>
              <a:rPr dirty="0"/>
              <a:t>8) </a:t>
            </a:r>
            <a:r>
              <a:rPr dirty="0" spc="-20"/>
              <a:t>Controle </a:t>
            </a:r>
            <a:r>
              <a:rPr dirty="0" spc="5"/>
              <a:t>de </a:t>
            </a:r>
            <a:r>
              <a:rPr dirty="0" spc="-20"/>
              <a:t>Subcontratados </a:t>
            </a:r>
            <a:r>
              <a:rPr dirty="0" spc="-5"/>
              <a:t>e  </a:t>
            </a:r>
            <a:r>
              <a:rPr dirty="0" spc="-15"/>
              <a:t>Fornecedores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92" y="1864443"/>
            <a:ext cx="8009890" cy="40684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 spc="-35">
                <a:latin typeface="Calibri"/>
                <a:cs typeface="Calibri"/>
              </a:rPr>
              <a:t>Para </a:t>
            </a:r>
            <a:r>
              <a:rPr dirty="0" sz="3000" spc="-15">
                <a:latin typeface="Calibri"/>
                <a:cs typeface="Calibri"/>
              </a:rPr>
              <a:t>itens subcontratados </a:t>
            </a:r>
            <a:r>
              <a:rPr dirty="0" sz="3000" spc="-10">
                <a:latin typeface="Calibri"/>
                <a:cs typeface="Calibri"/>
              </a:rPr>
              <a:t>deve-se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descrever:</a:t>
            </a:r>
            <a:endParaRPr sz="3000">
              <a:latin typeface="Calibri"/>
              <a:cs typeface="Calibri"/>
            </a:endParaRPr>
          </a:p>
          <a:p>
            <a:pPr marL="984885" marR="151130" indent="-515620">
              <a:lnSpc>
                <a:spcPct val="100000"/>
              </a:lnSpc>
              <a:spcBef>
                <a:spcPts val="650"/>
              </a:spcBef>
              <a:tabLst>
                <a:tab pos="985519" algn="l"/>
              </a:tabLst>
            </a:pPr>
            <a:r>
              <a:rPr dirty="0" sz="2600">
                <a:latin typeface="Calibri"/>
                <a:cs typeface="Calibri"/>
              </a:rPr>
              <a:t>1.		</a:t>
            </a:r>
            <a:r>
              <a:rPr dirty="0" sz="2600" spc="-5">
                <a:latin typeface="Calibri"/>
                <a:cs typeface="Calibri"/>
              </a:rPr>
              <a:t>Os requisitos </a:t>
            </a:r>
            <a:r>
              <a:rPr dirty="0" sz="2600" spc="5">
                <a:latin typeface="Calibri"/>
                <a:cs typeface="Calibri"/>
              </a:rPr>
              <a:t>de </a:t>
            </a:r>
            <a:r>
              <a:rPr dirty="0" sz="2600" spc="-10">
                <a:latin typeface="Calibri"/>
                <a:cs typeface="Calibri"/>
              </a:rPr>
              <a:t>gerenciamento </a:t>
            </a:r>
            <a:r>
              <a:rPr dirty="0" sz="2600" spc="5">
                <a:latin typeface="Calibri"/>
                <a:cs typeface="Calibri"/>
              </a:rPr>
              <a:t>de </a:t>
            </a:r>
            <a:r>
              <a:rPr dirty="0" sz="2600" spc="-10">
                <a:latin typeface="Calibri"/>
                <a:cs typeface="Calibri"/>
              </a:rPr>
              <a:t>configuração</a:t>
            </a:r>
            <a:r>
              <a:rPr dirty="0" sz="2600" spc="-16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de  </a:t>
            </a:r>
            <a:r>
              <a:rPr dirty="0" sz="2600" spc="-10">
                <a:latin typeface="Calibri"/>
                <a:cs typeface="Calibri"/>
              </a:rPr>
              <a:t>software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serem </a:t>
            </a:r>
            <a:r>
              <a:rPr dirty="0" sz="2600" spc="-15">
                <a:latin typeface="Calibri"/>
                <a:cs typeface="Calibri"/>
              </a:rPr>
              <a:t>satisfeitos </a:t>
            </a:r>
            <a:r>
              <a:rPr dirty="0" sz="2600" spc="-5">
                <a:latin typeface="Calibri"/>
                <a:cs typeface="Calibri"/>
              </a:rPr>
              <a:t>pelo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subcontratado</a:t>
            </a:r>
            <a:endParaRPr sz="2600">
              <a:latin typeface="Calibri"/>
              <a:cs typeface="Calibri"/>
            </a:endParaRPr>
          </a:p>
          <a:p>
            <a:pPr marL="984885" marR="1388110" indent="-515620">
              <a:lnSpc>
                <a:spcPct val="100000"/>
              </a:lnSpc>
              <a:spcBef>
                <a:spcPts val="625"/>
              </a:spcBef>
              <a:tabLst>
                <a:tab pos="985519" algn="l"/>
              </a:tabLst>
            </a:pPr>
            <a:r>
              <a:rPr dirty="0" sz="2600">
                <a:latin typeface="Calibri"/>
                <a:cs typeface="Calibri"/>
              </a:rPr>
              <a:t>2.		Como </a:t>
            </a:r>
            <a:r>
              <a:rPr dirty="0" sz="2600" spc="-15">
                <a:latin typeface="Calibri"/>
                <a:cs typeface="Calibri"/>
              </a:rPr>
              <a:t>será </a:t>
            </a:r>
            <a:r>
              <a:rPr dirty="0" sz="2600" spc="-20">
                <a:latin typeface="Calibri"/>
                <a:cs typeface="Calibri"/>
              </a:rPr>
              <a:t>feito </a:t>
            </a:r>
            <a:r>
              <a:rPr dirty="0" sz="2600">
                <a:latin typeface="Calibri"/>
                <a:cs typeface="Calibri"/>
              </a:rPr>
              <a:t>o </a:t>
            </a:r>
            <a:r>
              <a:rPr dirty="0" sz="2600" spc="-10">
                <a:latin typeface="Calibri"/>
                <a:cs typeface="Calibri"/>
              </a:rPr>
              <a:t>monitoramento sobre </a:t>
            </a:r>
            <a:r>
              <a:rPr dirty="0" sz="2600">
                <a:latin typeface="Calibri"/>
                <a:cs typeface="Calibri"/>
              </a:rPr>
              <a:t>o  </a:t>
            </a:r>
            <a:r>
              <a:rPr dirty="0" sz="2600" spc="-15">
                <a:latin typeface="Calibri"/>
                <a:cs typeface="Calibri"/>
              </a:rPr>
              <a:t>subcontratado</a:t>
            </a:r>
            <a:endParaRPr sz="2600">
              <a:latin typeface="Calibri"/>
              <a:cs typeface="Calibri"/>
            </a:endParaRPr>
          </a:p>
          <a:p>
            <a:pPr marL="984885" marR="503555" indent="-515620">
              <a:lnSpc>
                <a:spcPct val="100000"/>
              </a:lnSpc>
              <a:spcBef>
                <a:spcPts val="625"/>
              </a:spcBef>
              <a:tabLst>
                <a:tab pos="985519" algn="l"/>
              </a:tabLst>
            </a:pPr>
            <a:r>
              <a:rPr dirty="0" sz="2600">
                <a:latin typeface="Calibri"/>
                <a:cs typeface="Calibri"/>
              </a:rPr>
              <a:t>3.		Como o </a:t>
            </a:r>
            <a:r>
              <a:rPr dirty="0" sz="2600" spc="-15">
                <a:latin typeface="Calibri"/>
                <a:cs typeface="Calibri"/>
              </a:rPr>
              <a:t>código, </a:t>
            </a:r>
            <a:r>
              <a:rPr dirty="0" sz="2600" spc="-10">
                <a:latin typeface="Calibri"/>
                <a:cs typeface="Calibri"/>
              </a:rPr>
              <a:t>documentação </a:t>
            </a:r>
            <a:r>
              <a:rPr dirty="0" sz="2600">
                <a:latin typeface="Calibri"/>
                <a:cs typeface="Calibri"/>
              </a:rPr>
              <a:t>e dados </a:t>
            </a:r>
            <a:r>
              <a:rPr dirty="0" sz="2600" spc="-10">
                <a:latin typeface="Calibri"/>
                <a:cs typeface="Calibri"/>
              </a:rPr>
              <a:t>externos  serão testados, </a:t>
            </a:r>
            <a:r>
              <a:rPr dirty="0" sz="2600" spc="-5">
                <a:latin typeface="Calibri"/>
                <a:cs typeface="Calibri"/>
              </a:rPr>
              <a:t>aceitos </a:t>
            </a:r>
            <a:r>
              <a:rPr dirty="0" sz="2600">
                <a:latin typeface="Calibri"/>
                <a:cs typeface="Calibri"/>
              </a:rPr>
              <a:t>e adicionados ao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projeto</a:t>
            </a:r>
            <a:endParaRPr sz="2600">
              <a:latin typeface="Calibri"/>
              <a:cs typeface="Calibri"/>
            </a:endParaRPr>
          </a:p>
          <a:p>
            <a:pPr marL="984885" marR="5080" indent="-515620">
              <a:lnSpc>
                <a:spcPct val="100000"/>
              </a:lnSpc>
              <a:spcBef>
                <a:spcPts val="625"/>
              </a:spcBef>
              <a:tabLst>
                <a:tab pos="985519" algn="l"/>
              </a:tabLst>
            </a:pPr>
            <a:r>
              <a:rPr dirty="0" sz="2600">
                <a:latin typeface="Calibri"/>
                <a:cs typeface="Calibri"/>
              </a:rPr>
              <a:t>4.		Como </a:t>
            </a:r>
            <a:r>
              <a:rPr dirty="0" sz="2600" spc="-10">
                <a:latin typeface="Calibri"/>
                <a:cs typeface="Calibri"/>
              </a:rPr>
              <a:t>serão </a:t>
            </a:r>
            <a:r>
              <a:rPr dirty="0" sz="2600" spc="-15">
                <a:latin typeface="Calibri"/>
                <a:cs typeface="Calibri"/>
              </a:rPr>
              <a:t>tratadas as </a:t>
            </a:r>
            <a:r>
              <a:rPr dirty="0" sz="2600" spc="-10">
                <a:latin typeface="Calibri"/>
                <a:cs typeface="Calibri"/>
              </a:rPr>
              <a:t>questões </a:t>
            </a:r>
            <a:r>
              <a:rPr dirty="0" sz="2600" spc="5">
                <a:latin typeface="Calibri"/>
                <a:cs typeface="Calibri"/>
              </a:rPr>
              <a:t>de </a:t>
            </a:r>
            <a:r>
              <a:rPr dirty="0" sz="2600" spc="-5">
                <a:latin typeface="Calibri"/>
                <a:cs typeface="Calibri"/>
              </a:rPr>
              <a:t>propriedade </a:t>
            </a:r>
            <a:r>
              <a:rPr dirty="0" sz="2600" spc="5">
                <a:latin typeface="Calibri"/>
                <a:cs typeface="Calibri"/>
              </a:rPr>
              <a:t>do  </a:t>
            </a:r>
            <a:r>
              <a:rPr dirty="0" sz="2600" spc="-10">
                <a:latin typeface="Calibri"/>
                <a:cs typeface="Calibri"/>
              </a:rPr>
              <a:t>código produzido, como </a:t>
            </a:r>
            <a:r>
              <a:rPr dirty="0" sz="2600" spc="-5">
                <a:latin typeface="Calibri"/>
                <a:cs typeface="Calibri"/>
              </a:rPr>
              <a:t>direitos </a:t>
            </a:r>
            <a:r>
              <a:rPr dirty="0" sz="2600" spc="-10">
                <a:latin typeface="Calibri"/>
                <a:cs typeface="Calibri"/>
              </a:rPr>
              <a:t>autorais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royalties.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26589" marR="5080" indent="-1914525">
              <a:lnSpc>
                <a:spcPct val="100000"/>
              </a:lnSpc>
              <a:spcBef>
                <a:spcPts val="95"/>
              </a:spcBef>
            </a:pPr>
            <a:r>
              <a:rPr dirty="0"/>
              <a:t>8) </a:t>
            </a:r>
            <a:r>
              <a:rPr dirty="0" spc="-20"/>
              <a:t>Controle </a:t>
            </a:r>
            <a:r>
              <a:rPr dirty="0" spc="5"/>
              <a:t>de </a:t>
            </a:r>
            <a:r>
              <a:rPr dirty="0" spc="-20"/>
              <a:t>Subcontratados </a:t>
            </a:r>
            <a:r>
              <a:rPr dirty="0" spc="-5"/>
              <a:t>e  </a:t>
            </a:r>
            <a:r>
              <a:rPr dirty="0" spc="-15"/>
              <a:t>Fornecedores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92" y="1867664"/>
            <a:ext cx="8006080" cy="3592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 spc="-35">
                <a:latin typeface="Calibri"/>
                <a:cs typeface="Calibri"/>
              </a:rPr>
              <a:t>Para </a:t>
            </a:r>
            <a:r>
              <a:rPr dirty="0" sz="3000" spc="-15">
                <a:latin typeface="Calibri"/>
                <a:cs typeface="Calibri"/>
              </a:rPr>
              <a:t>itens </a:t>
            </a:r>
            <a:r>
              <a:rPr dirty="0" sz="3000" spc="-10">
                <a:latin typeface="Calibri"/>
                <a:cs typeface="Calibri"/>
              </a:rPr>
              <a:t>adquiridos </a:t>
            </a:r>
            <a:r>
              <a:rPr dirty="0" sz="3000" spc="-15">
                <a:latin typeface="Calibri"/>
                <a:cs typeface="Calibri"/>
              </a:rPr>
              <a:t>prontos </a:t>
            </a:r>
            <a:r>
              <a:rPr dirty="0" sz="3000" spc="-10">
                <a:latin typeface="Calibri"/>
                <a:cs typeface="Calibri"/>
              </a:rPr>
              <a:t>deve-se</a:t>
            </a:r>
            <a:r>
              <a:rPr dirty="0" sz="3000" spc="5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descrever:</a:t>
            </a: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720"/>
              </a:spcBef>
              <a:tabLst>
                <a:tab pos="526415" algn="l"/>
              </a:tabLst>
            </a:pPr>
            <a:r>
              <a:rPr dirty="0" sz="3000">
                <a:latin typeface="Calibri"/>
                <a:cs typeface="Calibri"/>
              </a:rPr>
              <a:t>1.	</a:t>
            </a:r>
            <a:r>
              <a:rPr dirty="0" sz="3000" spc="-5">
                <a:latin typeface="Calibri"/>
                <a:cs typeface="Calibri"/>
              </a:rPr>
              <a:t>Como </a:t>
            </a:r>
            <a:r>
              <a:rPr dirty="0" sz="3000" spc="-20">
                <a:latin typeface="Calibri"/>
                <a:cs typeface="Calibri"/>
              </a:rPr>
              <a:t>serão </a:t>
            </a:r>
            <a:r>
              <a:rPr dirty="0" sz="3000" spc="-10">
                <a:latin typeface="Calibri"/>
                <a:cs typeface="Calibri"/>
              </a:rPr>
              <a:t>recebidos, </a:t>
            </a:r>
            <a:r>
              <a:rPr dirty="0" sz="3000" spc="-15">
                <a:latin typeface="Calibri"/>
                <a:cs typeface="Calibri"/>
              </a:rPr>
              <a:t>testados </a:t>
            </a:r>
            <a:r>
              <a:rPr dirty="0" sz="3000">
                <a:latin typeface="Calibri"/>
                <a:cs typeface="Calibri"/>
              </a:rPr>
              <a:t>e </a:t>
            </a:r>
            <a:r>
              <a:rPr dirty="0" sz="3000" spc="-10">
                <a:latin typeface="Calibri"/>
                <a:cs typeface="Calibri"/>
              </a:rPr>
              <a:t>colocados </a:t>
            </a:r>
            <a:r>
              <a:rPr dirty="0" sz="3000">
                <a:latin typeface="Calibri"/>
                <a:cs typeface="Calibri"/>
              </a:rPr>
              <a:t>sob  </a:t>
            </a:r>
            <a:r>
              <a:rPr dirty="0" sz="3000" spc="-20">
                <a:latin typeface="Calibri"/>
                <a:cs typeface="Calibri"/>
              </a:rPr>
              <a:t>controle </a:t>
            </a:r>
            <a:r>
              <a:rPr dirty="0" sz="3000" spc="5">
                <a:latin typeface="Calibri"/>
                <a:cs typeface="Calibri"/>
              </a:rPr>
              <a:t>de </a:t>
            </a:r>
            <a:r>
              <a:rPr dirty="0" sz="3000" spc="-15">
                <a:latin typeface="Calibri"/>
                <a:cs typeface="Calibri"/>
              </a:rPr>
              <a:t>gerenciamento </a:t>
            </a:r>
            <a:r>
              <a:rPr dirty="0" sz="3000" spc="5">
                <a:latin typeface="Calibri"/>
                <a:cs typeface="Calibri"/>
              </a:rPr>
              <a:t>de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configuração</a:t>
            </a:r>
            <a:endParaRPr sz="3000">
              <a:latin typeface="Calibri"/>
              <a:cs typeface="Calibri"/>
            </a:endParaRPr>
          </a:p>
          <a:p>
            <a:pPr marL="527685" marR="255270" indent="-515620">
              <a:lnSpc>
                <a:spcPct val="100000"/>
              </a:lnSpc>
              <a:spcBef>
                <a:spcPts val="720"/>
              </a:spcBef>
              <a:tabLst>
                <a:tab pos="526415" algn="l"/>
              </a:tabLst>
            </a:pPr>
            <a:r>
              <a:rPr dirty="0" sz="3000">
                <a:latin typeface="Calibri"/>
                <a:cs typeface="Calibri"/>
              </a:rPr>
              <a:t>2.	</a:t>
            </a:r>
            <a:r>
              <a:rPr dirty="0" sz="3000" spc="-5">
                <a:latin typeface="Calibri"/>
                <a:cs typeface="Calibri"/>
              </a:rPr>
              <a:t>Como </a:t>
            </a:r>
            <a:r>
              <a:rPr dirty="0" sz="3000">
                <a:latin typeface="Calibri"/>
                <a:cs typeface="Calibri"/>
              </a:rPr>
              <a:t>as </a:t>
            </a:r>
            <a:r>
              <a:rPr dirty="0" sz="3000" spc="-5">
                <a:latin typeface="Calibri"/>
                <a:cs typeface="Calibri"/>
              </a:rPr>
              <a:t>mudanças </a:t>
            </a:r>
            <a:r>
              <a:rPr dirty="0" sz="3000" spc="-10">
                <a:latin typeface="Calibri"/>
                <a:cs typeface="Calibri"/>
              </a:rPr>
              <a:t>no software do </a:t>
            </a:r>
            <a:r>
              <a:rPr dirty="0" sz="3000" spc="-15">
                <a:latin typeface="Calibri"/>
                <a:cs typeface="Calibri"/>
              </a:rPr>
              <a:t>fornecedor  serão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tratadas</a:t>
            </a:r>
            <a:endParaRPr sz="3000">
              <a:latin typeface="Calibri"/>
              <a:cs typeface="Calibri"/>
            </a:endParaRPr>
          </a:p>
          <a:p>
            <a:pPr marL="527685" marR="87630" indent="-515620">
              <a:lnSpc>
                <a:spcPct val="100000"/>
              </a:lnSpc>
              <a:spcBef>
                <a:spcPts val="720"/>
              </a:spcBef>
              <a:tabLst>
                <a:tab pos="526415" algn="l"/>
              </a:tabLst>
            </a:pPr>
            <a:r>
              <a:rPr dirty="0" sz="3000">
                <a:latin typeface="Calibri"/>
                <a:cs typeface="Calibri"/>
              </a:rPr>
              <a:t>3.	Se e </a:t>
            </a:r>
            <a:r>
              <a:rPr dirty="0" sz="3000" spc="-5">
                <a:latin typeface="Calibri"/>
                <a:cs typeface="Calibri"/>
              </a:rPr>
              <a:t>como </a:t>
            </a:r>
            <a:r>
              <a:rPr dirty="0" sz="3000">
                <a:latin typeface="Calibri"/>
                <a:cs typeface="Calibri"/>
              </a:rPr>
              <a:t>o </a:t>
            </a:r>
            <a:r>
              <a:rPr dirty="0" sz="3000" spc="-10">
                <a:latin typeface="Calibri"/>
                <a:cs typeface="Calibri"/>
              </a:rPr>
              <a:t>fornecedor participará no </a:t>
            </a:r>
            <a:r>
              <a:rPr dirty="0" sz="3000" spc="-15">
                <a:latin typeface="Calibri"/>
                <a:cs typeface="Calibri"/>
              </a:rPr>
              <a:t>processo  </a:t>
            </a:r>
            <a:r>
              <a:rPr dirty="0" sz="3000" spc="-10">
                <a:latin typeface="Calibri"/>
                <a:cs typeface="Calibri"/>
              </a:rPr>
              <a:t>de </a:t>
            </a:r>
            <a:r>
              <a:rPr dirty="0" sz="3000" spc="-15">
                <a:latin typeface="Calibri"/>
                <a:cs typeface="Calibri"/>
              </a:rPr>
              <a:t>gerenciamento </a:t>
            </a:r>
            <a:r>
              <a:rPr dirty="0" sz="3000" spc="-10">
                <a:latin typeface="Calibri"/>
                <a:cs typeface="Calibri"/>
              </a:rPr>
              <a:t>de mudança do </a:t>
            </a:r>
            <a:r>
              <a:rPr dirty="0" sz="3000" spc="-20">
                <a:latin typeface="Calibri"/>
                <a:cs typeface="Calibri"/>
              </a:rPr>
              <a:t>projeto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85" y="811786"/>
            <a:ext cx="3917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/>
              <a:t>Ferramentas</a:t>
            </a:r>
            <a:r>
              <a:rPr dirty="0" sz="4400" spc="-114"/>
              <a:t> </a:t>
            </a:r>
            <a:r>
              <a:rPr dirty="0" sz="4400" spc="5"/>
              <a:t>GCS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16665"/>
            <a:ext cx="7854315" cy="422656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4965" marR="5080" indent="-342900">
              <a:lnSpc>
                <a:spcPct val="897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 spc="-20">
                <a:latin typeface="Calibri"/>
                <a:cs typeface="Calibri"/>
              </a:rPr>
              <a:t>Ferramentas </a:t>
            </a:r>
            <a:r>
              <a:rPr dirty="0" sz="3000" spc="-10">
                <a:latin typeface="Calibri"/>
                <a:cs typeface="Calibri"/>
              </a:rPr>
              <a:t>de software podem </a:t>
            </a:r>
            <a:r>
              <a:rPr dirty="0" sz="3000" spc="-5">
                <a:latin typeface="Calibri"/>
                <a:cs typeface="Calibri"/>
              </a:rPr>
              <a:t>auxiliar </a:t>
            </a:r>
            <a:r>
              <a:rPr dirty="0" sz="3000">
                <a:latin typeface="Calibri"/>
                <a:cs typeface="Calibri"/>
              </a:rPr>
              <a:t>as  </a:t>
            </a:r>
            <a:r>
              <a:rPr dirty="0" sz="3000" spc="-10">
                <a:latin typeface="Calibri"/>
                <a:cs typeface="Calibri"/>
              </a:rPr>
              <a:t>atividades </a:t>
            </a:r>
            <a:r>
              <a:rPr dirty="0" sz="3000" spc="5">
                <a:latin typeface="Calibri"/>
                <a:cs typeface="Calibri"/>
              </a:rPr>
              <a:t>de </a:t>
            </a:r>
            <a:r>
              <a:rPr dirty="0" sz="3000" spc="-15">
                <a:latin typeface="Calibri"/>
                <a:cs typeface="Calibri"/>
              </a:rPr>
              <a:t>gerenciamento </a:t>
            </a:r>
            <a:r>
              <a:rPr dirty="0" sz="3000" spc="5">
                <a:latin typeface="Calibri"/>
                <a:cs typeface="Calibri"/>
              </a:rPr>
              <a:t>de </a:t>
            </a:r>
            <a:r>
              <a:rPr dirty="0" sz="3000" spc="-15">
                <a:latin typeface="Calibri"/>
                <a:cs typeface="Calibri"/>
              </a:rPr>
              <a:t>configuração </a:t>
            </a:r>
            <a:r>
              <a:rPr dirty="0" sz="3000" spc="5">
                <a:latin typeface="Calibri"/>
                <a:cs typeface="Calibri"/>
              </a:rPr>
              <a:t>de  </a:t>
            </a:r>
            <a:r>
              <a:rPr dirty="0" sz="3000" spc="-10">
                <a:latin typeface="Calibri"/>
                <a:cs typeface="Calibri"/>
              </a:rPr>
              <a:t>software.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 spc="-15">
                <a:latin typeface="Calibri"/>
                <a:cs typeface="Calibri"/>
              </a:rPr>
              <a:t>Exemplos </a:t>
            </a:r>
            <a:r>
              <a:rPr dirty="0" sz="3000" spc="5">
                <a:latin typeface="Calibri"/>
                <a:cs typeface="Calibri"/>
              </a:rPr>
              <a:t>de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ferramentas: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latin typeface="Arial"/>
                <a:cs typeface="Arial"/>
              </a:rPr>
              <a:t>–</a:t>
            </a:r>
            <a:r>
              <a:rPr dirty="0" sz="2600" spc="80">
                <a:latin typeface="Arial"/>
                <a:cs typeface="Arial"/>
              </a:rPr>
              <a:t> </a:t>
            </a:r>
            <a:r>
              <a:rPr dirty="0" sz="2600" spc="-5">
                <a:latin typeface="Calibri"/>
                <a:cs typeface="Calibri"/>
              </a:rPr>
              <a:t>GIT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90"/>
              </a:spcBef>
              <a:tabLst>
                <a:tab pos="1155065" algn="l"/>
              </a:tabLst>
            </a:pPr>
            <a:r>
              <a:rPr dirty="0" sz="2200" spc="-5">
                <a:latin typeface="Arial"/>
                <a:cs typeface="Arial"/>
              </a:rPr>
              <a:t>•	</a:t>
            </a:r>
            <a:r>
              <a:rPr dirty="0" sz="2200" spc="-15">
                <a:latin typeface="Calibri"/>
                <a:cs typeface="Calibri"/>
              </a:rPr>
              <a:t>https://git-scm.com/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85"/>
              </a:spcBef>
            </a:pPr>
            <a:r>
              <a:rPr dirty="0" sz="2600">
                <a:latin typeface="Arial"/>
                <a:cs typeface="Arial"/>
              </a:rPr>
              <a:t>– </a:t>
            </a:r>
            <a:r>
              <a:rPr dirty="0" sz="2600">
                <a:latin typeface="Calibri"/>
                <a:cs typeface="Calibri"/>
              </a:rPr>
              <a:t>CVS </a:t>
            </a:r>
            <a:r>
              <a:rPr dirty="0" sz="2600" spc="-5">
                <a:latin typeface="Calibri"/>
                <a:cs typeface="Calibri"/>
              </a:rPr>
              <a:t>(Concurrent </a:t>
            </a:r>
            <a:r>
              <a:rPr dirty="0" sz="2600" spc="-25">
                <a:latin typeface="Calibri"/>
                <a:cs typeface="Calibri"/>
              </a:rPr>
              <a:t>Versions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System)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90"/>
              </a:spcBef>
              <a:tabLst>
                <a:tab pos="1155065" algn="l"/>
              </a:tabLst>
            </a:pPr>
            <a:r>
              <a:rPr dirty="0" sz="2200" spc="-5">
                <a:latin typeface="Arial"/>
                <a:cs typeface="Arial"/>
              </a:rPr>
              <a:t>•	</a:t>
            </a:r>
            <a:r>
              <a:rPr dirty="0" sz="2200" spc="-10">
                <a:latin typeface="Calibri"/>
                <a:cs typeface="Calibri"/>
                <a:hlinkClick r:id="rId2"/>
              </a:rPr>
              <a:t>http://www.cvshome.org/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85"/>
              </a:spcBef>
            </a:pPr>
            <a:r>
              <a:rPr dirty="0" sz="2600">
                <a:latin typeface="Arial"/>
                <a:cs typeface="Arial"/>
              </a:rPr>
              <a:t>–</a:t>
            </a:r>
            <a:r>
              <a:rPr dirty="0" sz="2600" spc="80">
                <a:latin typeface="Arial"/>
                <a:cs typeface="Arial"/>
              </a:rPr>
              <a:t> </a:t>
            </a:r>
            <a:r>
              <a:rPr dirty="0" sz="2600" spc="-10">
                <a:latin typeface="Calibri"/>
                <a:cs typeface="Calibri"/>
              </a:rPr>
              <a:t>Subversion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95"/>
              </a:spcBef>
              <a:tabLst>
                <a:tab pos="1155065" algn="l"/>
              </a:tabLst>
            </a:pPr>
            <a:r>
              <a:rPr dirty="0" sz="2200" spc="-5">
                <a:latin typeface="Arial"/>
                <a:cs typeface="Arial"/>
              </a:rPr>
              <a:t>•	</a:t>
            </a:r>
            <a:r>
              <a:rPr dirty="0" sz="2200" spc="-15">
                <a:latin typeface="Calibri"/>
                <a:cs typeface="Calibri"/>
                <a:hlinkClick r:id="rId3"/>
              </a:rPr>
              <a:t>http://subversion.apache.org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6755" marR="5080" indent="-165862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Tarefas </a:t>
            </a:r>
            <a:r>
              <a:rPr dirty="0" spc="-15"/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60823"/>
            <a:ext cx="7790180" cy="43173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1.	</a:t>
            </a:r>
            <a:r>
              <a:rPr dirty="0" sz="3200" spc="-55">
                <a:latin typeface="Calibri"/>
                <a:cs typeface="Calibri"/>
              </a:rPr>
              <a:t>Tarefas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Preliminares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2.	</a:t>
            </a:r>
            <a:r>
              <a:rPr dirty="0" sz="3200" spc="-10">
                <a:latin typeface="Calibri"/>
                <a:cs typeface="Calibri"/>
              </a:rPr>
              <a:t>Identificação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3.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Mudanças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4.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Versão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5.	</a:t>
            </a:r>
            <a:r>
              <a:rPr dirty="0" sz="3200" spc="-10">
                <a:latin typeface="Calibri"/>
                <a:cs typeface="Calibri"/>
              </a:rPr>
              <a:t>Auditoria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15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6.	</a:t>
            </a:r>
            <a:r>
              <a:rPr dirty="0" sz="3200" spc="-25">
                <a:latin typeface="Calibri"/>
                <a:cs typeface="Calibri"/>
              </a:rPr>
              <a:t>Relato </a:t>
            </a:r>
            <a:r>
              <a:rPr dirty="0" sz="3200" spc="5">
                <a:latin typeface="Calibri"/>
                <a:cs typeface="Calibri"/>
              </a:rPr>
              <a:t>de</a:t>
            </a:r>
            <a:r>
              <a:rPr dirty="0" sz="3200" spc="-5">
                <a:latin typeface="Calibri"/>
                <a:cs typeface="Calibri"/>
              </a:rPr>
              <a:t> Situação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7.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8.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15">
                <a:latin typeface="Calibri"/>
                <a:cs typeface="Calibri"/>
              </a:rPr>
              <a:t>Subcontratados 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Fornecedores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6755" marR="5080" indent="-165862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Tarefas </a:t>
            </a:r>
            <a:r>
              <a:rPr dirty="0" spc="-15"/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60823"/>
            <a:ext cx="7915275" cy="43173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1.	</a:t>
            </a:r>
            <a:r>
              <a:rPr dirty="0" sz="3200" spc="-55">
                <a:latin typeface="Calibri"/>
                <a:cs typeface="Calibri"/>
              </a:rPr>
              <a:t>Tarefas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Preliminares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2.	</a:t>
            </a:r>
            <a:r>
              <a:rPr dirty="0" sz="3200" spc="-10">
                <a:latin typeface="Calibri"/>
                <a:cs typeface="Calibri"/>
              </a:rPr>
              <a:t>Identificação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3.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Mudanças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>
                <a:latin typeface="Calibri"/>
                <a:cs typeface="Calibri"/>
              </a:rPr>
              <a:t>4.	</a:t>
            </a:r>
            <a:r>
              <a:rPr dirty="0" sz="3200" spc="-15">
                <a:latin typeface="Calibri"/>
                <a:cs typeface="Calibri"/>
              </a:rPr>
              <a:t>Controle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Versão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528955" algn="l"/>
              </a:tabLst>
            </a:pPr>
            <a:r>
              <a:rPr dirty="0" sz="3200" spc="5" b="1">
                <a:latin typeface="Calibri"/>
                <a:cs typeface="Calibri"/>
              </a:rPr>
              <a:t>5.	</a:t>
            </a:r>
            <a:r>
              <a:rPr dirty="0" sz="3200" spc="-5" b="1">
                <a:latin typeface="Calibri"/>
                <a:cs typeface="Calibri"/>
              </a:rPr>
              <a:t>Auditoria </a:t>
            </a:r>
            <a:r>
              <a:rPr dirty="0" sz="3200" spc="-15" b="1">
                <a:latin typeface="Calibri"/>
                <a:cs typeface="Calibri"/>
              </a:rPr>
              <a:t>de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528955" algn="l"/>
              </a:tabLst>
            </a:pPr>
            <a:r>
              <a:rPr dirty="0" sz="3200" spc="5" b="1">
                <a:latin typeface="Calibri"/>
                <a:cs typeface="Calibri"/>
              </a:rPr>
              <a:t>6.	</a:t>
            </a:r>
            <a:r>
              <a:rPr dirty="0" sz="3200" spc="-20" b="1">
                <a:latin typeface="Calibri"/>
                <a:cs typeface="Calibri"/>
              </a:rPr>
              <a:t>Relato </a:t>
            </a:r>
            <a:r>
              <a:rPr dirty="0" sz="3200" spc="-15" b="1">
                <a:latin typeface="Calibri"/>
                <a:cs typeface="Calibri"/>
              </a:rPr>
              <a:t>de</a:t>
            </a:r>
            <a:r>
              <a:rPr dirty="0" sz="3200" b="1">
                <a:latin typeface="Calibri"/>
                <a:cs typeface="Calibri"/>
              </a:rPr>
              <a:t> Situação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 b="1">
                <a:latin typeface="Calibri"/>
                <a:cs typeface="Calibri"/>
              </a:rPr>
              <a:t>7.	</a:t>
            </a:r>
            <a:r>
              <a:rPr dirty="0" sz="3200" spc="-10" b="1">
                <a:latin typeface="Calibri"/>
                <a:cs typeface="Calibri"/>
              </a:rPr>
              <a:t>Controle </a:t>
            </a:r>
            <a:r>
              <a:rPr dirty="0" sz="3200" spc="5" b="1">
                <a:latin typeface="Calibri"/>
                <a:cs typeface="Calibri"/>
              </a:rPr>
              <a:t>de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spc="-15" b="1"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dirty="0" sz="3200" spc="5" b="1">
                <a:latin typeface="Calibri"/>
                <a:cs typeface="Calibri"/>
              </a:rPr>
              <a:t>8.	</a:t>
            </a:r>
            <a:r>
              <a:rPr dirty="0" sz="3200" spc="-10" b="1">
                <a:latin typeface="Calibri"/>
                <a:cs typeface="Calibri"/>
              </a:rPr>
              <a:t>Controle </a:t>
            </a:r>
            <a:r>
              <a:rPr dirty="0" sz="3200" spc="5" b="1">
                <a:latin typeface="Calibri"/>
                <a:cs typeface="Calibri"/>
              </a:rPr>
              <a:t>de </a:t>
            </a:r>
            <a:r>
              <a:rPr dirty="0" sz="3200" spc="-15" b="1">
                <a:latin typeface="Calibri"/>
                <a:cs typeface="Calibri"/>
              </a:rPr>
              <a:t>Subcontratados </a:t>
            </a:r>
            <a:r>
              <a:rPr dirty="0" sz="3200" b="1">
                <a:latin typeface="Calibri"/>
                <a:cs typeface="Calibri"/>
              </a:rPr>
              <a:t>e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Fornecedores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6" y="811786"/>
            <a:ext cx="6529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5) </a:t>
            </a:r>
            <a:r>
              <a:rPr dirty="0" sz="4400" spc="-10"/>
              <a:t>Auditoria </a:t>
            </a:r>
            <a:r>
              <a:rPr dirty="0" sz="4400" spc="10"/>
              <a:t>de</a:t>
            </a:r>
            <a:r>
              <a:rPr dirty="0" sz="4400" spc="-25"/>
              <a:t> </a:t>
            </a:r>
            <a:r>
              <a:rPr dirty="0" sz="4400" spc="-15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59267"/>
            <a:ext cx="7961630" cy="432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258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auditoria da </a:t>
            </a:r>
            <a:r>
              <a:rPr dirty="0" sz="3000" spc="-15">
                <a:latin typeface="Calibri"/>
                <a:cs typeface="Calibri"/>
              </a:rPr>
              <a:t>configuração </a:t>
            </a:r>
            <a:r>
              <a:rPr dirty="0" sz="3000" spc="-10">
                <a:latin typeface="Calibri"/>
                <a:cs typeface="Calibri"/>
              </a:rPr>
              <a:t>compreende  atividades </a:t>
            </a:r>
            <a:r>
              <a:rPr dirty="0" sz="3000" spc="-20">
                <a:latin typeface="Calibri"/>
                <a:cs typeface="Calibri"/>
              </a:rPr>
              <a:t>para garantir </a:t>
            </a:r>
            <a:r>
              <a:rPr dirty="0" sz="3000" spc="-5">
                <a:latin typeface="Calibri"/>
                <a:cs typeface="Calibri"/>
              </a:rPr>
              <a:t>que </a:t>
            </a:r>
            <a:r>
              <a:rPr dirty="0" sz="3000">
                <a:latin typeface="Calibri"/>
                <a:cs typeface="Calibri"/>
              </a:rPr>
              <a:t>as </a:t>
            </a:r>
            <a:r>
              <a:rPr dirty="0" sz="3000" spc="-15">
                <a:latin typeface="Calibri"/>
                <a:cs typeface="Calibri"/>
              </a:rPr>
              <a:t>alterações </a:t>
            </a:r>
            <a:r>
              <a:rPr dirty="0" sz="3000" spc="-10">
                <a:latin typeface="Calibri"/>
                <a:cs typeface="Calibri"/>
              </a:rPr>
              <a:t>na  </a:t>
            </a:r>
            <a:r>
              <a:rPr dirty="0" sz="3000" spc="-15">
                <a:latin typeface="Calibri"/>
                <a:cs typeface="Calibri"/>
              </a:rPr>
              <a:t>configuração </a:t>
            </a:r>
            <a:r>
              <a:rPr dirty="0" sz="3000" spc="5">
                <a:latin typeface="Calibri"/>
                <a:cs typeface="Calibri"/>
              </a:rPr>
              <a:t>de </a:t>
            </a:r>
            <a:r>
              <a:rPr dirty="0" sz="3000" spc="-10">
                <a:latin typeface="Calibri"/>
                <a:cs typeface="Calibri"/>
              </a:rPr>
              <a:t>software </a:t>
            </a:r>
            <a:r>
              <a:rPr dirty="0" sz="3000" spc="-30">
                <a:latin typeface="Calibri"/>
                <a:cs typeface="Calibri"/>
              </a:rPr>
              <a:t>foram </a:t>
            </a:r>
            <a:r>
              <a:rPr dirty="0" sz="3000" spc="-20">
                <a:latin typeface="Calibri"/>
                <a:cs typeface="Calibri"/>
              </a:rPr>
              <a:t>efetuadas  </a:t>
            </a:r>
            <a:r>
              <a:rPr dirty="0" sz="3000" spc="-15">
                <a:latin typeface="Calibri"/>
                <a:cs typeface="Calibri"/>
              </a:rPr>
              <a:t>apropriadamente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3000">
                <a:latin typeface="Arial"/>
                <a:cs typeface="Arial"/>
              </a:rPr>
              <a:t>•	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identificação </a:t>
            </a:r>
            <a:r>
              <a:rPr dirty="0" sz="3000">
                <a:latin typeface="Calibri"/>
                <a:cs typeface="Calibri"/>
              </a:rPr>
              <a:t>e </a:t>
            </a:r>
            <a:r>
              <a:rPr dirty="0" sz="3000" spc="-15">
                <a:latin typeface="Calibri"/>
                <a:cs typeface="Calibri"/>
              </a:rPr>
              <a:t>controle </a:t>
            </a:r>
            <a:r>
              <a:rPr dirty="0" sz="3000" spc="-10">
                <a:latin typeface="Calibri"/>
                <a:cs typeface="Calibri"/>
              </a:rPr>
              <a:t>das </a:t>
            </a:r>
            <a:r>
              <a:rPr dirty="0" sz="3000" spc="-20">
                <a:latin typeface="Calibri"/>
                <a:cs typeface="Calibri"/>
              </a:rPr>
              <a:t>alterações </a:t>
            </a:r>
            <a:r>
              <a:rPr dirty="0" sz="3000" spc="-5">
                <a:latin typeface="Calibri"/>
                <a:cs typeface="Calibri"/>
              </a:rPr>
              <a:t>ajudam 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manter ordem </a:t>
            </a:r>
            <a:r>
              <a:rPr dirty="0" sz="3000" spc="5">
                <a:latin typeface="Calibri"/>
                <a:cs typeface="Calibri"/>
              </a:rPr>
              <a:t>mas, </a:t>
            </a:r>
            <a:r>
              <a:rPr dirty="0" sz="3000" spc="-20">
                <a:latin typeface="Calibri"/>
                <a:cs typeface="Calibri"/>
              </a:rPr>
              <a:t>para </a:t>
            </a:r>
            <a:r>
              <a:rPr dirty="0" sz="3000" spc="-10">
                <a:latin typeface="Calibri"/>
                <a:cs typeface="Calibri"/>
              </a:rPr>
              <a:t>assegurar </a:t>
            </a:r>
            <a:r>
              <a:rPr dirty="0" sz="3000" spc="-5">
                <a:latin typeface="Calibri"/>
                <a:cs typeface="Calibri"/>
              </a:rPr>
              <a:t>que </a:t>
            </a:r>
            <a:r>
              <a:rPr dirty="0" sz="3000">
                <a:latin typeface="Calibri"/>
                <a:cs typeface="Calibri"/>
              </a:rPr>
              <a:t>a  </a:t>
            </a:r>
            <a:r>
              <a:rPr dirty="0" sz="3000" spc="-20">
                <a:latin typeface="Calibri"/>
                <a:cs typeface="Calibri"/>
              </a:rPr>
              <a:t>alteração </a:t>
            </a:r>
            <a:r>
              <a:rPr dirty="0" sz="3000" spc="-25">
                <a:latin typeface="Calibri"/>
                <a:cs typeface="Calibri"/>
              </a:rPr>
              <a:t>foi </a:t>
            </a:r>
            <a:r>
              <a:rPr dirty="0" sz="3000" spc="-15">
                <a:latin typeface="Calibri"/>
                <a:cs typeface="Calibri"/>
              </a:rPr>
              <a:t>implementada apropriadamente, </a:t>
            </a:r>
            <a:r>
              <a:rPr dirty="0" sz="3000" spc="-10">
                <a:latin typeface="Calibri"/>
                <a:cs typeface="Calibri"/>
              </a:rPr>
              <a:t>há  </a:t>
            </a:r>
            <a:r>
              <a:rPr dirty="0" sz="3000" spc="-5">
                <a:latin typeface="Calibri"/>
                <a:cs typeface="Calibri"/>
              </a:rPr>
              <a:t>necessidade </a:t>
            </a:r>
            <a:r>
              <a:rPr dirty="0" sz="3000" spc="-10">
                <a:latin typeface="Calibri"/>
                <a:cs typeface="Calibri"/>
              </a:rPr>
              <a:t>de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auditorias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6" y="811786"/>
            <a:ext cx="6529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5) </a:t>
            </a:r>
            <a:r>
              <a:rPr dirty="0" sz="4400" spc="-10"/>
              <a:t>Auditoria </a:t>
            </a:r>
            <a:r>
              <a:rPr dirty="0" sz="4400" spc="10"/>
              <a:t>de</a:t>
            </a:r>
            <a:r>
              <a:rPr dirty="0" sz="4400" spc="-25"/>
              <a:t> </a:t>
            </a:r>
            <a:r>
              <a:rPr dirty="0" sz="4400" spc="-15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94650" cy="300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5832475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 spc="-15">
                <a:latin typeface="Calibri"/>
                <a:cs typeface="Calibri"/>
              </a:rPr>
              <a:t>Existem </a:t>
            </a:r>
            <a:r>
              <a:rPr dirty="0" sz="3200" spc="5">
                <a:latin typeface="Calibri"/>
                <a:cs typeface="Calibri"/>
              </a:rPr>
              <a:t>dois </a:t>
            </a:r>
            <a:r>
              <a:rPr dirty="0" sz="3200" spc="-10">
                <a:latin typeface="Calibri"/>
                <a:cs typeface="Calibri"/>
              </a:rPr>
              <a:t>tipos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10">
                <a:latin typeface="Calibri"/>
                <a:cs typeface="Calibri"/>
              </a:rPr>
              <a:t>auditoria de  </a:t>
            </a:r>
            <a:r>
              <a:rPr dirty="0" sz="3200" spc="-15">
                <a:latin typeface="Calibri"/>
                <a:cs typeface="Calibri"/>
              </a:rPr>
              <a:t>configuração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15">
                <a:latin typeface="Calibri"/>
                <a:cs typeface="Calibri"/>
              </a:rPr>
              <a:t>software </a:t>
            </a:r>
            <a:r>
              <a:rPr dirty="0" sz="3200" spc="-5">
                <a:latin typeface="Calibri"/>
                <a:cs typeface="Calibri"/>
              </a:rPr>
              <a:t>que </a:t>
            </a:r>
            <a:r>
              <a:rPr dirty="0" sz="3200" spc="-10">
                <a:latin typeface="Calibri"/>
                <a:cs typeface="Calibri"/>
              </a:rPr>
              <a:t>são </a:t>
            </a:r>
            <a:r>
              <a:rPr dirty="0" sz="3200" spc="-15">
                <a:latin typeface="Calibri"/>
                <a:cs typeface="Calibri"/>
              </a:rPr>
              <a:t>obrigatórias  </a:t>
            </a:r>
            <a:r>
              <a:rPr dirty="0" sz="3200" spc="-5">
                <a:latin typeface="Calibri"/>
                <a:cs typeface="Calibri"/>
              </a:rPr>
              <a:t>nas linhas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25">
                <a:latin typeface="Calibri"/>
                <a:cs typeface="Calibri"/>
              </a:rPr>
              <a:t>referência </a:t>
            </a:r>
            <a:r>
              <a:rPr dirty="0" sz="3200" spc="-10">
                <a:latin typeface="Calibri"/>
                <a:cs typeface="Calibri"/>
              </a:rPr>
              <a:t>do </a:t>
            </a:r>
            <a:r>
              <a:rPr dirty="0" sz="3200" spc="-5">
                <a:latin typeface="Calibri"/>
                <a:cs typeface="Calibri"/>
              </a:rPr>
              <a:t>ciclo </a:t>
            </a:r>
            <a:r>
              <a:rPr dirty="0" sz="3200" spc="-10">
                <a:latin typeface="Calibri"/>
                <a:cs typeface="Calibri"/>
              </a:rPr>
              <a:t>de  desenvolvimento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manutenção	</a:t>
            </a:r>
            <a:r>
              <a:rPr dirty="0" sz="3200" spc="5">
                <a:latin typeface="Calibri"/>
                <a:cs typeface="Calibri"/>
              </a:rPr>
              <a:t>de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software: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>
                <a:latin typeface="Calibri"/>
                <a:cs typeface="Calibri"/>
              </a:rPr>
              <a:t>Auditoria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Funcional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>
                <a:latin typeface="Calibri"/>
                <a:cs typeface="Calibri"/>
              </a:rPr>
              <a:t>Auditoria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Física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6" y="811786"/>
            <a:ext cx="6529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5) </a:t>
            </a:r>
            <a:r>
              <a:rPr dirty="0" sz="4400" spc="-10"/>
              <a:t>Auditoria </a:t>
            </a:r>
            <a:r>
              <a:rPr dirty="0" sz="4400" spc="10"/>
              <a:t>de</a:t>
            </a:r>
            <a:r>
              <a:rPr dirty="0" sz="4400" spc="-25"/>
              <a:t> </a:t>
            </a:r>
            <a:r>
              <a:rPr dirty="0" sz="4400" spc="-15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874634" cy="428625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 spc="-10">
                <a:latin typeface="Calibri"/>
                <a:cs typeface="Calibri"/>
              </a:rPr>
              <a:t>Auditoria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Funcional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0">
                <a:latin typeface="Calibri"/>
                <a:cs typeface="Calibri"/>
              </a:rPr>
              <a:t>preocupa-se </a:t>
            </a:r>
            <a:r>
              <a:rPr dirty="0" sz="2800" spc="-15">
                <a:latin typeface="Calibri"/>
                <a:cs typeface="Calibri"/>
              </a:rPr>
              <a:t>com </a:t>
            </a:r>
            <a:r>
              <a:rPr dirty="0" sz="2800" spc="-5">
                <a:latin typeface="Calibri"/>
                <a:cs typeface="Calibri"/>
              </a:rPr>
              <a:t>aspectos </a:t>
            </a:r>
            <a:r>
              <a:rPr dirty="0" sz="2800" spc="-15">
                <a:latin typeface="Calibri"/>
                <a:cs typeface="Calibri"/>
              </a:rPr>
              <a:t>internos </a:t>
            </a:r>
            <a:r>
              <a:rPr dirty="0" sz="2800" spc="-10">
                <a:latin typeface="Calibri"/>
                <a:cs typeface="Calibri"/>
              </a:rPr>
              <a:t>dos </a:t>
            </a:r>
            <a:r>
              <a:rPr dirty="0" sz="2800" spc="-15">
                <a:latin typeface="Calibri"/>
                <a:cs typeface="Calibri"/>
              </a:rPr>
              <a:t>arquivos,  compreendendo </a:t>
            </a:r>
            <a:r>
              <a:rPr dirty="0" sz="2800" spc="-10">
                <a:latin typeface="Calibri"/>
                <a:cs typeface="Calibri"/>
              </a:rPr>
              <a:t>uma </a:t>
            </a:r>
            <a:r>
              <a:rPr dirty="0" sz="2800" spc="-15">
                <a:latin typeface="Calibri"/>
                <a:cs typeface="Calibri"/>
              </a:rPr>
              <a:t>verificação técnica formal  </a:t>
            </a:r>
            <a:r>
              <a:rPr dirty="0" sz="2800" spc="-10">
                <a:latin typeface="Calibri"/>
                <a:cs typeface="Calibri"/>
              </a:rPr>
              <a:t>nos </a:t>
            </a:r>
            <a:r>
              <a:rPr dirty="0" sz="2800" spc="-15">
                <a:latin typeface="Calibri"/>
                <a:cs typeface="Calibri"/>
              </a:rPr>
              <a:t>itens de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configuração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756285" marR="78740" indent="-28702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Essa </a:t>
            </a:r>
            <a:r>
              <a:rPr dirty="0" sz="2800" spc="-15">
                <a:latin typeface="Calibri"/>
                <a:cs typeface="Calibri"/>
              </a:rPr>
              <a:t>verificação </a:t>
            </a:r>
            <a:r>
              <a:rPr dirty="0" sz="2800" spc="-5">
                <a:latin typeface="Calibri"/>
                <a:cs typeface="Calibri"/>
              </a:rPr>
              <a:t>é </a:t>
            </a:r>
            <a:r>
              <a:rPr dirty="0" sz="2800" spc="-10">
                <a:latin typeface="Calibri"/>
                <a:cs typeface="Calibri"/>
              </a:rPr>
              <a:t>uma atividade </a:t>
            </a:r>
            <a:r>
              <a:rPr dirty="0" sz="2800" spc="-15">
                <a:latin typeface="Calibri"/>
                <a:cs typeface="Calibri"/>
              </a:rPr>
              <a:t>de </a:t>
            </a:r>
            <a:r>
              <a:rPr dirty="0" sz="2800" spc="-20">
                <a:latin typeface="Calibri"/>
                <a:cs typeface="Calibri"/>
              </a:rPr>
              <a:t>controle </a:t>
            </a:r>
            <a:r>
              <a:rPr dirty="0" sz="2800">
                <a:latin typeface="Calibri"/>
                <a:cs typeface="Calibri"/>
              </a:rPr>
              <a:t>de  </a:t>
            </a:r>
            <a:r>
              <a:rPr dirty="0" sz="2800" spc="-10">
                <a:latin typeface="Calibri"/>
                <a:cs typeface="Calibri"/>
              </a:rPr>
              <a:t>qualidade que </a:t>
            </a:r>
            <a:r>
              <a:rPr dirty="0" sz="2800" spc="-25">
                <a:latin typeface="Calibri"/>
                <a:cs typeface="Calibri"/>
              </a:rPr>
              <a:t>tenta </a:t>
            </a:r>
            <a:r>
              <a:rPr dirty="0" sz="2800" spc="-10">
                <a:latin typeface="Calibri"/>
                <a:cs typeface="Calibri"/>
              </a:rPr>
              <a:t>descobrir </a:t>
            </a:r>
            <a:r>
              <a:rPr dirty="0" sz="2800" spc="-5">
                <a:latin typeface="Calibri"/>
                <a:cs typeface="Calibri"/>
              </a:rPr>
              <a:t>omissões </a:t>
            </a:r>
            <a:r>
              <a:rPr dirty="0" sz="2800">
                <a:latin typeface="Calibri"/>
                <a:cs typeface="Calibri"/>
              </a:rPr>
              <a:t>ou </a:t>
            </a:r>
            <a:r>
              <a:rPr dirty="0" sz="2800" spc="-20">
                <a:latin typeface="Calibri"/>
                <a:cs typeface="Calibri"/>
              </a:rPr>
              <a:t>erros  </a:t>
            </a:r>
            <a:r>
              <a:rPr dirty="0" sz="2800" spc="-15">
                <a:latin typeface="Calibri"/>
                <a:cs typeface="Calibri"/>
              </a:rPr>
              <a:t>na </a:t>
            </a:r>
            <a:r>
              <a:rPr dirty="0" sz="2800" spc="-20">
                <a:latin typeface="Calibri"/>
                <a:cs typeface="Calibri"/>
              </a:rPr>
              <a:t>configuração, </a:t>
            </a:r>
            <a:r>
              <a:rPr dirty="0" sz="2800" spc="-10">
                <a:latin typeface="Calibri"/>
                <a:cs typeface="Calibri"/>
              </a:rPr>
              <a:t>que </a:t>
            </a:r>
            <a:r>
              <a:rPr dirty="0" sz="2800" spc="-15">
                <a:latin typeface="Calibri"/>
                <a:cs typeface="Calibri"/>
              </a:rPr>
              <a:t>degradam </a:t>
            </a:r>
            <a:r>
              <a:rPr dirty="0" sz="2800">
                <a:latin typeface="Calibri"/>
                <a:cs typeface="Calibri"/>
              </a:rPr>
              <a:t>os </a:t>
            </a:r>
            <a:r>
              <a:rPr dirty="0" sz="2800" spc="-15">
                <a:latin typeface="Calibri"/>
                <a:cs typeface="Calibri"/>
              </a:rPr>
              <a:t>padrões de  construção do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6" y="811786"/>
            <a:ext cx="6529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5) </a:t>
            </a:r>
            <a:r>
              <a:rPr dirty="0" sz="4400" spc="-10"/>
              <a:t>Auditoria </a:t>
            </a:r>
            <a:r>
              <a:rPr dirty="0" sz="4400" spc="10"/>
              <a:t>de</a:t>
            </a:r>
            <a:r>
              <a:rPr dirty="0" sz="4400" spc="-25"/>
              <a:t> </a:t>
            </a:r>
            <a:r>
              <a:rPr dirty="0" sz="4400" spc="-15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089140" cy="300609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 spc="-10">
                <a:latin typeface="Calibri"/>
                <a:cs typeface="Calibri"/>
              </a:rPr>
              <a:t>Auditoria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Física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auditoria </a:t>
            </a:r>
            <a:r>
              <a:rPr dirty="0" sz="2800" spc="-15">
                <a:latin typeface="Calibri"/>
                <a:cs typeface="Calibri"/>
              </a:rPr>
              <a:t>física complementa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auditoria  funcional, determinando </a:t>
            </a:r>
            <a:r>
              <a:rPr dirty="0" sz="2800" spc="-15">
                <a:latin typeface="Calibri"/>
                <a:cs typeface="Calibri"/>
              </a:rPr>
              <a:t>características </a:t>
            </a:r>
            <a:r>
              <a:rPr dirty="0" sz="2800" spc="-10">
                <a:latin typeface="Calibri"/>
                <a:cs typeface="Calibri"/>
              </a:rPr>
              <a:t>não  </a:t>
            </a:r>
            <a:r>
              <a:rPr dirty="0" sz="2800" spc="-15">
                <a:latin typeface="Calibri"/>
                <a:cs typeface="Calibri"/>
              </a:rPr>
              <a:t>consideradas </a:t>
            </a:r>
            <a:r>
              <a:rPr dirty="0" sz="2800" spc="-25">
                <a:latin typeface="Calibri"/>
                <a:cs typeface="Calibri"/>
              </a:rPr>
              <a:t>durante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revisão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0">
                <a:latin typeface="Calibri"/>
                <a:cs typeface="Calibri"/>
              </a:rPr>
              <a:t>Algumas </a:t>
            </a:r>
            <a:r>
              <a:rPr dirty="0" sz="2800" spc="-15">
                <a:latin typeface="Calibri"/>
                <a:cs typeface="Calibri"/>
              </a:rPr>
              <a:t>questões </a:t>
            </a:r>
            <a:r>
              <a:rPr dirty="0" sz="2800" spc="-10">
                <a:latin typeface="Calibri"/>
                <a:cs typeface="Calibri"/>
              </a:rPr>
              <a:t>podem </a:t>
            </a:r>
            <a:r>
              <a:rPr dirty="0" sz="2800" spc="-15">
                <a:latin typeface="Calibri"/>
                <a:cs typeface="Calibri"/>
              </a:rPr>
              <a:t>ser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colocadas: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6" y="811786"/>
            <a:ext cx="6529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5) </a:t>
            </a:r>
            <a:r>
              <a:rPr dirty="0" sz="4400" spc="-10"/>
              <a:t>Auditoria </a:t>
            </a:r>
            <a:r>
              <a:rPr dirty="0" sz="4400" spc="10"/>
              <a:t>de</a:t>
            </a:r>
            <a:r>
              <a:rPr dirty="0" sz="4400" spc="-25"/>
              <a:t> </a:t>
            </a:r>
            <a:r>
              <a:rPr dirty="0" sz="4400" spc="-15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74" y="1878548"/>
            <a:ext cx="7978775" cy="4211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54965" algn="l"/>
              </a:tabLst>
            </a:pPr>
            <a:r>
              <a:rPr dirty="0" sz="2700">
                <a:latin typeface="Arial"/>
                <a:cs typeface="Arial"/>
              </a:rPr>
              <a:t>•	</a:t>
            </a:r>
            <a:r>
              <a:rPr dirty="0" sz="2700" spc="-5">
                <a:latin typeface="Calibri"/>
                <a:cs typeface="Calibri"/>
              </a:rPr>
              <a:t>Auditoria Física: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Questões</a:t>
            </a:r>
            <a:endParaRPr sz="27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2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5">
                <a:latin typeface="Calibri"/>
                <a:cs typeface="Calibri"/>
              </a:rPr>
              <a:t>alterações </a:t>
            </a:r>
            <a:r>
              <a:rPr dirty="0" sz="2400" spc="-5">
                <a:latin typeface="Calibri"/>
                <a:cs typeface="Calibri"/>
              </a:rPr>
              <a:t>especificadas </a:t>
            </a:r>
            <a:r>
              <a:rPr dirty="0" sz="2400" spc="5">
                <a:latin typeface="Calibri"/>
                <a:cs typeface="Calibri"/>
              </a:rPr>
              <a:t>na </a:t>
            </a:r>
            <a:r>
              <a:rPr dirty="0" sz="2400" spc="-10">
                <a:latin typeface="Calibri"/>
                <a:cs typeface="Calibri"/>
              </a:rPr>
              <a:t>Ordem de Alteração </a:t>
            </a:r>
            <a:r>
              <a:rPr dirty="0" sz="2400" spc="-25">
                <a:latin typeface="Calibri"/>
                <a:cs typeface="Calibri"/>
              </a:rPr>
              <a:t>foram  </a:t>
            </a:r>
            <a:r>
              <a:rPr dirty="0" sz="2400" spc="-15">
                <a:latin typeface="Calibri"/>
                <a:cs typeface="Calibri"/>
              </a:rPr>
              <a:t>efetuadas? </a:t>
            </a:r>
            <a:r>
              <a:rPr dirty="0" sz="2400">
                <a:latin typeface="Calibri"/>
                <a:cs typeface="Calibri"/>
              </a:rPr>
              <a:t>Alguma </a:t>
            </a:r>
            <a:r>
              <a:rPr dirty="0" sz="2400" spc="-5">
                <a:latin typeface="Calibri"/>
                <a:cs typeface="Calibri"/>
              </a:rPr>
              <a:t>modificação adicional </a:t>
            </a:r>
            <a:r>
              <a:rPr dirty="0" sz="2400" spc="-20">
                <a:latin typeface="Calibri"/>
                <a:cs typeface="Calibri"/>
              </a:rPr>
              <a:t>foi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incorporada?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5">
                <a:latin typeface="Calibri"/>
                <a:cs typeface="Calibri"/>
              </a:rPr>
              <a:t>Foi efetuada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revisão técnica formal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Calibri"/>
                <a:cs typeface="Calibri"/>
              </a:rPr>
              <a:t>Os </a:t>
            </a:r>
            <a:r>
              <a:rPr dirty="0" sz="2400" spc="-10">
                <a:latin typeface="Calibri"/>
                <a:cs typeface="Calibri"/>
              </a:rPr>
              <a:t>padrões </a:t>
            </a:r>
            <a:r>
              <a:rPr dirty="0" sz="2400" spc="5">
                <a:latin typeface="Calibri"/>
                <a:cs typeface="Calibri"/>
              </a:rPr>
              <a:t>de </a:t>
            </a:r>
            <a:r>
              <a:rPr dirty="0" sz="2400" spc="-5">
                <a:latin typeface="Calibri"/>
                <a:cs typeface="Calibri"/>
              </a:rPr>
              <a:t>engenharia </a:t>
            </a:r>
            <a:r>
              <a:rPr dirty="0" sz="2400" spc="-10">
                <a:latin typeface="Calibri"/>
                <a:cs typeface="Calibri"/>
              </a:rPr>
              <a:t>de software </a:t>
            </a:r>
            <a:r>
              <a:rPr dirty="0" sz="2400" spc="-25">
                <a:latin typeface="Calibri"/>
                <a:cs typeface="Calibri"/>
              </a:rPr>
              <a:t>foram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seguidos</a:t>
            </a:r>
            <a:endParaRPr sz="2400">
              <a:latin typeface="Calibri"/>
              <a:cs typeface="Calibri"/>
            </a:endParaRPr>
          </a:p>
          <a:p>
            <a:pPr marL="756285" marR="340995" indent="-287020">
              <a:lnSpc>
                <a:spcPts val="259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>
                <a:latin typeface="Calibri"/>
                <a:cs typeface="Calibri"/>
              </a:rPr>
              <a:t>e o </a:t>
            </a:r>
            <a:r>
              <a:rPr dirty="0" sz="2400" spc="-10">
                <a:latin typeface="Calibri"/>
                <a:cs typeface="Calibri"/>
              </a:rPr>
              <a:t>autor da alteração </a:t>
            </a:r>
            <a:r>
              <a:rPr dirty="0" sz="2400" spc="-25">
                <a:latin typeface="Calibri"/>
                <a:cs typeface="Calibri"/>
              </a:rPr>
              <a:t>foram </a:t>
            </a:r>
            <a:r>
              <a:rPr dirty="0" sz="2400" spc="-5">
                <a:latin typeface="Calibri"/>
                <a:cs typeface="Calibri"/>
              </a:rPr>
              <a:t>especificados? Os  </a:t>
            </a:r>
            <a:r>
              <a:rPr dirty="0" sz="2400" spc="-10">
                <a:latin typeface="Calibri"/>
                <a:cs typeface="Calibri"/>
              </a:rPr>
              <a:t>atributos do item da </a:t>
            </a:r>
            <a:r>
              <a:rPr dirty="0" sz="2400" spc="-15">
                <a:latin typeface="Calibri"/>
                <a:cs typeface="Calibri"/>
              </a:rPr>
              <a:t>configuração refletem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alteração?</a:t>
            </a:r>
            <a:endParaRPr sz="2400">
              <a:latin typeface="Calibri"/>
              <a:cs typeface="Calibri"/>
            </a:endParaRPr>
          </a:p>
          <a:p>
            <a:pPr marL="756285" marR="421005" indent="-287020">
              <a:lnSpc>
                <a:spcPts val="259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20">
                <a:latin typeface="Calibri"/>
                <a:cs typeface="Calibri"/>
              </a:rPr>
              <a:t>Foram </a:t>
            </a:r>
            <a:r>
              <a:rPr dirty="0" sz="2400" spc="-5">
                <a:latin typeface="Calibri"/>
                <a:cs typeface="Calibri"/>
              </a:rPr>
              <a:t>seguidos </a:t>
            </a:r>
            <a:r>
              <a:rPr dirty="0" sz="2400" spc="-10">
                <a:latin typeface="Calibri"/>
                <a:cs typeface="Calibri"/>
              </a:rPr>
              <a:t>os procedimentos </a:t>
            </a:r>
            <a:r>
              <a:rPr dirty="0" sz="2400" spc="5">
                <a:latin typeface="Calibri"/>
                <a:cs typeface="Calibri"/>
              </a:rPr>
              <a:t>de </a:t>
            </a:r>
            <a:r>
              <a:rPr dirty="0" sz="2400" spc="-10">
                <a:latin typeface="Calibri"/>
                <a:cs typeface="Calibri"/>
              </a:rPr>
              <a:t>administração </a:t>
            </a:r>
            <a:r>
              <a:rPr dirty="0" sz="2400" spc="5">
                <a:latin typeface="Calibri"/>
                <a:cs typeface="Calibri"/>
              </a:rPr>
              <a:t>de  </a:t>
            </a:r>
            <a:r>
              <a:rPr dirty="0" sz="2400" spc="-10">
                <a:latin typeface="Calibri"/>
                <a:cs typeface="Calibri"/>
              </a:rPr>
              <a:t>configuração?</a:t>
            </a:r>
            <a:endParaRPr sz="2400">
              <a:latin typeface="Calibri"/>
              <a:cs typeface="Calibri"/>
            </a:endParaRPr>
          </a:p>
          <a:p>
            <a:pPr marL="756285" marR="987425" indent="-287020">
              <a:lnSpc>
                <a:spcPts val="259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0">
                <a:latin typeface="Calibri"/>
                <a:cs typeface="Calibri"/>
              </a:rPr>
              <a:t>Todos </a:t>
            </a:r>
            <a:r>
              <a:rPr dirty="0" sz="2400" spc="-10">
                <a:latin typeface="Calibri"/>
                <a:cs typeface="Calibri"/>
              </a:rPr>
              <a:t>os </a:t>
            </a:r>
            <a:r>
              <a:rPr dirty="0" sz="2400" spc="-5">
                <a:latin typeface="Calibri"/>
                <a:cs typeface="Calibri"/>
              </a:rPr>
              <a:t>itens </a:t>
            </a:r>
            <a:r>
              <a:rPr dirty="0" sz="2400" spc="-10">
                <a:latin typeface="Calibri"/>
                <a:cs typeface="Calibri"/>
              </a:rPr>
              <a:t>de </a:t>
            </a:r>
            <a:r>
              <a:rPr dirty="0" sz="2400" spc="-15">
                <a:latin typeface="Calibri"/>
                <a:cs typeface="Calibri"/>
              </a:rPr>
              <a:t>configuração </a:t>
            </a:r>
            <a:r>
              <a:rPr dirty="0" sz="2400" spc="-5">
                <a:latin typeface="Calibri"/>
                <a:cs typeface="Calibri"/>
              </a:rPr>
              <a:t>relacionados </a:t>
            </a:r>
            <a:r>
              <a:rPr dirty="0" sz="2400" spc="-25">
                <a:latin typeface="Calibri"/>
                <a:cs typeface="Calibri"/>
              </a:rPr>
              <a:t>foram  </a:t>
            </a:r>
            <a:r>
              <a:rPr dirty="0" sz="2400" spc="-10">
                <a:latin typeface="Calibri"/>
                <a:cs typeface="Calibri"/>
              </a:rPr>
              <a:t>atualizados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apropriadamente?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515" y="811786"/>
            <a:ext cx="47898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"/>
              <a:t>6) </a:t>
            </a:r>
            <a:r>
              <a:rPr dirty="0" sz="4400" spc="-35"/>
              <a:t>Relato </a:t>
            </a:r>
            <a:r>
              <a:rPr dirty="0" sz="4400" spc="-15"/>
              <a:t>da</a:t>
            </a:r>
            <a:r>
              <a:rPr dirty="0" sz="4400" spc="30"/>
              <a:t> </a:t>
            </a:r>
            <a:r>
              <a:rPr dirty="0" sz="4400" spc="-10"/>
              <a:t>Situação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8031480" cy="416814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Calibri"/>
                <a:cs typeface="Calibri"/>
              </a:rPr>
              <a:t>O </a:t>
            </a:r>
            <a:r>
              <a:rPr dirty="0" sz="3200" spc="-10">
                <a:latin typeface="Calibri"/>
                <a:cs typeface="Calibri"/>
              </a:rPr>
              <a:t>objetivo </a:t>
            </a:r>
            <a:r>
              <a:rPr dirty="0" sz="3200" spc="-15">
                <a:latin typeface="Calibri"/>
                <a:cs typeface="Calibri"/>
              </a:rPr>
              <a:t>desta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tarefa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20">
                <a:latin typeface="Calibri"/>
                <a:cs typeface="Calibri"/>
              </a:rPr>
              <a:t>Relatar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todas </a:t>
            </a:r>
            <a:r>
              <a:rPr dirty="0" sz="2800" spc="-5">
                <a:latin typeface="Calibri"/>
                <a:cs typeface="Calibri"/>
              </a:rPr>
              <a:t>as pessoas </a:t>
            </a:r>
            <a:r>
              <a:rPr dirty="0" sz="2800" spc="-15">
                <a:latin typeface="Calibri"/>
                <a:cs typeface="Calibri"/>
              </a:rPr>
              <a:t>envolvidas </a:t>
            </a:r>
            <a:r>
              <a:rPr dirty="0" sz="2800">
                <a:latin typeface="Calibri"/>
                <a:cs typeface="Calibri"/>
              </a:rPr>
              <a:t>no  </a:t>
            </a:r>
            <a:r>
              <a:rPr dirty="0" sz="2800" spc="-15">
                <a:latin typeface="Calibri"/>
                <a:cs typeface="Calibri"/>
              </a:rPr>
              <a:t>desenvolvimento </a:t>
            </a:r>
            <a:r>
              <a:rPr dirty="0" sz="2800" spc="-5">
                <a:latin typeface="Calibri"/>
                <a:cs typeface="Calibri"/>
              </a:rPr>
              <a:t>e </a:t>
            </a:r>
            <a:r>
              <a:rPr dirty="0" sz="2800">
                <a:latin typeface="Calibri"/>
                <a:cs typeface="Calibri"/>
              </a:rPr>
              <a:t>na </a:t>
            </a:r>
            <a:r>
              <a:rPr dirty="0" sz="2800" spc="-10">
                <a:latin typeface="Calibri"/>
                <a:cs typeface="Calibri"/>
              </a:rPr>
              <a:t>manutenção </a:t>
            </a:r>
            <a:r>
              <a:rPr dirty="0" sz="2800" spc="-15">
                <a:latin typeface="Calibri"/>
                <a:cs typeface="Calibri"/>
              </a:rPr>
              <a:t>do software </a:t>
            </a:r>
            <a:r>
              <a:rPr dirty="0" sz="2800" spc="-5">
                <a:latin typeface="Calibri"/>
                <a:cs typeface="Calibri"/>
              </a:rPr>
              <a:t>as  </a:t>
            </a:r>
            <a:r>
              <a:rPr dirty="0" sz="2800" spc="-15">
                <a:latin typeface="Calibri"/>
                <a:cs typeface="Calibri"/>
              </a:rPr>
              <a:t>seguintes informações </a:t>
            </a:r>
            <a:r>
              <a:rPr dirty="0" sz="2800" spc="-20">
                <a:latin typeface="Calibri"/>
                <a:cs typeface="Calibri"/>
              </a:rPr>
              <a:t>sobre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5">
                <a:latin typeface="Calibri"/>
                <a:cs typeface="Calibri"/>
              </a:rPr>
              <a:t>alterações na  configuração 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software: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 </a:t>
            </a:r>
            <a:r>
              <a:rPr dirty="0" sz="2400">
                <a:latin typeface="Calibri"/>
                <a:cs typeface="Calibri"/>
              </a:rPr>
              <a:t>O </a:t>
            </a:r>
            <a:r>
              <a:rPr dirty="0" sz="2400" spc="-5">
                <a:latin typeface="Calibri"/>
                <a:cs typeface="Calibri"/>
              </a:rPr>
              <a:t>que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aconteceu?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• </a:t>
            </a:r>
            <a:r>
              <a:rPr dirty="0" sz="2400">
                <a:latin typeface="Calibri"/>
                <a:cs typeface="Calibri"/>
              </a:rPr>
              <a:t>Quem o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fez?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• </a:t>
            </a:r>
            <a:r>
              <a:rPr dirty="0" sz="2400" spc="-5">
                <a:latin typeface="Calibri"/>
                <a:cs typeface="Calibri"/>
              </a:rPr>
              <a:t>Quando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aconteceu?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• </a:t>
            </a:r>
            <a:r>
              <a:rPr dirty="0" sz="2400">
                <a:latin typeface="Calibri"/>
                <a:cs typeface="Calibri"/>
              </a:rPr>
              <a:t>O </a:t>
            </a:r>
            <a:r>
              <a:rPr dirty="0" sz="2400" spc="-5">
                <a:latin typeface="Calibri"/>
                <a:cs typeface="Calibri"/>
              </a:rPr>
              <a:t>que </a:t>
            </a:r>
            <a:r>
              <a:rPr dirty="0" sz="2400">
                <a:latin typeface="Calibri"/>
                <a:cs typeface="Calibri"/>
              </a:rPr>
              <a:t>mais </a:t>
            </a:r>
            <a:r>
              <a:rPr dirty="0" sz="2400" spc="-15">
                <a:latin typeface="Calibri"/>
                <a:cs typeface="Calibri"/>
              </a:rPr>
              <a:t>será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afetado?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55E1FD3A7DB74F99AB249C5F3096CA" ma:contentTypeVersion="2" ma:contentTypeDescription="Crie um novo documento." ma:contentTypeScope="" ma:versionID="0babd6002b4fc5ebc63dc4b10c38a304">
  <xsd:schema xmlns:xsd="http://www.w3.org/2001/XMLSchema" xmlns:xs="http://www.w3.org/2001/XMLSchema" xmlns:p="http://schemas.microsoft.com/office/2006/metadata/properties" xmlns:ns2="b6effb68-fb67-4453-973a-941f6401642f" targetNamespace="http://schemas.microsoft.com/office/2006/metadata/properties" ma:root="true" ma:fieldsID="7e48c910a99c512c6aaa56392322efd9" ns2:_="">
    <xsd:import namespace="b6effb68-fb67-4453-973a-941f640164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ffb68-fb67-4453-973a-941f640164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AEDDE-7253-4689-9D59-1218101F6C91}"/>
</file>

<file path=customXml/itemProps2.xml><?xml version="1.0" encoding="utf-8"?>
<ds:datastoreItem xmlns:ds="http://schemas.openxmlformats.org/officeDocument/2006/customXml" ds:itemID="{FCFF43FC-453E-4874-8C3E-9B7DFDE2A62B}"/>
</file>

<file path=customXml/itemProps3.xml><?xml version="1.0" encoding="utf-8"?>
<ds:datastoreItem xmlns:ds="http://schemas.openxmlformats.org/officeDocument/2006/customXml" ds:itemID="{A27ED1B8-3ED0-4C21-9938-2ABE3BF378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5</dc:title>
  <dc:creator>Alexandre</dc:creator>
  <dcterms:created xsi:type="dcterms:W3CDTF">2020-08-25T22:03:48Z</dcterms:created>
  <dcterms:modified xsi:type="dcterms:W3CDTF">2020-08-25T22:03:48Z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2019-03-21T00:00:00Z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0x0101009055E1FD3A7DB74F99AB249C5F3096CA</vt:lpwstr>
  </property>
</Properties>
</file>