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7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officedocument.oleObject" PartName="/ppt/embeddings/oleObject8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</p:sldIdLst>
  <p:sldSz cy="6858000" cx="9906000"/>
  <p:notesSz cx="66690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120">
          <p15:clr>
            <a:srgbClr val="000000"/>
          </p15:clr>
        </p15:guide>
      </p15:sldGuideLst>
    </p:ext>
    <p:ext uri="{2D200454-40CA-4A62-9FC3-DE9A4176ACB9}">
      <p15:notesGuideLst>
        <p15:guide id="1" orient="horz" pos="3126">
          <p15:clr>
            <a:srgbClr val="000000"/>
          </p15:clr>
        </p15:guide>
        <p15:guide id="2" pos="2101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63" roundtripDataSignature="AMtx7mgt0f7yRBFUUdNc74AJRo8+MIyP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6E5F0ED-4317-4383-BEC7-9D3EBF5EA0B0}">
  <a:tblStyle styleId="{C6E5F0ED-4317-4383-BEC7-9D3EBF5EA0B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0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slide" Target="slides/slide144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3.xml"/><Relationship Id="rId4" Type="http://schemas.openxmlformats.org/officeDocument/2006/relationships/tableStyles" Target="tableStyles.xml"/><Relationship Id="rId148" Type="http://schemas.openxmlformats.org/officeDocument/2006/relationships/slide" Target="slides/slide142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1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163" Type="http://customschemas.google.com/relationships/presentationmetadata" Target="metadata"/><Relationship Id="rId162" Type="http://schemas.openxmlformats.org/officeDocument/2006/relationships/slide" Target="slides/slide15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161" Type="http://schemas.openxmlformats.org/officeDocument/2006/relationships/slide" Target="slides/slide155.xml"/><Relationship Id="rId54" Type="http://schemas.openxmlformats.org/officeDocument/2006/relationships/slide" Target="slides/slide48.xml"/><Relationship Id="rId160" Type="http://schemas.openxmlformats.org/officeDocument/2006/relationships/slide" Target="slides/slide154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159" Type="http://schemas.openxmlformats.org/officeDocument/2006/relationships/slide" Target="slides/slide153.xml"/><Relationship Id="rId59" Type="http://schemas.openxmlformats.org/officeDocument/2006/relationships/slide" Target="slides/slide53.xml"/><Relationship Id="rId154" Type="http://schemas.openxmlformats.org/officeDocument/2006/relationships/slide" Target="slides/slide148.xml"/><Relationship Id="rId58" Type="http://schemas.openxmlformats.org/officeDocument/2006/relationships/slide" Target="slides/slide52.xml"/><Relationship Id="rId153" Type="http://schemas.openxmlformats.org/officeDocument/2006/relationships/slide" Target="slides/slide147.xml"/><Relationship Id="rId152" Type="http://schemas.openxmlformats.org/officeDocument/2006/relationships/slide" Target="slides/slide146.xml"/><Relationship Id="rId151" Type="http://schemas.openxmlformats.org/officeDocument/2006/relationships/slide" Target="slides/slide145.xml"/><Relationship Id="rId158" Type="http://schemas.openxmlformats.org/officeDocument/2006/relationships/slide" Target="slides/slide152.xml"/><Relationship Id="rId157" Type="http://schemas.openxmlformats.org/officeDocument/2006/relationships/slide" Target="slides/slide151.xml"/><Relationship Id="rId156" Type="http://schemas.openxmlformats.org/officeDocument/2006/relationships/slide" Target="slides/slide150.xml"/><Relationship Id="rId155" Type="http://schemas.openxmlformats.org/officeDocument/2006/relationships/slide" Target="slides/slide149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1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779837" y="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100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65" name="Google Shape;1565;p100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6" name="Google Shape;1566;p100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101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87" name="Google Shape;1587;p101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8" name="Google Shape;1588;p101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02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04" name="Google Shape;1604;p102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5" name="Google Shape;1605;p102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103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12" name="Google Shape;1612;p103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3" name="Google Shape;1613;p103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104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20" name="Google Shape;1620;p104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1" name="Google Shape;1621;p104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105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28" name="Google Shape;1628;p105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9" name="Google Shape;1629;p105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106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36" name="Google Shape;1636;p106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7" name="Google Shape;1637;p106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107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55" name="Google Shape;1655;p107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6" name="Google Shape;1656;p107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108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63" name="Google Shape;1663;p108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4" name="Google Shape;1664;p108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109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80" name="Google Shape;1680;p109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1" name="Google Shape;1681;p109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110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95" name="Google Shape;1695;p110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6" name="Google Shape;1696;p110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111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22" name="Google Shape;1722;p111:notes"/>
          <p:cNvSpPr/>
          <p:nvPr>
            <p:ph idx="2" type="sldImg"/>
          </p:nvPr>
        </p:nvSpPr>
        <p:spPr>
          <a:xfrm>
            <a:off x="647700" y="746125"/>
            <a:ext cx="537527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3" name="Google Shape;1723;p111:notes"/>
          <p:cNvSpPr txBox="1"/>
          <p:nvPr>
            <p:ph idx="1" type="body"/>
          </p:nvPr>
        </p:nvSpPr>
        <p:spPr>
          <a:xfrm>
            <a:off x="889000" y="4714875"/>
            <a:ext cx="4891087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112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112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113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113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114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114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115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115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116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116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117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117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118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118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119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119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120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p120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121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p121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p122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122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123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123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124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124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125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4" name="Google Shape;2084;p125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126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126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p127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8" name="Google Shape;2098;p127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128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128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129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129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p130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4" name="Google Shape;2134;p130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131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131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132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132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133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133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134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134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135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135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136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5" name="Google Shape;2205;p136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0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137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137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138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138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139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139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140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140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141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0" name="Google Shape;2240;p141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142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7" name="Google Shape;2247;p142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2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p143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4" name="Google Shape;2254;p143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144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144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p145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4" name="Google Shape;2314;p145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p146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6" name="Google Shape;2346;p146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2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p147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4" name="Google Shape;2374;p147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9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p148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1" name="Google Shape;2401;p148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p149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0" name="Google Shape;2440;p149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7" name="Shape 2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Google Shape;2468;p150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9" name="Google Shape;2469;p150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4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5" name="Google Shape;2495;p151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6" name="Google Shape;2496;p151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p152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3" name="Google Shape;2533;p152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9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p153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1" name="Google Shape;2711;p153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6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p154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8" name="Google Shape;2718;p154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3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155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5" name="Google Shape;2725;p155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0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p156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2" name="Google Shape;2732;p156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7" name="Google Shape;237;p17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17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18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3" name="Google Shape;253;p19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p19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1" name="Google Shape;261;p20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20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0" name="Google Shape;280;p21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21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3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4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5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0" name="Google Shape;470;p25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25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6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6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7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15" name="Google Shape;515;p27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6" name="Google Shape;516;p27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8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23" name="Google Shape;523;p28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Google Shape;524;p28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9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31" name="Google Shape;531;p29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2" name="Google Shape;532;p29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0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0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1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46" name="Google Shape;546;p31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7" name="Google Shape;547;p31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2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54" name="Google Shape;554;p32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5" name="Google Shape;555;p32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3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2" name="Google Shape;562;p33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Google Shape;563;p33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4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0" name="Google Shape;570;p34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1" name="Google Shape;571;p34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5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8" name="Google Shape;578;p35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9" name="Google Shape;579;p35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6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6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7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7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8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8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9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9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88" name="Google Shape;688;p40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9" name="Google Shape;689;p40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1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96" name="Google Shape;696;p41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7" name="Google Shape;697;p41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2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2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3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3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4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18" name="Google Shape;718;p44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9" name="Google Shape;719;p44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5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26" name="Google Shape;726;p45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7" name="Google Shape;727;p45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6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34" name="Google Shape;734;p46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5" name="Google Shape;735;p46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7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42" name="Google Shape;742;p47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3" name="Google Shape;743;p47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8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84" name="Google Shape;784;p48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5" name="Google Shape;785;p48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9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92" name="Google Shape;792;p49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3" name="Google Shape;793;p49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0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04" name="Google Shape;804;p50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5" name="Google Shape;805;p50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51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12" name="Google Shape;812;p51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3" name="Google Shape;813;p51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2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20" name="Google Shape;820;p52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1" name="Google Shape;821;p52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53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28" name="Google Shape;828;p53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9" name="Google Shape;829;p53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54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55" name="Google Shape;855;p54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6" name="Google Shape;856;p54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5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63" name="Google Shape;863;p55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4" name="Google Shape;864;p55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56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56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7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57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58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58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59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59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60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61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61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62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46" name="Google Shape;1046;p62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7" name="Google Shape;1047;p62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63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54" name="Google Shape;1054;p63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5" name="Google Shape;1055;p63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64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2" name="Google Shape;1062;p64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3" name="Google Shape;1063;p64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65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70" name="Google Shape;1070;p65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1" name="Google Shape;1071;p65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66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78" name="Google Shape;1078;p66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9" name="Google Shape;1079;p66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67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67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68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68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69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00" name="Google Shape;1100;p69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1" name="Google Shape;1101;p69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70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08" name="Google Shape;1108;p70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9" name="Google Shape;1109;p70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71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16" name="Google Shape;1116;p71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7" name="Google Shape;1117;p71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72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72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73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75" name="Google Shape;1175;p73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6" name="Google Shape;1176;p73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74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74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75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88" name="Google Shape;1288;p75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9" name="Google Shape;1289;p75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76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96" name="Google Shape;1296;p76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7" name="Google Shape;1297;p76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77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04" name="Google Shape;1304;p77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5" name="Google Shape;1305;p77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78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78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79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20" name="Google Shape;1320;p79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1" name="Google Shape;1321;p79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80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27" name="Google Shape;1327;p80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8" name="Google Shape;1328;p80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81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35" name="Google Shape;1335;p81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6" name="Google Shape;1336;p81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82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43" name="Google Shape;1343;p82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4" name="Google Shape;1344;p82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83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57" name="Google Shape;1357;p83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8" name="Google Shape;1358;p83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84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98" name="Google Shape;1398;p84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9" name="Google Shape;1399;p84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85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06" name="Google Shape;1406;p85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7" name="Google Shape;1407;p85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86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14" name="Google Shape;1414;p86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5" name="Google Shape;1415;p86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87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22" name="Google Shape;1422;p87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3" name="Google Shape;1423;p87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88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30" name="Google Shape;1430;p88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1" name="Google Shape;1431;p88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89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38" name="Google Shape;1438;p89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9" name="Google Shape;1439;p89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90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46" name="Google Shape;1446;p90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7" name="Google Shape;1447;p90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91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54" name="Google Shape;1454;p91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5" name="Google Shape;1455;p91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92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62" name="Google Shape;1462;p92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3" name="Google Shape;1463;p92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93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70" name="Google Shape;1470;p93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1" name="Google Shape;1471;p93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94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94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95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95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96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04" name="Google Shape;1504;p96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5" name="Google Shape;1505;p96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97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12" name="Google Shape;1512;p97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3" name="Google Shape;1513;p97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98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23" name="Google Shape;1523;p98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4" name="Google Shape;1524;p98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99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42" name="Google Shape;1542;p99:notes"/>
          <p:cNvSpPr/>
          <p:nvPr>
            <p:ph idx="2" type="sldImg"/>
          </p:nvPr>
        </p:nvSpPr>
        <p:spPr>
          <a:xfrm>
            <a:off x="647700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3" name="Google Shape;1543;p99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10ce479c3_0_4"/>
          <p:cNvSpPr txBox="1"/>
          <p:nvPr>
            <p:ph type="ctrTitle"/>
          </p:nvPr>
        </p:nvSpPr>
        <p:spPr>
          <a:xfrm>
            <a:off x="337684" y="992767"/>
            <a:ext cx="9230700" cy="2736900"/>
          </a:xfrm>
          <a:prstGeom prst="rect">
            <a:avLst/>
          </a:prstGeom>
        </p:spPr>
        <p:txBody>
          <a:bodyPr anchorCtr="0" anchor="b" bIns="106650" lIns="106650" spcFirstLastPara="1" rIns="106650" wrap="square" tIns="106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15" name="Google Shape;15;g710ce479c3_0_4"/>
          <p:cNvSpPr txBox="1"/>
          <p:nvPr>
            <p:ph idx="1" type="subTitle"/>
          </p:nvPr>
        </p:nvSpPr>
        <p:spPr>
          <a:xfrm>
            <a:off x="337675" y="3778833"/>
            <a:ext cx="9230700" cy="10569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6" name="Google Shape;16;g710ce479c3_0_4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10ce479c3_0_39"/>
          <p:cNvSpPr txBox="1"/>
          <p:nvPr>
            <p:ph hasCustomPrompt="1" type="title"/>
          </p:nvPr>
        </p:nvSpPr>
        <p:spPr>
          <a:xfrm>
            <a:off x="337675" y="1474833"/>
            <a:ext cx="9230700" cy="2618100"/>
          </a:xfrm>
          <a:prstGeom prst="rect">
            <a:avLst/>
          </a:prstGeom>
        </p:spPr>
        <p:txBody>
          <a:bodyPr anchorCtr="0" anchor="b" bIns="106650" lIns="106650" spcFirstLastPara="1" rIns="106650" wrap="square" tIns="106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9pPr>
          </a:lstStyle>
          <a:p>
            <a:r>
              <a:t>xx%</a:t>
            </a:r>
          </a:p>
        </p:txBody>
      </p:sp>
      <p:sp>
        <p:nvSpPr>
          <p:cNvPr id="50" name="Google Shape;50;g710ce479c3_0_39"/>
          <p:cNvSpPr txBox="1"/>
          <p:nvPr>
            <p:ph idx="1" type="body"/>
          </p:nvPr>
        </p:nvSpPr>
        <p:spPr>
          <a:xfrm>
            <a:off x="337675" y="4202967"/>
            <a:ext cx="9230700" cy="17343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Autofit/>
          </a:bodyPr>
          <a:lstStyle>
            <a:lvl1pPr indent="-361950" lvl="0" marL="457200" algn="ctr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0200" lvl="1" marL="914400" algn="ctr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1900"/>
              </a:spcBef>
              <a:spcAft>
                <a:spcPts val="19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1" name="Google Shape;51;g710ce479c3_0_39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10ce479c3_0_43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10ce479c3_0_45"/>
          <p:cNvSpPr txBox="1"/>
          <p:nvPr>
            <p:ph idx="1" type="body"/>
          </p:nvPr>
        </p:nvSpPr>
        <p:spPr>
          <a:xfrm>
            <a:off x="495300" y="1481137"/>
            <a:ext cx="8915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rtl="0" algn="l">
              <a:spcBef>
                <a:spcPts val="400"/>
              </a:spcBef>
              <a:spcAft>
                <a:spcPts val="0"/>
              </a:spcAft>
              <a:buSzPts val="1224"/>
              <a:buChar char="●"/>
              <a:defRPr/>
            </a:lvl1pPr>
            <a:lvl2pPr indent="-342900" lvl="1" marL="914400" rtl="0" algn="l">
              <a:spcBef>
                <a:spcPts val="325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35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9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9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900"/>
              </a:spcBef>
              <a:spcAft>
                <a:spcPts val="19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g710ce479c3_0_45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7" name="Google Shape;57;g710ce479c3_0_45"/>
          <p:cNvSpPr txBox="1"/>
          <p:nvPr>
            <p:ph idx="10" type="dt"/>
          </p:nvPr>
        </p:nvSpPr>
        <p:spPr>
          <a:xfrm>
            <a:off x="7288212" y="6408737"/>
            <a:ext cx="207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710ce479c3_0_45"/>
          <p:cNvSpPr txBox="1"/>
          <p:nvPr>
            <p:ph idx="11" type="ftr"/>
          </p:nvPr>
        </p:nvSpPr>
        <p:spPr>
          <a:xfrm>
            <a:off x="4745037" y="6408737"/>
            <a:ext cx="254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710ce479c3_0_45"/>
          <p:cNvSpPr txBox="1"/>
          <p:nvPr>
            <p:ph idx="12" type="sldNum"/>
          </p:nvPr>
        </p:nvSpPr>
        <p:spPr>
          <a:xfrm>
            <a:off x="9367837" y="6408737"/>
            <a:ext cx="39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abela" type="tbl">
  <p:cSld name="TAB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0ce479c3_0_51"/>
          <p:cNvSpPr txBox="1"/>
          <p:nvPr>
            <p:ph type="title"/>
          </p:nvPr>
        </p:nvSpPr>
        <p:spPr>
          <a:xfrm>
            <a:off x="118666" y="58739"/>
            <a:ext cx="8915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2" name="Google Shape;62;g710ce479c3_0_51"/>
          <p:cNvSpPr txBox="1"/>
          <p:nvPr>
            <p:ph idx="11" type="ftr"/>
          </p:nvPr>
        </p:nvSpPr>
        <p:spPr>
          <a:xfrm>
            <a:off x="4745037" y="6408737"/>
            <a:ext cx="254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710ce479c3_0_51"/>
          <p:cNvSpPr txBox="1"/>
          <p:nvPr>
            <p:ph idx="12" type="sldNum"/>
          </p:nvPr>
        </p:nvSpPr>
        <p:spPr>
          <a:xfrm>
            <a:off x="9367837" y="6408737"/>
            <a:ext cx="39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, texto e gráfico" type="txAndChart">
  <p:cSld name="TEXT_AND_CHAR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10ce479c3_0_55"/>
          <p:cNvSpPr txBox="1"/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6" name="Google Shape;66;g710ce479c3_0_55"/>
          <p:cNvSpPr txBox="1"/>
          <p:nvPr>
            <p:ph idx="1" type="body"/>
          </p:nvPr>
        </p:nvSpPr>
        <p:spPr>
          <a:xfrm>
            <a:off x="742950" y="1981200"/>
            <a:ext cx="4133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rtl="0" algn="l">
              <a:spcBef>
                <a:spcPts val="400"/>
              </a:spcBef>
              <a:spcAft>
                <a:spcPts val="0"/>
              </a:spcAft>
              <a:buSzPts val="1224"/>
              <a:buChar char="●"/>
              <a:defRPr/>
            </a:lvl1pPr>
            <a:lvl2pPr indent="-342900" lvl="1" marL="914400" rtl="0" algn="l">
              <a:spcBef>
                <a:spcPts val="325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35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9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9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900"/>
              </a:spcBef>
              <a:spcAft>
                <a:spcPts val="19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7" name="Google Shape;67;g710ce479c3_0_55"/>
          <p:cNvSpPr/>
          <p:nvPr>
            <p:ph idx="2" type="chart"/>
          </p:nvPr>
        </p:nvSpPr>
        <p:spPr>
          <a:xfrm>
            <a:off x="5029200" y="1981200"/>
            <a:ext cx="4133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68" name="Google Shape;68;g710ce479c3_0_55"/>
          <p:cNvSpPr txBox="1"/>
          <p:nvPr>
            <p:ph idx="10" type="dt"/>
          </p:nvPr>
        </p:nvSpPr>
        <p:spPr>
          <a:xfrm>
            <a:off x="7288212" y="6408737"/>
            <a:ext cx="207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710ce479c3_0_55"/>
          <p:cNvSpPr txBox="1"/>
          <p:nvPr>
            <p:ph idx="11" type="ftr"/>
          </p:nvPr>
        </p:nvSpPr>
        <p:spPr>
          <a:xfrm>
            <a:off x="4745037" y="6408737"/>
            <a:ext cx="254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710ce479c3_0_55"/>
          <p:cNvSpPr txBox="1"/>
          <p:nvPr>
            <p:ph idx="12" type="sldNum"/>
          </p:nvPr>
        </p:nvSpPr>
        <p:spPr>
          <a:xfrm>
            <a:off x="9367837" y="6408737"/>
            <a:ext cx="39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710ce479c3_0_8"/>
          <p:cNvSpPr txBox="1"/>
          <p:nvPr>
            <p:ph type="title"/>
          </p:nvPr>
        </p:nvSpPr>
        <p:spPr>
          <a:xfrm>
            <a:off x="337675" y="2867800"/>
            <a:ext cx="9230700" cy="11223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g710ce479c3_0_8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710ce479c3_0_11"/>
          <p:cNvSpPr txBox="1"/>
          <p:nvPr>
            <p:ph type="title"/>
          </p:nvPr>
        </p:nvSpPr>
        <p:spPr>
          <a:xfrm>
            <a:off x="337675" y="593367"/>
            <a:ext cx="9230700" cy="7635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" name="Google Shape;22;g710ce479c3_0_11"/>
          <p:cNvSpPr txBox="1"/>
          <p:nvPr>
            <p:ph idx="1" type="body"/>
          </p:nvPr>
        </p:nvSpPr>
        <p:spPr>
          <a:xfrm>
            <a:off x="337675" y="1536633"/>
            <a:ext cx="9230700" cy="45552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0200" lvl="1" marL="91440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900"/>
              </a:spcBef>
              <a:spcAft>
                <a:spcPts val="19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g710ce479c3_0_11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710ce479c3_0_15"/>
          <p:cNvSpPr txBox="1"/>
          <p:nvPr>
            <p:ph type="title"/>
          </p:nvPr>
        </p:nvSpPr>
        <p:spPr>
          <a:xfrm>
            <a:off x="337675" y="593367"/>
            <a:ext cx="9230700" cy="7635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6" name="Google Shape;26;g710ce479c3_0_15"/>
          <p:cNvSpPr txBox="1"/>
          <p:nvPr>
            <p:ph idx="1" type="body"/>
          </p:nvPr>
        </p:nvSpPr>
        <p:spPr>
          <a:xfrm>
            <a:off x="337675" y="1536633"/>
            <a:ext cx="4333200" cy="45552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1900"/>
              </a:spcBef>
              <a:spcAft>
                <a:spcPts val="19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7" name="Google Shape;27;g710ce479c3_0_15"/>
          <p:cNvSpPr txBox="1"/>
          <p:nvPr>
            <p:ph idx="2" type="body"/>
          </p:nvPr>
        </p:nvSpPr>
        <p:spPr>
          <a:xfrm>
            <a:off x="5235100" y="1536633"/>
            <a:ext cx="4333200" cy="45552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1900"/>
              </a:spcBef>
              <a:spcAft>
                <a:spcPts val="19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8" name="Google Shape;28;g710ce479c3_0_15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10ce479c3_0_20"/>
          <p:cNvSpPr txBox="1"/>
          <p:nvPr>
            <p:ph type="title"/>
          </p:nvPr>
        </p:nvSpPr>
        <p:spPr>
          <a:xfrm>
            <a:off x="337675" y="593367"/>
            <a:ext cx="9230700" cy="7635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1" name="Google Shape;31;g710ce479c3_0_20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10ce479c3_0_23"/>
          <p:cNvSpPr txBox="1"/>
          <p:nvPr>
            <p:ph type="title"/>
          </p:nvPr>
        </p:nvSpPr>
        <p:spPr>
          <a:xfrm>
            <a:off x="337675" y="740800"/>
            <a:ext cx="3042000" cy="1007700"/>
          </a:xfrm>
          <a:prstGeom prst="rect">
            <a:avLst/>
          </a:prstGeom>
        </p:spPr>
        <p:txBody>
          <a:bodyPr anchorCtr="0" anchor="b" bIns="106650" lIns="106650" spcFirstLastPara="1" rIns="106650" wrap="square" tIns="1066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" name="Google Shape;34;g710ce479c3_0_23"/>
          <p:cNvSpPr txBox="1"/>
          <p:nvPr>
            <p:ph idx="1" type="body"/>
          </p:nvPr>
        </p:nvSpPr>
        <p:spPr>
          <a:xfrm>
            <a:off x="337675" y="1852800"/>
            <a:ext cx="3042000" cy="42393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1900"/>
              </a:spcBef>
              <a:spcAft>
                <a:spcPts val="19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5" name="Google Shape;35;g710ce479c3_0_23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710ce479c3_0_27"/>
          <p:cNvSpPr txBox="1"/>
          <p:nvPr>
            <p:ph type="title"/>
          </p:nvPr>
        </p:nvSpPr>
        <p:spPr>
          <a:xfrm>
            <a:off x="531104" y="600200"/>
            <a:ext cx="6898500" cy="54543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710ce479c3_0_27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10ce479c3_0_30"/>
          <p:cNvSpPr/>
          <p:nvPr/>
        </p:nvSpPr>
        <p:spPr>
          <a:xfrm>
            <a:off x="4953000" y="-167"/>
            <a:ext cx="4953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6650" lIns="106650" spcFirstLastPara="1" rIns="106650" wrap="square" tIns="10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710ce479c3_0_30"/>
          <p:cNvSpPr txBox="1"/>
          <p:nvPr>
            <p:ph type="title"/>
          </p:nvPr>
        </p:nvSpPr>
        <p:spPr>
          <a:xfrm>
            <a:off x="287625" y="1644233"/>
            <a:ext cx="4382400" cy="1976400"/>
          </a:xfrm>
          <a:prstGeom prst="rect">
            <a:avLst/>
          </a:prstGeom>
        </p:spPr>
        <p:txBody>
          <a:bodyPr anchorCtr="0" anchor="b" bIns="106650" lIns="106650" spcFirstLastPara="1" rIns="106650" wrap="square" tIns="106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42" name="Google Shape;42;g710ce479c3_0_30"/>
          <p:cNvSpPr txBox="1"/>
          <p:nvPr>
            <p:ph idx="1" type="subTitle"/>
          </p:nvPr>
        </p:nvSpPr>
        <p:spPr>
          <a:xfrm>
            <a:off x="287625" y="3737433"/>
            <a:ext cx="4382400" cy="16467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g710ce479c3_0_30"/>
          <p:cNvSpPr txBox="1"/>
          <p:nvPr>
            <p:ph idx="2" type="body"/>
          </p:nvPr>
        </p:nvSpPr>
        <p:spPr>
          <a:xfrm>
            <a:off x="5351125" y="965433"/>
            <a:ext cx="4156800" cy="49269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0200" lvl="1" marL="91440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900"/>
              </a:spcBef>
              <a:spcAft>
                <a:spcPts val="19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4" name="Google Shape;44;g710ce479c3_0_30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10ce479c3_0_36"/>
          <p:cNvSpPr txBox="1"/>
          <p:nvPr>
            <p:ph idx="1" type="body"/>
          </p:nvPr>
        </p:nvSpPr>
        <p:spPr>
          <a:xfrm>
            <a:off x="337675" y="5640767"/>
            <a:ext cx="6498600" cy="806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</a:lstStyle>
          <a:p/>
        </p:txBody>
      </p:sp>
      <p:sp>
        <p:nvSpPr>
          <p:cNvPr id="47" name="Google Shape;47;g710ce479c3_0_36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10ce479c3_0_0"/>
          <p:cNvSpPr txBox="1"/>
          <p:nvPr>
            <p:ph type="title"/>
          </p:nvPr>
        </p:nvSpPr>
        <p:spPr>
          <a:xfrm>
            <a:off x="337675" y="593367"/>
            <a:ext cx="923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650" lIns="106650" spcFirstLastPara="1" rIns="106650" wrap="square" tIns="1066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710ce479c3_0_0"/>
          <p:cNvSpPr txBox="1"/>
          <p:nvPr>
            <p:ph idx="1" type="body"/>
          </p:nvPr>
        </p:nvSpPr>
        <p:spPr>
          <a:xfrm>
            <a:off x="337675" y="1536633"/>
            <a:ext cx="923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650" lIns="106650" spcFirstLastPara="1" rIns="106650" wrap="square" tIns="106650">
            <a:noAutofit/>
          </a:bodyPr>
          <a:lstStyle>
            <a:lvl1pPr indent="-3619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1pPr>
            <a:lvl2pPr indent="-330200" lvl="1" marL="9144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710ce479c3_0_0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6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7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7.pn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6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4.bin"/><Relationship Id="rId10" Type="http://schemas.openxmlformats.org/officeDocument/2006/relationships/oleObject" Target="../embeddings/oleObject3.bin"/><Relationship Id="rId1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png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oleObject2.bin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8.bin"/><Relationship Id="rId10" Type="http://schemas.openxmlformats.org/officeDocument/2006/relationships/oleObject" Target="../embeddings/oleObject7.bin"/><Relationship Id="rId12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Relationship Id="rId5" Type="http://schemas.openxmlformats.org/officeDocument/2006/relationships/oleObject" Target="../embeddings/oleObject5.bin"/><Relationship Id="rId6" Type="http://schemas.openxmlformats.org/officeDocument/2006/relationships/image" Target="../media/image1.png"/><Relationship Id="rId7" Type="http://schemas.openxmlformats.org/officeDocument/2006/relationships/oleObject" Target="../embeddings/oleObject6.bin"/><Relationship Id="rId8" Type="http://schemas.openxmlformats.org/officeDocument/2006/relationships/oleObject" Target="../embeddings/oleObject6.bin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4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>
            <p:ph idx="4294967295" type="ctrTitle"/>
          </p:nvPr>
        </p:nvSpPr>
        <p:spPr>
          <a:xfrm>
            <a:off x="742950" y="22860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Lucida Sans"/>
              <a:buNone/>
            </a:pPr>
            <a:r>
              <a:rPr b="1" i="0" lang="en-US" sz="432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Princípios de Bancos de Dados</a:t>
            </a:r>
            <a:endParaRPr/>
          </a:p>
        </p:txBody>
      </p:sp>
      <p:sp>
        <p:nvSpPr>
          <p:cNvPr id="76" name="Google Shape;76;p1"/>
          <p:cNvSpPr txBox="1"/>
          <p:nvPr>
            <p:ph idx="1" type="subTitle"/>
          </p:nvPr>
        </p:nvSpPr>
        <p:spPr>
          <a:xfrm>
            <a:off x="742950" y="3611562"/>
            <a:ext cx="84201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4"/>
              <a:buNone/>
            </a:pPr>
            <a:r>
              <a:rPr b="0" i="0" lang="en-US" sz="28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Prof.  Joriver Rodrigues Canêdo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rPr b="0" i="0" lang="en-US" sz="28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E-mail: joriver.canedo@gmail.com</a:t>
            </a:r>
            <a:endParaRPr/>
          </a:p>
          <a:p>
            <a:pPr indent="0" lvl="0" marL="0" marR="64008" rtl="0" algn="r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742950" y="1447800"/>
            <a:ext cx="8915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9" lvl="2" marL="85883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Teve sua origem na linguagem de programação COBOL;</a:t>
            </a:r>
            <a:endParaRPr/>
          </a:p>
          <a:p>
            <a:pPr indent="-228599" lvl="2" marL="858837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Dá ao usuário uma visão em rede do BD;</a:t>
            </a:r>
            <a:endParaRPr/>
          </a:p>
          <a:p>
            <a:pPr indent="-228599" lvl="2" marL="858837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Dados são representados por coleções de registros e o relacionamento entre os dados são representados por ligações.</a:t>
            </a:r>
            <a:endParaRPr/>
          </a:p>
          <a:p>
            <a:pPr indent="-228599" lvl="2" marL="858837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Registro: Coleção de campos (atributos), cada um dos quais contendo apenas um valor de dado.</a:t>
            </a:r>
            <a:endParaRPr/>
          </a:p>
          <a:p>
            <a:pPr indent="-228599" lvl="2" marL="858837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Ligação: Pode ser vista como uma forma restrita (binária) de relacionamento.</a:t>
            </a:r>
            <a:endParaRPr/>
          </a:p>
          <a:p>
            <a:pPr indent="-228599" lvl="2" marL="858837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Permite o relacionamento Muitos – para – Muitos</a:t>
            </a:r>
            <a:endParaRPr/>
          </a:p>
          <a:p>
            <a:pPr indent="-228599" lvl="2" marL="858837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69228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1" name="Google Shape;151;p10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2" name="Google Shape;152;p10"/>
          <p:cNvSpPr txBox="1"/>
          <p:nvPr>
            <p:ph idx="4294967295" type="title"/>
          </p:nvPr>
        </p:nvSpPr>
        <p:spPr>
          <a:xfrm>
            <a:off x="508000" y="214313"/>
            <a:ext cx="9398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40"/>
              <a:buFont typeface="Lucida Sans"/>
              <a:buNone/>
            </a:pPr>
            <a:r>
              <a:rPr b="1" i="0" lang="en-US" sz="324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A Abordagem em Rede</a:t>
            </a:r>
            <a:br>
              <a:rPr b="1" i="0" lang="en-US" sz="324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endParaRPr b="1" i="0" sz="324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100"/>
          <p:cNvSpPr txBox="1"/>
          <p:nvPr>
            <p:ph idx="4294967295" type="title"/>
          </p:nvPr>
        </p:nvSpPr>
        <p:spPr>
          <a:xfrm>
            <a:off x="738188" y="214313"/>
            <a:ext cx="84201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30"/>
              <a:buFont typeface="Lucida Sans"/>
              <a:buNone/>
            </a:pPr>
            <a:r>
              <a:rPr b="1" i="0" lang="en-US" sz="243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rPr>
              <a:t>Ferramentas e Conceitos de Modelagem do MER</a:t>
            </a:r>
            <a:br>
              <a:rPr b="1" i="0" lang="en-US" sz="288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b="1" i="0" lang="en-US" sz="288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rPr>
              <a:t>Associações Típicas</a:t>
            </a:r>
            <a:endParaRPr/>
          </a:p>
        </p:txBody>
      </p:sp>
      <p:sp>
        <p:nvSpPr>
          <p:cNvPr id="1569" name="Google Shape;1569;p100"/>
          <p:cNvSpPr txBox="1"/>
          <p:nvPr/>
        </p:nvSpPr>
        <p:spPr>
          <a:xfrm>
            <a:off x="1252537" y="1117600"/>
            <a:ext cx="3659187" cy="525462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Categoria</a:t>
            </a:r>
            <a:endParaRPr/>
          </a:p>
        </p:txBody>
      </p:sp>
      <p:sp>
        <p:nvSpPr>
          <p:cNvPr id="1570" name="Google Shape;1570;p100"/>
          <p:cNvSpPr txBox="1"/>
          <p:nvPr/>
        </p:nvSpPr>
        <p:spPr>
          <a:xfrm>
            <a:off x="1252537" y="2352675"/>
            <a:ext cx="3659187" cy="709612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é uma sub-unidade organizacional de B</a:t>
            </a:r>
            <a:endParaRPr/>
          </a:p>
        </p:txBody>
      </p:sp>
      <p:sp>
        <p:nvSpPr>
          <p:cNvPr id="1571" name="Google Shape;1571;p100"/>
          <p:cNvSpPr txBox="1"/>
          <p:nvPr/>
        </p:nvSpPr>
        <p:spPr>
          <a:xfrm>
            <a:off x="4911725" y="2352675"/>
            <a:ext cx="3841750" cy="709612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Departamento - Loja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Manutenção - Companhia Aérea</a:t>
            </a:r>
            <a:endParaRPr/>
          </a:p>
        </p:txBody>
      </p:sp>
      <p:sp>
        <p:nvSpPr>
          <p:cNvPr id="1572" name="Google Shape;1572;p100"/>
          <p:cNvSpPr txBox="1"/>
          <p:nvPr/>
        </p:nvSpPr>
        <p:spPr>
          <a:xfrm>
            <a:off x="1252537" y="1643062"/>
            <a:ext cx="3659187" cy="709612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é um membro de B</a:t>
            </a:r>
            <a:endParaRPr/>
          </a:p>
        </p:txBody>
      </p:sp>
      <p:sp>
        <p:nvSpPr>
          <p:cNvPr id="1573" name="Google Shape;1573;p100"/>
          <p:cNvSpPr txBox="1"/>
          <p:nvPr/>
        </p:nvSpPr>
        <p:spPr>
          <a:xfrm>
            <a:off x="4911725" y="1643062"/>
            <a:ext cx="3841750" cy="709612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Operador - Loja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Piloto - Companhia Aérea</a:t>
            </a:r>
            <a:endParaRPr/>
          </a:p>
        </p:txBody>
      </p:sp>
      <p:sp>
        <p:nvSpPr>
          <p:cNvPr id="1574" name="Google Shape;1574;p100"/>
          <p:cNvSpPr txBox="1"/>
          <p:nvPr/>
        </p:nvSpPr>
        <p:spPr>
          <a:xfrm>
            <a:off x="1252537" y="3062287"/>
            <a:ext cx="3659187" cy="684212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usa ou gerencia B</a:t>
            </a:r>
            <a:endParaRPr/>
          </a:p>
        </p:txBody>
      </p:sp>
      <p:sp>
        <p:nvSpPr>
          <p:cNvPr id="1575" name="Google Shape;1575;p100"/>
          <p:cNvSpPr txBox="1"/>
          <p:nvPr/>
        </p:nvSpPr>
        <p:spPr>
          <a:xfrm>
            <a:off x="4911725" y="3062287"/>
            <a:ext cx="3841750" cy="684212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Operador – caixa registradora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Piloto - Avião</a:t>
            </a:r>
            <a:endParaRPr/>
          </a:p>
        </p:txBody>
      </p:sp>
      <p:sp>
        <p:nvSpPr>
          <p:cNvPr id="1576" name="Google Shape;1576;p100"/>
          <p:cNvSpPr txBox="1"/>
          <p:nvPr/>
        </p:nvSpPr>
        <p:spPr>
          <a:xfrm>
            <a:off x="1252537" y="3746500"/>
            <a:ext cx="3659187" cy="696912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 comunica com B </a:t>
            </a:r>
            <a:endParaRPr/>
          </a:p>
        </p:txBody>
      </p:sp>
      <p:sp>
        <p:nvSpPr>
          <p:cNvPr id="1577" name="Google Shape;1577;p100"/>
          <p:cNvSpPr txBox="1"/>
          <p:nvPr/>
        </p:nvSpPr>
        <p:spPr>
          <a:xfrm>
            <a:off x="4911725" y="3746500"/>
            <a:ext cx="3841750" cy="696912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Cliente - Operador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Agente de Reserva - Passageiro</a:t>
            </a:r>
            <a:endParaRPr/>
          </a:p>
        </p:txBody>
      </p:sp>
      <p:sp>
        <p:nvSpPr>
          <p:cNvPr id="1578" name="Google Shape;1578;p100"/>
          <p:cNvSpPr txBox="1"/>
          <p:nvPr/>
        </p:nvSpPr>
        <p:spPr>
          <a:xfrm>
            <a:off x="4908550" y="1117600"/>
            <a:ext cx="3838575" cy="525462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Exemplos</a:t>
            </a:r>
            <a:endParaRPr/>
          </a:p>
        </p:txBody>
      </p:sp>
      <p:sp>
        <p:nvSpPr>
          <p:cNvPr id="1579" name="Google Shape;1579;p100"/>
          <p:cNvSpPr txBox="1"/>
          <p:nvPr/>
        </p:nvSpPr>
        <p:spPr>
          <a:xfrm>
            <a:off x="1246187" y="4443412"/>
            <a:ext cx="3660775" cy="696912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está relacionado com uma transação B</a:t>
            </a:r>
            <a:endParaRPr/>
          </a:p>
        </p:txBody>
      </p:sp>
      <p:sp>
        <p:nvSpPr>
          <p:cNvPr id="1580" name="Google Shape;1580;p100"/>
          <p:cNvSpPr txBox="1"/>
          <p:nvPr/>
        </p:nvSpPr>
        <p:spPr>
          <a:xfrm>
            <a:off x="4906962" y="4443412"/>
            <a:ext cx="3841750" cy="696912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Cliente - Pagamento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Passageiro - Bilhete</a:t>
            </a:r>
            <a:endParaRPr/>
          </a:p>
        </p:txBody>
      </p:sp>
      <p:sp>
        <p:nvSpPr>
          <p:cNvPr id="1581" name="Google Shape;1581;p100"/>
          <p:cNvSpPr txBox="1"/>
          <p:nvPr/>
        </p:nvSpPr>
        <p:spPr>
          <a:xfrm>
            <a:off x="1252537" y="5838825"/>
            <a:ext cx="3659187" cy="695325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é possuído por B</a:t>
            </a:r>
            <a:endParaRPr/>
          </a:p>
        </p:txBody>
      </p:sp>
      <p:sp>
        <p:nvSpPr>
          <p:cNvPr id="1582" name="Google Shape;1582;p100"/>
          <p:cNvSpPr txBox="1"/>
          <p:nvPr/>
        </p:nvSpPr>
        <p:spPr>
          <a:xfrm>
            <a:off x="4911725" y="5838825"/>
            <a:ext cx="3841750" cy="695325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caixa registradora - Loja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Avião - Companhia Aérea</a:t>
            </a:r>
            <a:endParaRPr/>
          </a:p>
        </p:txBody>
      </p:sp>
      <p:sp>
        <p:nvSpPr>
          <p:cNvPr id="1583" name="Google Shape;1583;p100"/>
          <p:cNvSpPr txBox="1"/>
          <p:nvPr/>
        </p:nvSpPr>
        <p:spPr>
          <a:xfrm>
            <a:off x="1252537" y="5140325"/>
            <a:ext cx="3659187" cy="696912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é uma transação relacionada com outra transação B</a:t>
            </a:r>
            <a:endParaRPr/>
          </a:p>
        </p:txBody>
      </p:sp>
      <p:sp>
        <p:nvSpPr>
          <p:cNvPr id="1584" name="Google Shape;1584;p100"/>
          <p:cNvSpPr txBox="1"/>
          <p:nvPr/>
        </p:nvSpPr>
        <p:spPr>
          <a:xfrm>
            <a:off x="4911725" y="5140325"/>
            <a:ext cx="3841750" cy="696912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Pagamento - Venda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Reserva - Cancelamento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101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91" name="Google Shape;1591;p101"/>
          <p:cNvSpPr txBox="1"/>
          <p:nvPr/>
        </p:nvSpPr>
        <p:spPr>
          <a:xfrm>
            <a:off x="704850" y="333375"/>
            <a:ext cx="84201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Ferramentas e Conceitos de Modelagem do MER</a:t>
            </a:r>
            <a:endParaRPr/>
          </a:p>
        </p:txBody>
      </p:sp>
      <p:sp>
        <p:nvSpPr>
          <p:cNvPr id="1592" name="Google Shape;1592;p101"/>
          <p:cNvSpPr txBox="1"/>
          <p:nvPr/>
        </p:nvSpPr>
        <p:spPr>
          <a:xfrm>
            <a:off x="742950" y="1412875"/>
            <a:ext cx="8420100" cy="468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Atributos de Relacionamento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Certos atributos não podem ser adequadamente modelados como propriedades de um tipo de entidade e, talvez seja mais adequado modlado no relacionamento</a:t>
            </a:r>
            <a:endParaRPr/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Exemplo: no tipo de relacionamento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ministra aulas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entre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em que as aulas são ministradas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não é uma propriedade de qualquer das entidades</a:t>
            </a:r>
            <a:endParaRPr/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atributo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em que as aulas são ministradas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é, de fato, uma propriedade do tipo de relacionamento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ministra aulas</a:t>
            </a:r>
            <a:endParaRPr/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MER permite associar um conjunto de atributos a um tipo de relacionamento, da mesma forma como um conjunto de atributos caracteriza um tipo de entidade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3" name="Google Shape;1593;p101"/>
          <p:cNvSpPr/>
          <p:nvPr/>
        </p:nvSpPr>
        <p:spPr>
          <a:xfrm>
            <a:off x="5313362" y="5516562"/>
            <a:ext cx="2735262" cy="865187"/>
          </a:xfrm>
          <a:prstGeom prst="flowChartDecision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&lt;nome&gt;</a:t>
            </a:r>
            <a:endParaRPr/>
          </a:p>
        </p:txBody>
      </p:sp>
      <p:cxnSp>
        <p:nvCxnSpPr>
          <p:cNvPr id="1594" name="Google Shape;1594;p101"/>
          <p:cNvCxnSpPr/>
          <p:nvPr/>
        </p:nvCxnSpPr>
        <p:spPr>
          <a:xfrm>
            <a:off x="4376737" y="5949950"/>
            <a:ext cx="9366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95" name="Google Shape;1595;p101"/>
          <p:cNvCxnSpPr/>
          <p:nvPr/>
        </p:nvCxnSpPr>
        <p:spPr>
          <a:xfrm>
            <a:off x="8048625" y="5949950"/>
            <a:ext cx="122555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96" name="Google Shape;1596;p101"/>
          <p:cNvSpPr/>
          <p:nvPr/>
        </p:nvSpPr>
        <p:spPr>
          <a:xfrm>
            <a:off x="7832725" y="6453187"/>
            <a:ext cx="144462" cy="144462"/>
          </a:xfrm>
          <a:prstGeom prst="ellipse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7" name="Google Shape;1597;p101"/>
          <p:cNvSpPr/>
          <p:nvPr/>
        </p:nvSpPr>
        <p:spPr>
          <a:xfrm>
            <a:off x="5745162" y="6524625"/>
            <a:ext cx="144462" cy="144462"/>
          </a:xfrm>
          <a:prstGeom prst="ellipse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98" name="Google Shape;1598;p101"/>
          <p:cNvCxnSpPr/>
          <p:nvPr/>
        </p:nvCxnSpPr>
        <p:spPr>
          <a:xfrm>
            <a:off x="7400925" y="6165850"/>
            <a:ext cx="454025" cy="3079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99" name="Google Shape;1599;p101"/>
          <p:cNvCxnSpPr/>
          <p:nvPr/>
        </p:nvCxnSpPr>
        <p:spPr>
          <a:xfrm rot="5400000">
            <a:off x="5831681" y="6201568"/>
            <a:ext cx="381000" cy="3095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00" name="Google Shape;1600;p101"/>
          <p:cNvSpPr/>
          <p:nvPr/>
        </p:nvSpPr>
        <p:spPr>
          <a:xfrm>
            <a:off x="5313362" y="5445125"/>
            <a:ext cx="2735262" cy="863600"/>
          </a:xfrm>
          <a:prstGeom prst="flowChartDecision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&lt;nome&gt;</a:t>
            </a:r>
            <a:endParaRPr/>
          </a:p>
        </p:txBody>
      </p:sp>
      <p:cxnSp>
        <p:nvCxnSpPr>
          <p:cNvPr id="1601" name="Google Shape;1601;p101"/>
          <p:cNvCxnSpPr/>
          <p:nvPr/>
        </p:nvCxnSpPr>
        <p:spPr>
          <a:xfrm>
            <a:off x="4376737" y="5876925"/>
            <a:ext cx="9366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102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08" name="Google Shape;1608;p102"/>
          <p:cNvSpPr txBox="1"/>
          <p:nvPr/>
        </p:nvSpPr>
        <p:spPr>
          <a:xfrm>
            <a:off x="595312" y="214312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Ferramentas e Conceitos de Modelagem do MER</a:t>
            </a:r>
            <a:endParaRPr/>
          </a:p>
        </p:txBody>
      </p:sp>
      <p:sp>
        <p:nvSpPr>
          <p:cNvPr id="1609" name="Google Shape;1609;p102"/>
          <p:cNvSpPr txBox="1"/>
          <p:nvPr/>
        </p:nvSpPr>
        <p:spPr>
          <a:xfrm>
            <a:off x="742950" y="1214437"/>
            <a:ext cx="842010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Grau de um Tipo de Relacionamento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o número de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tipos de entidade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distintos que participam de um tipo de relacionamento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Grau = 1: tipo de relacionamento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unário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mais conhecido como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auto-relacionamento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Exemplo: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 é chefe de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Grau = 2: tipo de relacionamento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binário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Exemplo: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ministra aula para Aluno</a:t>
            </a:r>
            <a:endParaRPr/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Grau = 3: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ternário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ministra aula para Aluno naquela turma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Grau = 4: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quaternário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Grau =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n-ário</a:t>
            </a:r>
            <a:endParaRPr/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Não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restringe o número de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entidades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distintas que participam de  um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relacionamento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103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16" name="Google Shape;1616;p103"/>
          <p:cNvSpPr txBox="1"/>
          <p:nvPr/>
        </p:nvSpPr>
        <p:spPr>
          <a:xfrm>
            <a:off x="666750" y="285750"/>
            <a:ext cx="8420100" cy="928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Ferramentas e Conceitos de Modelagem do MER</a:t>
            </a:r>
            <a:endParaRPr/>
          </a:p>
        </p:txBody>
      </p:sp>
      <p:sp>
        <p:nvSpPr>
          <p:cNvPr id="1617" name="Google Shape;1617;p103"/>
          <p:cNvSpPr txBox="1"/>
          <p:nvPr/>
        </p:nvSpPr>
        <p:spPr>
          <a:xfrm>
            <a:off x="742950" y="1357312"/>
            <a:ext cx="8420100" cy="4738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Cardinalidade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um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Tipo de Entidade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um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Tipo de Relacionamento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o Nº máximo de entidades (elementos) de um TIPO DE ENTIDADE, pode participar do relacionamento com outro TIPO DE ENTIDADE e vice-versa.</a:t>
            </a:r>
            <a:endParaRPr/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tipo de relacionamento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casamento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definido entre os tipos de entidade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Homem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Mulher,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cardinalidade de ambos os tipos de entidade é 1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tipo de relacionamento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trabalha em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Empregado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Departamento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 cardinalidade 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Empregado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1, enquanto a cardinalidade 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Departamento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é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(isto é, “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muitos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104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24" name="Google Shape;1624;p104"/>
          <p:cNvSpPr txBox="1"/>
          <p:nvPr/>
        </p:nvSpPr>
        <p:spPr>
          <a:xfrm>
            <a:off x="738187" y="285750"/>
            <a:ext cx="8420100" cy="8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Ferramentas e Conceitos de Modelagem do MER</a:t>
            </a:r>
            <a:endParaRPr/>
          </a:p>
        </p:txBody>
      </p:sp>
      <p:sp>
        <p:nvSpPr>
          <p:cNvPr id="1625" name="Google Shape;1625;p104"/>
          <p:cNvSpPr txBox="1"/>
          <p:nvPr/>
        </p:nvSpPr>
        <p:spPr>
          <a:xfrm>
            <a:off x="742950" y="1357312"/>
            <a:ext cx="8420100" cy="4738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Papel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um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Tipo de Entidade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um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Tipo de Relacionamento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a função semântica de uma entidade do tipo de entidade em um relacionamento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tipo de relacionamento. Exemplos: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auto-relacionamento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casamento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definido para o tipo de entidade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Pessoa,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uma entidade tem o papel 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Marido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outra entidade tem o papel 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Esposa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tipo de relacionamento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trabalha em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Empregado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Departamento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os papéis 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Empregado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Departamento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são definidos pelo próprio nome do tipo de entidade</a:t>
            </a:r>
            <a:endParaRPr b="0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necessário explicitar o papel se o tipo de entidade aparece mais de uma vez no tipo de relacionamento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105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32" name="Google Shape;1632;p105"/>
          <p:cNvSpPr txBox="1"/>
          <p:nvPr/>
        </p:nvSpPr>
        <p:spPr>
          <a:xfrm>
            <a:off x="666750" y="285750"/>
            <a:ext cx="8420100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Ferramentas e Conceitos de Modelagem do MER</a:t>
            </a:r>
            <a:endParaRPr/>
          </a:p>
        </p:txBody>
      </p:sp>
      <p:sp>
        <p:nvSpPr>
          <p:cNvPr id="1633" name="Google Shape;1633;p105"/>
          <p:cNvSpPr txBox="1"/>
          <p:nvPr/>
        </p:nvSpPr>
        <p:spPr>
          <a:xfrm>
            <a:off x="660400" y="1752600"/>
            <a:ext cx="84201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 Participação -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um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Tipo de Entidade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um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Tipo de    				Relacionamento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a obrigatoriedade de participação de uma entidade do tipo de entidade em um relacionamento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tipo de relacionamento. </a:t>
            </a:r>
            <a:endParaRPr/>
          </a:p>
          <a:p>
            <a:pPr indent="0" lvl="2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Pode ser obrigatória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(participação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ou não obrigatória (participação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parcial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1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Exemplos: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relacionamento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casamento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uma entidade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tem participação parcial, já que existem pessoas solteiras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relacionamento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trabalha em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Empregado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 participação total, e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Departamento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parcial, se todo empregado trabalha em um departamento e existem departamentos sem empregados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106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40" name="Google Shape;1640;p106"/>
          <p:cNvSpPr txBox="1"/>
          <p:nvPr/>
        </p:nvSpPr>
        <p:spPr>
          <a:xfrm>
            <a:off x="666750" y="214312"/>
            <a:ext cx="8420100" cy="928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Ferramentas e Conceitos de Modelagem do MER</a:t>
            </a:r>
            <a:endParaRPr/>
          </a:p>
        </p:txBody>
      </p:sp>
      <p:sp>
        <p:nvSpPr>
          <p:cNvPr id="1641" name="Google Shape;1641;p106"/>
          <p:cNvSpPr txBox="1"/>
          <p:nvPr/>
        </p:nvSpPr>
        <p:spPr>
          <a:xfrm>
            <a:off x="660400" y="1752600"/>
            <a:ext cx="84201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Cardinalidade Mínima e Máxima</a:t>
            </a:r>
            <a:endParaRPr/>
          </a:p>
          <a:p>
            <a:pPr indent="0" lvl="1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Permite expressar  o número mínimo e máximo de relacionamentos de um determinado tipo em que uma entidade pode participar. Exemplos: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relacionamento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casamento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uma entidade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tem cardinalidade mínima zero e máxima um. Uma pessoa pode ser solteira ou pode ser casada com apenas uma pessoa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relacionamento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trabalha em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Empregado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 cardinalidade mínima um e máxima um. Todo empregado trabalha em um e somente um departamento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Generaliza os conceitos de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cardinalidade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de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participação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X=min   Y+max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42" name="Google Shape;1642;p106"/>
          <p:cNvCxnSpPr/>
          <p:nvPr/>
        </p:nvCxnSpPr>
        <p:spPr>
          <a:xfrm>
            <a:off x="8048625" y="5876925"/>
            <a:ext cx="2889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43" name="Google Shape;1643;p106"/>
          <p:cNvSpPr/>
          <p:nvPr/>
        </p:nvSpPr>
        <p:spPr>
          <a:xfrm>
            <a:off x="7832725" y="6453187"/>
            <a:ext cx="144462" cy="144462"/>
          </a:xfrm>
          <a:prstGeom prst="ellipse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4" name="Google Shape;1644;p106"/>
          <p:cNvSpPr/>
          <p:nvPr/>
        </p:nvSpPr>
        <p:spPr>
          <a:xfrm>
            <a:off x="5745162" y="6524625"/>
            <a:ext cx="144462" cy="144462"/>
          </a:xfrm>
          <a:prstGeom prst="ellipse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45" name="Google Shape;1645;p106"/>
          <p:cNvCxnSpPr/>
          <p:nvPr/>
        </p:nvCxnSpPr>
        <p:spPr>
          <a:xfrm>
            <a:off x="7400925" y="6165850"/>
            <a:ext cx="454025" cy="3079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46" name="Google Shape;1646;p106"/>
          <p:cNvCxnSpPr/>
          <p:nvPr/>
        </p:nvCxnSpPr>
        <p:spPr>
          <a:xfrm rot="5400000">
            <a:off x="5831681" y="6201568"/>
            <a:ext cx="381000" cy="3095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47" name="Google Shape;1647;p106"/>
          <p:cNvSpPr/>
          <p:nvPr/>
        </p:nvSpPr>
        <p:spPr>
          <a:xfrm>
            <a:off x="5313362" y="5445125"/>
            <a:ext cx="2735262" cy="863600"/>
          </a:xfrm>
          <a:prstGeom prst="flowChartDecision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&lt;nome&gt;</a:t>
            </a:r>
            <a:endParaRPr/>
          </a:p>
        </p:txBody>
      </p:sp>
      <p:cxnSp>
        <p:nvCxnSpPr>
          <p:cNvPr id="1648" name="Google Shape;1648;p106"/>
          <p:cNvCxnSpPr/>
          <p:nvPr/>
        </p:nvCxnSpPr>
        <p:spPr>
          <a:xfrm>
            <a:off x="4376737" y="5876925"/>
            <a:ext cx="9366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49" name="Google Shape;1649;p106"/>
          <p:cNvSpPr txBox="1"/>
          <p:nvPr/>
        </p:nvSpPr>
        <p:spPr>
          <a:xfrm>
            <a:off x="3297237" y="5589587"/>
            <a:ext cx="1584325" cy="792162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0" name="Google Shape;1650;p106"/>
          <p:cNvSpPr txBox="1"/>
          <p:nvPr/>
        </p:nvSpPr>
        <p:spPr>
          <a:xfrm>
            <a:off x="8337550" y="5516562"/>
            <a:ext cx="1166812" cy="792162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1" name="Google Shape;1651;p106"/>
          <p:cNvSpPr txBox="1"/>
          <p:nvPr/>
        </p:nvSpPr>
        <p:spPr>
          <a:xfrm>
            <a:off x="4953000" y="5373687"/>
            <a:ext cx="7921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X:Y</a:t>
            </a:r>
            <a:endParaRPr/>
          </a:p>
        </p:txBody>
      </p:sp>
      <p:sp>
        <p:nvSpPr>
          <p:cNvPr id="1652" name="Google Shape;1652;p106"/>
          <p:cNvSpPr txBox="1"/>
          <p:nvPr/>
        </p:nvSpPr>
        <p:spPr>
          <a:xfrm>
            <a:off x="7545387" y="5373687"/>
            <a:ext cx="7921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X:Y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107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59" name="Google Shape;1659;p107"/>
          <p:cNvSpPr txBox="1"/>
          <p:nvPr/>
        </p:nvSpPr>
        <p:spPr>
          <a:xfrm>
            <a:off x="523875" y="285750"/>
            <a:ext cx="8420100" cy="928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Ferramentas e Conceitos de Modelagem do MER 18-02-2019</a:t>
            </a:r>
            <a:endParaRPr/>
          </a:p>
        </p:txBody>
      </p:sp>
      <p:sp>
        <p:nvSpPr>
          <p:cNvPr id="1660" name="Google Shape;1660;p107"/>
          <p:cNvSpPr txBox="1"/>
          <p:nvPr/>
        </p:nvSpPr>
        <p:spPr>
          <a:xfrm>
            <a:off x="660400" y="1752600"/>
            <a:ext cx="84201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Diagrama Entidade-Relacionamento (DER)</a:t>
            </a:r>
            <a:endParaRPr/>
          </a:p>
          <a:p>
            <a:pPr indent="0" lvl="1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Notação gráfica para o Modelo E-R</a:t>
            </a:r>
            <a:endParaRPr/>
          </a:p>
          <a:p>
            <a:pPr indent="0" lvl="2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 que os conceitos do MER são formais, bem definidos e uniformes. Já a notação gráfica apresenta variações</a:t>
            </a:r>
            <a:endParaRPr/>
          </a:p>
          <a:p>
            <a:pPr indent="0" lvl="1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DER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 esquemas de dados, não considerando instâncias específicas desses dados</a:t>
            </a:r>
            <a:endParaRPr/>
          </a:p>
          <a:p>
            <a:pPr indent="0" lvl="2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mais útil pois esquemas são relativamente estáveis, enquanto instâncias de dados tendem a se modificar com freqüência</a:t>
            </a:r>
            <a:endParaRPr/>
          </a:p>
          <a:p>
            <a:pPr indent="0" lvl="2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Esquemas de dados são mais fáceis de descrever, até porque o conjunto de dados pode ser extremamente grande</a:t>
            </a:r>
            <a:endParaRPr/>
          </a:p>
          <a:p>
            <a:pPr indent="0" lvl="1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DER captura as principais restrições de integridade estruturais do MER (cardinalidade, participação, etc)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108"/>
          <p:cNvSpPr txBox="1"/>
          <p:nvPr>
            <p:ph idx="4294967295" type="title"/>
          </p:nvPr>
        </p:nvSpPr>
        <p:spPr>
          <a:xfrm>
            <a:off x="809625" y="214313"/>
            <a:ext cx="8420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Lucida Sans"/>
              <a:buNone/>
            </a:pPr>
            <a:r>
              <a:rPr b="1" i="0" lang="en-US" sz="252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2.2 Ferramentas e Conceitos de Modelagem do MER</a:t>
            </a:r>
            <a:endParaRPr/>
          </a:p>
        </p:txBody>
      </p:sp>
      <p:sp>
        <p:nvSpPr>
          <p:cNvPr id="1667" name="Google Shape;1667;p108"/>
          <p:cNvSpPr txBox="1"/>
          <p:nvPr>
            <p:ph idx="1" type="body"/>
          </p:nvPr>
        </p:nvSpPr>
        <p:spPr>
          <a:xfrm>
            <a:off x="1038225" y="1981200"/>
            <a:ext cx="40798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🞂"/>
            </a:pPr>
            <a:r>
              <a:rPr b="0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Tipo de Entidade</a:t>
            </a:r>
            <a:endParaRPr/>
          </a:p>
          <a:p>
            <a:pPr indent="-134683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🞂"/>
            </a:pPr>
            <a:r>
              <a:rPr b="0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Tipo de Relacionamento Binário</a:t>
            </a:r>
            <a:endParaRPr/>
          </a:p>
          <a:p>
            <a:pPr indent="-134683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🞂"/>
            </a:pPr>
            <a:r>
              <a:rPr b="0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Auto-Relacionamento</a:t>
            </a:r>
            <a:endParaRPr/>
          </a:p>
        </p:txBody>
      </p:sp>
      <p:sp>
        <p:nvSpPr>
          <p:cNvPr id="1668" name="Google Shape;1668;p108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69" name="Google Shape;1669;p108"/>
          <p:cNvSpPr txBox="1"/>
          <p:nvPr/>
        </p:nvSpPr>
        <p:spPr>
          <a:xfrm>
            <a:off x="6026150" y="2057400"/>
            <a:ext cx="1238250" cy="68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Entidade A</a:t>
            </a:r>
            <a:endParaRPr/>
          </a:p>
        </p:txBody>
      </p:sp>
      <p:sp>
        <p:nvSpPr>
          <p:cNvPr id="1670" name="Google Shape;1670;p108"/>
          <p:cNvSpPr/>
          <p:nvPr/>
        </p:nvSpPr>
        <p:spPr>
          <a:xfrm>
            <a:off x="5695950" y="3200400"/>
            <a:ext cx="1898650" cy="12192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Relacionamento</a:t>
            </a:r>
            <a:endParaRPr/>
          </a:p>
        </p:txBody>
      </p:sp>
      <p:sp>
        <p:nvSpPr>
          <p:cNvPr id="1671" name="Google Shape;1671;p108"/>
          <p:cNvSpPr/>
          <p:nvPr/>
        </p:nvSpPr>
        <p:spPr>
          <a:xfrm>
            <a:off x="5861050" y="5105400"/>
            <a:ext cx="1403350" cy="6096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Entidade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2" name="Google Shape;1672;p108"/>
          <p:cNvSpPr/>
          <p:nvPr/>
        </p:nvSpPr>
        <p:spPr>
          <a:xfrm>
            <a:off x="7512050" y="5029200"/>
            <a:ext cx="1898650" cy="10668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Auto-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Relacionamento</a:t>
            </a:r>
            <a:endParaRPr/>
          </a:p>
        </p:txBody>
      </p:sp>
      <p:cxnSp>
        <p:nvCxnSpPr>
          <p:cNvPr id="1673" name="Google Shape;1673;p108"/>
          <p:cNvCxnSpPr/>
          <p:nvPr/>
        </p:nvCxnSpPr>
        <p:spPr>
          <a:xfrm rot="10800000">
            <a:off x="6645275" y="27432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74" name="Google Shape;1674;p108"/>
          <p:cNvCxnSpPr/>
          <p:nvPr/>
        </p:nvCxnSpPr>
        <p:spPr>
          <a:xfrm>
            <a:off x="6562725" y="5715000"/>
            <a:ext cx="1898700" cy="3810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75" name="Google Shape;1675;p108"/>
          <p:cNvCxnSpPr/>
          <p:nvPr/>
        </p:nvCxnSpPr>
        <p:spPr>
          <a:xfrm flipH="1" rot="10800000">
            <a:off x="6562725" y="5029200"/>
            <a:ext cx="1898700" cy="762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76" name="Google Shape;1676;p108"/>
          <p:cNvSpPr/>
          <p:nvPr/>
        </p:nvSpPr>
        <p:spPr>
          <a:xfrm>
            <a:off x="8337550" y="3505200"/>
            <a:ext cx="990600" cy="6096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Entidade B</a:t>
            </a:r>
            <a:endParaRPr/>
          </a:p>
        </p:txBody>
      </p:sp>
      <p:cxnSp>
        <p:nvCxnSpPr>
          <p:cNvPr id="1677" name="Google Shape;1677;p108"/>
          <p:cNvCxnSpPr/>
          <p:nvPr/>
        </p:nvCxnSpPr>
        <p:spPr>
          <a:xfrm>
            <a:off x="7594600" y="3810000"/>
            <a:ext cx="7429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109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84" name="Google Shape;1684;p109"/>
          <p:cNvSpPr txBox="1"/>
          <p:nvPr/>
        </p:nvSpPr>
        <p:spPr>
          <a:xfrm>
            <a:off x="952500" y="357187"/>
            <a:ext cx="84201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Ferramentas e Conceitos de Modelagem do MER</a:t>
            </a:r>
            <a:endParaRPr/>
          </a:p>
        </p:txBody>
      </p:sp>
      <p:sp>
        <p:nvSpPr>
          <p:cNvPr id="1685" name="Google Shape;1685;p109"/>
          <p:cNvSpPr txBox="1"/>
          <p:nvPr/>
        </p:nvSpPr>
        <p:spPr>
          <a:xfrm>
            <a:off x="908050" y="1905000"/>
            <a:ext cx="32194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Relacionamento Ternário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Grau &gt; 3: Desaconselhável</a:t>
            </a:r>
            <a:endParaRPr/>
          </a:p>
        </p:txBody>
      </p:sp>
      <p:sp>
        <p:nvSpPr>
          <p:cNvPr id="1686" name="Google Shape;1686;p109"/>
          <p:cNvSpPr txBox="1"/>
          <p:nvPr/>
        </p:nvSpPr>
        <p:spPr>
          <a:xfrm>
            <a:off x="4540250" y="2133600"/>
            <a:ext cx="1238250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Entidade A</a:t>
            </a:r>
            <a:endParaRPr/>
          </a:p>
        </p:txBody>
      </p:sp>
      <p:sp>
        <p:nvSpPr>
          <p:cNvPr id="1687" name="Google Shape;1687;p109"/>
          <p:cNvSpPr/>
          <p:nvPr/>
        </p:nvSpPr>
        <p:spPr>
          <a:xfrm>
            <a:off x="6356350" y="1828800"/>
            <a:ext cx="1898650" cy="12192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Relacionamento</a:t>
            </a:r>
            <a:endParaRPr/>
          </a:p>
        </p:txBody>
      </p:sp>
      <p:cxnSp>
        <p:nvCxnSpPr>
          <p:cNvPr id="1688" name="Google Shape;1688;p109"/>
          <p:cNvCxnSpPr/>
          <p:nvPr/>
        </p:nvCxnSpPr>
        <p:spPr>
          <a:xfrm rot="10800000">
            <a:off x="5778500" y="2438400"/>
            <a:ext cx="5778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89" name="Google Shape;1689;p109"/>
          <p:cNvCxnSpPr/>
          <p:nvPr/>
        </p:nvCxnSpPr>
        <p:spPr>
          <a:xfrm>
            <a:off x="8255000" y="2438400"/>
            <a:ext cx="4127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90" name="Google Shape;1690;p109"/>
          <p:cNvSpPr/>
          <p:nvPr/>
        </p:nvSpPr>
        <p:spPr>
          <a:xfrm>
            <a:off x="8667750" y="2133600"/>
            <a:ext cx="990600" cy="6096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Entidade C</a:t>
            </a:r>
            <a:endParaRPr/>
          </a:p>
        </p:txBody>
      </p:sp>
      <p:sp>
        <p:nvSpPr>
          <p:cNvPr id="1691" name="Google Shape;1691;p109"/>
          <p:cNvSpPr/>
          <p:nvPr/>
        </p:nvSpPr>
        <p:spPr>
          <a:xfrm>
            <a:off x="6769100" y="3429000"/>
            <a:ext cx="1073150" cy="6096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Entidade B</a:t>
            </a:r>
            <a:endParaRPr/>
          </a:p>
        </p:txBody>
      </p:sp>
      <p:cxnSp>
        <p:nvCxnSpPr>
          <p:cNvPr id="1692" name="Google Shape;1692;p109"/>
          <p:cNvCxnSpPr/>
          <p:nvPr/>
        </p:nvCxnSpPr>
        <p:spPr>
          <a:xfrm rot="10800000">
            <a:off x="7305675" y="30480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495300" y="1481137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No modelo em rede as informações são representadas por uma coleção de registros e o relacionamento entre elas é formado através de ligações (link);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Extensão do modelo hierárquico;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É uma relação membro-proprietário, na qual um membro pode ter muitos proprietários.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Em um bd estruturado como um modelo em rede há freqüentemente mais de um caminho para acessar um determinado elemento de dado.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 principal diferença entre a abordagem hierárquica e a em rede é que um registro-filho tem exatamente um pai na abordagem hierárquica, enquanto na estrutura de rede um registro-filho pode ter qualquer número de pais.</a:t>
            </a:r>
            <a:endParaRPr/>
          </a:p>
        </p:txBody>
      </p:sp>
      <p:sp>
        <p:nvSpPr>
          <p:cNvPr id="159" name="Google Shape;159;p11"/>
          <p:cNvSpPr txBox="1"/>
          <p:nvPr>
            <p:ph idx="4294967295"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A Abordagem em Rede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110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99" name="Google Shape;1699;p110"/>
          <p:cNvSpPr txBox="1"/>
          <p:nvPr/>
        </p:nvSpPr>
        <p:spPr>
          <a:xfrm>
            <a:off x="99060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Ferramentas e Conceitos de Modelagem do MER</a:t>
            </a:r>
            <a:endParaRPr/>
          </a:p>
        </p:txBody>
      </p:sp>
      <p:sp>
        <p:nvSpPr>
          <p:cNvPr id="1700" name="Google Shape;1700;p110"/>
          <p:cNvSpPr txBox="1"/>
          <p:nvPr/>
        </p:nvSpPr>
        <p:spPr>
          <a:xfrm>
            <a:off x="1038225" y="1981200"/>
            <a:ext cx="40798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Atributo de Entidade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Atributo de Relacionamento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1" name="Google Shape;1701;p110"/>
          <p:cNvSpPr txBox="1"/>
          <p:nvPr/>
        </p:nvSpPr>
        <p:spPr>
          <a:xfrm>
            <a:off x="6026150" y="2057400"/>
            <a:ext cx="1238250" cy="68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Entidade A</a:t>
            </a:r>
            <a:endParaRPr/>
          </a:p>
        </p:txBody>
      </p:sp>
      <p:sp>
        <p:nvSpPr>
          <p:cNvPr id="1702" name="Google Shape;1702;p110"/>
          <p:cNvSpPr/>
          <p:nvPr/>
        </p:nvSpPr>
        <p:spPr>
          <a:xfrm>
            <a:off x="5695950" y="3200400"/>
            <a:ext cx="1898650" cy="12192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Relacionamento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cxnSp>
        <p:nvCxnSpPr>
          <p:cNvPr id="1703" name="Google Shape;1703;p110"/>
          <p:cNvCxnSpPr/>
          <p:nvPr/>
        </p:nvCxnSpPr>
        <p:spPr>
          <a:xfrm rot="10800000">
            <a:off x="6645275" y="27432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04" name="Google Shape;1704;p110"/>
          <p:cNvSpPr/>
          <p:nvPr/>
        </p:nvSpPr>
        <p:spPr>
          <a:xfrm>
            <a:off x="8337550" y="3505200"/>
            <a:ext cx="990600" cy="6096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Entidade B</a:t>
            </a:r>
            <a:endParaRPr/>
          </a:p>
        </p:txBody>
      </p:sp>
      <p:cxnSp>
        <p:nvCxnSpPr>
          <p:cNvPr id="1705" name="Google Shape;1705;p110"/>
          <p:cNvCxnSpPr/>
          <p:nvPr/>
        </p:nvCxnSpPr>
        <p:spPr>
          <a:xfrm>
            <a:off x="7594600" y="3810000"/>
            <a:ext cx="7429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06" name="Google Shape;1706;p110"/>
          <p:cNvSpPr txBox="1"/>
          <p:nvPr/>
        </p:nvSpPr>
        <p:spPr>
          <a:xfrm>
            <a:off x="8021637" y="2057400"/>
            <a:ext cx="11350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Atributo A1</a:t>
            </a:r>
            <a:endParaRPr/>
          </a:p>
        </p:txBody>
      </p:sp>
      <p:sp>
        <p:nvSpPr>
          <p:cNvPr id="1707" name="Google Shape;1707;p110"/>
          <p:cNvSpPr txBox="1"/>
          <p:nvPr/>
        </p:nvSpPr>
        <p:spPr>
          <a:xfrm>
            <a:off x="8021637" y="2362200"/>
            <a:ext cx="11350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Atributo A2</a:t>
            </a:r>
            <a:endParaRPr/>
          </a:p>
        </p:txBody>
      </p:sp>
      <p:cxnSp>
        <p:nvCxnSpPr>
          <p:cNvPr id="1708" name="Google Shape;1708;p110"/>
          <p:cNvCxnSpPr/>
          <p:nvPr/>
        </p:nvCxnSpPr>
        <p:spPr>
          <a:xfrm>
            <a:off x="7264400" y="2400300"/>
            <a:ext cx="757237" cy="11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09" name="Google Shape;1709;p110"/>
          <p:cNvCxnSpPr/>
          <p:nvPr/>
        </p:nvCxnSpPr>
        <p:spPr>
          <a:xfrm flipH="1" rot="10800000">
            <a:off x="7264400" y="2209800"/>
            <a:ext cx="757237" cy="19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10" name="Google Shape;1710;p110"/>
          <p:cNvSpPr txBox="1"/>
          <p:nvPr/>
        </p:nvSpPr>
        <p:spPr>
          <a:xfrm>
            <a:off x="8070850" y="2438400"/>
            <a:ext cx="514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</p:txBody>
      </p:sp>
      <p:sp>
        <p:nvSpPr>
          <p:cNvPr id="1711" name="Google Shape;1711;p110"/>
          <p:cNvSpPr txBox="1"/>
          <p:nvPr/>
        </p:nvSpPr>
        <p:spPr>
          <a:xfrm>
            <a:off x="8021637" y="2895600"/>
            <a:ext cx="11350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Atributo A</a:t>
            </a:r>
            <a:r>
              <a:rPr b="0" i="1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cxnSp>
        <p:nvCxnSpPr>
          <p:cNvPr id="1712" name="Google Shape;1712;p110"/>
          <p:cNvCxnSpPr/>
          <p:nvPr/>
        </p:nvCxnSpPr>
        <p:spPr>
          <a:xfrm>
            <a:off x="7264400" y="2400300"/>
            <a:ext cx="757237" cy="64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13" name="Google Shape;1713;p110"/>
          <p:cNvSpPr txBox="1"/>
          <p:nvPr/>
        </p:nvSpPr>
        <p:spPr>
          <a:xfrm>
            <a:off x="5613400" y="4800600"/>
            <a:ext cx="11255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Atributo R1</a:t>
            </a:r>
            <a:endParaRPr/>
          </a:p>
        </p:txBody>
      </p:sp>
      <p:sp>
        <p:nvSpPr>
          <p:cNvPr id="1714" name="Google Shape;1714;p110"/>
          <p:cNvSpPr txBox="1"/>
          <p:nvPr/>
        </p:nvSpPr>
        <p:spPr>
          <a:xfrm>
            <a:off x="6623050" y="4800600"/>
            <a:ext cx="11239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Atributo R2</a:t>
            </a:r>
            <a:endParaRPr/>
          </a:p>
        </p:txBody>
      </p:sp>
      <p:sp>
        <p:nvSpPr>
          <p:cNvPr id="1715" name="Google Shape;1715;p110"/>
          <p:cNvSpPr txBox="1"/>
          <p:nvPr/>
        </p:nvSpPr>
        <p:spPr>
          <a:xfrm>
            <a:off x="7840662" y="4800600"/>
            <a:ext cx="1168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Atributo R</a:t>
            </a:r>
            <a:r>
              <a:rPr b="0" i="1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p:sp>
        <p:nvSpPr>
          <p:cNvPr id="1716" name="Google Shape;1716;p110"/>
          <p:cNvSpPr txBox="1"/>
          <p:nvPr/>
        </p:nvSpPr>
        <p:spPr>
          <a:xfrm>
            <a:off x="7593012" y="4800600"/>
            <a:ext cx="3921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</p:txBody>
      </p:sp>
      <p:cxnSp>
        <p:nvCxnSpPr>
          <p:cNvPr id="1717" name="Google Shape;1717;p110"/>
          <p:cNvCxnSpPr/>
          <p:nvPr/>
        </p:nvCxnSpPr>
        <p:spPr>
          <a:xfrm flipH="1">
            <a:off x="6176962" y="4419600"/>
            <a:ext cx="468312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18" name="Google Shape;1718;p110"/>
          <p:cNvCxnSpPr/>
          <p:nvPr/>
        </p:nvCxnSpPr>
        <p:spPr>
          <a:xfrm>
            <a:off x="6645275" y="4419600"/>
            <a:ext cx="53975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19" name="Google Shape;1719;p110"/>
          <p:cNvCxnSpPr/>
          <p:nvPr/>
        </p:nvCxnSpPr>
        <p:spPr>
          <a:xfrm>
            <a:off x="6645275" y="4419600"/>
            <a:ext cx="1779587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111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26" name="Google Shape;1726;p111"/>
          <p:cNvSpPr txBox="1"/>
          <p:nvPr/>
        </p:nvSpPr>
        <p:spPr>
          <a:xfrm>
            <a:off x="99060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Ferramentas e Conceitos de Modelagem do MER</a:t>
            </a:r>
            <a:endParaRPr/>
          </a:p>
        </p:txBody>
      </p:sp>
      <p:sp>
        <p:nvSpPr>
          <p:cNvPr id="1727" name="Google Shape;1727;p111"/>
          <p:cNvSpPr txBox="1"/>
          <p:nvPr/>
        </p:nvSpPr>
        <p:spPr>
          <a:xfrm>
            <a:off x="1038225" y="1981200"/>
            <a:ext cx="366712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Atributo Composto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Atributo Multi-Valorado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28" name="Google Shape;1728;p111"/>
          <p:cNvGrpSpPr/>
          <p:nvPr/>
        </p:nvGrpSpPr>
        <p:grpSpPr>
          <a:xfrm>
            <a:off x="4870450" y="2057400"/>
            <a:ext cx="4457700" cy="3048000"/>
            <a:chOff x="4870450" y="2057400"/>
            <a:chExt cx="4457700" cy="3048000"/>
          </a:xfrm>
        </p:grpSpPr>
        <p:sp>
          <p:nvSpPr>
            <p:cNvPr id="1729" name="Google Shape;1729;p111"/>
            <p:cNvSpPr txBox="1"/>
            <p:nvPr/>
          </p:nvSpPr>
          <p:spPr>
            <a:xfrm>
              <a:off x="5200650" y="2057400"/>
              <a:ext cx="123825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Entidade A</a:t>
              </a:r>
              <a:endParaRPr/>
            </a:p>
          </p:txBody>
        </p:sp>
        <p:sp>
          <p:nvSpPr>
            <p:cNvPr id="1730" name="Google Shape;1730;p111"/>
            <p:cNvSpPr/>
            <p:nvPr/>
          </p:nvSpPr>
          <p:spPr>
            <a:xfrm>
              <a:off x="4870450" y="3200400"/>
              <a:ext cx="1898650" cy="1219200"/>
            </a:xfrm>
            <a:prstGeom prst="flowChartDecision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Relacionamento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1731" name="Google Shape;1731;p111"/>
            <p:cNvCxnSpPr/>
            <p:nvPr/>
          </p:nvCxnSpPr>
          <p:spPr>
            <a:xfrm rot="10800000">
              <a:off x="5819775" y="2743200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32" name="Google Shape;1732;p111"/>
            <p:cNvSpPr/>
            <p:nvPr/>
          </p:nvSpPr>
          <p:spPr>
            <a:xfrm>
              <a:off x="8337550" y="3505200"/>
              <a:ext cx="990600" cy="609600"/>
            </a:xfrm>
            <a:prstGeom prst="flowChartProcess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Entidade B</a:t>
              </a:r>
              <a:endParaRPr/>
            </a:p>
          </p:txBody>
        </p:sp>
        <p:cxnSp>
          <p:nvCxnSpPr>
            <p:cNvPr id="1733" name="Google Shape;1733;p111"/>
            <p:cNvCxnSpPr/>
            <p:nvPr/>
          </p:nvCxnSpPr>
          <p:spPr>
            <a:xfrm>
              <a:off x="6769100" y="3810000"/>
              <a:ext cx="15684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34" name="Google Shape;1734;p111"/>
            <p:cNvSpPr txBox="1"/>
            <p:nvPr/>
          </p:nvSpPr>
          <p:spPr>
            <a:xfrm>
              <a:off x="7237413" y="2057400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a1</a:t>
              </a:r>
              <a:endParaRPr/>
            </a:p>
          </p:txBody>
        </p:sp>
        <p:sp>
          <p:nvSpPr>
            <p:cNvPr id="1735" name="Google Shape;1735;p111"/>
            <p:cNvSpPr txBox="1"/>
            <p:nvPr/>
          </p:nvSpPr>
          <p:spPr>
            <a:xfrm>
              <a:off x="7237413" y="2362200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a2</a:t>
              </a:r>
              <a:endParaRPr/>
            </a:p>
          </p:txBody>
        </p:sp>
        <p:cxnSp>
          <p:nvCxnSpPr>
            <p:cNvPr id="1736" name="Google Shape;1736;p111"/>
            <p:cNvCxnSpPr/>
            <p:nvPr/>
          </p:nvCxnSpPr>
          <p:spPr>
            <a:xfrm>
              <a:off x="6438900" y="2400300"/>
              <a:ext cx="798513" cy="114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37" name="Google Shape;1737;p111"/>
            <p:cNvCxnSpPr/>
            <p:nvPr/>
          </p:nvCxnSpPr>
          <p:spPr>
            <a:xfrm flipH="1" rot="10800000">
              <a:off x="6438900" y="2209800"/>
              <a:ext cx="798513" cy="190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38" name="Google Shape;1738;p111"/>
            <p:cNvSpPr txBox="1"/>
            <p:nvPr/>
          </p:nvSpPr>
          <p:spPr>
            <a:xfrm>
              <a:off x="7177088" y="2438400"/>
              <a:ext cx="5286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/>
            </a:p>
          </p:txBody>
        </p:sp>
        <p:sp>
          <p:nvSpPr>
            <p:cNvPr id="1739" name="Google Shape;1739;p111"/>
            <p:cNvSpPr txBox="1"/>
            <p:nvPr/>
          </p:nvSpPr>
          <p:spPr>
            <a:xfrm>
              <a:off x="7213600" y="2895600"/>
              <a:ext cx="4286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</a:t>
              </a:r>
              <a:r>
                <a:rPr b="0" i="1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/>
            </a:p>
          </p:txBody>
        </p:sp>
        <p:cxnSp>
          <p:nvCxnSpPr>
            <p:cNvPr id="1740" name="Google Shape;1740;p111"/>
            <p:cNvCxnSpPr/>
            <p:nvPr/>
          </p:nvCxnSpPr>
          <p:spPr>
            <a:xfrm>
              <a:off x="6438900" y="2400300"/>
              <a:ext cx="774700" cy="6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41" name="Google Shape;1741;p111"/>
            <p:cNvSpPr txBox="1"/>
            <p:nvPr/>
          </p:nvSpPr>
          <p:spPr>
            <a:xfrm>
              <a:off x="8147050" y="4800600"/>
              <a:ext cx="5429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{</a:t>
              </a: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b1</a:t>
              </a: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</a:t>
              </a:r>
              <a:endParaRPr/>
            </a:p>
          </p:txBody>
        </p:sp>
        <p:cxnSp>
          <p:nvCxnSpPr>
            <p:cNvPr id="1742" name="Google Shape;1742;p111"/>
            <p:cNvCxnSpPr/>
            <p:nvPr/>
          </p:nvCxnSpPr>
          <p:spPr>
            <a:xfrm flipH="1">
              <a:off x="8418513" y="4114800"/>
              <a:ext cx="414337" cy="68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43" name="Google Shape;1743;p111"/>
            <p:cNvSpPr txBox="1"/>
            <p:nvPr/>
          </p:nvSpPr>
          <p:spPr>
            <a:xfrm>
              <a:off x="8485188" y="2133600"/>
              <a:ext cx="527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a2.1</a:t>
              </a:r>
              <a:endParaRPr/>
            </a:p>
          </p:txBody>
        </p:sp>
        <p:sp>
          <p:nvSpPr>
            <p:cNvPr id="1744" name="Google Shape;1744;p111"/>
            <p:cNvSpPr txBox="1"/>
            <p:nvPr/>
          </p:nvSpPr>
          <p:spPr>
            <a:xfrm>
              <a:off x="8485188" y="2438400"/>
              <a:ext cx="527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a2.2</a:t>
              </a:r>
              <a:endParaRPr/>
            </a:p>
          </p:txBody>
        </p:sp>
        <p:sp>
          <p:nvSpPr>
            <p:cNvPr id="1745" name="Google Shape;1745;p111"/>
            <p:cNvSpPr txBox="1"/>
            <p:nvPr/>
          </p:nvSpPr>
          <p:spPr>
            <a:xfrm>
              <a:off x="8496300" y="2514600"/>
              <a:ext cx="528638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/>
            </a:p>
          </p:txBody>
        </p:sp>
        <p:sp>
          <p:nvSpPr>
            <p:cNvPr id="1746" name="Google Shape;1746;p111"/>
            <p:cNvSpPr txBox="1"/>
            <p:nvPr/>
          </p:nvSpPr>
          <p:spPr>
            <a:xfrm>
              <a:off x="8507413" y="2971800"/>
              <a:ext cx="4841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a2.</a:t>
              </a:r>
              <a:r>
                <a:rPr b="0" i="1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/>
            </a:p>
          </p:txBody>
        </p:sp>
        <p:cxnSp>
          <p:nvCxnSpPr>
            <p:cNvPr id="1747" name="Google Shape;1747;p111"/>
            <p:cNvCxnSpPr/>
            <p:nvPr/>
          </p:nvCxnSpPr>
          <p:spPr>
            <a:xfrm rot="10800000">
              <a:off x="7618413" y="2514600"/>
              <a:ext cx="866775" cy="7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48" name="Google Shape;1748;p111"/>
            <p:cNvCxnSpPr/>
            <p:nvPr/>
          </p:nvCxnSpPr>
          <p:spPr>
            <a:xfrm flipH="1">
              <a:off x="7618413" y="2286000"/>
              <a:ext cx="866775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49" name="Google Shape;1749;p111"/>
            <p:cNvCxnSpPr/>
            <p:nvPr/>
          </p:nvCxnSpPr>
          <p:spPr>
            <a:xfrm rot="10800000">
              <a:off x="7618413" y="2514600"/>
              <a:ext cx="889000" cy="609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112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55" name="Google Shape;1755;p112"/>
          <p:cNvSpPr txBox="1"/>
          <p:nvPr/>
        </p:nvSpPr>
        <p:spPr>
          <a:xfrm>
            <a:off x="99060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Ferramentas e Conceitos de Modelagem do MER</a:t>
            </a:r>
            <a:endParaRPr/>
          </a:p>
        </p:txBody>
      </p:sp>
      <p:sp>
        <p:nvSpPr>
          <p:cNvPr id="1756" name="Google Shape;1756;p112"/>
          <p:cNvSpPr txBox="1"/>
          <p:nvPr/>
        </p:nvSpPr>
        <p:spPr>
          <a:xfrm>
            <a:off x="1038225" y="1981200"/>
            <a:ext cx="366712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Atributos Chave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Atributo Derivado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7" name="Google Shape;1757;p112"/>
          <p:cNvSpPr txBox="1"/>
          <p:nvPr/>
        </p:nvSpPr>
        <p:spPr>
          <a:xfrm>
            <a:off x="5200650" y="2057400"/>
            <a:ext cx="1238250" cy="68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Entidade A</a:t>
            </a:r>
            <a:endParaRPr/>
          </a:p>
        </p:txBody>
      </p:sp>
      <p:sp>
        <p:nvSpPr>
          <p:cNvPr id="1758" name="Google Shape;1758;p112"/>
          <p:cNvSpPr/>
          <p:nvPr/>
        </p:nvSpPr>
        <p:spPr>
          <a:xfrm>
            <a:off x="4870450" y="3200400"/>
            <a:ext cx="1898650" cy="12192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Relacionamento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cxnSp>
        <p:nvCxnSpPr>
          <p:cNvPr id="1759" name="Google Shape;1759;p112"/>
          <p:cNvCxnSpPr/>
          <p:nvPr/>
        </p:nvCxnSpPr>
        <p:spPr>
          <a:xfrm rot="10800000">
            <a:off x="5819775" y="27432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60" name="Google Shape;1760;p112"/>
          <p:cNvSpPr/>
          <p:nvPr/>
        </p:nvSpPr>
        <p:spPr>
          <a:xfrm>
            <a:off x="8337550" y="3505200"/>
            <a:ext cx="990600" cy="6096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Entidade B</a:t>
            </a:r>
            <a:endParaRPr/>
          </a:p>
        </p:txBody>
      </p:sp>
      <p:cxnSp>
        <p:nvCxnSpPr>
          <p:cNvPr id="1761" name="Google Shape;1761;p112"/>
          <p:cNvCxnSpPr/>
          <p:nvPr/>
        </p:nvCxnSpPr>
        <p:spPr>
          <a:xfrm>
            <a:off x="6769100" y="3810000"/>
            <a:ext cx="15684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62" name="Google Shape;1762;p112"/>
          <p:cNvSpPr txBox="1"/>
          <p:nvPr/>
        </p:nvSpPr>
        <p:spPr>
          <a:xfrm>
            <a:off x="7237412" y="2057400"/>
            <a:ext cx="38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</a:t>
            </a:r>
            <a:endParaRPr/>
          </a:p>
        </p:txBody>
      </p:sp>
      <p:sp>
        <p:nvSpPr>
          <p:cNvPr id="1763" name="Google Shape;1763;p112"/>
          <p:cNvSpPr txBox="1"/>
          <p:nvPr/>
        </p:nvSpPr>
        <p:spPr>
          <a:xfrm>
            <a:off x="7237412" y="2362200"/>
            <a:ext cx="38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a2</a:t>
            </a:r>
            <a:endParaRPr/>
          </a:p>
        </p:txBody>
      </p:sp>
      <p:cxnSp>
        <p:nvCxnSpPr>
          <p:cNvPr id="1764" name="Google Shape;1764;p112"/>
          <p:cNvCxnSpPr/>
          <p:nvPr/>
        </p:nvCxnSpPr>
        <p:spPr>
          <a:xfrm>
            <a:off x="6438900" y="2400300"/>
            <a:ext cx="798512" cy="11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65" name="Google Shape;1765;p112"/>
          <p:cNvCxnSpPr/>
          <p:nvPr/>
        </p:nvCxnSpPr>
        <p:spPr>
          <a:xfrm flipH="1" rot="10800000">
            <a:off x="6438900" y="2209800"/>
            <a:ext cx="798512" cy="19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66" name="Google Shape;1766;p112"/>
          <p:cNvSpPr txBox="1"/>
          <p:nvPr/>
        </p:nvSpPr>
        <p:spPr>
          <a:xfrm>
            <a:off x="7175500" y="2514600"/>
            <a:ext cx="5286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</p:txBody>
      </p:sp>
      <p:sp>
        <p:nvSpPr>
          <p:cNvPr id="1767" name="Google Shape;1767;p112"/>
          <p:cNvSpPr txBox="1"/>
          <p:nvPr/>
        </p:nvSpPr>
        <p:spPr>
          <a:xfrm>
            <a:off x="7213600" y="2895600"/>
            <a:ext cx="4286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1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cxnSp>
        <p:nvCxnSpPr>
          <p:cNvPr id="1768" name="Google Shape;1768;p112"/>
          <p:cNvCxnSpPr/>
          <p:nvPr/>
        </p:nvCxnSpPr>
        <p:spPr>
          <a:xfrm>
            <a:off x="6438900" y="2400300"/>
            <a:ext cx="774700" cy="64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69" name="Google Shape;1769;p112"/>
          <p:cNvSpPr txBox="1"/>
          <p:nvPr/>
        </p:nvSpPr>
        <p:spPr>
          <a:xfrm>
            <a:off x="8089900" y="4784725"/>
            <a:ext cx="6016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b1</a:t>
            </a: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cxnSp>
        <p:nvCxnSpPr>
          <p:cNvPr id="1770" name="Google Shape;1770;p112"/>
          <p:cNvCxnSpPr/>
          <p:nvPr/>
        </p:nvCxnSpPr>
        <p:spPr>
          <a:xfrm flipH="1">
            <a:off x="8391525" y="4114800"/>
            <a:ext cx="441325" cy="669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113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76" name="Google Shape;1776;p113"/>
          <p:cNvSpPr/>
          <p:nvPr/>
        </p:nvSpPr>
        <p:spPr>
          <a:xfrm>
            <a:off x="4705350" y="3124200"/>
            <a:ext cx="2228850" cy="1371600"/>
          </a:xfrm>
          <a:prstGeom prst="flowChartDecision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7" name="Google Shape;1777;p113"/>
          <p:cNvSpPr txBox="1"/>
          <p:nvPr/>
        </p:nvSpPr>
        <p:spPr>
          <a:xfrm>
            <a:off x="99060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Ferramentas e Conceitos de Modelagem do MER</a:t>
            </a:r>
            <a:endParaRPr/>
          </a:p>
        </p:txBody>
      </p:sp>
      <p:sp>
        <p:nvSpPr>
          <p:cNvPr id="1778" name="Google Shape;1778;p113"/>
          <p:cNvSpPr txBox="1"/>
          <p:nvPr/>
        </p:nvSpPr>
        <p:spPr>
          <a:xfrm>
            <a:off x="1038225" y="1981200"/>
            <a:ext cx="34194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Fraco de Entidade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Chave Parcial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 Relacionamento Identificador </a:t>
            </a:r>
            <a:endParaRPr/>
          </a:p>
        </p:txBody>
      </p:sp>
      <p:sp>
        <p:nvSpPr>
          <p:cNvPr id="1779" name="Google Shape;1779;p113"/>
          <p:cNvSpPr/>
          <p:nvPr/>
        </p:nvSpPr>
        <p:spPr>
          <a:xfrm>
            <a:off x="4870450" y="3200400"/>
            <a:ext cx="1898650" cy="1219200"/>
          </a:xfrm>
          <a:prstGeom prst="flowChartDecision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Relacionamento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cxnSp>
        <p:nvCxnSpPr>
          <p:cNvPr id="1780" name="Google Shape;1780;p113"/>
          <p:cNvCxnSpPr/>
          <p:nvPr/>
        </p:nvCxnSpPr>
        <p:spPr>
          <a:xfrm rot="10800000">
            <a:off x="5819775" y="27432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81" name="Google Shape;1781;p113"/>
          <p:cNvSpPr/>
          <p:nvPr/>
        </p:nvSpPr>
        <p:spPr>
          <a:xfrm>
            <a:off x="8337550" y="3505200"/>
            <a:ext cx="990600" cy="6096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Entidade B</a:t>
            </a:r>
            <a:endParaRPr/>
          </a:p>
        </p:txBody>
      </p:sp>
      <p:cxnSp>
        <p:nvCxnSpPr>
          <p:cNvPr id="1782" name="Google Shape;1782;p113"/>
          <p:cNvCxnSpPr/>
          <p:nvPr/>
        </p:nvCxnSpPr>
        <p:spPr>
          <a:xfrm>
            <a:off x="6769100" y="3810000"/>
            <a:ext cx="15684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83" name="Google Shape;1783;p113"/>
          <p:cNvSpPr txBox="1"/>
          <p:nvPr/>
        </p:nvSpPr>
        <p:spPr>
          <a:xfrm>
            <a:off x="7237412" y="2057400"/>
            <a:ext cx="38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</a:t>
            </a:r>
            <a:endParaRPr/>
          </a:p>
        </p:txBody>
      </p:sp>
      <p:sp>
        <p:nvSpPr>
          <p:cNvPr id="1784" name="Google Shape;1784;p113"/>
          <p:cNvSpPr txBox="1"/>
          <p:nvPr/>
        </p:nvSpPr>
        <p:spPr>
          <a:xfrm>
            <a:off x="7237412" y="2362200"/>
            <a:ext cx="38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a2</a:t>
            </a:r>
            <a:endParaRPr/>
          </a:p>
        </p:txBody>
      </p:sp>
      <p:cxnSp>
        <p:nvCxnSpPr>
          <p:cNvPr id="1785" name="Google Shape;1785;p113"/>
          <p:cNvCxnSpPr/>
          <p:nvPr/>
        </p:nvCxnSpPr>
        <p:spPr>
          <a:xfrm>
            <a:off x="6438900" y="2400300"/>
            <a:ext cx="798512" cy="11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86" name="Google Shape;1786;p113"/>
          <p:cNvCxnSpPr/>
          <p:nvPr/>
        </p:nvCxnSpPr>
        <p:spPr>
          <a:xfrm flipH="1" rot="10800000">
            <a:off x="6500812" y="2209800"/>
            <a:ext cx="736600" cy="19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87" name="Google Shape;1787;p113"/>
          <p:cNvSpPr txBox="1"/>
          <p:nvPr/>
        </p:nvSpPr>
        <p:spPr>
          <a:xfrm>
            <a:off x="7156450" y="2590800"/>
            <a:ext cx="5286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</p:txBody>
      </p:sp>
      <p:sp>
        <p:nvSpPr>
          <p:cNvPr id="1788" name="Google Shape;1788;p113"/>
          <p:cNvSpPr txBox="1"/>
          <p:nvPr/>
        </p:nvSpPr>
        <p:spPr>
          <a:xfrm>
            <a:off x="7181850" y="3048000"/>
            <a:ext cx="430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1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cxnSp>
        <p:nvCxnSpPr>
          <p:cNvPr id="1789" name="Google Shape;1789;p113"/>
          <p:cNvCxnSpPr/>
          <p:nvPr/>
        </p:nvCxnSpPr>
        <p:spPr>
          <a:xfrm>
            <a:off x="6438900" y="2400300"/>
            <a:ext cx="742950" cy="80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90" name="Google Shape;1790;p113"/>
          <p:cNvSpPr txBox="1"/>
          <p:nvPr/>
        </p:nvSpPr>
        <p:spPr>
          <a:xfrm>
            <a:off x="8221662" y="4800600"/>
            <a:ext cx="3921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b1</a:t>
            </a:r>
            <a:endParaRPr/>
          </a:p>
        </p:txBody>
      </p:sp>
      <p:cxnSp>
        <p:nvCxnSpPr>
          <p:cNvPr id="1791" name="Google Shape;1791;p113"/>
          <p:cNvCxnSpPr/>
          <p:nvPr/>
        </p:nvCxnSpPr>
        <p:spPr>
          <a:xfrm flipH="1">
            <a:off x="8418512" y="4114800"/>
            <a:ext cx="414337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92" name="Google Shape;1792;p113"/>
          <p:cNvSpPr/>
          <p:nvPr/>
        </p:nvSpPr>
        <p:spPr>
          <a:xfrm>
            <a:off x="5283200" y="2057400"/>
            <a:ext cx="1155700" cy="685800"/>
          </a:xfrm>
          <a:prstGeom prst="bevel">
            <a:avLst>
              <a:gd fmla="val 12500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Entidade A</a:t>
            </a:r>
            <a:endParaRPr/>
          </a:p>
        </p:txBody>
      </p:sp>
      <p:cxnSp>
        <p:nvCxnSpPr>
          <p:cNvPr id="1793" name="Google Shape;1793;p113"/>
          <p:cNvCxnSpPr/>
          <p:nvPr/>
        </p:nvCxnSpPr>
        <p:spPr>
          <a:xfrm>
            <a:off x="7346950" y="2362200"/>
            <a:ext cx="16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94" name="Google Shape;1794;p113"/>
          <p:cNvCxnSpPr/>
          <p:nvPr/>
        </p:nvCxnSpPr>
        <p:spPr>
          <a:xfrm>
            <a:off x="7346950" y="2667000"/>
            <a:ext cx="16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114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00" name="Google Shape;1800;p114"/>
          <p:cNvSpPr txBox="1"/>
          <p:nvPr/>
        </p:nvSpPr>
        <p:spPr>
          <a:xfrm>
            <a:off x="952500" y="28575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Ferramentas e Conceitos de Modelagem do MER</a:t>
            </a:r>
            <a:endParaRPr/>
          </a:p>
        </p:txBody>
      </p:sp>
      <p:sp>
        <p:nvSpPr>
          <p:cNvPr id="1801" name="Google Shape;1801;p114"/>
          <p:cNvSpPr txBox="1"/>
          <p:nvPr/>
        </p:nvSpPr>
        <p:spPr>
          <a:xfrm>
            <a:off x="1038225" y="1981200"/>
            <a:ext cx="366712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Cardinalidades: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1:1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1:N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M:N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2" name="Google Shape;1802;p114"/>
          <p:cNvSpPr txBox="1"/>
          <p:nvPr/>
        </p:nvSpPr>
        <p:spPr>
          <a:xfrm>
            <a:off x="5118100" y="1752600"/>
            <a:ext cx="3825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</a:t>
            </a:r>
            <a:endParaRPr/>
          </a:p>
        </p:txBody>
      </p:sp>
      <p:sp>
        <p:nvSpPr>
          <p:cNvPr id="1803" name="Google Shape;1803;p114"/>
          <p:cNvSpPr txBox="1"/>
          <p:nvPr/>
        </p:nvSpPr>
        <p:spPr>
          <a:xfrm>
            <a:off x="4540250" y="2133600"/>
            <a:ext cx="1238250" cy="60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Entidade A</a:t>
            </a:r>
            <a:endParaRPr/>
          </a:p>
        </p:txBody>
      </p:sp>
      <p:sp>
        <p:nvSpPr>
          <p:cNvPr id="1804" name="Google Shape;1804;p114"/>
          <p:cNvSpPr/>
          <p:nvPr/>
        </p:nvSpPr>
        <p:spPr>
          <a:xfrm>
            <a:off x="6273800" y="1828800"/>
            <a:ext cx="1898650" cy="1219200"/>
          </a:xfrm>
          <a:prstGeom prst="flowChartDecision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Relacionamento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cxnSp>
        <p:nvCxnSpPr>
          <p:cNvPr id="1805" name="Google Shape;1805;p114"/>
          <p:cNvCxnSpPr/>
          <p:nvPr/>
        </p:nvCxnSpPr>
        <p:spPr>
          <a:xfrm rot="10800000">
            <a:off x="5778500" y="2438400"/>
            <a:ext cx="49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06" name="Google Shape;1806;p114"/>
          <p:cNvSpPr/>
          <p:nvPr/>
        </p:nvSpPr>
        <p:spPr>
          <a:xfrm>
            <a:off x="8667750" y="2133600"/>
            <a:ext cx="990600" cy="609600"/>
          </a:xfrm>
          <a:prstGeom prst="flowChartProcess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Entidade B</a:t>
            </a:r>
            <a:endParaRPr/>
          </a:p>
        </p:txBody>
      </p:sp>
      <p:cxnSp>
        <p:nvCxnSpPr>
          <p:cNvPr id="1807" name="Google Shape;1807;p114"/>
          <p:cNvCxnSpPr/>
          <p:nvPr/>
        </p:nvCxnSpPr>
        <p:spPr>
          <a:xfrm>
            <a:off x="8172450" y="2438400"/>
            <a:ext cx="49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08" name="Google Shape;1808;p114"/>
          <p:cNvCxnSpPr/>
          <p:nvPr/>
        </p:nvCxnSpPr>
        <p:spPr>
          <a:xfrm flipH="1" rot="10800000">
            <a:off x="5159375" y="2057400"/>
            <a:ext cx="150812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09" name="Google Shape;1809;p114"/>
          <p:cNvSpPr txBox="1"/>
          <p:nvPr/>
        </p:nvSpPr>
        <p:spPr>
          <a:xfrm>
            <a:off x="8964612" y="1676400"/>
            <a:ext cx="3921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b1</a:t>
            </a:r>
            <a:endParaRPr/>
          </a:p>
        </p:txBody>
      </p:sp>
      <p:cxnSp>
        <p:nvCxnSpPr>
          <p:cNvPr id="1810" name="Google Shape;1810;p114"/>
          <p:cNvCxnSpPr/>
          <p:nvPr/>
        </p:nvCxnSpPr>
        <p:spPr>
          <a:xfrm rot="10800000">
            <a:off x="9161462" y="1981200"/>
            <a:ext cx="1587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11" name="Google Shape;1811;p114"/>
          <p:cNvSpPr txBox="1"/>
          <p:nvPr/>
        </p:nvSpPr>
        <p:spPr>
          <a:xfrm>
            <a:off x="5778500" y="2133600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812" name="Google Shape;1812;p114"/>
          <p:cNvSpPr txBox="1"/>
          <p:nvPr/>
        </p:nvSpPr>
        <p:spPr>
          <a:xfrm>
            <a:off x="8337550" y="2133600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813" name="Google Shape;1813;p114"/>
          <p:cNvSpPr txBox="1"/>
          <p:nvPr/>
        </p:nvSpPr>
        <p:spPr>
          <a:xfrm>
            <a:off x="8964612" y="3124200"/>
            <a:ext cx="3921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b1</a:t>
            </a:r>
            <a:endParaRPr/>
          </a:p>
        </p:txBody>
      </p:sp>
      <p:grpSp>
        <p:nvGrpSpPr>
          <p:cNvPr id="1814" name="Google Shape;1814;p114"/>
          <p:cNvGrpSpPr/>
          <p:nvPr/>
        </p:nvGrpSpPr>
        <p:grpSpPr>
          <a:xfrm>
            <a:off x="4540250" y="3276600"/>
            <a:ext cx="5118100" cy="1219200"/>
            <a:chOff x="4540250" y="3276600"/>
            <a:chExt cx="5118100" cy="1219200"/>
          </a:xfrm>
        </p:grpSpPr>
        <p:sp>
          <p:nvSpPr>
            <p:cNvPr id="1815" name="Google Shape;1815;p114"/>
            <p:cNvSpPr txBox="1"/>
            <p:nvPr/>
          </p:nvSpPr>
          <p:spPr>
            <a:xfrm>
              <a:off x="4540250" y="3581400"/>
              <a:ext cx="1238250" cy="609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Entidade A</a:t>
              </a:r>
              <a:endParaRPr/>
            </a:p>
          </p:txBody>
        </p:sp>
        <p:sp>
          <p:nvSpPr>
            <p:cNvPr id="1816" name="Google Shape;1816;p114"/>
            <p:cNvSpPr/>
            <p:nvPr/>
          </p:nvSpPr>
          <p:spPr>
            <a:xfrm>
              <a:off x="6273800" y="3276600"/>
              <a:ext cx="1898650" cy="1219200"/>
            </a:xfrm>
            <a:prstGeom prst="flowChartDecision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Relacionamento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1817" name="Google Shape;1817;p114"/>
            <p:cNvCxnSpPr/>
            <p:nvPr/>
          </p:nvCxnSpPr>
          <p:spPr>
            <a:xfrm rot="10800000">
              <a:off x="5778500" y="3886200"/>
              <a:ext cx="495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18" name="Google Shape;1818;p114"/>
            <p:cNvSpPr/>
            <p:nvPr/>
          </p:nvSpPr>
          <p:spPr>
            <a:xfrm>
              <a:off x="8667750" y="3581400"/>
              <a:ext cx="990600" cy="609600"/>
            </a:xfrm>
            <a:prstGeom prst="flowChartProcess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Entidade B</a:t>
              </a:r>
              <a:endParaRPr/>
            </a:p>
          </p:txBody>
        </p:sp>
        <p:cxnSp>
          <p:nvCxnSpPr>
            <p:cNvPr id="1819" name="Google Shape;1819;p114"/>
            <p:cNvCxnSpPr/>
            <p:nvPr/>
          </p:nvCxnSpPr>
          <p:spPr>
            <a:xfrm>
              <a:off x="8172450" y="3886200"/>
              <a:ext cx="495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20" name="Google Shape;1820;p114"/>
            <p:cNvCxnSpPr/>
            <p:nvPr/>
          </p:nvCxnSpPr>
          <p:spPr>
            <a:xfrm rot="10800000">
              <a:off x="5062538" y="3352800"/>
              <a:ext cx="96837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21" name="Google Shape;1821;p114"/>
            <p:cNvCxnSpPr/>
            <p:nvPr/>
          </p:nvCxnSpPr>
          <p:spPr>
            <a:xfrm rot="10800000">
              <a:off x="9161463" y="3429000"/>
              <a:ext cx="1587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22" name="Google Shape;1822;p114"/>
            <p:cNvSpPr txBox="1"/>
            <p:nvPr/>
          </p:nvSpPr>
          <p:spPr>
            <a:xfrm>
              <a:off x="5778500" y="3581400"/>
              <a:ext cx="3238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823" name="Google Shape;1823;p114"/>
            <p:cNvSpPr txBox="1"/>
            <p:nvPr/>
          </p:nvSpPr>
          <p:spPr>
            <a:xfrm>
              <a:off x="8310563" y="3581400"/>
              <a:ext cx="377825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/>
            </a:p>
          </p:txBody>
        </p:sp>
      </p:grpSp>
      <p:sp>
        <p:nvSpPr>
          <p:cNvPr id="1824" name="Google Shape;1824;p114"/>
          <p:cNvSpPr txBox="1"/>
          <p:nvPr/>
        </p:nvSpPr>
        <p:spPr>
          <a:xfrm>
            <a:off x="5035550" y="4648200"/>
            <a:ext cx="3825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</a:t>
            </a:r>
            <a:endParaRPr/>
          </a:p>
        </p:txBody>
      </p:sp>
      <p:sp>
        <p:nvSpPr>
          <p:cNvPr id="1825" name="Google Shape;1825;p114"/>
          <p:cNvSpPr txBox="1"/>
          <p:nvPr/>
        </p:nvSpPr>
        <p:spPr>
          <a:xfrm>
            <a:off x="4540250" y="5105400"/>
            <a:ext cx="1238250" cy="60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Entidade A</a:t>
            </a:r>
            <a:endParaRPr/>
          </a:p>
        </p:txBody>
      </p:sp>
      <p:sp>
        <p:nvSpPr>
          <p:cNvPr id="1826" name="Google Shape;1826;p114"/>
          <p:cNvSpPr/>
          <p:nvPr/>
        </p:nvSpPr>
        <p:spPr>
          <a:xfrm>
            <a:off x="6273800" y="4800600"/>
            <a:ext cx="1898650" cy="1219200"/>
          </a:xfrm>
          <a:prstGeom prst="flowChartDecision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Relacionamento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cxnSp>
        <p:nvCxnSpPr>
          <p:cNvPr id="1827" name="Google Shape;1827;p114"/>
          <p:cNvCxnSpPr/>
          <p:nvPr/>
        </p:nvCxnSpPr>
        <p:spPr>
          <a:xfrm rot="10800000">
            <a:off x="5778500" y="5410200"/>
            <a:ext cx="49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28" name="Google Shape;1828;p114"/>
          <p:cNvSpPr/>
          <p:nvPr/>
        </p:nvSpPr>
        <p:spPr>
          <a:xfrm>
            <a:off x="8667750" y="5105400"/>
            <a:ext cx="990600" cy="609600"/>
          </a:xfrm>
          <a:prstGeom prst="flowChartProcess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Entidade B</a:t>
            </a:r>
            <a:endParaRPr/>
          </a:p>
        </p:txBody>
      </p:sp>
      <p:cxnSp>
        <p:nvCxnSpPr>
          <p:cNvPr id="1829" name="Google Shape;1829;p114"/>
          <p:cNvCxnSpPr/>
          <p:nvPr/>
        </p:nvCxnSpPr>
        <p:spPr>
          <a:xfrm>
            <a:off x="8172450" y="5410200"/>
            <a:ext cx="49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30" name="Google Shape;1830;p114"/>
          <p:cNvCxnSpPr/>
          <p:nvPr/>
        </p:nvCxnSpPr>
        <p:spPr>
          <a:xfrm flipH="1" rot="10800000">
            <a:off x="5159375" y="4953000"/>
            <a:ext cx="68262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31" name="Google Shape;1831;p114"/>
          <p:cNvSpPr txBox="1"/>
          <p:nvPr/>
        </p:nvSpPr>
        <p:spPr>
          <a:xfrm>
            <a:off x="8964612" y="4648200"/>
            <a:ext cx="3921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b1</a:t>
            </a:r>
            <a:endParaRPr/>
          </a:p>
        </p:txBody>
      </p:sp>
      <p:cxnSp>
        <p:nvCxnSpPr>
          <p:cNvPr id="1832" name="Google Shape;1832;p114"/>
          <p:cNvCxnSpPr/>
          <p:nvPr/>
        </p:nvCxnSpPr>
        <p:spPr>
          <a:xfrm rot="10800000">
            <a:off x="9161462" y="4953000"/>
            <a:ext cx="1587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33" name="Google Shape;1833;p114"/>
          <p:cNvSpPr txBox="1"/>
          <p:nvPr/>
        </p:nvSpPr>
        <p:spPr>
          <a:xfrm>
            <a:off x="5730875" y="5105400"/>
            <a:ext cx="419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p:sp>
        <p:nvSpPr>
          <p:cNvPr id="1834" name="Google Shape;1834;p114"/>
          <p:cNvSpPr txBox="1"/>
          <p:nvPr/>
        </p:nvSpPr>
        <p:spPr>
          <a:xfrm>
            <a:off x="8310562" y="5105400"/>
            <a:ext cx="377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1835" name="Google Shape;1835;p114"/>
          <p:cNvSpPr txBox="1"/>
          <p:nvPr/>
        </p:nvSpPr>
        <p:spPr>
          <a:xfrm>
            <a:off x="4870450" y="3048000"/>
            <a:ext cx="3825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9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1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9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115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41" name="Google Shape;1841;p115"/>
          <p:cNvSpPr txBox="1"/>
          <p:nvPr/>
        </p:nvSpPr>
        <p:spPr>
          <a:xfrm>
            <a:off x="99060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Ferramentas e Conceitos de Modelagem do MER 19-08-2019</a:t>
            </a:r>
            <a:endParaRPr/>
          </a:p>
        </p:txBody>
      </p:sp>
      <p:sp>
        <p:nvSpPr>
          <p:cNvPr id="1842" name="Google Shape;1842;p115"/>
          <p:cNvSpPr txBox="1"/>
          <p:nvPr/>
        </p:nvSpPr>
        <p:spPr>
          <a:xfrm>
            <a:off x="523875" y="1714500"/>
            <a:ext cx="3500437" cy="4929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Participação Total – todas as instâncias de uma entidade deve ter, pelo menos, uma associação com a outra entidade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Participação Mínima e Máxima: expressa  o número mín. e máx. de relacionamentos que um determinado tipo em que uma entidade pode participar. </a:t>
            </a:r>
            <a:endParaRPr/>
          </a:p>
        </p:txBody>
      </p:sp>
      <p:sp>
        <p:nvSpPr>
          <p:cNvPr id="1843" name="Google Shape;1843;p115"/>
          <p:cNvSpPr txBox="1"/>
          <p:nvPr/>
        </p:nvSpPr>
        <p:spPr>
          <a:xfrm>
            <a:off x="5338762" y="1600200"/>
            <a:ext cx="38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</a:t>
            </a:r>
            <a:endParaRPr/>
          </a:p>
        </p:txBody>
      </p:sp>
      <p:sp>
        <p:nvSpPr>
          <p:cNvPr id="1844" name="Google Shape;1844;p115"/>
          <p:cNvSpPr txBox="1"/>
          <p:nvPr/>
        </p:nvSpPr>
        <p:spPr>
          <a:xfrm>
            <a:off x="4540250" y="2133600"/>
            <a:ext cx="1238250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Entidade A</a:t>
            </a:r>
            <a:endParaRPr/>
          </a:p>
        </p:txBody>
      </p:sp>
      <p:sp>
        <p:nvSpPr>
          <p:cNvPr id="1845" name="Google Shape;1845;p115"/>
          <p:cNvSpPr/>
          <p:nvPr/>
        </p:nvSpPr>
        <p:spPr>
          <a:xfrm>
            <a:off x="6273800" y="1828800"/>
            <a:ext cx="1898650" cy="12192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Relacionamento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cxnSp>
        <p:nvCxnSpPr>
          <p:cNvPr id="1846" name="Google Shape;1846;p115"/>
          <p:cNvCxnSpPr/>
          <p:nvPr/>
        </p:nvCxnSpPr>
        <p:spPr>
          <a:xfrm rot="10800000">
            <a:off x="5778500" y="2438400"/>
            <a:ext cx="49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47" name="Google Shape;1847;p115"/>
          <p:cNvSpPr/>
          <p:nvPr/>
        </p:nvSpPr>
        <p:spPr>
          <a:xfrm>
            <a:off x="8667750" y="2133600"/>
            <a:ext cx="990600" cy="6096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Entidade B</a:t>
            </a:r>
            <a:endParaRPr/>
          </a:p>
        </p:txBody>
      </p:sp>
      <p:cxnSp>
        <p:nvCxnSpPr>
          <p:cNvPr id="1848" name="Google Shape;1848;p115"/>
          <p:cNvCxnSpPr/>
          <p:nvPr/>
        </p:nvCxnSpPr>
        <p:spPr>
          <a:xfrm>
            <a:off x="8172450" y="2438400"/>
            <a:ext cx="49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49" name="Google Shape;1849;p115"/>
          <p:cNvCxnSpPr/>
          <p:nvPr/>
        </p:nvCxnSpPr>
        <p:spPr>
          <a:xfrm flipH="1" rot="10800000">
            <a:off x="5159375" y="1905000"/>
            <a:ext cx="369887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50" name="Google Shape;1850;p115"/>
          <p:cNvSpPr txBox="1"/>
          <p:nvPr/>
        </p:nvSpPr>
        <p:spPr>
          <a:xfrm>
            <a:off x="8964612" y="1676400"/>
            <a:ext cx="3921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b1</a:t>
            </a:r>
            <a:endParaRPr/>
          </a:p>
        </p:txBody>
      </p:sp>
      <p:cxnSp>
        <p:nvCxnSpPr>
          <p:cNvPr id="1851" name="Google Shape;1851;p115"/>
          <p:cNvCxnSpPr/>
          <p:nvPr/>
        </p:nvCxnSpPr>
        <p:spPr>
          <a:xfrm rot="10800000">
            <a:off x="9161462" y="1981200"/>
            <a:ext cx="1587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52" name="Google Shape;1852;p115"/>
          <p:cNvSpPr/>
          <p:nvPr/>
        </p:nvSpPr>
        <p:spPr>
          <a:xfrm>
            <a:off x="6108700" y="3886200"/>
            <a:ext cx="1898650" cy="12192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Relacionamento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cxnSp>
        <p:nvCxnSpPr>
          <p:cNvPr id="1853" name="Google Shape;1853;p115"/>
          <p:cNvCxnSpPr/>
          <p:nvPr/>
        </p:nvCxnSpPr>
        <p:spPr>
          <a:xfrm rot="10800000">
            <a:off x="5314950" y="4495800"/>
            <a:ext cx="7937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54" name="Google Shape;1854;p115"/>
          <p:cNvSpPr/>
          <p:nvPr/>
        </p:nvSpPr>
        <p:spPr>
          <a:xfrm>
            <a:off x="8667750" y="4191000"/>
            <a:ext cx="990600" cy="6096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Entidade B</a:t>
            </a:r>
            <a:endParaRPr/>
          </a:p>
        </p:txBody>
      </p:sp>
      <p:cxnSp>
        <p:nvCxnSpPr>
          <p:cNvPr id="1855" name="Google Shape;1855;p115"/>
          <p:cNvCxnSpPr/>
          <p:nvPr/>
        </p:nvCxnSpPr>
        <p:spPr>
          <a:xfrm>
            <a:off x="8007350" y="4495800"/>
            <a:ext cx="66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56" name="Google Shape;1856;p115"/>
          <p:cNvSpPr txBox="1"/>
          <p:nvPr/>
        </p:nvSpPr>
        <p:spPr>
          <a:xfrm>
            <a:off x="8964612" y="3733800"/>
            <a:ext cx="3921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b1</a:t>
            </a:r>
            <a:endParaRPr/>
          </a:p>
        </p:txBody>
      </p:sp>
      <p:cxnSp>
        <p:nvCxnSpPr>
          <p:cNvPr id="1857" name="Google Shape;1857;p115"/>
          <p:cNvCxnSpPr/>
          <p:nvPr/>
        </p:nvCxnSpPr>
        <p:spPr>
          <a:xfrm rot="10800000">
            <a:off x="9161462" y="4038600"/>
            <a:ext cx="1587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58" name="Google Shape;1858;p115"/>
          <p:cNvSpPr txBox="1"/>
          <p:nvPr/>
        </p:nvSpPr>
        <p:spPr>
          <a:xfrm>
            <a:off x="4873625" y="3657600"/>
            <a:ext cx="3825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</a:t>
            </a:r>
            <a:endParaRPr/>
          </a:p>
        </p:txBody>
      </p:sp>
      <p:sp>
        <p:nvSpPr>
          <p:cNvPr id="1859" name="Google Shape;1859;p115"/>
          <p:cNvSpPr txBox="1"/>
          <p:nvPr/>
        </p:nvSpPr>
        <p:spPr>
          <a:xfrm>
            <a:off x="4076700" y="4191000"/>
            <a:ext cx="1238250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Entidade A</a:t>
            </a:r>
            <a:endParaRPr/>
          </a:p>
        </p:txBody>
      </p:sp>
      <p:cxnSp>
        <p:nvCxnSpPr>
          <p:cNvPr id="1860" name="Google Shape;1860;p115"/>
          <p:cNvCxnSpPr/>
          <p:nvPr/>
        </p:nvCxnSpPr>
        <p:spPr>
          <a:xfrm flipH="1" rot="10800000">
            <a:off x="4695825" y="3962400"/>
            <a:ext cx="369887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61" name="Google Shape;1861;p115"/>
          <p:cNvSpPr txBox="1"/>
          <p:nvPr/>
        </p:nvSpPr>
        <p:spPr>
          <a:xfrm>
            <a:off x="5365750" y="4191000"/>
            <a:ext cx="6778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(0,N)</a:t>
            </a:r>
            <a:endParaRPr/>
          </a:p>
        </p:txBody>
      </p:sp>
      <p:sp>
        <p:nvSpPr>
          <p:cNvPr id="1862" name="Google Shape;1862;p115"/>
          <p:cNvSpPr txBox="1"/>
          <p:nvPr/>
        </p:nvSpPr>
        <p:spPr>
          <a:xfrm>
            <a:off x="8172450" y="4191000"/>
            <a:ext cx="6270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(1,1)</a:t>
            </a:r>
            <a:endParaRPr/>
          </a:p>
        </p:txBody>
      </p:sp>
      <p:cxnSp>
        <p:nvCxnSpPr>
          <p:cNvPr id="1863" name="Google Shape;1863;p115"/>
          <p:cNvCxnSpPr/>
          <p:nvPr/>
        </p:nvCxnSpPr>
        <p:spPr>
          <a:xfrm>
            <a:off x="8089900" y="2514600"/>
            <a:ext cx="5778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64" name="Google Shape;1864;p115"/>
          <p:cNvSpPr txBox="1"/>
          <p:nvPr/>
        </p:nvSpPr>
        <p:spPr>
          <a:xfrm>
            <a:off x="5892800" y="2057400"/>
            <a:ext cx="3222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865" name="Google Shape;1865;p115"/>
          <p:cNvSpPr txBox="1"/>
          <p:nvPr/>
        </p:nvSpPr>
        <p:spPr>
          <a:xfrm>
            <a:off x="8228012" y="2133600"/>
            <a:ext cx="377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cxnSp>
        <p:nvCxnSpPr>
          <p:cNvPr id="1866" name="Google Shape;1866;p115"/>
          <p:cNvCxnSpPr/>
          <p:nvPr/>
        </p:nvCxnSpPr>
        <p:spPr>
          <a:xfrm>
            <a:off x="7924800" y="4572000"/>
            <a:ext cx="7429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67" name="Google Shape;1867;p115"/>
          <p:cNvSpPr txBox="1"/>
          <p:nvPr/>
        </p:nvSpPr>
        <p:spPr>
          <a:xfrm>
            <a:off x="7953375" y="1357312"/>
            <a:ext cx="785812" cy="646112"/>
          </a:xfrm>
          <a:prstGeom prst="rect">
            <a:avLst/>
          </a:prstGeom>
          <a:solidFill>
            <a:srgbClr val="EBF9F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Partic. Total</a:t>
            </a:r>
            <a:endParaRPr/>
          </a:p>
        </p:txBody>
      </p:sp>
      <p:cxnSp>
        <p:nvCxnSpPr>
          <p:cNvPr id="1868" name="Google Shape;1868;p115"/>
          <p:cNvCxnSpPr/>
          <p:nvPr/>
        </p:nvCxnSpPr>
        <p:spPr>
          <a:xfrm rot="5400000">
            <a:off x="8080375" y="2162175"/>
            <a:ext cx="425450" cy="1079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116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1874" name="Google Shape;1874;p116"/>
          <p:cNvGrpSpPr/>
          <p:nvPr/>
        </p:nvGrpSpPr>
        <p:grpSpPr>
          <a:xfrm>
            <a:off x="309562" y="785812"/>
            <a:ext cx="3786187" cy="1214437"/>
            <a:chOff x="4540250" y="3276600"/>
            <a:chExt cx="5118100" cy="1214446"/>
          </a:xfrm>
        </p:grpSpPr>
        <p:sp>
          <p:nvSpPr>
            <p:cNvPr id="1875" name="Google Shape;1875;p116"/>
            <p:cNvSpPr txBox="1"/>
            <p:nvPr/>
          </p:nvSpPr>
          <p:spPr>
            <a:xfrm>
              <a:off x="4540250" y="3581400"/>
              <a:ext cx="1238250" cy="609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Entidade A</a:t>
              </a:r>
              <a:endParaRPr/>
            </a:p>
          </p:txBody>
        </p:sp>
        <p:sp>
          <p:nvSpPr>
            <p:cNvPr id="1876" name="Google Shape;1876;p116"/>
            <p:cNvSpPr/>
            <p:nvPr/>
          </p:nvSpPr>
          <p:spPr>
            <a:xfrm>
              <a:off x="6273802" y="3276600"/>
              <a:ext cx="1891769" cy="1214446"/>
            </a:xfrm>
            <a:prstGeom prst="flowChartDecision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Relacionamento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1877" name="Google Shape;1877;p116"/>
            <p:cNvCxnSpPr/>
            <p:nvPr/>
          </p:nvCxnSpPr>
          <p:spPr>
            <a:xfrm flipH="1">
              <a:off x="5778501" y="3883822"/>
              <a:ext cx="495301" cy="237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78" name="Google Shape;1878;p116"/>
            <p:cNvSpPr/>
            <p:nvPr/>
          </p:nvSpPr>
          <p:spPr>
            <a:xfrm>
              <a:off x="8667750" y="3581400"/>
              <a:ext cx="990600" cy="609600"/>
            </a:xfrm>
            <a:prstGeom prst="flowChartProcess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Entidade B</a:t>
              </a:r>
              <a:endParaRPr/>
            </a:p>
          </p:txBody>
        </p:sp>
        <p:cxnSp>
          <p:nvCxnSpPr>
            <p:cNvPr id="1879" name="Google Shape;1879;p116"/>
            <p:cNvCxnSpPr/>
            <p:nvPr/>
          </p:nvCxnSpPr>
          <p:spPr>
            <a:xfrm>
              <a:off x="8165571" y="3883823"/>
              <a:ext cx="502179" cy="237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80" name="Google Shape;1880;p116"/>
            <p:cNvCxnSpPr/>
            <p:nvPr/>
          </p:nvCxnSpPr>
          <p:spPr>
            <a:xfrm rot="10800000">
              <a:off x="5062538" y="3352800"/>
              <a:ext cx="96837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81" name="Google Shape;1881;p116"/>
            <p:cNvCxnSpPr/>
            <p:nvPr/>
          </p:nvCxnSpPr>
          <p:spPr>
            <a:xfrm rot="10800000">
              <a:off x="9161463" y="3429000"/>
              <a:ext cx="1587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82" name="Google Shape;1882;p116"/>
            <p:cNvSpPr txBox="1"/>
            <p:nvPr/>
          </p:nvSpPr>
          <p:spPr>
            <a:xfrm>
              <a:off x="5819776" y="3490914"/>
              <a:ext cx="847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(0,1)</a:t>
              </a:r>
              <a:endParaRPr/>
            </a:p>
          </p:txBody>
        </p:sp>
        <p:sp>
          <p:nvSpPr>
            <p:cNvPr id="1883" name="Google Shape;1883;p116"/>
            <p:cNvSpPr txBox="1"/>
            <p:nvPr/>
          </p:nvSpPr>
          <p:spPr>
            <a:xfrm>
              <a:off x="8016695" y="3490914"/>
              <a:ext cx="847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(1,1)</a:t>
              </a:r>
              <a:endParaRPr/>
            </a:p>
          </p:txBody>
        </p:sp>
      </p:grpSp>
      <p:sp>
        <p:nvSpPr>
          <p:cNvPr id="1884" name="Google Shape;1884;p116"/>
          <p:cNvSpPr/>
          <p:nvPr/>
        </p:nvSpPr>
        <p:spPr>
          <a:xfrm>
            <a:off x="4417225" y="1036937"/>
            <a:ext cx="1071600" cy="142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5" name="Google Shape;1885;p116"/>
          <p:cNvSpPr/>
          <p:nvPr/>
        </p:nvSpPr>
        <p:spPr>
          <a:xfrm>
            <a:off x="7560449" y="1071700"/>
            <a:ext cx="1071600" cy="142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cxnSp>
        <p:nvCxnSpPr>
          <p:cNvPr id="1886" name="Google Shape;1886;p116"/>
          <p:cNvCxnSpPr/>
          <p:nvPr/>
        </p:nvCxnSpPr>
        <p:spPr>
          <a:xfrm>
            <a:off x="4515100" y="1322200"/>
            <a:ext cx="3127800" cy="3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87" name="Google Shape;1887;p116"/>
          <p:cNvCxnSpPr/>
          <p:nvPr/>
        </p:nvCxnSpPr>
        <p:spPr>
          <a:xfrm>
            <a:off x="4507825" y="1689075"/>
            <a:ext cx="3145800" cy="3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88" name="Google Shape;1888;p116"/>
          <p:cNvCxnSpPr/>
          <p:nvPr/>
        </p:nvCxnSpPr>
        <p:spPr>
          <a:xfrm>
            <a:off x="4507825" y="2037775"/>
            <a:ext cx="3153000" cy="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89" name="Google Shape;1889;p116"/>
          <p:cNvSpPr txBox="1"/>
          <p:nvPr/>
        </p:nvSpPr>
        <p:spPr>
          <a:xfrm>
            <a:off x="4810038" y="642913"/>
            <a:ext cx="285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890" name="Google Shape;1890;p116"/>
          <p:cNvSpPr txBox="1"/>
          <p:nvPr/>
        </p:nvSpPr>
        <p:spPr>
          <a:xfrm>
            <a:off x="7953375" y="642937"/>
            <a:ext cx="2857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cxnSp>
        <p:nvCxnSpPr>
          <p:cNvPr id="1891" name="Google Shape;1891;p116"/>
          <p:cNvCxnSpPr/>
          <p:nvPr/>
        </p:nvCxnSpPr>
        <p:spPr>
          <a:xfrm>
            <a:off x="1238250" y="1500187"/>
            <a:ext cx="42862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92" name="Google Shape;1892;p116"/>
          <p:cNvSpPr/>
          <p:nvPr/>
        </p:nvSpPr>
        <p:spPr>
          <a:xfrm>
            <a:off x="4452937" y="3000375"/>
            <a:ext cx="1071600" cy="142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3" name="Google Shape;1893;p116"/>
          <p:cNvSpPr/>
          <p:nvPr/>
        </p:nvSpPr>
        <p:spPr>
          <a:xfrm>
            <a:off x="7560462" y="3000462"/>
            <a:ext cx="1071600" cy="142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cxnSp>
        <p:nvCxnSpPr>
          <p:cNvPr id="1894" name="Google Shape;1894;p116"/>
          <p:cNvCxnSpPr/>
          <p:nvPr/>
        </p:nvCxnSpPr>
        <p:spPr>
          <a:xfrm flipH="1" rot="10800000">
            <a:off x="4540525" y="3284925"/>
            <a:ext cx="31314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95" name="Google Shape;1895;p116"/>
          <p:cNvCxnSpPr/>
          <p:nvPr/>
        </p:nvCxnSpPr>
        <p:spPr>
          <a:xfrm flipH="1" rot="10800000">
            <a:off x="4547775" y="3636125"/>
            <a:ext cx="31056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96" name="Google Shape;1896;p116"/>
          <p:cNvCxnSpPr/>
          <p:nvPr/>
        </p:nvCxnSpPr>
        <p:spPr>
          <a:xfrm>
            <a:off x="4551425" y="4006550"/>
            <a:ext cx="3077100" cy="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897" name="Google Shape;1897;p116"/>
          <p:cNvGrpSpPr/>
          <p:nvPr/>
        </p:nvGrpSpPr>
        <p:grpSpPr>
          <a:xfrm>
            <a:off x="381000" y="3000375"/>
            <a:ext cx="3786187" cy="1214437"/>
            <a:chOff x="4540250" y="3276600"/>
            <a:chExt cx="5118100" cy="1214446"/>
          </a:xfrm>
        </p:grpSpPr>
        <p:sp>
          <p:nvSpPr>
            <p:cNvPr id="1898" name="Google Shape;1898;p116"/>
            <p:cNvSpPr txBox="1"/>
            <p:nvPr/>
          </p:nvSpPr>
          <p:spPr>
            <a:xfrm>
              <a:off x="4540250" y="3581400"/>
              <a:ext cx="1238250" cy="609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Entidade A</a:t>
              </a:r>
              <a:endParaRPr/>
            </a:p>
          </p:txBody>
        </p:sp>
        <p:sp>
          <p:nvSpPr>
            <p:cNvPr id="1899" name="Google Shape;1899;p116"/>
            <p:cNvSpPr/>
            <p:nvPr/>
          </p:nvSpPr>
          <p:spPr>
            <a:xfrm>
              <a:off x="6273802" y="3276600"/>
              <a:ext cx="1891769" cy="1214446"/>
            </a:xfrm>
            <a:prstGeom prst="flowChartDecision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Relacionamento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1900" name="Google Shape;1900;p116"/>
            <p:cNvCxnSpPr/>
            <p:nvPr/>
          </p:nvCxnSpPr>
          <p:spPr>
            <a:xfrm flipH="1">
              <a:off x="5778501" y="3883822"/>
              <a:ext cx="495301" cy="237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01" name="Google Shape;1901;p116"/>
            <p:cNvSpPr/>
            <p:nvPr/>
          </p:nvSpPr>
          <p:spPr>
            <a:xfrm>
              <a:off x="8667750" y="3581400"/>
              <a:ext cx="990600" cy="609600"/>
            </a:xfrm>
            <a:prstGeom prst="flowChartProcess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Entidade B</a:t>
              </a:r>
              <a:endParaRPr/>
            </a:p>
          </p:txBody>
        </p:sp>
        <p:cxnSp>
          <p:nvCxnSpPr>
            <p:cNvPr id="1902" name="Google Shape;1902;p116"/>
            <p:cNvCxnSpPr/>
            <p:nvPr/>
          </p:nvCxnSpPr>
          <p:spPr>
            <a:xfrm>
              <a:off x="8165571" y="3883823"/>
              <a:ext cx="502179" cy="237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03" name="Google Shape;1903;p116"/>
            <p:cNvCxnSpPr/>
            <p:nvPr/>
          </p:nvCxnSpPr>
          <p:spPr>
            <a:xfrm rot="10800000">
              <a:off x="5062538" y="3352800"/>
              <a:ext cx="96837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04" name="Google Shape;1904;p116"/>
            <p:cNvCxnSpPr/>
            <p:nvPr/>
          </p:nvCxnSpPr>
          <p:spPr>
            <a:xfrm rot="10800000">
              <a:off x="9161463" y="3429000"/>
              <a:ext cx="1587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05" name="Google Shape;1905;p116"/>
            <p:cNvSpPr txBox="1"/>
            <p:nvPr/>
          </p:nvSpPr>
          <p:spPr>
            <a:xfrm>
              <a:off x="5819776" y="3490914"/>
              <a:ext cx="847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(1,1)</a:t>
              </a:r>
              <a:endParaRPr/>
            </a:p>
          </p:txBody>
        </p:sp>
        <p:sp>
          <p:nvSpPr>
            <p:cNvPr id="1906" name="Google Shape;1906;p116"/>
            <p:cNvSpPr txBox="1"/>
            <p:nvPr/>
          </p:nvSpPr>
          <p:spPr>
            <a:xfrm>
              <a:off x="8016695" y="3490914"/>
              <a:ext cx="847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(1,1)</a:t>
              </a:r>
              <a:endParaRPr/>
            </a:p>
          </p:txBody>
        </p:sp>
      </p:grpSp>
      <p:sp>
        <p:nvSpPr>
          <p:cNvPr id="1907" name="Google Shape;1907;p116"/>
          <p:cNvSpPr/>
          <p:nvPr/>
        </p:nvSpPr>
        <p:spPr>
          <a:xfrm>
            <a:off x="4452938" y="4963987"/>
            <a:ext cx="1071600" cy="142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8" name="Google Shape;1908;p116"/>
          <p:cNvSpPr/>
          <p:nvPr/>
        </p:nvSpPr>
        <p:spPr>
          <a:xfrm>
            <a:off x="7560450" y="4929188"/>
            <a:ext cx="1071600" cy="142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cxnSp>
        <p:nvCxnSpPr>
          <p:cNvPr id="1909" name="Google Shape;1909;p116"/>
          <p:cNvCxnSpPr/>
          <p:nvPr/>
        </p:nvCxnSpPr>
        <p:spPr>
          <a:xfrm flipH="1" rot="10800000">
            <a:off x="4540525" y="5219700"/>
            <a:ext cx="3116700" cy="2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10" name="Google Shape;1910;p116"/>
          <p:cNvCxnSpPr/>
          <p:nvPr/>
        </p:nvCxnSpPr>
        <p:spPr>
          <a:xfrm flipH="1" rot="10800000">
            <a:off x="4544150" y="5572225"/>
            <a:ext cx="3102000" cy="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11" name="Google Shape;1911;p116"/>
          <p:cNvCxnSpPr/>
          <p:nvPr/>
        </p:nvCxnSpPr>
        <p:spPr>
          <a:xfrm>
            <a:off x="4547775" y="5615725"/>
            <a:ext cx="3109500" cy="33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912" name="Google Shape;1912;p116"/>
          <p:cNvGrpSpPr/>
          <p:nvPr/>
        </p:nvGrpSpPr>
        <p:grpSpPr>
          <a:xfrm>
            <a:off x="452437" y="4929187"/>
            <a:ext cx="3786187" cy="1214437"/>
            <a:chOff x="4540250" y="3276600"/>
            <a:chExt cx="5118100" cy="1214446"/>
          </a:xfrm>
        </p:grpSpPr>
        <p:sp>
          <p:nvSpPr>
            <p:cNvPr id="1913" name="Google Shape;1913;p116"/>
            <p:cNvSpPr txBox="1"/>
            <p:nvPr/>
          </p:nvSpPr>
          <p:spPr>
            <a:xfrm>
              <a:off x="4540250" y="3581400"/>
              <a:ext cx="1238250" cy="609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Entidade A</a:t>
              </a:r>
              <a:endParaRPr/>
            </a:p>
          </p:txBody>
        </p:sp>
        <p:sp>
          <p:nvSpPr>
            <p:cNvPr id="1914" name="Google Shape;1914;p116"/>
            <p:cNvSpPr/>
            <p:nvPr/>
          </p:nvSpPr>
          <p:spPr>
            <a:xfrm>
              <a:off x="6273802" y="3276600"/>
              <a:ext cx="1891769" cy="1214446"/>
            </a:xfrm>
            <a:prstGeom prst="flowChartDecision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Relacionamento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1915" name="Google Shape;1915;p116"/>
            <p:cNvCxnSpPr/>
            <p:nvPr/>
          </p:nvCxnSpPr>
          <p:spPr>
            <a:xfrm flipH="1">
              <a:off x="5778501" y="3883822"/>
              <a:ext cx="495301" cy="237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16" name="Google Shape;1916;p116"/>
            <p:cNvSpPr/>
            <p:nvPr/>
          </p:nvSpPr>
          <p:spPr>
            <a:xfrm>
              <a:off x="8667750" y="3581400"/>
              <a:ext cx="990600" cy="609600"/>
            </a:xfrm>
            <a:prstGeom prst="flowChartProcess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Entidade B</a:t>
              </a:r>
              <a:endParaRPr/>
            </a:p>
          </p:txBody>
        </p:sp>
        <p:cxnSp>
          <p:nvCxnSpPr>
            <p:cNvPr id="1917" name="Google Shape;1917;p116"/>
            <p:cNvCxnSpPr/>
            <p:nvPr/>
          </p:nvCxnSpPr>
          <p:spPr>
            <a:xfrm>
              <a:off x="8165571" y="3883823"/>
              <a:ext cx="502179" cy="237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18" name="Google Shape;1918;p116"/>
            <p:cNvCxnSpPr/>
            <p:nvPr/>
          </p:nvCxnSpPr>
          <p:spPr>
            <a:xfrm rot="10800000">
              <a:off x="5062538" y="3352800"/>
              <a:ext cx="96837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19" name="Google Shape;1919;p116"/>
            <p:cNvCxnSpPr/>
            <p:nvPr/>
          </p:nvCxnSpPr>
          <p:spPr>
            <a:xfrm rot="10800000">
              <a:off x="9161463" y="3429000"/>
              <a:ext cx="1587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20" name="Google Shape;1920;p116"/>
            <p:cNvSpPr txBox="1"/>
            <p:nvPr/>
          </p:nvSpPr>
          <p:spPr>
            <a:xfrm>
              <a:off x="5819776" y="3490914"/>
              <a:ext cx="847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(0,1)</a:t>
              </a:r>
              <a:endParaRPr/>
            </a:p>
          </p:txBody>
        </p:sp>
        <p:sp>
          <p:nvSpPr>
            <p:cNvPr id="1921" name="Google Shape;1921;p116"/>
            <p:cNvSpPr txBox="1"/>
            <p:nvPr/>
          </p:nvSpPr>
          <p:spPr>
            <a:xfrm>
              <a:off x="8016695" y="3490914"/>
              <a:ext cx="917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(0,N)</a:t>
              </a:r>
              <a:endParaRPr/>
            </a:p>
          </p:txBody>
        </p:sp>
      </p:grpSp>
      <p:sp>
        <p:nvSpPr>
          <p:cNvPr id="1922" name="Google Shape;1922;p116"/>
          <p:cNvSpPr txBox="1"/>
          <p:nvPr/>
        </p:nvSpPr>
        <p:spPr>
          <a:xfrm>
            <a:off x="4845850" y="2465687"/>
            <a:ext cx="285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17"/>
          <p:cNvSpPr/>
          <p:nvPr/>
        </p:nvSpPr>
        <p:spPr>
          <a:xfrm>
            <a:off x="4595811" y="2665786"/>
            <a:ext cx="1214400" cy="156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928" name="Google Shape;1928;p117"/>
          <p:cNvSpPr/>
          <p:nvPr/>
        </p:nvSpPr>
        <p:spPr>
          <a:xfrm>
            <a:off x="7810511" y="2621836"/>
            <a:ext cx="1214400" cy="156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929" name="Google Shape;1929;p117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30" name="Google Shape;1930;p117"/>
          <p:cNvSpPr/>
          <p:nvPr/>
        </p:nvSpPr>
        <p:spPr>
          <a:xfrm>
            <a:off x="4595798" y="428625"/>
            <a:ext cx="1214400" cy="156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1" name="Google Shape;1931;p117"/>
          <p:cNvSpPr/>
          <p:nvPr/>
        </p:nvSpPr>
        <p:spPr>
          <a:xfrm>
            <a:off x="7810500" y="428625"/>
            <a:ext cx="1214400" cy="156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cxnSp>
        <p:nvCxnSpPr>
          <p:cNvPr id="1932" name="Google Shape;1932;p117"/>
          <p:cNvCxnSpPr/>
          <p:nvPr/>
        </p:nvCxnSpPr>
        <p:spPr>
          <a:xfrm>
            <a:off x="4693425" y="698675"/>
            <a:ext cx="3254700" cy="2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33" name="Google Shape;1933;p117"/>
          <p:cNvCxnSpPr/>
          <p:nvPr/>
        </p:nvCxnSpPr>
        <p:spPr>
          <a:xfrm flipH="1" rot="10800000">
            <a:off x="4712150" y="1442800"/>
            <a:ext cx="31989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934" name="Google Shape;1934;p117"/>
          <p:cNvGrpSpPr/>
          <p:nvPr/>
        </p:nvGrpSpPr>
        <p:grpSpPr>
          <a:xfrm>
            <a:off x="523875" y="428625"/>
            <a:ext cx="3786187" cy="1214437"/>
            <a:chOff x="4540250" y="3276600"/>
            <a:chExt cx="5118100" cy="1214446"/>
          </a:xfrm>
        </p:grpSpPr>
        <p:sp>
          <p:nvSpPr>
            <p:cNvPr id="1935" name="Google Shape;1935;p117"/>
            <p:cNvSpPr txBox="1"/>
            <p:nvPr/>
          </p:nvSpPr>
          <p:spPr>
            <a:xfrm>
              <a:off x="4540250" y="3581400"/>
              <a:ext cx="1238250" cy="609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Entidade A</a:t>
              </a:r>
              <a:endParaRPr/>
            </a:p>
          </p:txBody>
        </p:sp>
        <p:sp>
          <p:nvSpPr>
            <p:cNvPr id="1936" name="Google Shape;1936;p117"/>
            <p:cNvSpPr/>
            <p:nvPr/>
          </p:nvSpPr>
          <p:spPr>
            <a:xfrm>
              <a:off x="6273802" y="3276600"/>
              <a:ext cx="1891769" cy="1214446"/>
            </a:xfrm>
            <a:prstGeom prst="flowChartDecision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Relacionamento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1937" name="Google Shape;1937;p117"/>
            <p:cNvCxnSpPr/>
            <p:nvPr/>
          </p:nvCxnSpPr>
          <p:spPr>
            <a:xfrm flipH="1">
              <a:off x="5778501" y="3883822"/>
              <a:ext cx="495301" cy="237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38" name="Google Shape;1938;p117"/>
            <p:cNvSpPr/>
            <p:nvPr/>
          </p:nvSpPr>
          <p:spPr>
            <a:xfrm>
              <a:off x="8667750" y="3581400"/>
              <a:ext cx="990600" cy="609600"/>
            </a:xfrm>
            <a:prstGeom prst="flowChartProcess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Entidade B</a:t>
              </a:r>
              <a:endParaRPr/>
            </a:p>
          </p:txBody>
        </p:sp>
        <p:cxnSp>
          <p:nvCxnSpPr>
            <p:cNvPr id="1939" name="Google Shape;1939;p117"/>
            <p:cNvCxnSpPr/>
            <p:nvPr/>
          </p:nvCxnSpPr>
          <p:spPr>
            <a:xfrm>
              <a:off x="8165571" y="3883823"/>
              <a:ext cx="502179" cy="237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40" name="Google Shape;1940;p117"/>
            <p:cNvCxnSpPr/>
            <p:nvPr/>
          </p:nvCxnSpPr>
          <p:spPr>
            <a:xfrm rot="10800000">
              <a:off x="5062538" y="3352800"/>
              <a:ext cx="96837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41" name="Google Shape;1941;p117"/>
            <p:cNvCxnSpPr/>
            <p:nvPr/>
          </p:nvCxnSpPr>
          <p:spPr>
            <a:xfrm rot="10800000">
              <a:off x="9161463" y="3429000"/>
              <a:ext cx="1587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42" name="Google Shape;1942;p117"/>
            <p:cNvSpPr txBox="1"/>
            <p:nvPr/>
          </p:nvSpPr>
          <p:spPr>
            <a:xfrm>
              <a:off x="5819776" y="3490914"/>
              <a:ext cx="847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(0,1)</a:t>
              </a:r>
              <a:endParaRPr/>
            </a:p>
          </p:txBody>
        </p:sp>
        <p:sp>
          <p:nvSpPr>
            <p:cNvPr id="1943" name="Google Shape;1943;p117"/>
            <p:cNvSpPr txBox="1"/>
            <p:nvPr/>
          </p:nvSpPr>
          <p:spPr>
            <a:xfrm>
              <a:off x="8016695" y="3490914"/>
              <a:ext cx="917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(1,N)</a:t>
              </a:r>
              <a:endParaRPr/>
            </a:p>
          </p:txBody>
        </p:sp>
      </p:grpSp>
      <p:sp>
        <p:nvSpPr>
          <p:cNvPr id="1944" name="Google Shape;1944;p117"/>
          <p:cNvSpPr txBox="1"/>
          <p:nvPr/>
        </p:nvSpPr>
        <p:spPr>
          <a:xfrm>
            <a:off x="5024437" y="0"/>
            <a:ext cx="2857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945" name="Google Shape;1945;p117"/>
          <p:cNvSpPr txBox="1"/>
          <p:nvPr/>
        </p:nvSpPr>
        <p:spPr>
          <a:xfrm>
            <a:off x="8156175" y="-33225"/>
            <a:ext cx="396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cxnSp>
        <p:nvCxnSpPr>
          <p:cNvPr id="1946" name="Google Shape;1946;p117"/>
          <p:cNvCxnSpPr/>
          <p:nvPr/>
        </p:nvCxnSpPr>
        <p:spPr>
          <a:xfrm>
            <a:off x="1452562" y="1143000"/>
            <a:ext cx="42862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47" name="Google Shape;1947;p117"/>
          <p:cNvCxnSpPr/>
          <p:nvPr/>
        </p:nvCxnSpPr>
        <p:spPr>
          <a:xfrm flipH="1" rot="10800000">
            <a:off x="4707975" y="2918975"/>
            <a:ext cx="3210600" cy="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48" name="Google Shape;1948;p117"/>
          <p:cNvCxnSpPr/>
          <p:nvPr/>
        </p:nvCxnSpPr>
        <p:spPr>
          <a:xfrm flipH="1" rot="10800000">
            <a:off x="4693425" y="3269100"/>
            <a:ext cx="3207000" cy="62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49" name="Google Shape;1949;p117"/>
          <p:cNvCxnSpPr/>
          <p:nvPr/>
        </p:nvCxnSpPr>
        <p:spPr>
          <a:xfrm flipH="1" rot="10800000">
            <a:off x="4707975" y="3639600"/>
            <a:ext cx="3207000" cy="25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950" name="Google Shape;1950;p117"/>
          <p:cNvGrpSpPr/>
          <p:nvPr/>
        </p:nvGrpSpPr>
        <p:grpSpPr>
          <a:xfrm>
            <a:off x="523875" y="2643187"/>
            <a:ext cx="3786187" cy="1214437"/>
            <a:chOff x="4540250" y="3276600"/>
            <a:chExt cx="5118100" cy="1214446"/>
          </a:xfrm>
        </p:grpSpPr>
        <p:sp>
          <p:nvSpPr>
            <p:cNvPr id="1951" name="Google Shape;1951;p117"/>
            <p:cNvSpPr txBox="1"/>
            <p:nvPr/>
          </p:nvSpPr>
          <p:spPr>
            <a:xfrm>
              <a:off x="4540250" y="3581400"/>
              <a:ext cx="1238250" cy="609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Entidade A</a:t>
              </a:r>
              <a:endParaRPr/>
            </a:p>
          </p:txBody>
        </p:sp>
        <p:sp>
          <p:nvSpPr>
            <p:cNvPr id="1952" name="Google Shape;1952;p117"/>
            <p:cNvSpPr/>
            <p:nvPr/>
          </p:nvSpPr>
          <p:spPr>
            <a:xfrm>
              <a:off x="6273802" y="3276600"/>
              <a:ext cx="1891769" cy="1214446"/>
            </a:xfrm>
            <a:prstGeom prst="flowChartDecision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Relacionamento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1953" name="Google Shape;1953;p117"/>
            <p:cNvCxnSpPr/>
            <p:nvPr/>
          </p:nvCxnSpPr>
          <p:spPr>
            <a:xfrm flipH="1">
              <a:off x="5778501" y="3883822"/>
              <a:ext cx="495301" cy="237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54" name="Google Shape;1954;p117"/>
            <p:cNvSpPr/>
            <p:nvPr/>
          </p:nvSpPr>
          <p:spPr>
            <a:xfrm>
              <a:off x="8667750" y="3581400"/>
              <a:ext cx="990600" cy="609600"/>
            </a:xfrm>
            <a:prstGeom prst="flowChartProcess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Entidade B</a:t>
              </a:r>
              <a:endParaRPr/>
            </a:p>
          </p:txBody>
        </p:sp>
        <p:cxnSp>
          <p:nvCxnSpPr>
            <p:cNvPr id="1955" name="Google Shape;1955;p117"/>
            <p:cNvCxnSpPr/>
            <p:nvPr/>
          </p:nvCxnSpPr>
          <p:spPr>
            <a:xfrm>
              <a:off x="8165571" y="3883823"/>
              <a:ext cx="502179" cy="237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56" name="Google Shape;1956;p117"/>
            <p:cNvCxnSpPr/>
            <p:nvPr/>
          </p:nvCxnSpPr>
          <p:spPr>
            <a:xfrm rot="10800000">
              <a:off x="5062538" y="3352800"/>
              <a:ext cx="96837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57" name="Google Shape;1957;p117"/>
            <p:cNvCxnSpPr/>
            <p:nvPr/>
          </p:nvCxnSpPr>
          <p:spPr>
            <a:xfrm rot="10800000">
              <a:off x="9161463" y="3429000"/>
              <a:ext cx="1587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58" name="Google Shape;1958;p117"/>
            <p:cNvSpPr txBox="1"/>
            <p:nvPr/>
          </p:nvSpPr>
          <p:spPr>
            <a:xfrm>
              <a:off x="5819776" y="3490914"/>
              <a:ext cx="847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(1,1)</a:t>
              </a:r>
              <a:endParaRPr/>
            </a:p>
          </p:txBody>
        </p:sp>
        <p:sp>
          <p:nvSpPr>
            <p:cNvPr id="1959" name="Google Shape;1959;p117"/>
            <p:cNvSpPr txBox="1"/>
            <p:nvPr/>
          </p:nvSpPr>
          <p:spPr>
            <a:xfrm>
              <a:off x="8016695" y="3490914"/>
              <a:ext cx="917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(0,N)</a:t>
              </a:r>
              <a:endParaRPr/>
            </a:p>
          </p:txBody>
        </p:sp>
      </p:grpSp>
      <p:cxnSp>
        <p:nvCxnSpPr>
          <p:cNvPr id="1960" name="Google Shape;1960;p117"/>
          <p:cNvCxnSpPr/>
          <p:nvPr/>
        </p:nvCxnSpPr>
        <p:spPr>
          <a:xfrm>
            <a:off x="3095625" y="3357562"/>
            <a:ext cx="42862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61" name="Google Shape;1961;p117"/>
          <p:cNvSpPr/>
          <p:nvPr/>
        </p:nvSpPr>
        <p:spPr>
          <a:xfrm>
            <a:off x="4595925" y="5079000"/>
            <a:ext cx="1214400" cy="156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2" name="Google Shape;1962;p117"/>
          <p:cNvSpPr/>
          <p:nvPr/>
        </p:nvSpPr>
        <p:spPr>
          <a:xfrm>
            <a:off x="7882000" y="5079025"/>
            <a:ext cx="1214400" cy="156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cxnSp>
        <p:nvCxnSpPr>
          <p:cNvPr id="1963" name="Google Shape;1963;p117"/>
          <p:cNvCxnSpPr/>
          <p:nvPr/>
        </p:nvCxnSpPr>
        <p:spPr>
          <a:xfrm>
            <a:off x="4817500" y="5362975"/>
            <a:ext cx="3162900" cy="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64" name="Google Shape;1964;p117"/>
          <p:cNvCxnSpPr/>
          <p:nvPr/>
        </p:nvCxnSpPr>
        <p:spPr>
          <a:xfrm>
            <a:off x="4788425" y="5722575"/>
            <a:ext cx="31920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65" name="Google Shape;1965;p117"/>
          <p:cNvCxnSpPr/>
          <p:nvPr/>
        </p:nvCxnSpPr>
        <p:spPr>
          <a:xfrm>
            <a:off x="4784800" y="5733475"/>
            <a:ext cx="3195600" cy="35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966" name="Google Shape;1966;p117"/>
          <p:cNvGrpSpPr/>
          <p:nvPr/>
        </p:nvGrpSpPr>
        <p:grpSpPr>
          <a:xfrm>
            <a:off x="666750" y="5143500"/>
            <a:ext cx="3786187" cy="1214437"/>
            <a:chOff x="4540250" y="3276600"/>
            <a:chExt cx="5118100" cy="1214446"/>
          </a:xfrm>
        </p:grpSpPr>
        <p:sp>
          <p:nvSpPr>
            <p:cNvPr id="1967" name="Google Shape;1967;p117"/>
            <p:cNvSpPr txBox="1"/>
            <p:nvPr/>
          </p:nvSpPr>
          <p:spPr>
            <a:xfrm>
              <a:off x="4540250" y="3581400"/>
              <a:ext cx="1238250" cy="609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Entidade A</a:t>
              </a:r>
              <a:endParaRPr/>
            </a:p>
          </p:txBody>
        </p:sp>
        <p:sp>
          <p:nvSpPr>
            <p:cNvPr id="1968" name="Google Shape;1968;p117"/>
            <p:cNvSpPr/>
            <p:nvPr/>
          </p:nvSpPr>
          <p:spPr>
            <a:xfrm>
              <a:off x="6273802" y="3276600"/>
              <a:ext cx="1891769" cy="1214446"/>
            </a:xfrm>
            <a:prstGeom prst="flowChartDecision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Relacionamento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1969" name="Google Shape;1969;p117"/>
            <p:cNvCxnSpPr/>
            <p:nvPr/>
          </p:nvCxnSpPr>
          <p:spPr>
            <a:xfrm flipH="1">
              <a:off x="5778501" y="3883822"/>
              <a:ext cx="495301" cy="237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70" name="Google Shape;1970;p117"/>
            <p:cNvSpPr/>
            <p:nvPr/>
          </p:nvSpPr>
          <p:spPr>
            <a:xfrm>
              <a:off x="8667750" y="3581400"/>
              <a:ext cx="990600" cy="609600"/>
            </a:xfrm>
            <a:prstGeom prst="flowChartProcess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Entidade B</a:t>
              </a:r>
              <a:endParaRPr/>
            </a:p>
          </p:txBody>
        </p:sp>
        <p:cxnSp>
          <p:nvCxnSpPr>
            <p:cNvPr id="1971" name="Google Shape;1971;p117"/>
            <p:cNvCxnSpPr/>
            <p:nvPr/>
          </p:nvCxnSpPr>
          <p:spPr>
            <a:xfrm>
              <a:off x="8165571" y="3883823"/>
              <a:ext cx="502179" cy="237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72" name="Google Shape;1972;p117"/>
            <p:cNvCxnSpPr/>
            <p:nvPr/>
          </p:nvCxnSpPr>
          <p:spPr>
            <a:xfrm rot="10800000">
              <a:off x="5062538" y="3352800"/>
              <a:ext cx="96837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73" name="Google Shape;1973;p117"/>
            <p:cNvCxnSpPr/>
            <p:nvPr/>
          </p:nvCxnSpPr>
          <p:spPr>
            <a:xfrm rot="10800000">
              <a:off x="9161463" y="3429000"/>
              <a:ext cx="1587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74" name="Google Shape;1974;p117"/>
            <p:cNvSpPr txBox="1"/>
            <p:nvPr/>
          </p:nvSpPr>
          <p:spPr>
            <a:xfrm>
              <a:off x="5819776" y="3490914"/>
              <a:ext cx="847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(1,1)</a:t>
              </a:r>
              <a:endParaRPr/>
            </a:p>
          </p:txBody>
        </p:sp>
        <p:sp>
          <p:nvSpPr>
            <p:cNvPr id="1975" name="Google Shape;1975;p117"/>
            <p:cNvSpPr txBox="1"/>
            <p:nvPr/>
          </p:nvSpPr>
          <p:spPr>
            <a:xfrm>
              <a:off x="8016695" y="3490914"/>
              <a:ext cx="917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(1,N)</a:t>
              </a:r>
              <a:endParaRPr/>
            </a:p>
          </p:txBody>
        </p:sp>
      </p:grpSp>
      <p:cxnSp>
        <p:nvCxnSpPr>
          <p:cNvPr id="1976" name="Google Shape;1976;p117"/>
          <p:cNvCxnSpPr/>
          <p:nvPr/>
        </p:nvCxnSpPr>
        <p:spPr>
          <a:xfrm>
            <a:off x="3238500" y="5857875"/>
            <a:ext cx="42862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77" name="Google Shape;1977;p117"/>
          <p:cNvCxnSpPr/>
          <p:nvPr/>
        </p:nvCxnSpPr>
        <p:spPr>
          <a:xfrm>
            <a:off x="4802950" y="6074925"/>
            <a:ext cx="3181200" cy="38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78" name="Google Shape;1978;p117"/>
          <p:cNvCxnSpPr/>
          <p:nvPr/>
        </p:nvCxnSpPr>
        <p:spPr>
          <a:xfrm>
            <a:off x="4693425" y="727750"/>
            <a:ext cx="3221400" cy="35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79" name="Google Shape;1979;p117"/>
          <p:cNvCxnSpPr/>
          <p:nvPr/>
        </p:nvCxnSpPr>
        <p:spPr>
          <a:xfrm>
            <a:off x="1595437" y="5857875"/>
            <a:ext cx="42862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118"/>
          <p:cNvSpPr txBox="1"/>
          <p:nvPr/>
        </p:nvSpPr>
        <p:spPr>
          <a:xfrm>
            <a:off x="6884987" y="1604962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85" name="Google Shape;1985;p118"/>
          <p:cNvSpPr/>
          <p:nvPr/>
        </p:nvSpPr>
        <p:spPr>
          <a:xfrm>
            <a:off x="4524375" y="500062"/>
            <a:ext cx="1071562" cy="14287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6" name="Google Shape;1986;p118"/>
          <p:cNvSpPr/>
          <p:nvPr/>
        </p:nvSpPr>
        <p:spPr>
          <a:xfrm>
            <a:off x="7774775" y="500850"/>
            <a:ext cx="1071600" cy="142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cxnSp>
        <p:nvCxnSpPr>
          <p:cNvPr id="1987" name="Google Shape;1987;p118"/>
          <p:cNvCxnSpPr/>
          <p:nvPr/>
        </p:nvCxnSpPr>
        <p:spPr>
          <a:xfrm flipH="1" rot="10800000">
            <a:off x="4620425" y="791925"/>
            <a:ext cx="32547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88" name="Google Shape;1988;p118"/>
          <p:cNvCxnSpPr/>
          <p:nvPr/>
        </p:nvCxnSpPr>
        <p:spPr>
          <a:xfrm>
            <a:off x="4624075" y="1147850"/>
            <a:ext cx="32400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89" name="Google Shape;1989;p118"/>
          <p:cNvCxnSpPr/>
          <p:nvPr/>
        </p:nvCxnSpPr>
        <p:spPr>
          <a:xfrm>
            <a:off x="4634950" y="1147850"/>
            <a:ext cx="3232800" cy="36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990" name="Google Shape;1990;p118"/>
          <p:cNvGrpSpPr/>
          <p:nvPr/>
        </p:nvGrpSpPr>
        <p:grpSpPr>
          <a:xfrm>
            <a:off x="452437" y="500062"/>
            <a:ext cx="3786187" cy="1214437"/>
            <a:chOff x="4540250" y="3276600"/>
            <a:chExt cx="5118100" cy="1214446"/>
          </a:xfrm>
        </p:grpSpPr>
        <p:sp>
          <p:nvSpPr>
            <p:cNvPr id="1991" name="Google Shape;1991;p118"/>
            <p:cNvSpPr txBox="1"/>
            <p:nvPr/>
          </p:nvSpPr>
          <p:spPr>
            <a:xfrm>
              <a:off x="4540250" y="3581400"/>
              <a:ext cx="1238250" cy="609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Entidade A</a:t>
              </a:r>
              <a:endParaRPr/>
            </a:p>
          </p:txBody>
        </p:sp>
        <p:sp>
          <p:nvSpPr>
            <p:cNvPr id="1992" name="Google Shape;1992;p118"/>
            <p:cNvSpPr/>
            <p:nvPr/>
          </p:nvSpPr>
          <p:spPr>
            <a:xfrm>
              <a:off x="6273802" y="3276600"/>
              <a:ext cx="1891769" cy="1214446"/>
            </a:xfrm>
            <a:prstGeom prst="flowChartDecision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Relacionamento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1993" name="Google Shape;1993;p118"/>
            <p:cNvCxnSpPr/>
            <p:nvPr/>
          </p:nvCxnSpPr>
          <p:spPr>
            <a:xfrm flipH="1">
              <a:off x="5778501" y="3883822"/>
              <a:ext cx="495301" cy="237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94" name="Google Shape;1994;p118"/>
            <p:cNvSpPr/>
            <p:nvPr/>
          </p:nvSpPr>
          <p:spPr>
            <a:xfrm>
              <a:off x="8667750" y="3581400"/>
              <a:ext cx="990600" cy="609600"/>
            </a:xfrm>
            <a:prstGeom prst="flowChartProcess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Entidade B</a:t>
              </a:r>
              <a:endParaRPr/>
            </a:p>
          </p:txBody>
        </p:sp>
        <p:cxnSp>
          <p:nvCxnSpPr>
            <p:cNvPr id="1995" name="Google Shape;1995;p118"/>
            <p:cNvCxnSpPr/>
            <p:nvPr/>
          </p:nvCxnSpPr>
          <p:spPr>
            <a:xfrm>
              <a:off x="8165571" y="3883823"/>
              <a:ext cx="502179" cy="237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96" name="Google Shape;1996;p118"/>
            <p:cNvCxnSpPr/>
            <p:nvPr/>
          </p:nvCxnSpPr>
          <p:spPr>
            <a:xfrm rot="10800000">
              <a:off x="5062538" y="3352800"/>
              <a:ext cx="96837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97" name="Google Shape;1997;p118"/>
            <p:cNvCxnSpPr/>
            <p:nvPr/>
          </p:nvCxnSpPr>
          <p:spPr>
            <a:xfrm rot="10800000">
              <a:off x="9161463" y="3429000"/>
              <a:ext cx="1587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98" name="Google Shape;1998;p118"/>
            <p:cNvSpPr txBox="1"/>
            <p:nvPr/>
          </p:nvSpPr>
          <p:spPr>
            <a:xfrm>
              <a:off x="5819776" y="3490914"/>
              <a:ext cx="917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(1,N)</a:t>
              </a:r>
              <a:endParaRPr/>
            </a:p>
          </p:txBody>
        </p:sp>
        <p:sp>
          <p:nvSpPr>
            <p:cNvPr id="1999" name="Google Shape;1999;p118"/>
            <p:cNvSpPr txBox="1"/>
            <p:nvPr/>
          </p:nvSpPr>
          <p:spPr>
            <a:xfrm>
              <a:off x="8016695" y="3490914"/>
              <a:ext cx="917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(1,N)</a:t>
              </a:r>
              <a:endParaRPr/>
            </a:p>
          </p:txBody>
        </p:sp>
      </p:grpSp>
      <p:sp>
        <p:nvSpPr>
          <p:cNvPr id="2000" name="Google Shape;2000;p118"/>
          <p:cNvSpPr txBox="1"/>
          <p:nvPr/>
        </p:nvSpPr>
        <p:spPr>
          <a:xfrm>
            <a:off x="8024795" y="-3"/>
            <a:ext cx="4287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cxnSp>
        <p:nvCxnSpPr>
          <p:cNvPr id="2001" name="Google Shape;2001;p118"/>
          <p:cNvCxnSpPr/>
          <p:nvPr/>
        </p:nvCxnSpPr>
        <p:spPr>
          <a:xfrm>
            <a:off x="3024187" y="1214437"/>
            <a:ext cx="42862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02" name="Google Shape;2002;p118"/>
          <p:cNvSpPr txBox="1"/>
          <p:nvPr/>
        </p:nvSpPr>
        <p:spPr>
          <a:xfrm>
            <a:off x="4881562" y="0"/>
            <a:ext cx="2857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cxnSp>
        <p:nvCxnSpPr>
          <p:cNvPr id="2003" name="Google Shape;2003;p118"/>
          <p:cNvCxnSpPr/>
          <p:nvPr/>
        </p:nvCxnSpPr>
        <p:spPr>
          <a:xfrm>
            <a:off x="4624075" y="1511075"/>
            <a:ext cx="3243600" cy="35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04" name="Google Shape;2004;p118"/>
          <p:cNvSpPr/>
          <p:nvPr/>
        </p:nvSpPr>
        <p:spPr>
          <a:xfrm>
            <a:off x="4524375" y="2571749"/>
            <a:ext cx="1071600" cy="142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5" name="Google Shape;2005;p118"/>
          <p:cNvSpPr/>
          <p:nvPr/>
        </p:nvSpPr>
        <p:spPr>
          <a:xfrm>
            <a:off x="7774750" y="2607525"/>
            <a:ext cx="1071600" cy="142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cxnSp>
        <p:nvCxnSpPr>
          <p:cNvPr id="2006" name="Google Shape;2006;p118"/>
          <p:cNvCxnSpPr/>
          <p:nvPr/>
        </p:nvCxnSpPr>
        <p:spPr>
          <a:xfrm>
            <a:off x="4616800" y="2862350"/>
            <a:ext cx="3247500" cy="2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07" name="Google Shape;2007;p118"/>
          <p:cNvCxnSpPr/>
          <p:nvPr/>
        </p:nvCxnSpPr>
        <p:spPr>
          <a:xfrm>
            <a:off x="4616800" y="3218325"/>
            <a:ext cx="3254700" cy="2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08" name="Google Shape;2008;p118"/>
          <p:cNvCxnSpPr/>
          <p:nvPr/>
        </p:nvCxnSpPr>
        <p:spPr>
          <a:xfrm>
            <a:off x="4620425" y="3220125"/>
            <a:ext cx="3244200" cy="38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009" name="Google Shape;2009;p118"/>
          <p:cNvGrpSpPr/>
          <p:nvPr/>
        </p:nvGrpSpPr>
        <p:grpSpPr>
          <a:xfrm>
            <a:off x="452600" y="2678911"/>
            <a:ext cx="3786370" cy="1214446"/>
            <a:chOff x="4540250" y="3276600"/>
            <a:chExt cx="5118100" cy="1214446"/>
          </a:xfrm>
        </p:grpSpPr>
        <p:sp>
          <p:nvSpPr>
            <p:cNvPr id="2010" name="Google Shape;2010;p118"/>
            <p:cNvSpPr txBox="1"/>
            <p:nvPr/>
          </p:nvSpPr>
          <p:spPr>
            <a:xfrm>
              <a:off x="4540250" y="3581400"/>
              <a:ext cx="1238250" cy="609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Entidade A</a:t>
              </a:r>
              <a:endParaRPr/>
            </a:p>
          </p:txBody>
        </p:sp>
        <p:sp>
          <p:nvSpPr>
            <p:cNvPr id="2011" name="Google Shape;2011;p118"/>
            <p:cNvSpPr/>
            <p:nvPr/>
          </p:nvSpPr>
          <p:spPr>
            <a:xfrm>
              <a:off x="6273802" y="3276600"/>
              <a:ext cx="1891769" cy="1214446"/>
            </a:xfrm>
            <a:prstGeom prst="flowChartDecision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Relacionamento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2012" name="Google Shape;2012;p118"/>
            <p:cNvCxnSpPr/>
            <p:nvPr/>
          </p:nvCxnSpPr>
          <p:spPr>
            <a:xfrm flipH="1">
              <a:off x="5778501" y="3883822"/>
              <a:ext cx="495301" cy="237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13" name="Google Shape;2013;p118"/>
            <p:cNvSpPr/>
            <p:nvPr/>
          </p:nvSpPr>
          <p:spPr>
            <a:xfrm>
              <a:off x="8667750" y="3581400"/>
              <a:ext cx="990600" cy="609600"/>
            </a:xfrm>
            <a:prstGeom prst="flowChartProcess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Entidade B</a:t>
              </a:r>
              <a:endParaRPr/>
            </a:p>
          </p:txBody>
        </p:sp>
        <p:cxnSp>
          <p:nvCxnSpPr>
            <p:cNvPr id="2014" name="Google Shape;2014;p118"/>
            <p:cNvCxnSpPr/>
            <p:nvPr/>
          </p:nvCxnSpPr>
          <p:spPr>
            <a:xfrm>
              <a:off x="8165571" y="3883823"/>
              <a:ext cx="502179" cy="237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15" name="Google Shape;2015;p118"/>
            <p:cNvCxnSpPr/>
            <p:nvPr/>
          </p:nvCxnSpPr>
          <p:spPr>
            <a:xfrm rot="10800000">
              <a:off x="5062538" y="3352800"/>
              <a:ext cx="96837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16" name="Google Shape;2016;p118"/>
            <p:cNvCxnSpPr/>
            <p:nvPr/>
          </p:nvCxnSpPr>
          <p:spPr>
            <a:xfrm rot="10800000">
              <a:off x="9161463" y="3429000"/>
              <a:ext cx="1587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17" name="Google Shape;2017;p118"/>
            <p:cNvSpPr txBox="1"/>
            <p:nvPr/>
          </p:nvSpPr>
          <p:spPr>
            <a:xfrm>
              <a:off x="5819776" y="3490914"/>
              <a:ext cx="917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(0,N)</a:t>
              </a:r>
              <a:endParaRPr/>
            </a:p>
          </p:txBody>
        </p:sp>
        <p:sp>
          <p:nvSpPr>
            <p:cNvPr id="2018" name="Google Shape;2018;p118"/>
            <p:cNvSpPr txBox="1"/>
            <p:nvPr/>
          </p:nvSpPr>
          <p:spPr>
            <a:xfrm>
              <a:off x="8016695" y="3490914"/>
              <a:ext cx="917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(0,N)</a:t>
              </a:r>
              <a:endParaRPr/>
            </a:p>
          </p:txBody>
        </p:sp>
      </p:grpSp>
      <p:cxnSp>
        <p:nvCxnSpPr>
          <p:cNvPr id="2019" name="Google Shape;2019;p118"/>
          <p:cNvCxnSpPr/>
          <p:nvPr/>
        </p:nvCxnSpPr>
        <p:spPr>
          <a:xfrm>
            <a:off x="4616800" y="3574300"/>
            <a:ext cx="3247500" cy="3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20" name="Google Shape;2020;p118"/>
          <p:cNvSpPr/>
          <p:nvPr/>
        </p:nvSpPr>
        <p:spPr>
          <a:xfrm>
            <a:off x="4560137" y="5143500"/>
            <a:ext cx="1071600" cy="142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1" name="Google Shape;2021;p118"/>
          <p:cNvSpPr/>
          <p:nvPr/>
        </p:nvSpPr>
        <p:spPr>
          <a:xfrm>
            <a:off x="7774774" y="5153037"/>
            <a:ext cx="1071600" cy="142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cxnSp>
        <p:nvCxnSpPr>
          <p:cNvPr id="2022" name="Google Shape;2022;p118"/>
          <p:cNvCxnSpPr/>
          <p:nvPr/>
        </p:nvCxnSpPr>
        <p:spPr>
          <a:xfrm flipH="1" rot="10800000">
            <a:off x="4653125" y="5429275"/>
            <a:ext cx="3222000" cy="1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23" name="Google Shape;2023;p118"/>
          <p:cNvCxnSpPr/>
          <p:nvPr/>
        </p:nvCxnSpPr>
        <p:spPr>
          <a:xfrm>
            <a:off x="4649500" y="5788475"/>
            <a:ext cx="3211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24" name="Google Shape;2024;p118"/>
          <p:cNvCxnSpPr/>
          <p:nvPr/>
        </p:nvCxnSpPr>
        <p:spPr>
          <a:xfrm>
            <a:off x="4649500" y="5792125"/>
            <a:ext cx="3214800" cy="36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025" name="Google Shape;2025;p118"/>
          <p:cNvGrpSpPr/>
          <p:nvPr/>
        </p:nvGrpSpPr>
        <p:grpSpPr>
          <a:xfrm>
            <a:off x="452600" y="5143499"/>
            <a:ext cx="3786370" cy="1214446"/>
            <a:chOff x="4540250" y="3276600"/>
            <a:chExt cx="5118100" cy="1214446"/>
          </a:xfrm>
        </p:grpSpPr>
        <p:sp>
          <p:nvSpPr>
            <p:cNvPr id="2026" name="Google Shape;2026;p118"/>
            <p:cNvSpPr txBox="1"/>
            <p:nvPr/>
          </p:nvSpPr>
          <p:spPr>
            <a:xfrm>
              <a:off x="4540250" y="3581400"/>
              <a:ext cx="1238250" cy="609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Entidade A</a:t>
              </a:r>
              <a:endParaRPr/>
            </a:p>
          </p:txBody>
        </p:sp>
        <p:sp>
          <p:nvSpPr>
            <p:cNvPr id="2027" name="Google Shape;2027;p118"/>
            <p:cNvSpPr/>
            <p:nvPr/>
          </p:nvSpPr>
          <p:spPr>
            <a:xfrm>
              <a:off x="6273802" y="3276600"/>
              <a:ext cx="1891769" cy="1214446"/>
            </a:xfrm>
            <a:prstGeom prst="flowChartDecision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Relacionamento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2028" name="Google Shape;2028;p118"/>
            <p:cNvCxnSpPr/>
            <p:nvPr/>
          </p:nvCxnSpPr>
          <p:spPr>
            <a:xfrm flipH="1">
              <a:off x="5778501" y="3883822"/>
              <a:ext cx="495301" cy="237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29" name="Google Shape;2029;p118"/>
            <p:cNvSpPr/>
            <p:nvPr/>
          </p:nvSpPr>
          <p:spPr>
            <a:xfrm>
              <a:off x="8667750" y="3581400"/>
              <a:ext cx="990600" cy="609600"/>
            </a:xfrm>
            <a:prstGeom prst="flowChartProcess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Tipo de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Entidade B</a:t>
              </a:r>
              <a:endParaRPr/>
            </a:p>
          </p:txBody>
        </p:sp>
        <p:cxnSp>
          <p:nvCxnSpPr>
            <p:cNvPr id="2030" name="Google Shape;2030;p118"/>
            <p:cNvCxnSpPr/>
            <p:nvPr/>
          </p:nvCxnSpPr>
          <p:spPr>
            <a:xfrm>
              <a:off x="8165571" y="3883823"/>
              <a:ext cx="502179" cy="237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31" name="Google Shape;2031;p118"/>
            <p:cNvCxnSpPr/>
            <p:nvPr/>
          </p:nvCxnSpPr>
          <p:spPr>
            <a:xfrm rot="10800000">
              <a:off x="5062538" y="3352800"/>
              <a:ext cx="96837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32" name="Google Shape;2032;p118"/>
            <p:cNvCxnSpPr/>
            <p:nvPr/>
          </p:nvCxnSpPr>
          <p:spPr>
            <a:xfrm rot="10800000">
              <a:off x="9161463" y="3429000"/>
              <a:ext cx="1587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33" name="Google Shape;2033;p118"/>
            <p:cNvSpPr txBox="1"/>
            <p:nvPr/>
          </p:nvSpPr>
          <p:spPr>
            <a:xfrm>
              <a:off x="5819776" y="3490914"/>
              <a:ext cx="917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(0,N)</a:t>
              </a:r>
              <a:endParaRPr/>
            </a:p>
          </p:txBody>
        </p:sp>
        <p:sp>
          <p:nvSpPr>
            <p:cNvPr id="2034" name="Google Shape;2034;p118"/>
            <p:cNvSpPr txBox="1"/>
            <p:nvPr/>
          </p:nvSpPr>
          <p:spPr>
            <a:xfrm>
              <a:off x="8016695" y="3490914"/>
              <a:ext cx="917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(1,N)</a:t>
              </a:r>
              <a:endParaRPr/>
            </a:p>
          </p:txBody>
        </p:sp>
      </p:grpSp>
      <p:cxnSp>
        <p:nvCxnSpPr>
          <p:cNvPr id="2035" name="Google Shape;2035;p118"/>
          <p:cNvCxnSpPr/>
          <p:nvPr/>
        </p:nvCxnSpPr>
        <p:spPr>
          <a:xfrm>
            <a:off x="1381125" y="5857850"/>
            <a:ext cx="428700" cy="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36" name="Google Shape;2036;p118"/>
          <p:cNvCxnSpPr/>
          <p:nvPr/>
        </p:nvCxnSpPr>
        <p:spPr>
          <a:xfrm>
            <a:off x="4671275" y="6146050"/>
            <a:ext cx="3203700" cy="1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37" name="Google Shape;2037;p118"/>
          <p:cNvCxnSpPr/>
          <p:nvPr/>
        </p:nvCxnSpPr>
        <p:spPr>
          <a:xfrm>
            <a:off x="4624075" y="1870700"/>
            <a:ext cx="3236400" cy="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38" name="Google Shape;2038;p118"/>
          <p:cNvCxnSpPr/>
          <p:nvPr/>
        </p:nvCxnSpPr>
        <p:spPr>
          <a:xfrm>
            <a:off x="1381125" y="1214437"/>
            <a:ext cx="42862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119"/>
          <p:cNvSpPr txBox="1"/>
          <p:nvPr>
            <p:ph idx="1" type="body"/>
          </p:nvPr>
        </p:nvSpPr>
        <p:spPr>
          <a:xfrm>
            <a:off x="330200" y="1524000"/>
            <a:ext cx="9371012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1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Desenhe o DER para as situações a seguir:</a:t>
            </a:r>
            <a:endParaRPr/>
          </a:p>
        </p:txBody>
      </p:sp>
      <p:sp>
        <p:nvSpPr>
          <p:cNvPr id="2044" name="Google Shape;2044;p119"/>
          <p:cNvSpPr txBox="1"/>
          <p:nvPr>
            <p:ph idx="4294967295"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ucida San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EXERCÍCIO 1</a:t>
            </a:r>
            <a:br>
              <a:rPr b="1" i="0" lang="en-US" sz="2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b="1" i="0" lang="en-US" sz="2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Cardinalidade</a:t>
            </a:r>
            <a:endParaRPr/>
          </a:p>
        </p:txBody>
      </p:sp>
      <p:pic>
        <p:nvPicPr>
          <p:cNvPr id="2045" name="Google Shape;2045;p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437" y="2336800"/>
            <a:ext cx="7040562" cy="43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742950" y="304800"/>
            <a:ext cx="84201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9227" lvl="0" marL="3651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69228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5" name="Google Shape;165;p12"/>
          <p:cNvCxnSpPr/>
          <p:nvPr/>
        </p:nvCxnSpPr>
        <p:spPr>
          <a:xfrm>
            <a:off x="5734050" y="2276475"/>
            <a:ext cx="140335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66" name="Google Shape;166;p12"/>
          <p:cNvGrpSpPr/>
          <p:nvPr/>
        </p:nvGrpSpPr>
        <p:grpSpPr>
          <a:xfrm>
            <a:off x="661987" y="2060575"/>
            <a:ext cx="8667750" cy="2971800"/>
            <a:chOff x="432" y="672"/>
            <a:chExt cx="5040" cy="1872"/>
          </a:xfrm>
        </p:grpSpPr>
        <p:sp>
          <p:nvSpPr>
            <p:cNvPr id="167" name="Google Shape;167;p12"/>
            <p:cNvSpPr txBox="1"/>
            <p:nvPr/>
          </p:nvSpPr>
          <p:spPr>
            <a:xfrm>
              <a:off x="432" y="720"/>
              <a:ext cx="1104" cy="336"/>
            </a:xfrm>
            <a:prstGeom prst="rect">
              <a:avLst/>
            </a:prstGeom>
            <a:solidFill>
              <a:srgbClr val="9900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001- Londrina</a:t>
              </a:r>
              <a:endParaRPr/>
            </a:p>
          </p:txBody>
        </p:sp>
        <p:sp>
          <p:nvSpPr>
            <p:cNvPr id="168" name="Google Shape;168;p12"/>
            <p:cNvSpPr txBox="1"/>
            <p:nvPr/>
          </p:nvSpPr>
          <p:spPr>
            <a:xfrm>
              <a:off x="432" y="1248"/>
              <a:ext cx="1104" cy="288"/>
            </a:xfrm>
            <a:prstGeom prst="rect">
              <a:avLst/>
            </a:prstGeom>
            <a:solidFill>
              <a:srgbClr val="9900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002- Curitiba</a:t>
              </a:r>
              <a:endParaRPr/>
            </a:p>
          </p:txBody>
        </p:sp>
        <p:sp>
          <p:nvSpPr>
            <p:cNvPr id="169" name="Google Shape;169;p12"/>
            <p:cNvSpPr txBox="1"/>
            <p:nvPr/>
          </p:nvSpPr>
          <p:spPr>
            <a:xfrm>
              <a:off x="2352" y="1200"/>
              <a:ext cx="1056" cy="288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002 - Administrativo</a:t>
              </a:r>
              <a:endParaRPr/>
            </a:p>
          </p:txBody>
        </p:sp>
        <p:sp>
          <p:nvSpPr>
            <p:cNvPr id="170" name="Google Shape;170;p12"/>
            <p:cNvSpPr txBox="1"/>
            <p:nvPr/>
          </p:nvSpPr>
          <p:spPr>
            <a:xfrm>
              <a:off x="2352" y="1680"/>
              <a:ext cx="1056" cy="288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003- Industrial</a:t>
              </a:r>
              <a:endParaRPr/>
            </a:p>
          </p:txBody>
        </p:sp>
        <p:sp>
          <p:nvSpPr>
            <p:cNvPr id="171" name="Google Shape;171;p12"/>
            <p:cNvSpPr txBox="1"/>
            <p:nvPr/>
          </p:nvSpPr>
          <p:spPr>
            <a:xfrm>
              <a:off x="2352" y="672"/>
              <a:ext cx="1056" cy="33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001- Comercial</a:t>
              </a:r>
              <a:endParaRPr/>
            </a:p>
          </p:txBody>
        </p:sp>
        <p:sp>
          <p:nvSpPr>
            <p:cNvPr id="172" name="Google Shape;172;p12"/>
            <p:cNvSpPr txBox="1"/>
            <p:nvPr/>
          </p:nvSpPr>
          <p:spPr>
            <a:xfrm>
              <a:off x="4224" y="720"/>
              <a:ext cx="1248" cy="240"/>
            </a:xfrm>
            <a:prstGeom prst="rect">
              <a:avLst/>
            </a:prstGeom>
            <a:solidFill>
              <a:srgbClr val="FFCC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001 - João</a:t>
              </a:r>
              <a:endParaRPr/>
            </a:p>
          </p:txBody>
        </p:sp>
        <p:sp>
          <p:nvSpPr>
            <p:cNvPr id="173" name="Google Shape;173;p12"/>
            <p:cNvSpPr txBox="1"/>
            <p:nvPr/>
          </p:nvSpPr>
          <p:spPr>
            <a:xfrm>
              <a:off x="4224" y="1152"/>
              <a:ext cx="1248" cy="288"/>
            </a:xfrm>
            <a:prstGeom prst="rect">
              <a:avLst/>
            </a:prstGeom>
            <a:solidFill>
              <a:srgbClr val="FFCC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002- Antonio</a:t>
              </a:r>
              <a:endParaRPr/>
            </a:p>
          </p:txBody>
        </p:sp>
        <p:sp>
          <p:nvSpPr>
            <p:cNvPr id="174" name="Google Shape;174;p12"/>
            <p:cNvSpPr txBox="1"/>
            <p:nvPr/>
          </p:nvSpPr>
          <p:spPr>
            <a:xfrm>
              <a:off x="4224" y="1680"/>
              <a:ext cx="1248" cy="288"/>
            </a:xfrm>
            <a:prstGeom prst="rect">
              <a:avLst/>
            </a:prstGeom>
            <a:solidFill>
              <a:srgbClr val="FFCC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003- Pedro</a:t>
              </a:r>
              <a:endParaRPr/>
            </a:p>
          </p:txBody>
        </p:sp>
        <p:sp>
          <p:nvSpPr>
            <p:cNvPr id="175" name="Google Shape;175;p12"/>
            <p:cNvSpPr txBox="1"/>
            <p:nvPr/>
          </p:nvSpPr>
          <p:spPr>
            <a:xfrm>
              <a:off x="4224" y="2256"/>
              <a:ext cx="1248" cy="288"/>
            </a:xfrm>
            <a:prstGeom prst="rect">
              <a:avLst/>
            </a:prstGeom>
            <a:solidFill>
              <a:srgbClr val="FFCC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004- Maria</a:t>
              </a:r>
              <a:endParaRPr/>
            </a:p>
          </p:txBody>
        </p:sp>
        <p:cxnSp>
          <p:nvCxnSpPr>
            <p:cNvPr id="176" name="Google Shape;176;p12"/>
            <p:cNvCxnSpPr/>
            <p:nvPr/>
          </p:nvCxnSpPr>
          <p:spPr>
            <a:xfrm flipH="1" rot="10800000">
              <a:off x="1536" y="768"/>
              <a:ext cx="816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7" name="Google Shape;177;p12"/>
            <p:cNvCxnSpPr/>
            <p:nvPr/>
          </p:nvCxnSpPr>
          <p:spPr>
            <a:xfrm>
              <a:off x="1536" y="912"/>
              <a:ext cx="816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8" name="Google Shape;178;p12"/>
            <p:cNvCxnSpPr/>
            <p:nvPr/>
          </p:nvCxnSpPr>
          <p:spPr>
            <a:xfrm>
              <a:off x="1536" y="960"/>
              <a:ext cx="816" cy="8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9" name="Google Shape;179;p12"/>
            <p:cNvCxnSpPr/>
            <p:nvPr/>
          </p:nvCxnSpPr>
          <p:spPr>
            <a:xfrm flipH="1" rot="10800000">
              <a:off x="1536" y="864"/>
              <a:ext cx="816" cy="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0" name="Google Shape;180;p12"/>
            <p:cNvCxnSpPr/>
            <p:nvPr/>
          </p:nvCxnSpPr>
          <p:spPr>
            <a:xfrm>
              <a:off x="1536" y="1392"/>
              <a:ext cx="81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1" name="Google Shape;181;p12"/>
            <p:cNvCxnSpPr/>
            <p:nvPr/>
          </p:nvCxnSpPr>
          <p:spPr>
            <a:xfrm>
              <a:off x="1536" y="1392"/>
              <a:ext cx="816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2" name="Google Shape;182;p12"/>
            <p:cNvCxnSpPr/>
            <p:nvPr/>
          </p:nvCxnSpPr>
          <p:spPr>
            <a:xfrm>
              <a:off x="3408" y="816"/>
              <a:ext cx="81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3" name="Google Shape;183;p12"/>
            <p:cNvCxnSpPr/>
            <p:nvPr/>
          </p:nvCxnSpPr>
          <p:spPr>
            <a:xfrm>
              <a:off x="3408" y="1344"/>
              <a:ext cx="816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4" name="Google Shape;184;p12"/>
            <p:cNvCxnSpPr/>
            <p:nvPr/>
          </p:nvCxnSpPr>
          <p:spPr>
            <a:xfrm flipH="1" rot="10800000">
              <a:off x="3408" y="864"/>
              <a:ext cx="816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5" name="Google Shape;185;p12"/>
            <p:cNvCxnSpPr/>
            <p:nvPr/>
          </p:nvCxnSpPr>
          <p:spPr>
            <a:xfrm>
              <a:off x="3408" y="1824"/>
              <a:ext cx="816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120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51" name="Google Shape;2051;p120"/>
          <p:cNvSpPr txBox="1"/>
          <p:nvPr/>
        </p:nvSpPr>
        <p:spPr>
          <a:xfrm>
            <a:off x="631825" y="404812"/>
            <a:ext cx="84201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Ferramentas e Conceitos de Modelagem do MER 21-08-2019</a:t>
            </a:r>
            <a:endParaRPr/>
          </a:p>
        </p:txBody>
      </p:sp>
      <p:sp>
        <p:nvSpPr>
          <p:cNvPr id="2052" name="Google Shape;2052;p120"/>
          <p:cNvSpPr txBox="1"/>
          <p:nvPr/>
        </p:nvSpPr>
        <p:spPr>
          <a:xfrm>
            <a:off x="660400" y="1341437"/>
            <a:ext cx="8420100" cy="475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Fraco de Entidade</a:t>
            </a:r>
            <a:endParaRPr/>
          </a:p>
          <a:p>
            <a:pPr indent="0" lvl="1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Não possui um conjunto de atributos chave. Exemplo:</a:t>
            </a:r>
            <a:endParaRPr/>
          </a:p>
          <a:p>
            <a:pPr indent="0" lvl="2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tipo de entidade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Dependente,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relacionado ao tipo de entidade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Empregado,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pode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possuir apenas os atributos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Sexo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MER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permite um tipo fraco de entidade, desde que:</a:t>
            </a:r>
            <a:endParaRPr/>
          </a:p>
          <a:p>
            <a:pPr indent="0" lvl="2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 tenha participação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 um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relacionamento identificador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 um tipo de entidade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dominante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(forte)</a:t>
            </a:r>
            <a:endParaRPr/>
          </a:p>
          <a:p>
            <a:pPr indent="0" lvl="2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atributos do tipo fraco de entidade formem uma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chave parcial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 identifica univocamente cada entidade no contexto do relacionamento identificador</a:t>
            </a:r>
            <a:endParaRPr/>
          </a:p>
          <a:p>
            <a:pPr indent="0" lvl="2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Exemplo: os atributos 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formam uma chave parcial que associada à entidade dominante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Empregado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identificam a entidade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121"/>
          <p:cNvSpPr txBox="1"/>
          <p:nvPr>
            <p:ph idx="4294967295"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ucida San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ENTIDDADE FRACA</a:t>
            </a:r>
            <a:endParaRPr b="0" i="0" sz="2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58" name="Google Shape;2058;p121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59" name="Google Shape;2059;p121"/>
          <p:cNvSpPr txBox="1"/>
          <p:nvPr>
            <p:ph idx="1" type="body"/>
          </p:nvPr>
        </p:nvSpPr>
        <p:spPr>
          <a:xfrm>
            <a:off x="495300" y="1481137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77724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Uma Entidade é dita Fraca quando existe uma dependência existencial em relação a outra(dita Entidade Forte). </a:t>
            </a:r>
            <a:endParaRPr/>
          </a:p>
          <a:p>
            <a:pPr indent="-77724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Dependência existencial ocorre quando a existência de uma determinada entidade está condicionada à existência de uma outra entidade a ela relacionada.</a:t>
            </a:r>
            <a:endParaRPr/>
          </a:p>
          <a:p>
            <a:pPr indent="-77724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Uma entidade Fraca precisa usar o atributo determinante de outra entidade para compor seu próprio atributo determinante.</a:t>
            </a:r>
            <a:endParaRPr/>
          </a:p>
          <a:p>
            <a:pPr indent="-77724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Não existe se a entidade da qual depende não existir.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9088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</a:t>
            </a:r>
            <a:endParaRPr/>
          </a:p>
          <a:p>
            <a:pPr indent="-186500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060" name="Google Shape;2060;p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8312" y="4797425"/>
            <a:ext cx="399097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5" name="Google Shape;2065;p1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062" y="1627187"/>
            <a:ext cx="7546975" cy="4468812"/>
          </a:xfrm>
          <a:prstGeom prst="rect">
            <a:avLst/>
          </a:prstGeom>
          <a:noFill/>
          <a:ln>
            <a:noFill/>
          </a:ln>
        </p:spPr>
      </p:pic>
      <p:sp>
        <p:nvSpPr>
          <p:cNvPr id="2066" name="Google Shape;2066;p122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67" name="Google Shape;2067;p122"/>
          <p:cNvSpPr txBox="1"/>
          <p:nvPr>
            <p:ph idx="4294967295" type="title"/>
          </p:nvPr>
        </p:nvSpPr>
        <p:spPr>
          <a:xfrm>
            <a:off x="738188" y="28575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Especificação das tabelas – Diconário de Dados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123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73" name="Google Shape;2073;p123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O Modelos de Dados Entidade-Relacionamento</a:t>
            </a:r>
            <a:endParaRPr/>
          </a:p>
        </p:txBody>
      </p:sp>
      <p:sp>
        <p:nvSpPr>
          <p:cNvPr id="2074" name="Google Shape;2074;p123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2.1 Introdução ao MER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2.2 Ferramentas e conceitos de modelagem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2.3 Principais extensões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124"/>
          <p:cNvSpPr txBox="1"/>
          <p:nvPr>
            <p:ph idx="1" type="body"/>
          </p:nvPr>
        </p:nvSpPr>
        <p:spPr>
          <a:xfrm>
            <a:off x="495300" y="1481137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🞂"/>
            </a:pPr>
            <a:r>
              <a:rPr b="0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Adicionam poder de expressão aos conceitos básicos do MER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Utilizados em aplicações com requisitos de informações mais complexos do que os das aplicações comerciais tradicionais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🞂"/>
            </a:pPr>
            <a:r>
              <a:rPr b="0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Principais extensões semânticas: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Generalização/Especialização 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Herança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Agregação</a:t>
            </a:r>
            <a:endParaRPr/>
          </a:p>
        </p:txBody>
      </p:sp>
      <p:sp>
        <p:nvSpPr>
          <p:cNvPr id="2080" name="Google Shape;2080;p124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81" name="Google Shape;2081;p124"/>
          <p:cNvSpPr txBox="1"/>
          <p:nvPr>
            <p:ph idx="4294967295"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2.3 Extensões ao MER 20-02-2019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125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87" name="Google Shape;2087;p125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2.3 Extensões ao MER</a:t>
            </a:r>
            <a:endParaRPr/>
          </a:p>
        </p:txBody>
      </p:sp>
      <p:sp>
        <p:nvSpPr>
          <p:cNvPr id="2088" name="Google Shape;2088;p125"/>
          <p:cNvSpPr txBox="1"/>
          <p:nvPr/>
        </p:nvSpPr>
        <p:spPr>
          <a:xfrm>
            <a:off x="742950" y="1700212"/>
            <a:ext cx="8420100" cy="439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Subclasse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um tipo de entidade é um subconjunto das suas entidades que possui semântica própria e de interesse para o contexto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tipo de entidade é chamado de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Superclasse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Exemplo: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Secretária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Professor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são subclasses da superclasse definida pelo tipo de entidade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Empregado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Membros da subclasse correspondem à mesma entidade representada por algum membro da superclasse (mas não necessariamente vice-versa)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126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94" name="Google Shape;2094;p126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2.3 Extensões ao MER</a:t>
            </a:r>
            <a:endParaRPr/>
          </a:p>
        </p:txBody>
      </p:sp>
      <p:sp>
        <p:nvSpPr>
          <p:cNvPr id="2095" name="Google Shape;2095;p126"/>
          <p:cNvSpPr txBox="1"/>
          <p:nvPr/>
        </p:nvSpPr>
        <p:spPr>
          <a:xfrm>
            <a:off x="742950" y="1628775"/>
            <a:ext cx="8502650" cy="469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Especialização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é o processo de criar subclasses de um tipo de entidade (superclasse)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relacionamento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subclasse/superclasse é do tipo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É-Um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especialização é feita com base em alguma característica distintiva da superclasse</a:t>
            </a:r>
            <a:endParaRPr b="1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Secretária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Professor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são tipos de emprego, que é uma característica (atributo) da superclasse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Empregado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Secretária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todo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correspondem a uma entidade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Empregado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mas nem todo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Empregado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Secretária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127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01" name="Google Shape;2101;p127"/>
          <p:cNvSpPr txBox="1"/>
          <p:nvPr/>
        </p:nvSpPr>
        <p:spPr>
          <a:xfrm>
            <a:off x="742950" y="333375"/>
            <a:ext cx="8420100" cy="115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2.3 Extensões ao MER</a:t>
            </a:r>
            <a:endParaRPr/>
          </a:p>
        </p:txBody>
      </p:sp>
      <p:sp>
        <p:nvSpPr>
          <p:cNvPr id="2102" name="Google Shape;2102;p127"/>
          <p:cNvSpPr txBox="1"/>
          <p:nvPr/>
        </p:nvSpPr>
        <p:spPr>
          <a:xfrm>
            <a:off x="742950" y="1643062"/>
            <a:ext cx="8502650" cy="4681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Generalização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é o processo de abstrair subclasses em um único tipo de entidade (superclasse)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Suprime diferenças entre diversos tipos de entidade, generalizando-as em uma superclasse, isto é, a superclasse vai conter as características comuns das subclasses.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generalização é feita com base nas características comuns entre tipos de entidade </a:t>
            </a:r>
            <a:endParaRPr b="1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Secretária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Professor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são tipos de entidade com características (atributos) comuns, os quais podem ser generalizados na superclasse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Empregado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Generalização e Especialização são processos duais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128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08" name="Google Shape;2108;p128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2.3 Extensões ao MER</a:t>
            </a:r>
            <a:endParaRPr/>
          </a:p>
        </p:txBody>
      </p:sp>
      <p:sp>
        <p:nvSpPr>
          <p:cNvPr id="2109" name="Google Shape;2109;p128"/>
          <p:cNvSpPr txBox="1"/>
          <p:nvPr/>
        </p:nvSpPr>
        <p:spPr>
          <a:xfrm>
            <a:off x="742950" y="1981200"/>
            <a:ext cx="850265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Herança de atributos e relacionamentos</a:t>
            </a:r>
            <a:endParaRPr/>
          </a:p>
          <a:p>
            <a:pPr indent="0" lvl="1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 entidade de uma subclasse tem sempre uma entidade correspondente na superclasse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entidade na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subclasse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herda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sua correspondente na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superclasse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1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todas as definições de atributos e seus respectivos valores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todas as instâncias de relacionamentos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129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15" name="Google Shape;2115;p129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2.3 Extensões ao MER</a:t>
            </a:r>
            <a:endParaRPr/>
          </a:p>
        </p:txBody>
      </p:sp>
      <p:sp>
        <p:nvSpPr>
          <p:cNvPr id="2116" name="Google Shape;2116;p129"/>
          <p:cNvSpPr txBox="1"/>
          <p:nvPr/>
        </p:nvSpPr>
        <p:spPr>
          <a:xfrm>
            <a:off x="742950" y="1981200"/>
            <a:ext cx="850265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Restrições e Notação de Especialização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Sobreposta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uma entidade da superclasse pode ter correspondentes em diversas subclasses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Pessoa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pode ser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 mesmo tempo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Disjunta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uma entidade da superclasse pode ter correspondente em no máximo uma subclasse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Empregado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pode ser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Efetivo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Estagiário,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 não ambos</a:t>
            </a:r>
            <a:endParaRPr/>
          </a:p>
        </p:txBody>
      </p:sp>
      <p:grpSp>
        <p:nvGrpSpPr>
          <p:cNvPr id="2117" name="Google Shape;2117;p129"/>
          <p:cNvGrpSpPr/>
          <p:nvPr/>
        </p:nvGrpSpPr>
        <p:grpSpPr>
          <a:xfrm>
            <a:off x="1651000" y="4876800"/>
            <a:ext cx="5778500" cy="1447800"/>
            <a:chOff x="960" y="3072"/>
            <a:chExt cx="3360" cy="912"/>
          </a:xfrm>
        </p:grpSpPr>
        <p:sp>
          <p:nvSpPr>
            <p:cNvPr id="2118" name="Google Shape;2118;p129"/>
            <p:cNvSpPr/>
            <p:nvPr/>
          </p:nvSpPr>
          <p:spPr>
            <a:xfrm>
              <a:off x="1440" y="3072"/>
              <a:ext cx="432" cy="240"/>
            </a:xfrm>
            <a:prstGeom prst="flowChartProcess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Pessoa</a:t>
              </a:r>
              <a:endParaRPr/>
            </a:p>
          </p:txBody>
        </p:sp>
        <p:sp>
          <p:nvSpPr>
            <p:cNvPr id="2119" name="Google Shape;2119;p129"/>
            <p:cNvSpPr/>
            <p:nvPr/>
          </p:nvSpPr>
          <p:spPr>
            <a:xfrm>
              <a:off x="960" y="3792"/>
              <a:ext cx="480" cy="192"/>
            </a:xfrm>
            <a:prstGeom prst="flowChartProcess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Aluno</a:t>
              </a:r>
              <a:endParaRPr/>
            </a:p>
          </p:txBody>
        </p:sp>
        <p:sp>
          <p:nvSpPr>
            <p:cNvPr id="2120" name="Google Shape;2120;p129"/>
            <p:cNvSpPr/>
            <p:nvPr/>
          </p:nvSpPr>
          <p:spPr>
            <a:xfrm>
              <a:off x="1488" y="3408"/>
              <a:ext cx="288" cy="192"/>
            </a:xfrm>
            <a:prstGeom prst="flowChartExtra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21" name="Google Shape;2121;p129"/>
            <p:cNvSpPr/>
            <p:nvPr/>
          </p:nvSpPr>
          <p:spPr>
            <a:xfrm>
              <a:off x="1728" y="3792"/>
              <a:ext cx="528" cy="192"/>
            </a:xfrm>
            <a:prstGeom prst="flowChartProcess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Professor</a:t>
              </a:r>
              <a:endParaRPr/>
            </a:p>
          </p:txBody>
        </p:sp>
        <p:cxnSp>
          <p:nvCxnSpPr>
            <p:cNvPr id="2122" name="Google Shape;2122;p129"/>
            <p:cNvCxnSpPr/>
            <p:nvPr/>
          </p:nvCxnSpPr>
          <p:spPr>
            <a:xfrm flipH="1">
              <a:off x="1632" y="3312"/>
              <a:ext cx="24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23" name="Google Shape;2123;p129"/>
            <p:cNvCxnSpPr/>
            <p:nvPr/>
          </p:nvCxnSpPr>
          <p:spPr>
            <a:xfrm flipH="1">
              <a:off x="1200" y="3600"/>
              <a:ext cx="43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24" name="Google Shape;2124;p129"/>
            <p:cNvCxnSpPr/>
            <p:nvPr/>
          </p:nvCxnSpPr>
          <p:spPr>
            <a:xfrm>
              <a:off x="1632" y="3600"/>
              <a:ext cx="36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125" name="Google Shape;2125;p129"/>
            <p:cNvSpPr/>
            <p:nvPr/>
          </p:nvSpPr>
          <p:spPr>
            <a:xfrm>
              <a:off x="3456" y="3072"/>
              <a:ext cx="576" cy="240"/>
            </a:xfrm>
            <a:prstGeom prst="flowChartProcess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Empregado</a:t>
              </a:r>
              <a:endParaRPr/>
            </a:p>
          </p:txBody>
        </p:sp>
        <p:sp>
          <p:nvSpPr>
            <p:cNvPr id="2126" name="Google Shape;2126;p129"/>
            <p:cNvSpPr/>
            <p:nvPr/>
          </p:nvSpPr>
          <p:spPr>
            <a:xfrm>
              <a:off x="3024" y="3792"/>
              <a:ext cx="480" cy="192"/>
            </a:xfrm>
            <a:prstGeom prst="flowChartProcess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Efetivo</a:t>
              </a:r>
              <a:endParaRPr/>
            </a:p>
          </p:txBody>
        </p:sp>
        <p:sp>
          <p:nvSpPr>
            <p:cNvPr id="2127" name="Google Shape;2127;p129"/>
            <p:cNvSpPr/>
            <p:nvPr/>
          </p:nvSpPr>
          <p:spPr>
            <a:xfrm>
              <a:off x="3552" y="3408"/>
              <a:ext cx="288" cy="192"/>
            </a:xfrm>
            <a:prstGeom prst="flowChartExtra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2128" name="Google Shape;2128;p129"/>
            <p:cNvSpPr/>
            <p:nvPr/>
          </p:nvSpPr>
          <p:spPr>
            <a:xfrm>
              <a:off x="3792" y="3792"/>
              <a:ext cx="528" cy="192"/>
            </a:xfrm>
            <a:prstGeom prst="flowChartProcess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Estagiário</a:t>
              </a:r>
              <a:endParaRPr/>
            </a:p>
          </p:txBody>
        </p:sp>
        <p:cxnSp>
          <p:nvCxnSpPr>
            <p:cNvPr id="2129" name="Google Shape;2129;p129"/>
            <p:cNvCxnSpPr/>
            <p:nvPr/>
          </p:nvCxnSpPr>
          <p:spPr>
            <a:xfrm flipH="1">
              <a:off x="3696" y="3312"/>
              <a:ext cx="48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30" name="Google Shape;2130;p129"/>
            <p:cNvCxnSpPr/>
            <p:nvPr/>
          </p:nvCxnSpPr>
          <p:spPr>
            <a:xfrm flipH="1">
              <a:off x="3264" y="3600"/>
              <a:ext cx="43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31" name="Google Shape;2131;p129"/>
            <p:cNvCxnSpPr/>
            <p:nvPr/>
          </p:nvCxnSpPr>
          <p:spPr>
            <a:xfrm>
              <a:off x="3696" y="3600"/>
              <a:ext cx="36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/>
          <p:nvPr>
            <p:ph idx="1" type="body"/>
          </p:nvPr>
        </p:nvSpPr>
        <p:spPr>
          <a:xfrm>
            <a:off x="495300" y="1481137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Um banco de dados relacional consiste em uma coleção de tabelas, cada uma designada por um nome único. 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Tabelas</a:t>
            </a: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Uma tabela é uma representação bi-dimensional de dados composta de linhas e colunas (dados sobre objetos, fatos e eventos que faz parte do negócio);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Uma tabela de alunos de uma escola é apresentada a seguir.  </a:t>
            </a:r>
            <a:endParaRPr/>
          </a:p>
        </p:txBody>
      </p:sp>
      <p:sp>
        <p:nvSpPr>
          <p:cNvPr id="192" name="Google Shape;192;p13"/>
          <p:cNvSpPr txBox="1"/>
          <p:nvPr>
            <p:ph idx="4294967295"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A Abordagem Relacional</a:t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130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37" name="Google Shape;2137;p130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2.3 Extensões ao MER</a:t>
            </a:r>
            <a:endParaRPr/>
          </a:p>
        </p:txBody>
      </p:sp>
      <p:sp>
        <p:nvSpPr>
          <p:cNvPr id="2138" name="Google Shape;2138;p130"/>
          <p:cNvSpPr txBox="1"/>
          <p:nvPr/>
        </p:nvSpPr>
        <p:spPr>
          <a:xfrm>
            <a:off x="742950" y="1981200"/>
            <a:ext cx="850265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Restrições e Notação de Especialização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toda entidade da superclasse corresponde a pelo menos uma entidade de alguma subclasse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obrigatoriamente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Homem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Mulher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Parcial: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 entidade da superclasse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não precisa ter correspondente em qualquer subclasse</a:t>
            </a:r>
            <a:endParaRPr/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pode não ser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nem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/>
          </a:p>
        </p:txBody>
      </p:sp>
      <p:sp>
        <p:nvSpPr>
          <p:cNvPr id="2139" name="Google Shape;2139;p130"/>
          <p:cNvSpPr/>
          <p:nvPr/>
        </p:nvSpPr>
        <p:spPr>
          <a:xfrm>
            <a:off x="6604000" y="4876800"/>
            <a:ext cx="742950" cy="3810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</a:t>
            </a:r>
            <a:endParaRPr/>
          </a:p>
        </p:txBody>
      </p:sp>
      <p:sp>
        <p:nvSpPr>
          <p:cNvPr id="2140" name="Google Shape;2140;p130"/>
          <p:cNvSpPr/>
          <p:nvPr/>
        </p:nvSpPr>
        <p:spPr>
          <a:xfrm>
            <a:off x="5778500" y="6019800"/>
            <a:ext cx="825500" cy="3048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/>
          </a:p>
        </p:txBody>
      </p:sp>
      <p:sp>
        <p:nvSpPr>
          <p:cNvPr id="2141" name="Google Shape;2141;p130"/>
          <p:cNvSpPr/>
          <p:nvPr/>
        </p:nvSpPr>
        <p:spPr>
          <a:xfrm>
            <a:off x="6686550" y="5410200"/>
            <a:ext cx="495300" cy="304800"/>
          </a:xfrm>
          <a:prstGeom prst="flowChartExtra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2" name="Google Shape;2142;p130"/>
          <p:cNvSpPr/>
          <p:nvPr/>
        </p:nvSpPr>
        <p:spPr>
          <a:xfrm>
            <a:off x="7099300" y="6019800"/>
            <a:ext cx="908050" cy="3048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</a:t>
            </a:r>
            <a:endParaRPr/>
          </a:p>
        </p:txBody>
      </p:sp>
      <p:cxnSp>
        <p:nvCxnSpPr>
          <p:cNvPr id="2143" name="Google Shape;2143;p130"/>
          <p:cNvCxnSpPr/>
          <p:nvPr/>
        </p:nvCxnSpPr>
        <p:spPr>
          <a:xfrm flipH="1">
            <a:off x="6934200" y="5257800"/>
            <a:ext cx="41275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44" name="Google Shape;2144;p130"/>
          <p:cNvCxnSpPr/>
          <p:nvPr/>
        </p:nvCxnSpPr>
        <p:spPr>
          <a:xfrm flipH="1">
            <a:off x="6191250" y="5715000"/>
            <a:ext cx="74295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45" name="Google Shape;2145;p130"/>
          <p:cNvCxnSpPr/>
          <p:nvPr/>
        </p:nvCxnSpPr>
        <p:spPr>
          <a:xfrm>
            <a:off x="6934200" y="5715000"/>
            <a:ext cx="619125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46" name="Google Shape;2146;p130"/>
          <p:cNvSpPr/>
          <p:nvPr/>
        </p:nvSpPr>
        <p:spPr>
          <a:xfrm>
            <a:off x="2146300" y="4876800"/>
            <a:ext cx="990600" cy="3810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</a:t>
            </a:r>
            <a:endParaRPr/>
          </a:p>
        </p:txBody>
      </p:sp>
      <p:sp>
        <p:nvSpPr>
          <p:cNvPr id="2147" name="Google Shape;2147;p130"/>
          <p:cNvSpPr/>
          <p:nvPr/>
        </p:nvSpPr>
        <p:spPr>
          <a:xfrm>
            <a:off x="1568450" y="6019800"/>
            <a:ext cx="825500" cy="3048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Homem</a:t>
            </a:r>
            <a:endParaRPr/>
          </a:p>
        </p:txBody>
      </p:sp>
      <p:sp>
        <p:nvSpPr>
          <p:cNvPr id="2148" name="Google Shape;2148;p130"/>
          <p:cNvSpPr/>
          <p:nvPr/>
        </p:nvSpPr>
        <p:spPr>
          <a:xfrm>
            <a:off x="2476500" y="5562600"/>
            <a:ext cx="495300" cy="304800"/>
          </a:xfrm>
          <a:prstGeom prst="flowChartExtra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2149" name="Google Shape;2149;p130"/>
          <p:cNvSpPr/>
          <p:nvPr/>
        </p:nvSpPr>
        <p:spPr>
          <a:xfrm>
            <a:off x="2889250" y="6019800"/>
            <a:ext cx="908050" cy="3048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Mulher</a:t>
            </a:r>
            <a:endParaRPr/>
          </a:p>
        </p:txBody>
      </p:sp>
      <p:cxnSp>
        <p:nvCxnSpPr>
          <p:cNvPr id="2150" name="Google Shape;2150;p130"/>
          <p:cNvCxnSpPr/>
          <p:nvPr/>
        </p:nvCxnSpPr>
        <p:spPr>
          <a:xfrm flipH="1">
            <a:off x="1981200" y="5867400"/>
            <a:ext cx="74295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51" name="Google Shape;2151;p130"/>
          <p:cNvCxnSpPr/>
          <p:nvPr/>
        </p:nvCxnSpPr>
        <p:spPr>
          <a:xfrm>
            <a:off x="2724150" y="5867400"/>
            <a:ext cx="619125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52" name="Google Shape;2152;p130"/>
          <p:cNvCxnSpPr/>
          <p:nvPr/>
        </p:nvCxnSpPr>
        <p:spPr>
          <a:xfrm rot="10800000">
            <a:off x="2724150" y="52578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53" name="Google Shape;2153;p130"/>
          <p:cNvCxnSpPr/>
          <p:nvPr/>
        </p:nvCxnSpPr>
        <p:spPr>
          <a:xfrm rot="10800000">
            <a:off x="2641600" y="52578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131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59" name="Google Shape;2159;p131"/>
          <p:cNvSpPr txBox="1"/>
          <p:nvPr/>
        </p:nvSpPr>
        <p:spPr>
          <a:xfrm>
            <a:off x="1733550" y="4572000"/>
            <a:ext cx="5943600" cy="99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0" name="Google Shape;2160;p131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2.3 Extensões ao MER</a:t>
            </a:r>
            <a:endParaRPr/>
          </a:p>
        </p:txBody>
      </p:sp>
      <p:sp>
        <p:nvSpPr>
          <p:cNvPr id="2161" name="Google Shape;2161;p131"/>
          <p:cNvSpPr txBox="1"/>
          <p:nvPr/>
        </p:nvSpPr>
        <p:spPr>
          <a:xfrm>
            <a:off x="742950" y="1981200"/>
            <a:ext cx="850265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Agregação</a:t>
            </a:r>
            <a:endParaRPr/>
          </a:p>
          <a:p>
            <a:pPr indent="0" lvl="1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 abstração que trata relacionamentos como entidades de mais alto nível</a:t>
            </a:r>
            <a:endParaRPr/>
          </a:p>
          <a:p>
            <a:pPr indent="0" lvl="1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Permite que se expresse a semântica de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relacionamentos entre relacionamentos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Exemplo: Um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Cartão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emitido para um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Correntista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 uma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 Corrente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nem todo par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Correntista/Conta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tem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Cartão</a:t>
            </a:r>
            <a:endParaRPr/>
          </a:p>
        </p:txBody>
      </p:sp>
      <p:sp>
        <p:nvSpPr>
          <p:cNvPr id="2162" name="Google Shape;2162;p131"/>
          <p:cNvSpPr/>
          <p:nvPr/>
        </p:nvSpPr>
        <p:spPr>
          <a:xfrm>
            <a:off x="6604000" y="4876800"/>
            <a:ext cx="742950" cy="3810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</a:t>
            </a:r>
            <a:endParaRPr/>
          </a:p>
        </p:txBody>
      </p:sp>
      <p:sp>
        <p:nvSpPr>
          <p:cNvPr id="2163" name="Google Shape;2163;p131"/>
          <p:cNvSpPr/>
          <p:nvPr/>
        </p:nvSpPr>
        <p:spPr>
          <a:xfrm>
            <a:off x="2146300" y="4876800"/>
            <a:ext cx="990600" cy="3810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</a:t>
            </a:r>
            <a:endParaRPr/>
          </a:p>
        </p:txBody>
      </p:sp>
      <p:sp>
        <p:nvSpPr>
          <p:cNvPr id="2164" name="Google Shape;2164;p131"/>
          <p:cNvSpPr/>
          <p:nvPr/>
        </p:nvSpPr>
        <p:spPr>
          <a:xfrm>
            <a:off x="2724150" y="5867400"/>
            <a:ext cx="908050" cy="3810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Cartão</a:t>
            </a:r>
            <a:endParaRPr/>
          </a:p>
        </p:txBody>
      </p:sp>
      <p:sp>
        <p:nvSpPr>
          <p:cNvPr id="2165" name="Google Shape;2165;p131"/>
          <p:cNvSpPr/>
          <p:nvPr/>
        </p:nvSpPr>
        <p:spPr>
          <a:xfrm>
            <a:off x="4292600" y="4876800"/>
            <a:ext cx="990600" cy="3810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CC</a:t>
            </a:r>
            <a:endParaRPr/>
          </a:p>
        </p:txBody>
      </p:sp>
      <p:cxnSp>
        <p:nvCxnSpPr>
          <p:cNvPr id="2166" name="Google Shape;2166;p131"/>
          <p:cNvCxnSpPr/>
          <p:nvPr/>
        </p:nvCxnSpPr>
        <p:spPr>
          <a:xfrm>
            <a:off x="3136900" y="5067300"/>
            <a:ext cx="115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67" name="Google Shape;2167;p131"/>
          <p:cNvCxnSpPr/>
          <p:nvPr/>
        </p:nvCxnSpPr>
        <p:spPr>
          <a:xfrm>
            <a:off x="5283200" y="5067300"/>
            <a:ext cx="132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68" name="Google Shape;2168;p131"/>
          <p:cNvSpPr/>
          <p:nvPr/>
        </p:nvSpPr>
        <p:spPr>
          <a:xfrm>
            <a:off x="4127500" y="5867400"/>
            <a:ext cx="1320800" cy="3810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Emissão</a:t>
            </a:r>
            <a:endParaRPr/>
          </a:p>
        </p:txBody>
      </p:sp>
      <p:cxnSp>
        <p:nvCxnSpPr>
          <p:cNvPr id="2169" name="Google Shape;2169;p131"/>
          <p:cNvCxnSpPr/>
          <p:nvPr/>
        </p:nvCxnSpPr>
        <p:spPr>
          <a:xfrm>
            <a:off x="3632200" y="6057900"/>
            <a:ext cx="49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70" name="Google Shape;2170;p131"/>
          <p:cNvCxnSpPr/>
          <p:nvPr/>
        </p:nvCxnSpPr>
        <p:spPr>
          <a:xfrm rot="10800000">
            <a:off x="4787900" y="55626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71" name="Google Shape;2171;p131"/>
          <p:cNvSpPr txBox="1"/>
          <p:nvPr/>
        </p:nvSpPr>
        <p:spPr>
          <a:xfrm>
            <a:off x="3219450" y="4800600"/>
            <a:ext cx="3714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p:sp>
        <p:nvSpPr>
          <p:cNvPr id="2172" name="Google Shape;2172;p131"/>
          <p:cNvSpPr txBox="1"/>
          <p:nvPr/>
        </p:nvSpPr>
        <p:spPr>
          <a:xfrm>
            <a:off x="6124575" y="4799012"/>
            <a:ext cx="3381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2173" name="Google Shape;2173;p131"/>
          <p:cNvSpPr txBox="1"/>
          <p:nvPr/>
        </p:nvSpPr>
        <p:spPr>
          <a:xfrm>
            <a:off x="4705350" y="5562600"/>
            <a:ext cx="2952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174" name="Google Shape;2174;p131"/>
          <p:cNvSpPr txBox="1"/>
          <p:nvPr/>
        </p:nvSpPr>
        <p:spPr>
          <a:xfrm>
            <a:off x="3714750" y="5791200"/>
            <a:ext cx="2952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8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132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80" name="Google Shape;2180;p132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O Modelos de Dados Entidade-Relacionamento</a:t>
            </a:r>
            <a:endParaRPr/>
          </a:p>
        </p:txBody>
      </p:sp>
      <p:sp>
        <p:nvSpPr>
          <p:cNvPr id="2181" name="Google Shape;2181;p132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2.1 Introdução ao MER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2.2 Ferramentas e conceitos de modelagem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2.3 Principais extensões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133"/>
          <p:cNvSpPr txBox="1"/>
          <p:nvPr>
            <p:ph idx="1" type="body"/>
          </p:nvPr>
        </p:nvSpPr>
        <p:spPr>
          <a:xfrm>
            <a:off x="309562" y="785812"/>
            <a:ext cx="9596437" cy="607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Regras de Negócio - Relacionadas a procedimentos e verificações que tem a ver com o conteúdo.Definem como devem ser relacionadas entre si as informações e podem incluir procedimentos automáticos, programados internamente (</a:t>
            </a:r>
            <a:r>
              <a:rPr b="0" i="1" lang="en-US" sz="1800" u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gatilhos</a:t>
            </a: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ou </a:t>
            </a:r>
            <a:r>
              <a:rPr b="0" i="1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triggers</a:t>
            </a: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) para verificação e validação dos dados de acordo com a necessidade do usuário. Nos bancos de dados relacionais, podem ser criados </a:t>
            </a:r>
            <a:r>
              <a:rPr b="0" i="1" lang="en-US" sz="1800" u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procedimentos armazenados</a:t>
            </a: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ou (Stored Procedures) internos que definem o que deve ocorrer quando se insere ou edita-se informação dentro de uma tabela interna.</a:t>
            </a:r>
            <a:endParaRPr/>
          </a:p>
          <a:p>
            <a:pPr indent="-255587" lvl="0" marL="365125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Regras de </a:t>
            </a:r>
            <a:r>
              <a:rPr b="0" i="1" lang="en-US" sz="1800" u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Normalização de dados</a:t>
            </a: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- Relacionadas com a estrutura ou modo como as informações são armazenadas. Incluem princípios ou 'normas formais' que contribuem para a qualidade e melhor performance no uso dos dados.</a:t>
            </a:r>
            <a:endParaRPr/>
          </a:p>
          <a:p>
            <a:pPr indent="-255587" lvl="0" marL="365125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Regras de Segurança - Especificam procedimentos e direitos de utilização das informações armazenadas. Incluem definições de usuários e permissões de acesso, edição, alteração e exclusão das informações.</a:t>
            </a:r>
            <a:endParaRPr/>
          </a:p>
          <a:p>
            <a:pPr indent="-177864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87" name="Google Shape;2187;p133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88" name="Google Shape;2188;p133"/>
          <p:cNvSpPr txBox="1"/>
          <p:nvPr>
            <p:ph idx="4294967295" type="title"/>
          </p:nvPr>
        </p:nvSpPr>
        <p:spPr>
          <a:xfrm>
            <a:off x="595313" y="0"/>
            <a:ext cx="8420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REGRAS EM (BANCO DE DADOS)</a:t>
            </a: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134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94" name="Google Shape;2194;p134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Prática de Modelagem Conceitual de Dados</a:t>
            </a:r>
            <a:endParaRPr/>
          </a:p>
        </p:txBody>
      </p:sp>
      <p:sp>
        <p:nvSpPr>
          <p:cNvPr id="2195" name="Google Shape;2195;p134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 Projeto conceitual de dados com o MER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Princípios de Projeto Conceitual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Estratégias de Projeto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 Exercícios de modelagem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Construção de um modelo ER completo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135"/>
          <p:cNvSpPr txBox="1"/>
          <p:nvPr>
            <p:ph idx="1" type="body"/>
          </p:nvPr>
        </p:nvSpPr>
        <p:spPr>
          <a:xfrm>
            <a:off x="495300" y="1481137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🞂"/>
            </a:pPr>
            <a:r>
              <a:rPr b="0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Princípios de Projeto Conceitual de Dados</a:t>
            </a:r>
            <a:endParaRPr/>
          </a:p>
          <a:p>
            <a:pPr indent="-228599" lvl="1" marL="620712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Examinar os</a:t>
            </a:r>
            <a:r>
              <a:rPr b="0" i="1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b="1" i="1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requisitos</a:t>
            </a:r>
            <a:r>
              <a:rPr b="0" i="1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de dados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 uma aplicação/atividade/ambiente </a:t>
            </a:r>
            <a:endParaRPr/>
          </a:p>
          <a:p>
            <a:pPr indent="-228599" lvl="1" marL="620712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Produzir um</a:t>
            </a:r>
            <a:r>
              <a:rPr b="0" i="1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b="1" i="1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esquema</a:t>
            </a:r>
            <a:r>
              <a:rPr b="0" i="1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conceitual de dados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que atendam esses requisitos</a:t>
            </a:r>
            <a:endParaRPr/>
          </a:p>
          <a:p>
            <a:pPr indent="-228599" lvl="1" marL="620712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 esquema deve ser</a:t>
            </a:r>
            <a:r>
              <a:rPr b="0" i="1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independente da plataforma computacional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ou de características específicas do sistema de informação alvo</a:t>
            </a:r>
            <a:endParaRPr/>
          </a:p>
        </p:txBody>
      </p:sp>
      <p:sp>
        <p:nvSpPr>
          <p:cNvPr id="2201" name="Google Shape;2201;p135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02" name="Google Shape;2202;p135"/>
          <p:cNvSpPr txBox="1"/>
          <p:nvPr>
            <p:ph idx="4294967295"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3.1 Projeto conceitual de dados com o MER</a:t>
            </a:r>
            <a:br>
              <a:rPr b="1" i="0" lang="en-US" sz="2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endParaRPr b="1" i="0" sz="28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136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08" name="Google Shape;2208;p136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 Projeto conceitual de dados com o MER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209" name="Google Shape;2209;p136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Estratégias para condução do Projeto Conceitual</a:t>
            </a:r>
            <a:endParaRPr/>
          </a:p>
          <a:p>
            <a:pPr indent="0" lvl="1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Centralizada</a:t>
            </a:r>
            <a:endParaRPr/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Requisitos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diferentes grupos de usuários para aplicações/atividades/ambientes são reunidas em um único conjunto de requisitos antes de se iniciar a construção do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esquema conceitual</a:t>
            </a:r>
            <a:endParaRPr/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compatibilização de requisitos é feita pelo AD (ou ABD) que deve ter habilidade e autoridade suficientes</a:t>
            </a:r>
            <a:endParaRPr b="0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Constrói-se primeiramente o esquema conceitual global e depois os esquemas específicos de cada sistema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3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137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15" name="Google Shape;2215;p137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 Projeto conceitual de dados com o MER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216" name="Google Shape;2216;p137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Estratégias para condução do Projeto Conceitual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Integração de Visões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Cada conjunto de requisitos de um grupo de usuários gera um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esquema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visão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conceitual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seguida é feito um processo de integração das visões em um esquema conceitual global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Pode-se utilizar ferramentas de auxílio na integração </a:t>
            </a:r>
            <a:endParaRPr/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Constrói-se os esquemas específicos e depois o esquema conceitual global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Podem surgir problemas semânticos na integração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138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22" name="Google Shape;2222;p138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 Projeto conceitual de dados com o MER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223" name="Google Shape;2223;p138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Abordagens para Projeto Conceitual de Dados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Top-Down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Inicia-se a especificação com alguns objetos do mundo real e então aplica-se refinamentos sucessivos (especialização)</a:t>
            </a:r>
            <a:endParaRPr/>
          </a:p>
          <a:p>
            <a:pPr indent="0" lvl="1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Bottom-Up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Inicia-se com algumas abstrações básicas e combina-se ou agrega-se essas abstrações (generalização)</a:t>
            </a:r>
            <a:endParaRPr/>
          </a:p>
          <a:p>
            <a:pPr indent="0" lvl="3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Exemplo: analisar atributos e agrupá-los em entidades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7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p139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29" name="Google Shape;2229;p139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 Projeto conceitual de dados com o MER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230" name="Google Shape;2230;p139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Abordagens para Projeto Conceitual de Dados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Inside-Out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inicia-se com um núcleo de conceitos evidentes e acrescenta-se paulatinamente novos conceitos que estão na “vizinhança”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Mixed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Particiona-se os requisitos usando estratégia top-down e cada partição é trabalhada usando técnica bottom-up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/>
          <p:nvPr>
            <p:ph idx="1" type="body"/>
          </p:nvPr>
        </p:nvSpPr>
        <p:spPr>
          <a:xfrm>
            <a:off x="742950" y="304800"/>
            <a:ext cx="84201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001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Aluno</a:t>
            </a:r>
            <a:endParaRPr/>
          </a:p>
        </p:txBody>
      </p:sp>
      <p:graphicFrame>
        <p:nvGraphicFramePr>
          <p:cNvPr id="199" name="Google Shape;199;p14"/>
          <p:cNvGraphicFramePr/>
          <p:nvPr/>
        </p:nvGraphicFramePr>
        <p:xfrm>
          <a:off x="123825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{C6E5F0ED-4317-4383-BEC7-9D3EBF5EA0B0}</a:tableStyleId>
              </a:tblPr>
              <a:tblGrid>
                <a:gridCol w="2311400"/>
                <a:gridCol w="2311400"/>
                <a:gridCol w="2311400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Num-Matricula</a:t>
                      </a:r>
                      <a:endParaRPr/>
                    </a:p>
                  </a:txBody>
                  <a:tcPr marT="45725" marB="45725" marR="99050" marL="990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Nome-Aluno</a:t>
                      </a:r>
                      <a:endParaRPr/>
                    </a:p>
                  </a:txBody>
                  <a:tcPr marT="45725" marB="45725" marR="99050" marL="99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Sexo-Aluno</a:t>
                      </a:r>
                      <a:endParaRPr/>
                    </a:p>
                  </a:txBody>
                  <a:tcPr marT="45725" marB="45725" marR="99050" marL="99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/>
                    </a:p>
                  </a:txBody>
                  <a:tcPr marT="45725" marB="45725" marR="99050" marL="990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Maria</a:t>
                      </a:r>
                      <a:endParaRPr/>
                    </a:p>
                  </a:txBody>
                  <a:tcPr marT="45725" marB="45725" marR="99050" marL="99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</a:t>
                      </a:r>
                      <a:endParaRPr/>
                    </a:p>
                  </a:txBody>
                  <a:tcPr marT="45725" marB="45725" marR="99050" marL="99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/>
                    </a:p>
                  </a:txBody>
                  <a:tcPr marT="45725" marB="45725" marR="99050" marL="990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João</a:t>
                      </a:r>
                      <a:endParaRPr/>
                    </a:p>
                  </a:txBody>
                  <a:tcPr marT="45725" marB="45725" marR="99050" marL="99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M</a:t>
                      </a:r>
                      <a:endParaRPr/>
                    </a:p>
                  </a:txBody>
                  <a:tcPr marT="45725" marB="45725" marR="99050" marL="99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/>
                    </a:p>
                  </a:txBody>
                  <a:tcPr marT="45725" marB="45725" marR="99050" marL="990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Pedro</a:t>
                      </a:r>
                      <a:endParaRPr/>
                    </a:p>
                  </a:txBody>
                  <a:tcPr marT="45725" marB="45725" marR="99050" marL="99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M</a:t>
                      </a:r>
                      <a:endParaRPr/>
                    </a:p>
                  </a:txBody>
                  <a:tcPr marT="45725" marB="45725" marR="99050" marL="99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/>
                    </a:p>
                  </a:txBody>
                  <a:tcPr marT="45725" marB="45725" marR="99050" marL="990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Carla</a:t>
                      </a:r>
                      <a:endParaRPr/>
                    </a:p>
                  </a:txBody>
                  <a:tcPr marT="45725" marB="45725" marR="99050" marL="99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</a:t>
                      </a:r>
                      <a:endParaRPr/>
                    </a:p>
                  </a:txBody>
                  <a:tcPr marT="45725" marB="45725" marR="99050" marL="99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/>
                    </a:p>
                  </a:txBody>
                  <a:tcPr marT="45725" marB="45725" marR="99050" marL="990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Sandra</a:t>
                      </a:r>
                      <a:endParaRPr/>
                    </a:p>
                  </a:txBody>
                  <a:tcPr marT="45725" marB="45725" marR="99050" marL="99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ic Sans M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</a:t>
                      </a:r>
                      <a:endParaRPr/>
                    </a:p>
                  </a:txBody>
                  <a:tcPr marT="45725" marB="45725" marR="99050" marL="99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0" name="Google Shape;200;p14"/>
          <p:cNvSpPr txBox="1"/>
          <p:nvPr/>
        </p:nvSpPr>
        <p:spPr>
          <a:xfrm>
            <a:off x="1073150" y="4114800"/>
            <a:ext cx="7016750" cy="1200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Regras: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AutoNum type="arabicParenR"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Nomes de tabelas devem ser únicos no banco de dados;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AutoNum type="arabicParenR"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 preferência a nomes curtos.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140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36" name="Google Shape;2236;p140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Prática de Modelagem Conceitual de Dados</a:t>
            </a:r>
            <a:endParaRPr/>
          </a:p>
        </p:txBody>
      </p:sp>
      <p:sp>
        <p:nvSpPr>
          <p:cNvPr id="2237" name="Google Shape;2237;p140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3.1 Projeto conceitual de dados com o MER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 Exercícios de modelagem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141"/>
          <p:cNvSpPr txBox="1"/>
          <p:nvPr>
            <p:ph idx="1" type="body"/>
          </p:nvPr>
        </p:nvSpPr>
        <p:spPr>
          <a:xfrm>
            <a:off x="495300" y="1481137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Construa um esquema conceitual para uma </a:t>
            </a:r>
            <a:r>
              <a:rPr b="0" i="1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universidade</a:t>
            </a: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usando o MER</a:t>
            </a:r>
            <a:endParaRPr/>
          </a:p>
          <a:p>
            <a:pPr indent="-228599" lvl="1" marL="6207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Registre claramente as suposições que julgar necessárias para complementar a especificação apresentada a seguir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Faça a dicionarização do modelo conceitual de dados obtido. O dicionário de dados deve conter no mínimo:</a:t>
            </a:r>
            <a:endParaRPr/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para cada tipo de entidade:</a:t>
            </a:r>
            <a:r>
              <a:rPr b="0" i="0" lang="en-US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conceito representado, identificação e características dos seus atributos (significado, tipo de dado, tamanho, obrigatório ou opcional, multivalorado ou monovalorado, determinante ou não, simples ou composto (com a relação dos atributos componentes)</a:t>
            </a:r>
            <a:endParaRPr/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Para cada tipo de relacionamento:</a:t>
            </a:r>
            <a:r>
              <a:rPr b="0" i="0" lang="en-US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conceito representado, identificação e características de possíveis atributos </a:t>
            </a:r>
            <a:endParaRPr/>
          </a:p>
        </p:txBody>
      </p:sp>
      <p:sp>
        <p:nvSpPr>
          <p:cNvPr id="2243" name="Google Shape;2243;p141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44" name="Google Shape;2244;p141"/>
          <p:cNvSpPr txBox="1"/>
          <p:nvPr>
            <p:ph idx="4294967295"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3.2 Exercícios de modelagem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9" name="Google Shape;2249;p1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062" y="1627187"/>
            <a:ext cx="7546975" cy="4468812"/>
          </a:xfrm>
          <a:prstGeom prst="rect">
            <a:avLst/>
          </a:prstGeom>
          <a:noFill/>
          <a:ln>
            <a:noFill/>
          </a:ln>
        </p:spPr>
      </p:pic>
      <p:sp>
        <p:nvSpPr>
          <p:cNvPr id="2250" name="Google Shape;2250;p142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51" name="Google Shape;2251;p142"/>
          <p:cNvSpPr txBox="1"/>
          <p:nvPr>
            <p:ph idx="4294967295" type="title"/>
          </p:nvPr>
        </p:nvSpPr>
        <p:spPr>
          <a:xfrm>
            <a:off x="738188" y="28575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Especificação das tabelas – Diconário de Dados</a:t>
            </a:r>
            <a:endParaRP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p143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57" name="Google Shape;2257;p143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 Exercícios de modelagem</a:t>
            </a:r>
            <a:endParaRPr/>
          </a:p>
        </p:txBody>
      </p:sp>
      <p:sp>
        <p:nvSpPr>
          <p:cNvPr id="2258" name="Google Shape;2258;p143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Requisitos para o esquema conceitual da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universidade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universidade deve conhecer de cada aluno: nome, matrícula, documentos pessoais de identificação (cpf e identidade), endereço, telefone(s)de contato, data de nascimento, sexo e cursos de graduação já concluídos. Algumas aplicações precisam se referenciar à cidade, estado e CEP do endereço do estudante. Cada estudante pode ser identificado pelo número de sua matrícula.</a:t>
            </a:r>
            <a:endParaRPr/>
          </a:p>
        </p:txBody>
      </p:sp>
      <p:sp>
        <p:nvSpPr>
          <p:cNvPr id="2259" name="Google Shape;2259;p143"/>
          <p:cNvSpPr/>
          <p:nvPr/>
        </p:nvSpPr>
        <p:spPr>
          <a:xfrm>
            <a:off x="3714750" y="4495800"/>
            <a:ext cx="825500" cy="3810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/>
          </a:p>
        </p:txBody>
      </p:sp>
      <p:sp>
        <p:nvSpPr>
          <p:cNvPr id="2260" name="Google Shape;2260;p143"/>
          <p:cNvSpPr txBox="1"/>
          <p:nvPr/>
        </p:nvSpPr>
        <p:spPr>
          <a:xfrm>
            <a:off x="1651000" y="5105400"/>
            <a:ext cx="927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matrícula</a:t>
            </a:r>
            <a:endParaRPr/>
          </a:p>
        </p:txBody>
      </p:sp>
      <p:cxnSp>
        <p:nvCxnSpPr>
          <p:cNvPr id="2261" name="Google Shape;2261;p143"/>
          <p:cNvCxnSpPr/>
          <p:nvPr/>
        </p:nvCxnSpPr>
        <p:spPr>
          <a:xfrm flipH="1" rot="10800000">
            <a:off x="2114550" y="4876800"/>
            <a:ext cx="201295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62" name="Google Shape;2262;p143"/>
          <p:cNvSpPr txBox="1"/>
          <p:nvPr/>
        </p:nvSpPr>
        <p:spPr>
          <a:xfrm>
            <a:off x="2641600" y="5105400"/>
            <a:ext cx="6270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</a:t>
            </a:r>
            <a:endParaRPr/>
          </a:p>
        </p:txBody>
      </p:sp>
      <p:cxnSp>
        <p:nvCxnSpPr>
          <p:cNvPr id="2263" name="Google Shape;2263;p143"/>
          <p:cNvCxnSpPr/>
          <p:nvPr/>
        </p:nvCxnSpPr>
        <p:spPr>
          <a:xfrm flipH="1" rot="10800000">
            <a:off x="2955925" y="4876800"/>
            <a:ext cx="1171575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64" name="Google Shape;2264;p143"/>
          <p:cNvSpPr txBox="1"/>
          <p:nvPr/>
        </p:nvSpPr>
        <p:spPr>
          <a:xfrm>
            <a:off x="3302000" y="5105400"/>
            <a:ext cx="1131887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pessoais</a:t>
            </a:r>
            <a:endParaRPr/>
          </a:p>
        </p:txBody>
      </p:sp>
      <p:cxnSp>
        <p:nvCxnSpPr>
          <p:cNvPr id="2265" name="Google Shape;2265;p143"/>
          <p:cNvCxnSpPr/>
          <p:nvPr/>
        </p:nvCxnSpPr>
        <p:spPr>
          <a:xfrm flipH="1" rot="10800000">
            <a:off x="3868737" y="4876800"/>
            <a:ext cx="258762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66" name="Google Shape;2266;p143"/>
          <p:cNvSpPr txBox="1"/>
          <p:nvPr/>
        </p:nvSpPr>
        <p:spPr>
          <a:xfrm>
            <a:off x="3302000" y="5791200"/>
            <a:ext cx="1003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identidade</a:t>
            </a:r>
            <a:endParaRPr/>
          </a:p>
        </p:txBody>
      </p:sp>
      <p:cxnSp>
        <p:nvCxnSpPr>
          <p:cNvPr id="2267" name="Google Shape;2267;p143"/>
          <p:cNvCxnSpPr/>
          <p:nvPr/>
        </p:nvCxnSpPr>
        <p:spPr>
          <a:xfrm flipH="1" rot="10800000">
            <a:off x="3803650" y="5622925"/>
            <a:ext cx="65087" cy="168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68" name="Google Shape;2268;p143"/>
          <p:cNvSpPr txBox="1"/>
          <p:nvPr/>
        </p:nvSpPr>
        <p:spPr>
          <a:xfrm>
            <a:off x="4252912" y="5791200"/>
            <a:ext cx="5413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CPF</a:t>
            </a:r>
            <a:endParaRPr/>
          </a:p>
        </p:txBody>
      </p:sp>
      <p:cxnSp>
        <p:nvCxnSpPr>
          <p:cNvPr id="2269" name="Google Shape;2269;p143"/>
          <p:cNvCxnSpPr/>
          <p:nvPr/>
        </p:nvCxnSpPr>
        <p:spPr>
          <a:xfrm rot="10800000">
            <a:off x="3868737" y="5622925"/>
            <a:ext cx="655637" cy="168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70" name="Google Shape;2270;p143"/>
          <p:cNvSpPr txBox="1"/>
          <p:nvPr/>
        </p:nvSpPr>
        <p:spPr>
          <a:xfrm>
            <a:off x="4457700" y="5105400"/>
            <a:ext cx="5540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sexo</a:t>
            </a:r>
            <a:endParaRPr/>
          </a:p>
        </p:txBody>
      </p:sp>
      <p:cxnSp>
        <p:nvCxnSpPr>
          <p:cNvPr id="2271" name="Google Shape;2271;p143"/>
          <p:cNvCxnSpPr/>
          <p:nvPr/>
        </p:nvCxnSpPr>
        <p:spPr>
          <a:xfrm rot="10800000">
            <a:off x="4127500" y="4876800"/>
            <a:ext cx="608012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72" name="Google Shape;2272;p143"/>
          <p:cNvSpPr txBox="1"/>
          <p:nvPr/>
        </p:nvSpPr>
        <p:spPr>
          <a:xfrm>
            <a:off x="4787900" y="5105400"/>
            <a:ext cx="1077912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nascimento</a:t>
            </a:r>
            <a:endParaRPr/>
          </a:p>
        </p:txBody>
      </p:sp>
      <p:cxnSp>
        <p:nvCxnSpPr>
          <p:cNvPr id="2273" name="Google Shape;2273;p143"/>
          <p:cNvCxnSpPr/>
          <p:nvPr/>
        </p:nvCxnSpPr>
        <p:spPr>
          <a:xfrm rot="10800000">
            <a:off x="4127500" y="4876800"/>
            <a:ext cx="120015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74" name="Google Shape;2274;p143"/>
          <p:cNvSpPr txBox="1"/>
          <p:nvPr/>
        </p:nvSpPr>
        <p:spPr>
          <a:xfrm>
            <a:off x="5943600" y="5181600"/>
            <a:ext cx="8953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endereço</a:t>
            </a:r>
            <a:endParaRPr/>
          </a:p>
        </p:txBody>
      </p:sp>
      <p:cxnSp>
        <p:nvCxnSpPr>
          <p:cNvPr id="2275" name="Google Shape;2275;p143"/>
          <p:cNvCxnSpPr/>
          <p:nvPr/>
        </p:nvCxnSpPr>
        <p:spPr>
          <a:xfrm rot="10800000">
            <a:off x="4127500" y="4876800"/>
            <a:ext cx="2263775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76" name="Google Shape;2276;p143"/>
          <p:cNvSpPr txBox="1"/>
          <p:nvPr/>
        </p:nvSpPr>
        <p:spPr>
          <a:xfrm>
            <a:off x="5014912" y="5791200"/>
            <a:ext cx="1044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logradouro</a:t>
            </a:r>
            <a:endParaRPr/>
          </a:p>
        </p:txBody>
      </p:sp>
      <p:cxnSp>
        <p:nvCxnSpPr>
          <p:cNvPr id="2277" name="Google Shape;2277;p143"/>
          <p:cNvCxnSpPr/>
          <p:nvPr/>
        </p:nvCxnSpPr>
        <p:spPr>
          <a:xfrm flipH="1" rot="10800000">
            <a:off x="5537200" y="5486400"/>
            <a:ext cx="854075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78" name="Google Shape;2278;p143"/>
          <p:cNvSpPr txBox="1"/>
          <p:nvPr/>
        </p:nvSpPr>
        <p:spPr>
          <a:xfrm>
            <a:off x="5943600" y="5791200"/>
            <a:ext cx="787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</a:t>
            </a:r>
            <a:endParaRPr/>
          </a:p>
        </p:txBody>
      </p:sp>
      <p:cxnSp>
        <p:nvCxnSpPr>
          <p:cNvPr id="2279" name="Google Shape;2279;p143"/>
          <p:cNvCxnSpPr/>
          <p:nvPr/>
        </p:nvCxnSpPr>
        <p:spPr>
          <a:xfrm flipH="1" rot="10800000">
            <a:off x="6337300" y="5486400"/>
            <a:ext cx="53975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80" name="Google Shape;2280;p143"/>
          <p:cNvSpPr txBox="1"/>
          <p:nvPr/>
        </p:nvSpPr>
        <p:spPr>
          <a:xfrm>
            <a:off x="6604000" y="5791200"/>
            <a:ext cx="6588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bairro</a:t>
            </a:r>
            <a:endParaRPr/>
          </a:p>
        </p:txBody>
      </p:sp>
      <p:cxnSp>
        <p:nvCxnSpPr>
          <p:cNvPr id="2281" name="Google Shape;2281;p143"/>
          <p:cNvCxnSpPr/>
          <p:nvPr/>
        </p:nvCxnSpPr>
        <p:spPr>
          <a:xfrm rot="10800000">
            <a:off x="6391275" y="5486400"/>
            <a:ext cx="542925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82" name="Google Shape;2282;p143"/>
          <p:cNvSpPr txBox="1"/>
          <p:nvPr/>
        </p:nvSpPr>
        <p:spPr>
          <a:xfrm>
            <a:off x="7099300" y="5791200"/>
            <a:ext cx="5524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CEP</a:t>
            </a:r>
            <a:endParaRPr/>
          </a:p>
        </p:txBody>
      </p:sp>
      <p:cxnSp>
        <p:nvCxnSpPr>
          <p:cNvPr id="2283" name="Google Shape;2283;p143"/>
          <p:cNvCxnSpPr/>
          <p:nvPr/>
        </p:nvCxnSpPr>
        <p:spPr>
          <a:xfrm rot="10800000">
            <a:off x="6391275" y="5486400"/>
            <a:ext cx="98425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84" name="Google Shape;2284;p143"/>
          <p:cNvSpPr txBox="1"/>
          <p:nvPr/>
        </p:nvSpPr>
        <p:spPr>
          <a:xfrm>
            <a:off x="7512050" y="5791200"/>
            <a:ext cx="7032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cidade</a:t>
            </a:r>
            <a:endParaRPr/>
          </a:p>
        </p:txBody>
      </p:sp>
      <p:cxnSp>
        <p:nvCxnSpPr>
          <p:cNvPr id="2285" name="Google Shape;2285;p143"/>
          <p:cNvCxnSpPr/>
          <p:nvPr/>
        </p:nvCxnSpPr>
        <p:spPr>
          <a:xfrm rot="10800000">
            <a:off x="6391275" y="5486400"/>
            <a:ext cx="1473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86" name="Google Shape;2286;p143"/>
          <p:cNvSpPr txBox="1"/>
          <p:nvPr/>
        </p:nvSpPr>
        <p:spPr>
          <a:xfrm>
            <a:off x="8089900" y="5791200"/>
            <a:ext cx="4460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</a:t>
            </a:r>
            <a:endParaRPr/>
          </a:p>
        </p:txBody>
      </p:sp>
      <p:cxnSp>
        <p:nvCxnSpPr>
          <p:cNvPr id="2287" name="Google Shape;2287;p143"/>
          <p:cNvCxnSpPr/>
          <p:nvPr/>
        </p:nvCxnSpPr>
        <p:spPr>
          <a:xfrm rot="10800000">
            <a:off x="6391275" y="5486400"/>
            <a:ext cx="1922462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88" name="Google Shape;2288;p143"/>
          <p:cNvSpPr txBox="1"/>
          <p:nvPr/>
        </p:nvSpPr>
        <p:spPr>
          <a:xfrm>
            <a:off x="6769100" y="5181600"/>
            <a:ext cx="10064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{telefone}</a:t>
            </a:r>
            <a:endParaRPr/>
          </a:p>
        </p:txBody>
      </p:sp>
      <p:cxnSp>
        <p:nvCxnSpPr>
          <p:cNvPr id="2289" name="Google Shape;2289;p143"/>
          <p:cNvCxnSpPr/>
          <p:nvPr/>
        </p:nvCxnSpPr>
        <p:spPr>
          <a:xfrm rot="10800000">
            <a:off x="4127500" y="4876800"/>
            <a:ext cx="3144837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90" name="Google Shape;2290;p143"/>
          <p:cNvSpPr txBox="1"/>
          <p:nvPr/>
        </p:nvSpPr>
        <p:spPr>
          <a:xfrm>
            <a:off x="7700962" y="5181600"/>
            <a:ext cx="11779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{graduação}</a:t>
            </a:r>
            <a:endParaRPr/>
          </a:p>
        </p:txBody>
      </p:sp>
      <p:cxnSp>
        <p:nvCxnSpPr>
          <p:cNvPr id="2291" name="Google Shape;2291;p143"/>
          <p:cNvCxnSpPr/>
          <p:nvPr/>
        </p:nvCxnSpPr>
        <p:spPr>
          <a:xfrm rot="10800000">
            <a:off x="4127500" y="4876800"/>
            <a:ext cx="4162425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144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97" name="Google Shape;2297;p144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 Exercícios de modelagem</a:t>
            </a:r>
            <a:endParaRPr/>
          </a:p>
        </p:txBody>
      </p:sp>
      <p:sp>
        <p:nvSpPr>
          <p:cNvPr id="2298" name="Google Shape;2298;p144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Requisitos para o esquema conceitual da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universidade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Controle Acadêmico da universidade deve conhecer os cursos em que cada aluno está matriculado e as disciplinas que ele cursa. </a:t>
            </a:r>
            <a:endParaRPr/>
          </a:p>
        </p:txBody>
      </p:sp>
      <p:sp>
        <p:nvSpPr>
          <p:cNvPr id="2299" name="Google Shape;2299;p144"/>
          <p:cNvSpPr/>
          <p:nvPr/>
        </p:nvSpPr>
        <p:spPr>
          <a:xfrm>
            <a:off x="1981200" y="3733800"/>
            <a:ext cx="825500" cy="3810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/>
          </a:p>
        </p:txBody>
      </p:sp>
      <p:sp>
        <p:nvSpPr>
          <p:cNvPr id="2300" name="Google Shape;2300;p144"/>
          <p:cNvSpPr/>
          <p:nvPr/>
        </p:nvSpPr>
        <p:spPr>
          <a:xfrm>
            <a:off x="5448300" y="3733800"/>
            <a:ext cx="825500" cy="3810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</a:t>
            </a:r>
            <a:endParaRPr/>
          </a:p>
        </p:txBody>
      </p:sp>
      <p:sp>
        <p:nvSpPr>
          <p:cNvPr id="2301" name="Google Shape;2301;p144"/>
          <p:cNvSpPr/>
          <p:nvPr/>
        </p:nvSpPr>
        <p:spPr>
          <a:xfrm>
            <a:off x="3467100" y="3429000"/>
            <a:ext cx="1403350" cy="9906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Matricula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</a:t>
            </a:r>
            <a:endParaRPr/>
          </a:p>
        </p:txBody>
      </p:sp>
      <p:cxnSp>
        <p:nvCxnSpPr>
          <p:cNvPr id="2302" name="Google Shape;2302;p144"/>
          <p:cNvCxnSpPr/>
          <p:nvPr/>
        </p:nvCxnSpPr>
        <p:spPr>
          <a:xfrm>
            <a:off x="2806700" y="3924300"/>
            <a:ext cx="66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03" name="Google Shape;2303;p144"/>
          <p:cNvCxnSpPr/>
          <p:nvPr/>
        </p:nvCxnSpPr>
        <p:spPr>
          <a:xfrm>
            <a:off x="4870450" y="3924300"/>
            <a:ext cx="5778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04" name="Google Shape;2304;p144"/>
          <p:cNvSpPr txBox="1"/>
          <p:nvPr/>
        </p:nvSpPr>
        <p:spPr>
          <a:xfrm>
            <a:off x="2728912" y="3656012"/>
            <a:ext cx="4841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1,N</a:t>
            </a:r>
            <a:endParaRPr/>
          </a:p>
        </p:txBody>
      </p:sp>
      <p:sp>
        <p:nvSpPr>
          <p:cNvPr id="2305" name="Google Shape;2305;p144"/>
          <p:cNvSpPr txBox="1"/>
          <p:nvPr/>
        </p:nvSpPr>
        <p:spPr>
          <a:xfrm>
            <a:off x="4870450" y="3657600"/>
            <a:ext cx="48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0,N</a:t>
            </a:r>
            <a:endParaRPr/>
          </a:p>
        </p:txBody>
      </p:sp>
      <p:sp>
        <p:nvSpPr>
          <p:cNvPr id="2306" name="Google Shape;2306;p144"/>
          <p:cNvSpPr/>
          <p:nvPr/>
        </p:nvSpPr>
        <p:spPr>
          <a:xfrm>
            <a:off x="1816100" y="5410200"/>
            <a:ext cx="1155700" cy="3810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Disciplina</a:t>
            </a:r>
            <a:endParaRPr/>
          </a:p>
        </p:txBody>
      </p:sp>
      <p:sp>
        <p:nvSpPr>
          <p:cNvPr id="2307" name="Google Shape;2307;p144"/>
          <p:cNvSpPr/>
          <p:nvPr/>
        </p:nvSpPr>
        <p:spPr>
          <a:xfrm>
            <a:off x="1733550" y="4495800"/>
            <a:ext cx="1320800" cy="5334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Cursa</a:t>
            </a:r>
            <a:endParaRPr/>
          </a:p>
        </p:txBody>
      </p:sp>
      <p:cxnSp>
        <p:nvCxnSpPr>
          <p:cNvPr id="2308" name="Google Shape;2308;p144"/>
          <p:cNvCxnSpPr/>
          <p:nvPr/>
        </p:nvCxnSpPr>
        <p:spPr>
          <a:xfrm>
            <a:off x="2393950" y="41148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09" name="Google Shape;2309;p144"/>
          <p:cNvCxnSpPr/>
          <p:nvPr/>
        </p:nvCxnSpPr>
        <p:spPr>
          <a:xfrm>
            <a:off x="2393950" y="50292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10" name="Google Shape;2310;p144"/>
          <p:cNvSpPr txBox="1"/>
          <p:nvPr/>
        </p:nvSpPr>
        <p:spPr>
          <a:xfrm>
            <a:off x="2476500" y="4191000"/>
            <a:ext cx="48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0,N</a:t>
            </a:r>
            <a:endParaRPr/>
          </a:p>
        </p:txBody>
      </p:sp>
      <p:sp>
        <p:nvSpPr>
          <p:cNvPr id="2311" name="Google Shape;2311;p144"/>
          <p:cNvSpPr txBox="1"/>
          <p:nvPr/>
        </p:nvSpPr>
        <p:spPr>
          <a:xfrm>
            <a:off x="2393950" y="5105400"/>
            <a:ext cx="48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145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17" name="Google Shape;2317;p145"/>
          <p:cNvSpPr txBox="1"/>
          <p:nvPr/>
        </p:nvSpPr>
        <p:spPr>
          <a:xfrm>
            <a:off x="6026150" y="3200400"/>
            <a:ext cx="1898650" cy="259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8" name="Google Shape;2318;p145"/>
          <p:cNvSpPr txBox="1"/>
          <p:nvPr/>
        </p:nvSpPr>
        <p:spPr>
          <a:xfrm>
            <a:off x="2311400" y="5105400"/>
            <a:ext cx="13208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9" name="Google Shape;2319;p145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 Exercícios de modelagem</a:t>
            </a:r>
            <a:endParaRPr/>
          </a:p>
        </p:txBody>
      </p:sp>
      <p:sp>
        <p:nvSpPr>
          <p:cNvPr id="2320" name="Google Shape;2320;p145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Requisitos para o esquema conceitual da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universidade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necessário saber as turmas em que cada aluno está matriculado. Turmas são oferecidas para disciplinas em um curso. </a:t>
            </a:r>
            <a:endParaRPr/>
          </a:p>
        </p:txBody>
      </p:sp>
      <p:sp>
        <p:nvSpPr>
          <p:cNvPr id="2321" name="Google Shape;2321;p145"/>
          <p:cNvSpPr/>
          <p:nvPr/>
        </p:nvSpPr>
        <p:spPr>
          <a:xfrm>
            <a:off x="2559050" y="3505200"/>
            <a:ext cx="825500" cy="381000"/>
          </a:xfrm>
          <a:prstGeom prst="flowChartProcess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/>
          </a:p>
        </p:txBody>
      </p:sp>
      <p:sp>
        <p:nvSpPr>
          <p:cNvPr id="2322" name="Google Shape;2322;p145"/>
          <p:cNvSpPr/>
          <p:nvPr/>
        </p:nvSpPr>
        <p:spPr>
          <a:xfrm>
            <a:off x="6604000" y="3505200"/>
            <a:ext cx="825500" cy="381000"/>
          </a:xfrm>
          <a:prstGeom prst="flowChartProcess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</a:t>
            </a:r>
            <a:endParaRPr/>
          </a:p>
        </p:txBody>
      </p:sp>
      <p:sp>
        <p:nvSpPr>
          <p:cNvPr id="2323" name="Google Shape;2323;p145"/>
          <p:cNvSpPr/>
          <p:nvPr/>
        </p:nvSpPr>
        <p:spPr>
          <a:xfrm>
            <a:off x="4787900" y="3429000"/>
            <a:ext cx="990600" cy="533400"/>
          </a:xfrm>
          <a:prstGeom prst="flowChartDecision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Cursa</a:t>
            </a:r>
            <a:endParaRPr/>
          </a:p>
        </p:txBody>
      </p:sp>
      <p:cxnSp>
        <p:nvCxnSpPr>
          <p:cNvPr id="2324" name="Google Shape;2324;p145"/>
          <p:cNvCxnSpPr/>
          <p:nvPr/>
        </p:nvCxnSpPr>
        <p:spPr>
          <a:xfrm>
            <a:off x="3384550" y="3695700"/>
            <a:ext cx="14033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25" name="Google Shape;2325;p145"/>
          <p:cNvCxnSpPr/>
          <p:nvPr/>
        </p:nvCxnSpPr>
        <p:spPr>
          <a:xfrm>
            <a:off x="5778500" y="3695700"/>
            <a:ext cx="825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26" name="Google Shape;2326;p145"/>
          <p:cNvSpPr txBox="1"/>
          <p:nvPr/>
        </p:nvSpPr>
        <p:spPr>
          <a:xfrm>
            <a:off x="3306762" y="3427412"/>
            <a:ext cx="4841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1,N</a:t>
            </a:r>
            <a:endParaRPr/>
          </a:p>
        </p:txBody>
      </p:sp>
      <p:sp>
        <p:nvSpPr>
          <p:cNvPr id="2327" name="Google Shape;2327;p145"/>
          <p:cNvSpPr txBox="1"/>
          <p:nvPr/>
        </p:nvSpPr>
        <p:spPr>
          <a:xfrm>
            <a:off x="6026150" y="3429000"/>
            <a:ext cx="48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0,N</a:t>
            </a:r>
            <a:endParaRPr/>
          </a:p>
        </p:txBody>
      </p:sp>
      <p:sp>
        <p:nvSpPr>
          <p:cNvPr id="2328" name="Google Shape;2328;p145"/>
          <p:cNvSpPr/>
          <p:nvPr/>
        </p:nvSpPr>
        <p:spPr>
          <a:xfrm>
            <a:off x="2393950" y="5181600"/>
            <a:ext cx="1155700" cy="381000"/>
          </a:xfrm>
          <a:prstGeom prst="flowChartProcess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Turma</a:t>
            </a:r>
            <a:endParaRPr/>
          </a:p>
        </p:txBody>
      </p:sp>
      <p:sp>
        <p:nvSpPr>
          <p:cNvPr id="2329" name="Google Shape;2329;p145"/>
          <p:cNvSpPr/>
          <p:nvPr/>
        </p:nvSpPr>
        <p:spPr>
          <a:xfrm>
            <a:off x="2311400" y="4267200"/>
            <a:ext cx="1320800" cy="533400"/>
          </a:xfrm>
          <a:prstGeom prst="flowChartDecision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Matricula</a:t>
            </a:r>
            <a:endParaRPr/>
          </a:p>
        </p:txBody>
      </p:sp>
      <p:cxnSp>
        <p:nvCxnSpPr>
          <p:cNvPr id="2330" name="Google Shape;2330;p145"/>
          <p:cNvCxnSpPr/>
          <p:nvPr/>
        </p:nvCxnSpPr>
        <p:spPr>
          <a:xfrm>
            <a:off x="2971800" y="38862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31" name="Google Shape;2331;p145"/>
          <p:cNvCxnSpPr/>
          <p:nvPr/>
        </p:nvCxnSpPr>
        <p:spPr>
          <a:xfrm>
            <a:off x="2971800" y="4800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32" name="Google Shape;2332;p145"/>
          <p:cNvSpPr txBox="1"/>
          <p:nvPr/>
        </p:nvSpPr>
        <p:spPr>
          <a:xfrm>
            <a:off x="3054350" y="3962400"/>
            <a:ext cx="48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0,N</a:t>
            </a:r>
            <a:endParaRPr/>
          </a:p>
        </p:txBody>
      </p:sp>
      <p:sp>
        <p:nvSpPr>
          <p:cNvPr id="2333" name="Google Shape;2333;p145"/>
          <p:cNvSpPr txBox="1"/>
          <p:nvPr/>
        </p:nvSpPr>
        <p:spPr>
          <a:xfrm>
            <a:off x="2971800" y="4876800"/>
            <a:ext cx="48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1,N</a:t>
            </a:r>
            <a:endParaRPr/>
          </a:p>
        </p:txBody>
      </p:sp>
      <p:sp>
        <p:nvSpPr>
          <p:cNvPr id="2334" name="Google Shape;2334;p145"/>
          <p:cNvSpPr/>
          <p:nvPr/>
        </p:nvSpPr>
        <p:spPr>
          <a:xfrm>
            <a:off x="6438900" y="5181600"/>
            <a:ext cx="1155700" cy="381000"/>
          </a:xfrm>
          <a:prstGeom prst="flowChartProcess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Disciplina</a:t>
            </a:r>
            <a:endParaRPr/>
          </a:p>
        </p:txBody>
      </p:sp>
      <p:sp>
        <p:nvSpPr>
          <p:cNvPr id="2335" name="Google Shape;2335;p145"/>
          <p:cNvSpPr/>
          <p:nvPr/>
        </p:nvSpPr>
        <p:spPr>
          <a:xfrm>
            <a:off x="6356350" y="4267200"/>
            <a:ext cx="1320800" cy="533400"/>
          </a:xfrm>
          <a:prstGeom prst="flowChartDecision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Contém</a:t>
            </a:r>
            <a:endParaRPr/>
          </a:p>
        </p:txBody>
      </p:sp>
      <p:cxnSp>
        <p:nvCxnSpPr>
          <p:cNvPr id="2336" name="Google Shape;2336;p145"/>
          <p:cNvCxnSpPr/>
          <p:nvPr/>
        </p:nvCxnSpPr>
        <p:spPr>
          <a:xfrm>
            <a:off x="7016750" y="4800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37" name="Google Shape;2337;p145"/>
          <p:cNvSpPr txBox="1"/>
          <p:nvPr/>
        </p:nvSpPr>
        <p:spPr>
          <a:xfrm>
            <a:off x="7016750" y="4876800"/>
            <a:ext cx="48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0,N</a:t>
            </a:r>
            <a:endParaRPr/>
          </a:p>
        </p:txBody>
      </p:sp>
      <p:cxnSp>
        <p:nvCxnSpPr>
          <p:cNvPr id="2338" name="Google Shape;2338;p145"/>
          <p:cNvCxnSpPr/>
          <p:nvPr/>
        </p:nvCxnSpPr>
        <p:spPr>
          <a:xfrm>
            <a:off x="7016750" y="38862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39" name="Google Shape;2339;p145"/>
          <p:cNvSpPr txBox="1"/>
          <p:nvPr/>
        </p:nvSpPr>
        <p:spPr>
          <a:xfrm>
            <a:off x="7099300" y="3962400"/>
            <a:ext cx="48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1,N</a:t>
            </a:r>
            <a:endParaRPr/>
          </a:p>
        </p:txBody>
      </p:sp>
      <p:sp>
        <p:nvSpPr>
          <p:cNvPr id="2340" name="Google Shape;2340;p145"/>
          <p:cNvSpPr/>
          <p:nvPr/>
        </p:nvSpPr>
        <p:spPr>
          <a:xfrm>
            <a:off x="4375150" y="4876800"/>
            <a:ext cx="1320800" cy="990600"/>
          </a:xfrm>
          <a:prstGeom prst="flowChartDecision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Vinulada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cxnSp>
        <p:nvCxnSpPr>
          <p:cNvPr id="2341" name="Google Shape;2341;p145"/>
          <p:cNvCxnSpPr/>
          <p:nvPr/>
        </p:nvCxnSpPr>
        <p:spPr>
          <a:xfrm>
            <a:off x="3632200" y="5334000"/>
            <a:ext cx="7429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42" name="Google Shape;2342;p145"/>
          <p:cNvCxnSpPr/>
          <p:nvPr/>
        </p:nvCxnSpPr>
        <p:spPr>
          <a:xfrm>
            <a:off x="3632200" y="5410200"/>
            <a:ext cx="825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43" name="Google Shape;2343;p145"/>
          <p:cNvCxnSpPr/>
          <p:nvPr/>
        </p:nvCxnSpPr>
        <p:spPr>
          <a:xfrm flipH="1" rot="10800000">
            <a:off x="5695950" y="4610100"/>
            <a:ext cx="3048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146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49" name="Google Shape;2349;p146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 Exercícios de modelagem</a:t>
            </a:r>
            <a:endParaRPr/>
          </a:p>
        </p:txBody>
      </p:sp>
      <p:sp>
        <p:nvSpPr>
          <p:cNvPr id="2350" name="Google Shape;2350;p146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Requisitos para o esquema conceitual da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universidade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Cada departamento é descrito por um nome, um código, e números de telefone. Tanto o nome como o código tem valores únicos para cada departamento.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Cada curso tem um nome, uma descrição, um código, um número máximo de horas de aula semestrais e um departamento responsável. O valor do código é único para cada curso.</a:t>
            </a:r>
            <a:endParaRPr/>
          </a:p>
        </p:txBody>
      </p:sp>
      <p:sp>
        <p:nvSpPr>
          <p:cNvPr id="2351" name="Google Shape;2351;p146"/>
          <p:cNvSpPr/>
          <p:nvPr/>
        </p:nvSpPr>
        <p:spPr>
          <a:xfrm>
            <a:off x="2476500" y="4800600"/>
            <a:ext cx="825500" cy="3810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Depto</a:t>
            </a:r>
            <a:endParaRPr/>
          </a:p>
        </p:txBody>
      </p:sp>
      <p:sp>
        <p:nvSpPr>
          <p:cNvPr id="2352" name="Google Shape;2352;p146"/>
          <p:cNvSpPr/>
          <p:nvPr/>
        </p:nvSpPr>
        <p:spPr>
          <a:xfrm>
            <a:off x="5943600" y="4800600"/>
            <a:ext cx="825500" cy="3810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</a:t>
            </a:r>
            <a:endParaRPr/>
          </a:p>
        </p:txBody>
      </p:sp>
      <p:sp>
        <p:nvSpPr>
          <p:cNvPr id="2353" name="Google Shape;2353;p146"/>
          <p:cNvSpPr/>
          <p:nvPr/>
        </p:nvSpPr>
        <p:spPr>
          <a:xfrm>
            <a:off x="3797300" y="4495800"/>
            <a:ext cx="1733550" cy="9906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Responsável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</a:t>
            </a:r>
            <a:endParaRPr/>
          </a:p>
        </p:txBody>
      </p:sp>
      <p:cxnSp>
        <p:nvCxnSpPr>
          <p:cNvPr id="2354" name="Google Shape;2354;p146"/>
          <p:cNvCxnSpPr/>
          <p:nvPr/>
        </p:nvCxnSpPr>
        <p:spPr>
          <a:xfrm>
            <a:off x="3302000" y="4991100"/>
            <a:ext cx="49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55" name="Google Shape;2355;p146"/>
          <p:cNvCxnSpPr/>
          <p:nvPr/>
        </p:nvCxnSpPr>
        <p:spPr>
          <a:xfrm>
            <a:off x="5530850" y="4991100"/>
            <a:ext cx="4127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56" name="Google Shape;2356;p146"/>
          <p:cNvSpPr txBox="1"/>
          <p:nvPr/>
        </p:nvSpPr>
        <p:spPr>
          <a:xfrm>
            <a:off x="3224212" y="4722812"/>
            <a:ext cx="4095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0,1</a:t>
            </a:r>
            <a:endParaRPr/>
          </a:p>
        </p:txBody>
      </p:sp>
      <p:sp>
        <p:nvSpPr>
          <p:cNvPr id="2357" name="Google Shape;2357;p146"/>
          <p:cNvSpPr txBox="1"/>
          <p:nvPr/>
        </p:nvSpPr>
        <p:spPr>
          <a:xfrm>
            <a:off x="5386387" y="4724400"/>
            <a:ext cx="4492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1,N</a:t>
            </a:r>
            <a:endParaRPr/>
          </a:p>
        </p:txBody>
      </p:sp>
      <p:sp>
        <p:nvSpPr>
          <p:cNvPr id="2358" name="Google Shape;2358;p146"/>
          <p:cNvSpPr txBox="1"/>
          <p:nvPr/>
        </p:nvSpPr>
        <p:spPr>
          <a:xfrm>
            <a:off x="923925" y="5410200"/>
            <a:ext cx="723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código</a:t>
            </a:r>
            <a:endParaRPr/>
          </a:p>
        </p:txBody>
      </p:sp>
      <p:cxnSp>
        <p:nvCxnSpPr>
          <p:cNvPr id="2359" name="Google Shape;2359;p146"/>
          <p:cNvCxnSpPr/>
          <p:nvPr/>
        </p:nvCxnSpPr>
        <p:spPr>
          <a:xfrm flipH="1" rot="10800000">
            <a:off x="1285875" y="5181600"/>
            <a:ext cx="1603375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60" name="Google Shape;2360;p146"/>
          <p:cNvSpPr txBox="1"/>
          <p:nvPr/>
        </p:nvSpPr>
        <p:spPr>
          <a:xfrm>
            <a:off x="1651000" y="5410200"/>
            <a:ext cx="6270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</a:t>
            </a:r>
            <a:endParaRPr/>
          </a:p>
        </p:txBody>
      </p:sp>
      <p:cxnSp>
        <p:nvCxnSpPr>
          <p:cNvPr id="2361" name="Google Shape;2361;p146"/>
          <p:cNvCxnSpPr/>
          <p:nvPr/>
        </p:nvCxnSpPr>
        <p:spPr>
          <a:xfrm flipH="1" rot="10800000">
            <a:off x="1965325" y="5181600"/>
            <a:ext cx="923925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62" name="Google Shape;2362;p146"/>
          <p:cNvSpPr txBox="1"/>
          <p:nvPr/>
        </p:nvSpPr>
        <p:spPr>
          <a:xfrm>
            <a:off x="2228850" y="5410200"/>
            <a:ext cx="10064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{telefone}</a:t>
            </a:r>
            <a:endParaRPr/>
          </a:p>
        </p:txBody>
      </p:sp>
      <p:cxnSp>
        <p:nvCxnSpPr>
          <p:cNvPr id="2363" name="Google Shape;2363;p146"/>
          <p:cNvCxnSpPr/>
          <p:nvPr/>
        </p:nvCxnSpPr>
        <p:spPr>
          <a:xfrm flipH="1" rot="10800000">
            <a:off x="2732087" y="5181600"/>
            <a:ext cx="157162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64" name="Google Shape;2364;p146"/>
          <p:cNvSpPr txBox="1"/>
          <p:nvPr/>
        </p:nvSpPr>
        <p:spPr>
          <a:xfrm>
            <a:off x="5200650" y="5410200"/>
            <a:ext cx="723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código</a:t>
            </a:r>
            <a:endParaRPr/>
          </a:p>
        </p:txBody>
      </p:sp>
      <p:cxnSp>
        <p:nvCxnSpPr>
          <p:cNvPr id="2365" name="Google Shape;2365;p146"/>
          <p:cNvCxnSpPr/>
          <p:nvPr/>
        </p:nvCxnSpPr>
        <p:spPr>
          <a:xfrm flipH="1" rot="10800000">
            <a:off x="5562600" y="5181600"/>
            <a:ext cx="79375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66" name="Google Shape;2366;p146"/>
          <p:cNvSpPr txBox="1"/>
          <p:nvPr/>
        </p:nvSpPr>
        <p:spPr>
          <a:xfrm>
            <a:off x="5943600" y="5410200"/>
            <a:ext cx="6270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</a:t>
            </a:r>
            <a:endParaRPr/>
          </a:p>
        </p:txBody>
      </p:sp>
      <p:cxnSp>
        <p:nvCxnSpPr>
          <p:cNvPr id="2367" name="Google Shape;2367;p146"/>
          <p:cNvCxnSpPr/>
          <p:nvPr/>
        </p:nvCxnSpPr>
        <p:spPr>
          <a:xfrm flipH="1" rot="10800000">
            <a:off x="6257925" y="5181600"/>
            <a:ext cx="98425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68" name="Google Shape;2368;p146"/>
          <p:cNvSpPr txBox="1"/>
          <p:nvPr/>
        </p:nvSpPr>
        <p:spPr>
          <a:xfrm>
            <a:off x="6537325" y="5410200"/>
            <a:ext cx="9286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descrição</a:t>
            </a:r>
            <a:endParaRPr/>
          </a:p>
        </p:txBody>
      </p:sp>
      <p:cxnSp>
        <p:nvCxnSpPr>
          <p:cNvPr id="2369" name="Google Shape;2369;p146"/>
          <p:cNvCxnSpPr/>
          <p:nvPr/>
        </p:nvCxnSpPr>
        <p:spPr>
          <a:xfrm rot="10800000">
            <a:off x="6356350" y="5181600"/>
            <a:ext cx="646112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70" name="Google Shape;2370;p146"/>
          <p:cNvSpPr txBox="1"/>
          <p:nvPr/>
        </p:nvSpPr>
        <p:spPr>
          <a:xfrm>
            <a:off x="7477125" y="5303837"/>
            <a:ext cx="1004887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max.horas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semestrais</a:t>
            </a:r>
            <a:endParaRPr/>
          </a:p>
        </p:txBody>
      </p:sp>
      <p:cxnSp>
        <p:nvCxnSpPr>
          <p:cNvPr id="2371" name="Google Shape;2371;p146"/>
          <p:cNvCxnSpPr/>
          <p:nvPr/>
        </p:nvCxnSpPr>
        <p:spPr>
          <a:xfrm rot="10800000">
            <a:off x="6356350" y="5181600"/>
            <a:ext cx="1624012" cy="1222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147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77" name="Google Shape;2377;p147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 Exercícios de modelagem</a:t>
            </a:r>
            <a:endParaRPr/>
          </a:p>
        </p:txBody>
      </p:sp>
      <p:sp>
        <p:nvSpPr>
          <p:cNvPr id="2378" name="Google Shape;2378;p147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Requisitos para o esquema conceitual da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universidade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Cada disciplina tem um nome, um código, um número de horas-aula semanais, um conjunto de professores que podem ministrá-la e um conjunto de outras disciplinas como pré-requisitos. O valor do código e do nome é único para cada disciplina.</a:t>
            </a:r>
            <a:endParaRPr/>
          </a:p>
        </p:txBody>
      </p:sp>
      <p:sp>
        <p:nvSpPr>
          <p:cNvPr id="2379" name="Google Shape;2379;p147"/>
          <p:cNvSpPr/>
          <p:nvPr/>
        </p:nvSpPr>
        <p:spPr>
          <a:xfrm>
            <a:off x="4705350" y="4648200"/>
            <a:ext cx="1320800" cy="3810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Disciplina</a:t>
            </a:r>
            <a:endParaRPr/>
          </a:p>
        </p:txBody>
      </p:sp>
      <p:sp>
        <p:nvSpPr>
          <p:cNvPr id="2380" name="Google Shape;2380;p147"/>
          <p:cNvSpPr/>
          <p:nvPr/>
        </p:nvSpPr>
        <p:spPr>
          <a:xfrm>
            <a:off x="7181850" y="4267200"/>
            <a:ext cx="1733550" cy="11430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Pré-requisito</a:t>
            </a:r>
            <a:endParaRPr/>
          </a:p>
        </p:txBody>
      </p:sp>
      <p:cxnSp>
        <p:nvCxnSpPr>
          <p:cNvPr id="2381" name="Google Shape;2381;p147"/>
          <p:cNvCxnSpPr/>
          <p:nvPr/>
        </p:nvCxnSpPr>
        <p:spPr>
          <a:xfrm>
            <a:off x="6026150" y="4838700"/>
            <a:ext cx="115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82" name="Google Shape;2382;p147"/>
          <p:cNvSpPr txBox="1"/>
          <p:nvPr/>
        </p:nvSpPr>
        <p:spPr>
          <a:xfrm>
            <a:off x="6191250" y="4572000"/>
            <a:ext cx="48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0,N</a:t>
            </a:r>
            <a:endParaRPr/>
          </a:p>
        </p:txBody>
      </p:sp>
      <p:sp>
        <p:nvSpPr>
          <p:cNvPr id="2383" name="Google Shape;2383;p147"/>
          <p:cNvSpPr txBox="1"/>
          <p:nvPr/>
        </p:nvSpPr>
        <p:spPr>
          <a:xfrm>
            <a:off x="5448300" y="4114800"/>
            <a:ext cx="48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0,N</a:t>
            </a:r>
            <a:endParaRPr/>
          </a:p>
        </p:txBody>
      </p:sp>
      <p:sp>
        <p:nvSpPr>
          <p:cNvPr id="2384" name="Google Shape;2384;p147"/>
          <p:cNvSpPr txBox="1"/>
          <p:nvPr/>
        </p:nvSpPr>
        <p:spPr>
          <a:xfrm>
            <a:off x="3962400" y="5334000"/>
            <a:ext cx="723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código</a:t>
            </a:r>
            <a:endParaRPr/>
          </a:p>
        </p:txBody>
      </p:sp>
      <p:cxnSp>
        <p:nvCxnSpPr>
          <p:cNvPr id="2385" name="Google Shape;2385;p147"/>
          <p:cNvCxnSpPr/>
          <p:nvPr/>
        </p:nvCxnSpPr>
        <p:spPr>
          <a:xfrm flipH="1" rot="10800000">
            <a:off x="4324350" y="5029200"/>
            <a:ext cx="1041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86" name="Google Shape;2386;p147"/>
          <p:cNvSpPr txBox="1"/>
          <p:nvPr/>
        </p:nvSpPr>
        <p:spPr>
          <a:xfrm>
            <a:off x="4705350" y="5334000"/>
            <a:ext cx="6270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</a:t>
            </a:r>
            <a:endParaRPr/>
          </a:p>
        </p:txBody>
      </p:sp>
      <p:cxnSp>
        <p:nvCxnSpPr>
          <p:cNvPr id="2387" name="Google Shape;2387;p147"/>
          <p:cNvCxnSpPr/>
          <p:nvPr/>
        </p:nvCxnSpPr>
        <p:spPr>
          <a:xfrm flipH="1" rot="10800000">
            <a:off x="5019675" y="5029200"/>
            <a:ext cx="346075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88" name="Google Shape;2388;p147"/>
          <p:cNvSpPr txBox="1"/>
          <p:nvPr/>
        </p:nvSpPr>
        <p:spPr>
          <a:xfrm>
            <a:off x="5283200" y="5257800"/>
            <a:ext cx="9398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Horas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Semanais</a:t>
            </a:r>
            <a:endParaRPr/>
          </a:p>
        </p:txBody>
      </p:sp>
      <p:cxnSp>
        <p:nvCxnSpPr>
          <p:cNvPr id="2389" name="Google Shape;2389;p147"/>
          <p:cNvCxnSpPr/>
          <p:nvPr/>
        </p:nvCxnSpPr>
        <p:spPr>
          <a:xfrm rot="10800000">
            <a:off x="5365750" y="5029200"/>
            <a:ext cx="38735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90" name="Google Shape;2390;p147"/>
          <p:cNvSpPr txBox="1"/>
          <p:nvPr/>
        </p:nvSpPr>
        <p:spPr>
          <a:xfrm>
            <a:off x="6108700" y="4876800"/>
            <a:ext cx="9921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Disciplina</a:t>
            </a:r>
            <a:endParaRPr/>
          </a:p>
        </p:txBody>
      </p:sp>
      <p:cxnSp>
        <p:nvCxnSpPr>
          <p:cNvPr id="2391" name="Google Shape;2391;p147"/>
          <p:cNvCxnSpPr/>
          <p:nvPr/>
        </p:nvCxnSpPr>
        <p:spPr>
          <a:xfrm flipH="1">
            <a:off x="5365724" y="4267200"/>
            <a:ext cx="2682900" cy="3810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92" name="Google Shape;2392;p147"/>
          <p:cNvSpPr txBox="1"/>
          <p:nvPr/>
        </p:nvSpPr>
        <p:spPr>
          <a:xfrm>
            <a:off x="4210050" y="4114800"/>
            <a:ext cx="119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Pré-requisito</a:t>
            </a:r>
            <a:endParaRPr/>
          </a:p>
        </p:txBody>
      </p:sp>
      <p:sp>
        <p:nvSpPr>
          <p:cNvPr id="2393" name="Google Shape;2393;p147"/>
          <p:cNvSpPr/>
          <p:nvPr/>
        </p:nvSpPr>
        <p:spPr>
          <a:xfrm>
            <a:off x="908050" y="4648200"/>
            <a:ext cx="990600" cy="3810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</a:t>
            </a:r>
            <a:endParaRPr/>
          </a:p>
        </p:txBody>
      </p:sp>
      <p:sp>
        <p:nvSpPr>
          <p:cNvPr id="2394" name="Google Shape;2394;p147"/>
          <p:cNvSpPr/>
          <p:nvPr/>
        </p:nvSpPr>
        <p:spPr>
          <a:xfrm>
            <a:off x="2393950" y="4343400"/>
            <a:ext cx="1816100" cy="9906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Ministrar</a:t>
            </a:r>
            <a:endParaRPr/>
          </a:p>
        </p:txBody>
      </p:sp>
      <p:cxnSp>
        <p:nvCxnSpPr>
          <p:cNvPr id="2395" name="Google Shape;2395;p147"/>
          <p:cNvCxnSpPr/>
          <p:nvPr/>
        </p:nvCxnSpPr>
        <p:spPr>
          <a:xfrm>
            <a:off x="4210050" y="4838700"/>
            <a:ext cx="49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96" name="Google Shape;2396;p147"/>
          <p:cNvSpPr txBox="1"/>
          <p:nvPr/>
        </p:nvSpPr>
        <p:spPr>
          <a:xfrm>
            <a:off x="4189412" y="4572000"/>
            <a:ext cx="48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0,N</a:t>
            </a:r>
            <a:endParaRPr/>
          </a:p>
        </p:txBody>
      </p:sp>
      <p:cxnSp>
        <p:nvCxnSpPr>
          <p:cNvPr id="2397" name="Google Shape;2397;p147"/>
          <p:cNvCxnSpPr/>
          <p:nvPr/>
        </p:nvCxnSpPr>
        <p:spPr>
          <a:xfrm>
            <a:off x="1898650" y="4838700"/>
            <a:ext cx="49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98" name="Google Shape;2398;p147"/>
          <p:cNvSpPr txBox="1"/>
          <p:nvPr/>
        </p:nvSpPr>
        <p:spPr>
          <a:xfrm>
            <a:off x="1898650" y="4572000"/>
            <a:ext cx="48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2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p148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04" name="Google Shape;2404;p148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 Exercícios de modelagem</a:t>
            </a:r>
            <a:endParaRPr/>
          </a:p>
        </p:txBody>
      </p:sp>
      <p:sp>
        <p:nvSpPr>
          <p:cNvPr id="2405" name="Google Shape;2405;p148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Requisitos para o esquema conceitual da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universidade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Cada turma é vinculada a uma disciplina de um curso, e para cada disciplina de um curso podem ser abertas diversas turmas. Cada turma possui código, número do ano e do semestre em que ela se realiza, professor responsável, e número(s) da(s) sala(s) utilizadas.</a:t>
            </a:r>
            <a:endParaRPr/>
          </a:p>
        </p:txBody>
      </p:sp>
      <p:sp>
        <p:nvSpPr>
          <p:cNvPr id="2406" name="Google Shape;2406;p148"/>
          <p:cNvSpPr/>
          <p:nvPr/>
        </p:nvSpPr>
        <p:spPr>
          <a:xfrm>
            <a:off x="4044950" y="4724400"/>
            <a:ext cx="1651000" cy="1143000"/>
          </a:xfrm>
          <a:prstGeom prst="flowChartDecision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7" name="Google Shape;2407;p148"/>
          <p:cNvSpPr txBox="1"/>
          <p:nvPr/>
        </p:nvSpPr>
        <p:spPr>
          <a:xfrm>
            <a:off x="6686550" y="3810000"/>
            <a:ext cx="1898650" cy="236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8" name="Google Shape;2408;p148"/>
          <p:cNvSpPr txBox="1"/>
          <p:nvPr/>
        </p:nvSpPr>
        <p:spPr>
          <a:xfrm>
            <a:off x="2146300" y="5029200"/>
            <a:ext cx="13208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9" name="Google Shape;2409;p148"/>
          <p:cNvSpPr/>
          <p:nvPr/>
        </p:nvSpPr>
        <p:spPr>
          <a:xfrm>
            <a:off x="7264400" y="3962400"/>
            <a:ext cx="825500" cy="3810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</a:t>
            </a:r>
            <a:endParaRPr/>
          </a:p>
        </p:txBody>
      </p:sp>
      <p:sp>
        <p:nvSpPr>
          <p:cNvPr id="2410" name="Google Shape;2410;p148"/>
          <p:cNvSpPr/>
          <p:nvPr/>
        </p:nvSpPr>
        <p:spPr>
          <a:xfrm>
            <a:off x="2228850" y="5105400"/>
            <a:ext cx="1155700" cy="3810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Turma</a:t>
            </a:r>
            <a:endParaRPr/>
          </a:p>
        </p:txBody>
      </p:sp>
      <p:sp>
        <p:nvSpPr>
          <p:cNvPr id="2411" name="Google Shape;2411;p148"/>
          <p:cNvSpPr/>
          <p:nvPr/>
        </p:nvSpPr>
        <p:spPr>
          <a:xfrm>
            <a:off x="7099300" y="5638800"/>
            <a:ext cx="1155700" cy="3810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Disciplina</a:t>
            </a:r>
            <a:endParaRPr/>
          </a:p>
        </p:txBody>
      </p:sp>
      <p:sp>
        <p:nvSpPr>
          <p:cNvPr id="2412" name="Google Shape;2412;p148"/>
          <p:cNvSpPr/>
          <p:nvPr/>
        </p:nvSpPr>
        <p:spPr>
          <a:xfrm>
            <a:off x="7016750" y="4724400"/>
            <a:ext cx="1320800" cy="5334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Contém</a:t>
            </a:r>
            <a:endParaRPr/>
          </a:p>
        </p:txBody>
      </p:sp>
      <p:cxnSp>
        <p:nvCxnSpPr>
          <p:cNvPr id="2413" name="Google Shape;2413;p148"/>
          <p:cNvCxnSpPr/>
          <p:nvPr/>
        </p:nvCxnSpPr>
        <p:spPr>
          <a:xfrm>
            <a:off x="7677150" y="52578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14" name="Google Shape;2414;p148"/>
          <p:cNvSpPr txBox="1"/>
          <p:nvPr/>
        </p:nvSpPr>
        <p:spPr>
          <a:xfrm>
            <a:off x="7677150" y="5334000"/>
            <a:ext cx="48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0,N</a:t>
            </a:r>
            <a:endParaRPr/>
          </a:p>
        </p:txBody>
      </p:sp>
      <p:cxnSp>
        <p:nvCxnSpPr>
          <p:cNvPr id="2415" name="Google Shape;2415;p148"/>
          <p:cNvCxnSpPr/>
          <p:nvPr/>
        </p:nvCxnSpPr>
        <p:spPr>
          <a:xfrm>
            <a:off x="7677150" y="43434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16" name="Google Shape;2416;p148"/>
          <p:cNvSpPr txBox="1"/>
          <p:nvPr/>
        </p:nvSpPr>
        <p:spPr>
          <a:xfrm>
            <a:off x="7759700" y="4419600"/>
            <a:ext cx="48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1,N</a:t>
            </a:r>
            <a:endParaRPr/>
          </a:p>
        </p:txBody>
      </p:sp>
      <p:sp>
        <p:nvSpPr>
          <p:cNvPr id="2417" name="Google Shape;2417;p148"/>
          <p:cNvSpPr/>
          <p:nvPr/>
        </p:nvSpPr>
        <p:spPr>
          <a:xfrm>
            <a:off x="4210050" y="4800600"/>
            <a:ext cx="1320800" cy="9906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Vinculada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cxnSp>
        <p:nvCxnSpPr>
          <p:cNvPr id="2418" name="Google Shape;2418;p148"/>
          <p:cNvCxnSpPr/>
          <p:nvPr/>
        </p:nvCxnSpPr>
        <p:spPr>
          <a:xfrm>
            <a:off x="3467100" y="5257800"/>
            <a:ext cx="7429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19" name="Google Shape;2419;p148"/>
          <p:cNvCxnSpPr/>
          <p:nvPr/>
        </p:nvCxnSpPr>
        <p:spPr>
          <a:xfrm>
            <a:off x="3467100" y="5334000"/>
            <a:ext cx="825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20" name="Google Shape;2420;p148"/>
          <p:cNvCxnSpPr/>
          <p:nvPr/>
        </p:nvCxnSpPr>
        <p:spPr>
          <a:xfrm flipH="1" rot="10800000">
            <a:off x="5530850" y="4991100"/>
            <a:ext cx="11557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21" name="Google Shape;2421;p148"/>
          <p:cNvSpPr txBox="1"/>
          <p:nvPr/>
        </p:nvSpPr>
        <p:spPr>
          <a:xfrm>
            <a:off x="3570287" y="5410200"/>
            <a:ext cx="4397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1,1</a:t>
            </a:r>
            <a:endParaRPr/>
          </a:p>
        </p:txBody>
      </p:sp>
      <p:sp>
        <p:nvSpPr>
          <p:cNvPr id="2422" name="Google Shape;2422;p148"/>
          <p:cNvSpPr txBox="1"/>
          <p:nvPr/>
        </p:nvSpPr>
        <p:spPr>
          <a:xfrm>
            <a:off x="5695950" y="5105400"/>
            <a:ext cx="48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0,N</a:t>
            </a:r>
            <a:endParaRPr/>
          </a:p>
        </p:txBody>
      </p:sp>
      <p:sp>
        <p:nvSpPr>
          <p:cNvPr id="2423" name="Google Shape;2423;p148"/>
          <p:cNvSpPr txBox="1"/>
          <p:nvPr/>
        </p:nvSpPr>
        <p:spPr>
          <a:xfrm>
            <a:off x="1073150" y="5791200"/>
            <a:ext cx="723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código</a:t>
            </a:r>
            <a:endParaRPr/>
          </a:p>
        </p:txBody>
      </p:sp>
      <p:cxnSp>
        <p:nvCxnSpPr>
          <p:cNvPr id="2424" name="Google Shape;2424;p148"/>
          <p:cNvCxnSpPr/>
          <p:nvPr/>
        </p:nvCxnSpPr>
        <p:spPr>
          <a:xfrm flipH="1" rot="10800000">
            <a:off x="1435100" y="5486400"/>
            <a:ext cx="1371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25" name="Google Shape;2425;p148"/>
          <p:cNvCxnSpPr/>
          <p:nvPr/>
        </p:nvCxnSpPr>
        <p:spPr>
          <a:xfrm>
            <a:off x="1155700" y="6096000"/>
            <a:ext cx="49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26" name="Google Shape;2426;p148"/>
          <p:cNvSpPr txBox="1"/>
          <p:nvPr/>
        </p:nvSpPr>
        <p:spPr>
          <a:xfrm>
            <a:off x="1733550" y="5791200"/>
            <a:ext cx="4778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</a:t>
            </a:r>
            <a:endParaRPr/>
          </a:p>
        </p:txBody>
      </p:sp>
      <p:cxnSp>
        <p:nvCxnSpPr>
          <p:cNvPr id="2427" name="Google Shape;2427;p148"/>
          <p:cNvCxnSpPr/>
          <p:nvPr/>
        </p:nvCxnSpPr>
        <p:spPr>
          <a:xfrm flipH="1" rot="10800000">
            <a:off x="1973262" y="5486400"/>
            <a:ext cx="833437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28" name="Google Shape;2428;p148"/>
          <p:cNvSpPr txBox="1"/>
          <p:nvPr/>
        </p:nvSpPr>
        <p:spPr>
          <a:xfrm>
            <a:off x="2154237" y="5791200"/>
            <a:ext cx="876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semestre</a:t>
            </a:r>
            <a:endParaRPr/>
          </a:p>
        </p:txBody>
      </p:sp>
      <p:cxnSp>
        <p:nvCxnSpPr>
          <p:cNvPr id="2429" name="Google Shape;2429;p148"/>
          <p:cNvCxnSpPr/>
          <p:nvPr/>
        </p:nvCxnSpPr>
        <p:spPr>
          <a:xfrm flipH="1" rot="10800000">
            <a:off x="2592387" y="5486400"/>
            <a:ext cx="214312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30" name="Google Shape;2430;p148"/>
          <p:cNvSpPr txBox="1"/>
          <p:nvPr/>
        </p:nvSpPr>
        <p:spPr>
          <a:xfrm>
            <a:off x="3073400" y="57912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{sala}</a:t>
            </a:r>
            <a:endParaRPr/>
          </a:p>
        </p:txBody>
      </p:sp>
      <p:cxnSp>
        <p:nvCxnSpPr>
          <p:cNvPr id="2431" name="Google Shape;2431;p148"/>
          <p:cNvCxnSpPr/>
          <p:nvPr/>
        </p:nvCxnSpPr>
        <p:spPr>
          <a:xfrm rot="10800000">
            <a:off x="2806700" y="5486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32" name="Google Shape;2432;p148"/>
          <p:cNvSpPr/>
          <p:nvPr/>
        </p:nvSpPr>
        <p:spPr>
          <a:xfrm>
            <a:off x="412750" y="4114800"/>
            <a:ext cx="990600" cy="3810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</a:t>
            </a:r>
            <a:endParaRPr/>
          </a:p>
        </p:txBody>
      </p:sp>
      <p:sp>
        <p:nvSpPr>
          <p:cNvPr id="2433" name="Google Shape;2433;p148"/>
          <p:cNvSpPr/>
          <p:nvPr/>
        </p:nvSpPr>
        <p:spPr>
          <a:xfrm>
            <a:off x="1898650" y="3810000"/>
            <a:ext cx="1816100" cy="9906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Responsável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</a:t>
            </a:r>
            <a:endParaRPr/>
          </a:p>
        </p:txBody>
      </p:sp>
      <p:cxnSp>
        <p:nvCxnSpPr>
          <p:cNvPr id="2434" name="Google Shape;2434;p148"/>
          <p:cNvCxnSpPr/>
          <p:nvPr/>
        </p:nvCxnSpPr>
        <p:spPr>
          <a:xfrm>
            <a:off x="2806700" y="48006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35" name="Google Shape;2435;p148"/>
          <p:cNvSpPr txBox="1"/>
          <p:nvPr/>
        </p:nvSpPr>
        <p:spPr>
          <a:xfrm>
            <a:off x="2827337" y="4800600"/>
            <a:ext cx="4397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1,1</a:t>
            </a:r>
            <a:endParaRPr/>
          </a:p>
        </p:txBody>
      </p:sp>
      <p:cxnSp>
        <p:nvCxnSpPr>
          <p:cNvPr id="2436" name="Google Shape;2436;p148"/>
          <p:cNvCxnSpPr/>
          <p:nvPr/>
        </p:nvCxnSpPr>
        <p:spPr>
          <a:xfrm>
            <a:off x="1403350" y="4305300"/>
            <a:ext cx="49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37" name="Google Shape;2437;p148"/>
          <p:cNvSpPr txBox="1"/>
          <p:nvPr/>
        </p:nvSpPr>
        <p:spPr>
          <a:xfrm>
            <a:off x="1403350" y="4038600"/>
            <a:ext cx="48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149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43" name="Google Shape;2443;p149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 Exercícios de modelagem</a:t>
            </a:r>
            <a:endParaRPr/>
          </a:p>
        </p:txBody>
      </p:sp>
      <p:sp>
        <p:nvSpPr>
          <p:cNvPr id="2444" name="Google Shape;2444;p149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Requisitos para o esquema conceitual da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universidade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 matrícula identifica um funcionário. O quadro de funcionários inclui técnico-administrativos e professores. É preciso guardar nome, endereço, sexo, lotação (departamento), data de admissão, identidade, cpf e telefone(s) do funcionário. Nome e data de nascimento dos dependentes também são necessários. </a:t>
            </a:r>
            <a:endParaRPr/>
          </a:p>
        </p:txBody>
      </p:sp>
      <p:sp>
        <p:nvSpPr>
          <p:cNvPr id="2445" name="Google Shape;2445;p149"/>
          <p:cNvSpPr/>
          <p:nvPr/>
        </p:nvSpPr>
        <p:spPr>
          <a:xfrm>
            <a:off x="4375150" y="4343400"/>
            <a:ext cx="1320800" cy="381000"/>
          </a:xfrm>
          <a:prstGeom prst="flowChartProcess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Funcionário</a:t>
            </a:r>
            <a:endParaRPr/>
          </a:p>
        </p:txBody>
      </p:sp>
      <p:sp>
        <p:nvSpPr>
          <p:cNvPr id="2446" name="Google Shape;2446;p149"/>
          <p:cNvSpPr txBox="1"/>
          <p:nvPr/>
        </p:nvSpPr>
        <p:spPr>
          <a:xfrm>
            <a:off x="3714750" y="5410200"/>
            <a:ext cx="1073150" cy="533400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</a:t>
            </a:r>
            <a:endParaRPr/>
          </a:p>
        </p:txBody>
      </p:sp>
      <p:sp>
        <p:nvSpPr>
          <p:cNvPr id="2447" name="Google Shape;2447;p149"/>
          <p:cNvSpPr txBox="1"/>
          <p:nvPr/>
        </p:nvSpPr>
        <p:spPr>
          <a:xfrm>
            <a:off x="5335587" y="5410200"/>
            <a:ext cx="1433512" cy="5334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Técnico-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Administrativo</a:t>
            </a:r>
            <a:endParaRPr/>
          </a:p>
        </p:txBody>
      </p:sp>
      <p:cxnSp>
        <p:nvCxnSpPr>
          <p:cNvPr id="2448" name="Google Shape;2448;p149"/>
          <p:cNvCxnSpPr/>
          <p:nvPr/>
        </p:nvCxnSpPr>
        <p:spPr>
          <a:xfrm flipH="1" rot="10800000">
            <a:off x="4979987" y="4732337"/>
            <a:ext cx="1587" cy="254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49" name="Google Shape;2449;p149"/>
          <p:cNvCxnSpPr/>
          <p:nvPr/>
        </p:nvCxnSpPr>
        <p:spPr>
          <a:xfrm rot="10800000">
            <a:off x="5008562" y="4732337"/>
            <a:ext cx="0" cy="254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50" name="Google Shape;2450;p149"/>
          <p:cNvSpPr/>
          <p:nvPr/>
        </p:nvSpPr>
        <p:spPr>
          <a:xfrm>
            <a:off x="4595812" y="4960937"/>
            <a:ext cx="742950" cy="228600"/>
          </a:xfrm>
          <a:prstGeom prst="flowChartExtra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cxnSp>
        <p:nvCxnSpPr>
          <p:cNvPr id="2451" name="Google Shape;2451;p149"/>
          <p:cNvCxnSpPr/>
          <p:nvPr/>
        </p:nvCxnSpPr>
        <p:spPr>
          <a:xfrm flipH="1" rot="10800000">
            <a:off x="4251325" y="5189537"/>
            <a:ext cx="715962" cy="220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52" name="Google Shape;2452;p149"/>
          <p:cNvCxnSpPr/>
          <p:nvPr/>
        </p:nvCxnSpPr>
        <p:spPr>
          <a:xfrm>
            <a:off x="4967287" y="5189537"/>
            <a:ext cx="1085850" cy="220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53" name="Google Shape;2453;p149"/>
          <p:cNvSpPr txBox="1"/>
          <p:nvPr/>
        </p:nvSpPr>
        <p:spPr>
          <a:xfrm>
            <a:off x="5695950" y="4267200"/>
            <a:ext cx="577850" cy="204787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0,N</a:t>
            </a:r>
            <a:endParaRPr/>
          </a:p>
        </p:txBody>
      </p:sp>
      <p:sp>
        <p:nvSpPr>
          <p:cNvPr id="2454" name="Google Shape;2454;p149"/>
          <p:cNvSpPr txBox="1"/>
          <p:nvPr/>
        </p:nvSpPr>
        <p:spPr>
          <a:xfrm>
            <a:off x="6769100" y="4267200"/>
            <a:ext cx="4953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1,1</a:t>
            </a:r>
            <a:endParaRPr/>
          </a:p>
        </p:txBody>
      </p:sp>
      <p:sp>
        <p:nvSpPr>
          <p:cNvPr id="2455" name="Google Shape;2455;p149"/>
          <p:cNvSpPr txBox="1"/>
          <p:nvPr/>
        </p:nvSpPr>
        <p:spPr>
          <a:xfrm>
            <a:off x="7346950" y="4419600"/>
            <a:ext cx="1073150" cy="2286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Dependente</a:t>
            </a:r>
            <a:endParaRPr/>
          </a:p>
        </p:txBody>
      </p:sp>
      <p:sp>
        <p:nvSpPr>
          <p:cNvPr id="2456" name="Google Shape;2456;p149"/>
          <p:cNvSpPr txBox="1"/>
          <p:nvPr/>
        </p:nvSpPr>
        <p:spPr>
          <a:xfrm>
            <a:off x="7264400" y="4343400"/>
            <a:ext cx="1262062" cy="381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57" name="Google Shape;2457;p149"/>
          <p:cNvCxnSpPr/>
          <p:nvPr/>
        </p:nvCxnSpPr>
        <p:spPr>
          <a:xfrm>
            <a:off x="5695950" y="4533900"/>
            <a:ext cx="49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58" name="Google Shape;2458;p149"/>
          <p:cNvCxnSpPr/>
          <p:nvPr/>
        </p:nvCxnSpPr>
        <p:spPr>
          <a:xfrm>
            <a:off x="6851650" y="4533900"/>
            <a:ext cx="4127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59" name="Google Shape;2459;p149"/>
          <p:cNvCxnSpPr/>
          <p:nvPr/>
        </p:nvCxnSpPr>
        <p:spPr>
          <a:xfrm>
            <a:off x="6851650" y="4572000"/>
            <a:ext cx="4127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60" name="Google Shape;2460;p149"/>
          <p:cNvSpPr txBox="1"/>
          <p:nvPr/>
        </p:nvSpPr>
        <p:spPr>
          <a:xfrm>
            <a:off x="1403350" y="4343400"/>
            <a:ext cx="1155700" cy="381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Departamento</a:t>
            </a:r>
            <a:endParaRPr/>
          </a:p>
        </p:txBody>
      </p:sp>
      <p:sp>
        <p:nvSpPr>
          <p:cNvPr id="2461" name="Google Shape;2461;p149"/>
          <p:cNvSpPr txBox="1"/>
          <p:nvPr/>
        </p:nvSpPr>
        <p:spPr>
          <a:xfrm>
            <a:off x="2889250" y="4267200"/>
            <a:ext cx="41275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0,N</a:t>
            </a:r>
            <a:endParaRPr/>
          </a:p>
        </p:txBody>
      </p:sp>
      <p:cxnSp>
        <p:nvCxnSpPr>
          <p:cNvPr id="2462" name="Google Shape;2462;p149"/>
          <p:cNvCxnSpPr/>
          <p:nvPr/>
        </p:nvCxnSpPr>
        <p:spPr>
          <a:xfrm rot="10800000">
            <a:off x="2559050" y="4533900"/>
            <a:ext cx="5778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63" name="Google Shape;2463;p149"/>
          <p:cNvCxnSpPr/>
          <p:nvPr/>
        </p:nvCxnSpPr>
        <p:spPr>
          <a:xfrm>
            <a:off x="3917950" y="45339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64" name="Google Shape;2464;p149"/>
          <p:cNvSpPr txBox="1"/>
          <p:nvPr/>
        </p:nvSpPr>
        <p:spPr>
          <a:xfrm>
            <a:off x="3879850" y="4267200"/>
            <a:ext cx="41275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1,1</a:t>
            </a:r>
            <a:endParaRPr/>
          </a:p>
        </p:txBody>
      </p:sp>
      <p:sp>
        <p:nvSpPr>
          <p:cNvPr id="2465" name="Google Shape;2465;p149"/>
          <p:cNvSpPr/>
          <p:nvPr/>
        </p:nvSpPr>
        <p:spPr>
          <a:xfrm>
            <a:off x="3136900" y="4267200"/>
            <a:ext cx="742950" cy="533400"/>
          </a:xfrm>
          <a:prstGeom prst="flowChartDecision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6" name="Google Shape;2466;p149"/>
          <p:cNvSpPr/>
          <p:nvPr/>
        </p:nvSpPr>
        <p:spPr>
          <a:xfrm>
            <a:off x="6191250" y="4267200"/>
            <a:ext cx="660400" cy="533400"/>
          </a:xfrm>
          <a:prstGeom prst="flowChartDecision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/>
          <p:nvPr>
            <p:ph idx="1" type="body"/>
          </p:nvPr>
        </p:nvSpPr>
        <p:spPr>
          <a:xfrm>
            <a:off x="819150" y="1989137"/>
            <a:ext cx="8502650" cy="397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Informática implementada gradativamente;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Exemplo: empresa hipotética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Char char="◦"/>
            </a:pPr>
            <a:r>
              <a:rPr b="1" i="0" lang="en-US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Vendas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Char char="◦"/>
            </a:pPr>
            <a:r>
              <a:rPr b="1" i="0" lang="en-US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Producão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Char char="◦"/>
            </a:pPr>
            <a:r>
              <a:rPr b="1" i="0" lang="en-US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Compras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Onde ficam os dados dos produtos?</a:t>
            </a:r>
            <a:endParaRPr/>
          </a:p>
        </p:txBody>
      </p:sp>
      <p:sp>
        <p:nvSpPr>
          <p:cNvPr id="207" name="Google Shape;207;p15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8" name="Google Shape;208;p15"/>
          <p:cNvSpPr txBox="1"/>
          <p:nvPr>
            <p:ph idx="4294967295" type="title"/>
          </p:nvPr>
        </p:nvSpPr>
        <p:spPr>
          <a:xfrm>
            <a:off x="381000" y="357188"/>
            <a:ext cx="9244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b="1" i="1" lang="en-US" sz="36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Contextualização da Modelagem de Dados</a:t>
            </a:r>
            <a:endParaRPr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0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p150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72" name="Google Shape;2472;p150"/>
          <p:cNvSpPr txBox="1"/>
          <p:nvPr/>
        </p:nvSpPr>
        <p:spPr>
          <a:xfrm>
            <a:off x="5943600" y="3505200"/>
            <a:ext cx="1408112" cy="396875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Capacitação</a:t>
            </a:r>
            <a:endParaRPr/>
          </a:p>
        </p:txBody>
      </p:sp>
      <p:sp>
        <p:nvSpPr>
          <p:cNvPr id="2473" name="Google Shape;2473;p150"/>
          <p:cNvSpPr txBox="1"/>
          <p:nvPr/>
        </p:nvSpPr>
        <p:spPr>
          <a:xfrm>
            <a:off x="2393950" y="3429000"/>
            <a:ext cx="1155700" cy="533400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</a:t>
            </a:r>
            <a:endParaRPr/>
          </a:p>
        </p:txBody>
      </p:sp>
      <p:sp>
        <p:nvSpPr>
          <p:cNvPr id="2474" name="Google Shape;2474;p150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 Exercícios de modelagem</a:t>
            </a:r>
            <a:endParaRPr/>
          </a:p>
        </p:txBody>
      </p:sp>
      <p:sp>
        <p:nvSpPr>
          <p:cNvPr id="2475" name="Google Shape;2475;p150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Requisitos para o esquema conceitual da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universidade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Deve-se conhecer ainda qual a capacitação técnico-científica de cada professor em termos de congressos, cursos de pós-graduação, cursos de extensão e trabalhos publicados.</a:t>
            </a:r>
            <a:endParaRPr/>
          </a:p>
        </p:txBody>
      </p:sp>
      <p:sp>
        <p:nvSpPr>
          <p:cNvPr id="2476" name="Google Shape;2476;p150"/>
          <p:cNvSpPr txBox="1"/>
          <p:nvPr/>
        </p:nvSpPr>
        <p:spPr>
          <a:xfrm>
            <a:off x="5448300" y="3505200"/>
            <a:ext cx="314325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1,1</a:t>
            </a:r>
            <a:endParaRPr/>
          </a:p>
        </p:txBody>
      </p:sp>
      <p:sp>
        <p:nvSpPr>
          <p:cNvPr id="2477" name="Google Shape;2477;p150"/>
          <p:cNvSpPr txBox="1"/>
          <p:nvPr/>
        </p:nvSpPr>
        <p:spPr>
          <a:xfrm>
            <a:off x="3714750" y="3505200"/>
            <a:ext cx="314325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0,N</a:t>
            </a:r>
            <a:endParaRPr/>
          </a:p>
        </p:txBody>
      </p:sp>
      <p:sp>
        <p:nvSpPr>
          <p:cNvPr id="2478" name="Google Shape;2478;p150"/>
          <p:cNvSpPr txBox="1"/>
          <p:nvPr/>
        </p:nvSpPr>
        <p:spPr>
          <a:xfrm>
            <a:off x="5365750" y="4648200"/>
            <a:ext cx="901700" cy="457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Graduação</a:t>
            </a:r>
            <a:endParaRPr/>
          </a:p>
        </p:txBody>
      </p:sp>
      <p:sp>
        <p:nvSpPr>
          <p:cNvPr id="2479" name="Google Shape;2479;p150"/>
          <p:cNvSpPr txBox="1"/>
          <p:nvPr/>
        </p:nvSpPr>
        <p:spPr>
          <a:xfrm>
            <a:off x="6438900" y="4648200"/>
            <a:ext cx="903287" cy="457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Pós-Graduação</a:t>
            </a:r>
            <a:endParaRPr/>
          </a:p>
        </p:txBody>
      </p:sp>
      <p:cxnSp>
        <p:nvCxnSpPr>
          <p:cNvPr id="2480" name="Google Shape;2480;p150"/>
          <p:cNvCxnSpPr/>
          <p:nvPr/>
        </p:nvCxnSpPr>
        <p:spPr>
          <a:xfrm flipH="1" rot="10800000">
            <a:off x="6684962" y="3962400"/>
            <a:ext cx="1587" cy="254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81" name="Google Shape;2481;p150"/>
          <p:cNvCxnSpPr/>
          <p:nvPr/>
        </p:nvCxnSpPr>
        <p:spPr>
          <a:xfrm rot="10800000">
            <a:off x="6604000" y="3962400"/>
            <a:ext cx="0" cy="254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82" name="Google Shape;2482;p150"/>
          <p:cNvSpPr txBox="1"/>
          <p:nvPr/>
        </p:nvSpPr>
        <p:spPr>
          <a:xfrm>
            <a:off x="7594600" y="4648200"/>
            <a:ext cx="903287" cy="457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Publicação</a:t>
            </a:r>
            <a:endParaRPr/>
          </a:p>
        </p:txBody>
      </p:sp>
      <p:sp>
        <p:nvSpPr>
          <p:cNvPr id="2483" name="Google Shape;2483;p150"/>
          <p:cNvSpPr txBox="1"/>
          <p:nvPr/>
        </p:nvSpPr>
        <p:spPr>
          <a:xfrm>
            <a:off x="4292600" y="4648200"/>
            <a:ext cx="903287" cy="457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 Técnico</a:t>
            </a:r>
            <a:endParaRPr/>
          </a:p>
        </p:txBody>
      </p:sp>
      <p:sp>
        <p:nvSpPr>
          <p:cNvPr id="2484" name="Google Shape;2484;p150"/>
          <p:cNvSpPr/>
          <p:nvPr/>
        </p:nvSpPr>
        <p:spPr>
          <a:xfrm>
            <a:off x="6273800" y="4191000"/>
            <a:ext cx="742950" cy="228600"/>
          </a:xfrm>
          <a:prstGeom prst="flowChartExtra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cxnSp>
        <p:nvCxnSpPr>
          <p:cNvPr id="2485" name="Google Shape;2485;p150"/>
          <p:cNvCxnSpPr/>
          <p:nvPr/>
        </p:nvCxnSpPr>
        <p:spPr>
          <a:xfrm>
            <a:off x="5283200" y="3695700"/>
            <a:ext cx="5778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86" name="Google Shape;2486;p150"/>
          <p:cNvCxnSpPr/>
          <p:nvPr/>
        </p:nvCxnSpPr>
        <p:spPr>
          <a:xfrm flipH="1" rot="10800000">
            <a:off x="4745037" y="4419600"/>
            <a:ext cx="1900237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87" name="Google Shape;2487;p150"/>
          <p:cNvCxnSpPr/>
          <p:nvPr/>
        </p:nvCxnSpPr>
        <p:spPr>
          <a:xfrm flipH="1">
            <a:off x="5816600" y="4419600"/>
            <a:ext cx="828675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88" name="Google Shape;2488;p150"/>
          <p:cNvCxnSpPr/>
          <p:nvPr/>
        </p:nvCxnSpPr>
        <p:spPr>
          <a:xfrm rot="10800000">
            <a:off x="6645275" y="4419600"/>
            <a:ext cx="246062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89" name="Google Shape;2489;p150"/>
          <p:cNvCxnSpPr/>
          <p:nvPr/>
        </p:nvCxnSpPr>
        <p:spPr>
          <a:xfrm>
            <a:off x="6645275" y="4419600"/>
            <a:ext cx="1401762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90" name="Google Shape;2490;p150"/>
          <p:cNvCxnSpPr/>
          <p:nvPr/>
        </p:nvCxnSpPr>
        <p:spPr>
          <a:xfrm>
            <a:off x="3549650" y="3695700"/>
            <a:ext cx="825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91" name="Google Shape;2491;p150"/>
          <p:cNvSpPr/>
          <p:nvPr/>
        </p:nvSpPr>
        <p:spPr>
          <a:xfrm>
            <a:off x="4375150" y="3429000"/>
            <a:ext cx="908050" cy="533400"/>
          </a:xfrm>
          <a:prstGeom prst="flowChartDecision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2" name="Google Shape;2492;p150"/>
          <p:cNvSpPr/>
          <p:nvPr/>
        </p:nvSpPr>
        <p:spPr>
          <a:xfrm>
            <a:off x="4457700" y="3505200"/>
            <a:ext cx="742950" cy="381000"/>
          </a:xfrm>
          <a:prstGeom prst="flowChartDecision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3" name="Google Shape;2493;p150"/>
          <p:cNvSpPr txBox="1"/>
          <p:nvPr/>
        </p:nvSpPr>
        <p:spPr>
          <a:xfrm>
            <a:off x="5861050" y="3352800"/>
            <a:ext cx="1568450" cy="685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7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p151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99" name="Google Shape;2499;p151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 Exercícios de modelagem</a:t>
            </a:r>
            <a:endParaRPr/>
          </a:p>
        </p:txBody>
      </p:sp>
      <p:sp>
        <p:nvSpPr>
          <p:cNvPr id="2500" name="Google Shape;2500;p151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Requisitos para o esquema conceitual da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universidade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grade de avaliação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mostra as notas dos alunos em cada turma. 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histórico escolar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aluno contém todas as disciplinas já cursadas em cada curso, constando o ano/semestre em que foi cursada e o resultado final obtido em cada disciplina.</a:t>
            </a:r>
            <a:endParaRPr/>
          </a:p>
        </p:txBody>
      </p:sp>
      <p:sp>
        <p:nvSpPr>
          <p:cNvPr id="2501" name="Google Shape;2501;p151"/>
          <p:cNvSpPr/>
          <p:nvPr/>
        </p:nvSpPr>
        <p:spPr>
          <a:xfrm>
            <a:off x="4210050" y="5334000"/>
            <a:ext cx="1651000" cy="1143000"/>
          </a:xfrm>
          <a:prstGeom prst="flowChartDecision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2" name="Google Shape;2502;p151"/>
          <p:cNvSpPr txBox="1"/>
          <p:nvPr/>
        </p:nvSpPr>
        <p:spPr>
          <a:xfrm>
            <a:off x="6026150" y="3886200"/>
            <a:ext cx="1898650" cy="236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3" name="Google Shape;2503;p151"/>
          <p:cNvSpPr txBox="1"/>
          <p:nvPr/>
        </p:nvSpPr>
        <p:spPr>
          <a:xfrm>
            <a:off x="2311400" y="5638800"/>
            <a:ext cx="13208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4" name="Google Shape;2504;p151"/>
          <p:cNvSpPr/>
          <p:nvPr/>
        </p:nvSpPr>
        <p:spPr>
          <a:xfrm>
            <a:off x="2559050" y="4038600"/>
            <a:ext cx="825500" cy="381000"/>
          </a:xfrm>
          <a:prstGeom prst="flowChartProcess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/>
          </a:p>
        </p:txBody>
      </p:sp>
      <p:sp>
        <p:nvSpPr>
          <p:cNvPr id="2505" name="Google Shape;2505;p151"/>
          <p:cNvSpPr/>
          <p:nvPr/>
        </p:nvSpPr>
        <p:spPr>
          <a:xfrm>
            <a:off x="6604000" y="4038600"/>
            <a:ext cx="825500" cy="381000"/>
          </a:xfrm>
          <a:prstGeom prst="flowChartProcess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</a:t>
            </a:r>
            <a:endParaRPr/>
          </a:p>
        </p:txBody>
      </p:sp>
      <p:sp>
        <p:nvSpPr>
          <p:cNvPr id="2506" name="Google Shape;2506;p151"/>
          <p:cNvSpPr/>
          <p:nvPr/>
        </p:nvSpPr>
        <p:spPr>
          <a:xfrm>
            <a:off x="4787900" y="3962400"/>
            <a:ext cx="990600" cy="533400"/>
          </a:xfrm>
          <a:prstGeom prst="flowChartDecision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Cursa</a:t>
            </a:r>
            <a:endParaRPr/>
          </a:p>
        </p:txBody>
      </p:sp>
      <p:cxnSp>
        <p:nvCxnSpPr>
          <p:cNvPr id="2507" name="Google Shape;2507;p151"/>
          <p:cNvCxnSpPr/>
          <p:nvPr/>
        </p:nvCxnSpPr>
        <p:spPr>
          <a:xfrm>
            <a:off x="3384550" y="4229100"/>
            <a:ext cx="14033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08" name="Google Shape;2508;p151"/>
          <p:cNvCxnSpPr/>
          <p:nvPr/>
        </p:nvCxnSpPr>
        <p:spPr>
          <a:xfrm>
            <a:off x="5778500" y="4229100"/>
            <a:ext cx="825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09" name="Google Shape;2509;p151"/>
          <p:cNvSpPr txBox="1"/>
          <p:nvPr/>
        </p:nvSpPr>
        <p:spPr>
          <a:xfrm>
            <a:off x="3306762" y="3960812"/>
            <a:ext cx="4841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1,N</a:t>
            </a:r>
            <a:endParaRPr/>
          </a:p>
        </p:txBody>
      </p:sp>
      <p:sp>
        <p:nvSpPr>
          <p:cNvPr id="2510" name="Google Shape;2510;p151"/>
          <p:cNvSpPr txBox="1"/>
          <p:nvPr/>
        </p:nvSpPr>
        <p:spPr>
          <a:xfrm>
            <a:off x="6026150" y="3962400"/>
            <a:ext cx="48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0,N</a:t>
            </a:r>
            <a:endParaRPr/>
          </a:p>
        </p:txBody>
      </p:sp>
      <p:sp>
        <p:nvSpPr>
          <p:cNvPr id="2511" name="Google Shape;2511;p151"/>
          <p:cNvSpPr/>
          <p:nvPr/>
        </p:nvSpPr>
        <p:spPr>
          <a:xfrm>
            <a:off x="2393950" y="5715000"/>
            <a:ext cx="1155700" cy="381000"/>
          </a:xfrm>
          <a:prstGeom prst="flowChartProcess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Turma</a:t>
            </a:r>
            <a:endParaRPr/>
          </a:p>
        </p:txBody>
      </p:sp>
      <p:sp>
        <p:nvSpPr>
          <p:cNvPr id="2512" name="Google Shape;2512;p151"/>
          <p:cNvSpPr/>
          <p:nvPr/>
        </p:nvSpPr>
        <p:spPr>
          <a:xfrm>
            <a:off x="2311400" y="4800600"/>
            <a:ext cx="1320800" cy="533400"/>
          </a:xfrm>
          <a:prstGeom prst="flowChartDecision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Matricula</a:t>
            </a:r>
            <a:endParaRPr/>
          </a:p>
        </p:txBody>
      </p:sp>
      <p:cxnSp>
        <p:nvCxnSpPr>
          <p:cNvPr id="2513" name="Google Shape;2513;p151"/>
          <p:cNvCxnSpPr/>
          <p:nvPr/>
        </p:nvCxnSpPr>
        <p:spPr>
          <a:xfrm>
            <a:off x="2971800" y="4419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14" name="Google Shape;2514;p151"/>
          <p:cNvCxnSpPr/>
          <p:nvPr/>
        </p:nvCxnSpPr>
        <p:spPr>
          <a:xfrm>
            <a:off x="2971800" y="53340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15" name="Google Shape;2515;p151"/>
          <p:cNvSpPr txBox="1"/>
          <p:nvPr/>
        </p:nvSpPr>
        <p:spPr>
          <a:xfrm>
            <a:off x="3054350" y="4495800"/>
            <a:ext cx="48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0,N</a:t>
            </a:r>
            <a:endParaRPr/>
          </a:p>
        </p:txBody>
      </p:sp>
      <p:sp>
        <p:nvSpPr>
          <p:cNvPr id="2516" name="Google Shape;2516;p151"/>
          <p:cNvSpPr txBox="1"/>
          <p:nvPr/>
        </p:nvSpPr>
        <p:spPr>
          <a:xfrm>
            <a:off x="2971800" y="5410200"/>
            <a:ext cx="48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1,N</a:t>
            </a:r>
            <a:endParaRPr/>
          </a:p>
        </p:txBody>
      </p:sp>
      <p:sp>
        <p:nvSpPr>
          <p:cNvPr id="2517" name="Google Shape;2517;p151"/>
          <p:cNvSpPr/>
          <p:nvPr/>
        </p:nvSpPr>
        <p:spPr>
          <a:xfrm>
            <a:off x="6438900" y="5715000"/>
            <a:ext cx="1155700" cy="381000"/>
          </a:xfrm>
          <a:prstGeom prst="flowChartProcess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Disciplina</a:t>
            </a:r>
            <a:endParaRPr/>
          </a:p>
        </p:txBody>
      </p:sp>
      <p:sp>
        <p:nvSpPr>
          <p:cNvPr id="2518" name="Google Shape;2518;p151"/>
          <p:cNvSpPr/>
          <p:nvPr/>
        </p:nvSpPr>
        <p:spPr>
          <a:xfrm>
            <a:off x="6356350" y="4800600"/>
            <a:ext cx="1320800" cy="533400"/>
          </a:xfrm>
          <a:prstGeom prst="flowChartDecision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Contém</a:t>
            </a:r>
            <a:endParaRPr/>
          </a:p>
        </p:txBody>
      </p:sp>
      <p:cxnSp>
        <p:nvCxnSpPr>
          <p:cNvPr id="2519" name="Google Shape;2519;p151"/>
          <p:cNvCxnSpPr/>
          <p:nvPr/>
        </p:nvCxnSpPr>
        <p:spPr>
          <a:xfrm>
            <a:off x="7016750" y="53340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20" name="Google Shape;2520;p151"/>
          <p:cNvSpPr txBox="1"/>
          <p:nvPr/>
        </p:nvSpPr>
        <p:spPr>
          <a:xfrm>
            <a:off x="7016750" y="5410200"/>
            <a:ext cx="48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0,N</a:t>
            </a:r>
            <a:endParaRPr/>
          </a:p>
        </p:txBody>
      </p:sp>
      <p:cxnSp>
        <p:nvCxnSpPr>
          <p:cNvPr id="2521" name="Google Shape;2521;p151"/>
          <p:cNvCxnSpPr/>
          <p:nvPr/>
        </p:nvCxnSpPr>
        <p:spPr>
          <a:xfrm>
            <a:off x="7016750" y="4419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22" name="Google Shape;2522;p151"/>
          <p:cNvSpPr txBox="1"/>
          <p:nvPr/>
        </p:nvSpPr>
        <p:spPr>
          <a:xfrm>
            <a:off x="7099300" y="4495800"/>
            <a:ext cx="48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1,N</a:t>
            </a:r>
            <a:endParaRPr/>
          </a:p>
        </p:txBody>
      </p:sp>
      <p:sp>
        <p:nvSpPr>
          <p:cNvPr id="2523" name="Google Shape;2523;p151"/>
          <p:cNvSpPr/>
          <p:nvPr/>
        </p:nvSpPr>
        <p:spPr>
          <a:xfrm>
            <a:off x="4375150" y="5410200"/>
            <a:ext cx="1320800" cy="990600"/>
          </a:xfrm>
          <a:prstGeom prst="flowChartDecision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Vinculada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cxnSp>
        <p:nvCxnSpPr>
          <p:cNvPr id="2524" name="Google Shape;2524;p151"/>
          <p:cNvCxnSpPr/>
          <p:nvPr/>
        </p:nvCxnSpPr>
        <p:spPr>
          <a:xfrm>
            <a:off x="3632200" y="5867400"/>
            <a:ext cx="7429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25" name="Google Shape;2525;p151"/>
          <p:cNvCxnSpPr/>
          <p:nvPr/>
        </p:nvCxnSpPr>
        <p:spPr>
          <a:xfrm>
            <a:off x="3632200" y="5943600"/>
            <a:ext cx="825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26" name="Google Shape;2526;p151"/>
          <p:cNvCxnSpPr/>
          <p:nvPr/>
        </p:nvCxnSpPr>
        <p:spPr>
          <a:xfrm flipH="1" rot="10800000">
            <a:off x="5695950" y="5143500"/>
            <a:ext cx="3048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27" name="Google Shape;2527;p151"/>
          <p:cNvSpPr txBox="1"/>
          <p:nvPr/>
        </p:nvSpPr>
        <p:spPr>
          <a:xfrm>
            <a:off x="1238250" y="4724400"/>
            <a:ext cx="717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{nota}</a:t>
            </a:r>
            <a:endParaRPr/>
          </a:p>
        </p:txBody>
      </p:sp>
      <p:cxnSp>
        <p:nvCxnSpPr>
          <p:cNvPr id="2528" name="Google Shape;2528;p151"/>
          <p:cNvCxnSpPr/>
          <p:nvPr/>
        </p:nvCxnSpPr>
        <p:spPr>
          <a:xfrm>
            <a:off x="1955800" y="4876800"/>
            <a:ext cx="355600" cy="19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29" name="Google Shape;2529;p151"/>
          <p:cNvSpPr txBox="1"/>
          <p:nvPr/>
        </p:nvSpPr>
        <p:spPr>
          <a:xfrm>
            <a:off x="1238250" y="5029200"/>
            <a:ext cx="7461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/status/</a:t>
            </a:r>
            <a:endParaRPr/>
          </a:p>
        </p:txBody>
      </p:sp>
      <p:cxnSp>
        <p:nvCxnSpPr>
          <p:cNvPr id="2530" name="Google Shape;2530;p151"/>
          <p:cNvCxnSpPr/>
          <p:nvPr/>
        </p:nvCxnSpPr>
        <p:spPr>
          <a:xfrm flipH="1" rot="10800000">
            <a:off x="1984375" y="5067300"/>
            <a:ext cx="327025" cy="11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4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152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36" name="Google Shape;2536;p152"/>
          <p:cNvSpPr txBox="1"/>
          <p:nvPr/>
        </p:nvSpPr>
        <p:spPr>
          <a:xfrm>
            <a:off x="742950" y="228600"/>
            <a:ext cx="8420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Esquema Conceitual Completo</a:t>
            </a:r>
            <a:endParaRPr/>
          </a:p>
        </p:txBody>
      </p:sp>
      <p:sp>
        <p:nvSpPr>
          <p:cNvPr id="2537" name="Google Shape;2537;p152"/>
          <p:cNvSpPr txBox="1"/>
          <p:nvPr/>
        </p:nvSpPr>
        <p:spPr>
          <a:xfrm>
            <a:off x="782637" y="1804987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8" name="Google Shape;2538;p152"/>
          <p:cNvSpPr txBox="1"/>
          <p:nvPr/>
        </p:nvSpPr>
        <p:spPr>
          <a:xfrm>
            <a:off x="4292600" y="2438400"/>
            <a:ext cx="908050" cy="228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Departamento</a:t>
            </a:r>
            <a:endParaRPr/>
          </a:p>
        </p:txBody>
      </p:sp>
      <p:sp>
        <p:nvSpPr>
          <p:cNvPr id="2539" name="Google Shape;2539;p152"/>
          <p:cNvSpPr txBox="1"/>
          <p:nvPr/>
        </p:nvSpPr>
        <p:spPr>
          <a:xfrm>
            <a:off x="2578100" y="1200150"/>
            <a:ext cx="941387" cy="21907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</a:t>
            </a:r>
            <a:endParaRPr/>
          </a:p>
        </p:txBody>
      </p:sp>
      <p:sp>
        <p:nvSpPr>
          <p:cNvPr id="2540" name="Google Shape;2540;p152"/>
          <p:cNvSpPr txBox="1"/>
          <p:nvPr/>
        </p:nvSpPr>
        <p:spPr>
          <a:xfrm>
            <a:off x="6026150" y="3276600"/>
            <a:ext cx="1176337" cy="2174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Funcionario</a:t>
            </a:r>
            <a:endParaRPr/>
          </a:p>
        </p:txBody>
      </p:sp>
      <p:grpSp>
        <p:nvGrpSpPr>
          <p:cNvPr id="2541" name="Google Shape;2541;p152"/>
          <p:cNvGrpSpPr/>
          <p:nvPr/>
        </p:nvGrpSpPr>
        <p:grpSpPr>
          <a:xfrm>
            <a:off x="2851150" y="1876425"/>
            <a:ext cx="393700" cy="361950"/>
            <a:chOff x="0" y="0"/>
            <a:chExt cx="20001" cy="20001"/>
          </a:xfrm>
        </p:grpSpPr>
        <p:cxnSp>
          <p:nvCxnSpPr>
            <p:cNvPr id="2542" name="Google Shape;2542;p152"/>
            <p:cNvCxnSpPr/>
            <p:nvPr/>
          </p:nvCxnSpPr>
          <p:spPr>
            <a:xfrm flipH="1">
              <a:off x="0" y="0"/>
              <a:ext cx="10018" cy="1001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43" name="Google Shape;2543;p152"/>
            <p:cNvCxnSpPr/>
            <p:nvPr/>
          </p:nvCxnSpPr>
          <p:spPr>
            <a:xfrm>
              <a:off x="9983" y="0"/>
              <a:ext cx="10018" cy="1001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44" name="Google Shape;2544;p152"/>
            <p:cNvCxnSpPr/>
            <p:nvPr/>
          </p:nvCxnSpPr>
          <p:spPr>
            <a:xfrm>
              <a:off x="0" y="9983"/>
              <a:ext cx="10018" cy="1001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45" name="Google Shape;2545;p152"/>
            <p:cNvCxnSpPr/>
            <p:nvPr/>
          </p:nvCxnSpPr>
          <p:spPr>
            <a:xfrm flipH="1">
              <a:off x="9983" y="9983"/>
              <a:ext cx="10018" cy="1001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546" name="Google Shape;2546;p152"/>
          <p:cNvSpPr txBox="1"/>
          <p:nvPr/>
        </p:nvSpPr>
        <p:spPr>
          <a:xfrm>
            <a:off x="2538412" y="2735262"/>
            <a:ext cx="903287" cy="2174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Disciplina</a:t>
            </a:r>
            <a:endParaRPr/>
          </a:p>
        </p:txBody>
      </p:sp>
      <p:sp>
        <p:nvSpPr>
          <p:cNvPr id="2547" name="Google Shape;2547;p152"/>
          <p:cNvSpPr txBox="1"/>
          <p:nvPr/>
        </p:nvSpPr>
        <p:spPr>
          <a:xfrm>
            <a:off x="5557837" y="4183062"/>
            <a:ext cx="901700" cy="3635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</a:t>
            </a:r>
            <a:endParaRPr/>
          </a:p>
        </p:txBody>
      </p:sp>
      <p:sp>
        <p:nvSpPr>
          <p:cNvPr id="2548" name="Google Shape;2548;p152"/>
          <p:cNvSpPr txBox="1"/>
          <p:nvPr/>
        </p:nvSpPr>
        <p:spPr>
          <a:xfrm>
            <a:off x="6931025" y="4183062"/>
            <a:ext cx="901700" cy="3619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Tecnico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Administrativo</a:t>
            </a:r>
            <a:endParaRPr/>
          </a:p>
        </p:txBody>
      </p:sp>
      <p:cxnSp>
        <p:nvCxnSpPr>
          <p:cNvPr id="2549" name="Google Shape;2549;p152"/>
          <p:cNvCxnSpPr/>
          <p:nvPr/>
        </p:nvCxnSpPr>
        <p:spPr>
          <a:xfrm>
            <a:off x="3048000" y="1414462"/>
            <a:ext cx="1587" cy="4714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50" name="Google Shape;2550;p152"/>
          <p:cNvCxnSpPr/>
          <p:nvPr/>
        </p:nvCxnSpPr>
        <p:spPr>
          <a:xfrm>
            <a:off x="3048000" y="2232025"/>
            <a:ext cx="1587" cy="5064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551" name="Google Shape;2551;p152"/>
          <p:cNvGrpSpPr/>
          <p:nvPr/>
        </p:nvGrpSpPr>
        <p:grpSpPr>
          <a:xfrm>
            <a:off x="2578100" y="4183062"/>
            <a:ext cx="863600" cy="363537"/>
            <a:chOff x="0" y="0"/>
            <a:chExt cx="20001" cy="20000"/>
          </a:xfrm>
        </p:grpSpPr>
        <p:sp>
          <p:nvSpPr>
            <p:cNvPr id="2552" name="Google Shape;2552;p152"/>
            <p:cNvSpPr txBox="1"/>
            <p:nvPr/>
          </p:nvSpPr>
          <p:spPr>
            <a:xfrm>
              <a:off x="1147" y="3993"/>
              <a:ext cx="17722" cy="1201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Turma</a:t>
              </a:r>
              <a:endParaRPr/>
            </a:p>
          </p:txBody>
        </p:sp>
        <p:sp>
          <p:nvSpPr>
            <p:cNvPr id="2553" name="Google Shape;2553;p152"/>
            <p:cNvSpPr txBox="1"/>
            <p:nvPr/>
          </p:nvSpPr>
          <p:spPr>
            <a:xfrm>
              <a:off x="0" y="0"/>
              <a:ext cx="20001" cy="200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54" name="Google Shape;2554;p152"/>
          <p:cNvGrpSpPr/>
          <p:nvPr/>
        </p:nvGrpSpPr>
        <p:grpSpPr>
          <a:xfrm>
            <a:off x="2773362" y="3386137"/>
            <a:ext cx="550862" cy="544512"/>
            <a:chOff x="0" y="0"/>
            <a:chExt cx="20000" cy="20000"/>
          </a:xfrm>
        </p:grpSpPr>
        <p:grpSp>
          <p:nvGrpSpPr>
            <p:cNvPr id="2555" name="Google Shape;2555;p152"/>
            <p:cNvGrpSpPr/>
            <p:nvPr/>
          </p:nvGrpSpPr>
          <p:grpSpPr>
            <a:xfrm>
              <a:off x="2850" y="3528"/>
              <a:ext cx="14300" cy="12921"/>
              <a:chOff x="0" y="0"/>
              <a:chExt cx="20000" cy="20000"/>
            </a:xfrm>
          </p:grpSpPr>
          <p:cxnSp>
            <p:nvCxnSpPr>
              <p:cNvPr id="2556" name="Google Shape;2556;p152"/>
              <p:cNvCxnSpPr/>
              <p:nvPr/>
            </p:nvCxnSpPr>
            <p:spPr>
              <a:xfrm flipH="1">
                <a:off x="0" y="0"/>
                <a:ext cx="10000" cy="1001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57" name="Google Shape;2557;p152"/>
              <p:cNvCxnSpPr/>
              <p:nvPr/>
            </p:nvCxnSpPr>
            <p:spPr>
              <a:xfrm>
                <a:off x="10000" y="0"/>
                <a:ext cx="10000" cy="1001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58" name="Google Shape;2558;p152"/>
              <p:cNvCxnSpPr/>
              <p:nvPr/>
            </p:nvCxnSpPr>
            <p:spPr>
              <a:xfrm>
                <a:off x="0" y="9982"/>
                <a:ext cx="10000" cy="1001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59" name="Google Shape;2559;p152"/>
              <p:cNvCxnSpPr/>
              <p:nvPr/>
            </p:nvCxnSpPr>
            <p:spPr>
              <a:xfrm flipH="1">
                <a:off x="10000" y="9982"/>
                <a:ext cx="10000" cy="1001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560" name="Google Shape;2560;p152"/>
            <p:cNvGrpSpPr/>
            <p:nvPr/>
          </p:nvGrpSpPr>
          <p:grpSpPr>
            <a:xfrm>
              <a:off x="0" y="0"/>
              <a:ext cx="20000" cy="20000"/>
              <a:chOff x="0" y="0"/>
              <a:chExt cx="20000" cy="19998"/>
            </a:xfrm>
          </p:grpSpPr>
          <p:cxnSp>
            <p:nvCxnSpPr>
              <p:cNvPr id="2561" name="Google Shape;2561;p152"/>
              <p:cNvCxnSpPr/>
              <p:nvPr/>
            </p:nvCxnSpPr>
            <p:spPr>
              <a:xfrm flipH="1">
                <a:off x="0" y="0"/>
                <a:ext cx="10000" cy="1002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62" name="Google Shape;2562;p152"/>
              <p:cNvCxnSpPr/>
              <p:nvPr/>
            </p:nvCxnSpPr>
            <p:spPr>
              <a:xfrm>
                <a:off x="10000" y="0"/>
                <a:ext cx="10000" cy="1002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63" name="Google Shape;2563;p152"/>
              <p:cNvCxnSpPr/>
              <p:nvPr/>
            </p:nvCxnSpPr>
            <p:spPr>
              <a:xfrm>
                <a:off x="0" y="9976"/>
                <a:ext cx="10000" cy="1002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64" name="Google Shape;2564;p152"/>
              <p:cNvCxnSpPr/>
              <p:nvPr/>
            </p:nvCxnSpPr>
            <p:spPr>
              <a:xfrm flipH="1">
                <a:off x="10000" y="9976"/>
                <a:ext cx="10000" cy="1002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2565" name="Google Shape;2565;p152"/>
          <p:cNvCxnSpPr/>
          <p:nvPr/>
        </p:nvCxnSpPr>
        <p:spPr>
          <a:xfrm flipH="1" rot="10800000">
            <a:off x="6577012" y="3505200"/>
            <a:ext cx="1587" cy="254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66" name="Google Shape;2566;p152"/>
          <p:cNvSpPr txBox="1"/>
          <p:nvPr/>
        </p:nvSpPr>
        <p:spPr>
          <a:xfrm>
            <a:off x="2559050" y="4749800"/>
            <a:ext cx="588962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contém</a:t>
            </a:r>
            <a:endParaRPr/>
          </a:p>
        </p:txBody>
      </p:sp>
      <p:sp>
        <p:nvSpPr>
          <p:cNvPr id="2567" name="Google Shape;2567;p152"/>
          <p:cNvSpPr txBox="1"/>
          <p:nvPr/>
        </p:nvSpPr>
        <p:spPr>
          <a:xfrm>
            <a:off x="7126287" y="3060700"/>
            <a:ext cx="314325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(0,N)</a:t>
            </a:r>
            <a:endParaRPr/>
          </a:p>
        </p:txBody>
      </p:sp>
      <p:sp>
        <p:nvSpPr>
          <p:cNvPr id="2568" name="Google Shape;2568;p152"/>
          <p:cNvSpPr txBox="1"/>
          <p:nvPr/>
        </p:nvSpPr>
        <p:spPr>
          <a:xfrm>
            <a:off x="4787900" y="2209800"/>
            <a:ext cx="314325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(0,N)</a:t>
            </a:r>
            <a:endParaRPr/>
          </a:p>
        </p:txBody>
      </p:sp>
      <p:sp>
        <p:nvSpPr>
          <p:cNvPr id="2569" name="Google Shape;2569;p152"/>
          <p:cNvSpPr txBox="1"/>
          <p:nvPr/>
        </p:nvSpPr>
        <p:spPr>
          <a:xfrm>
            <a:off x="3797300" y="1143000"/>
            <a:ext cx="314325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(1,1)</a:t>
            </a:r>
            <a:endParaRPr/>
          </a:p>
        </p:txBody>
      </p:sp>
      <p:sp>
        <p:nvSpPr>
          <p:cNvPr id="2570" name="Google Shape;2570;p152"/>
          <p:cNvSpPr txBox="1"/>
          <p:nvPr/>
        </p:nvSpPr>
        <p:spPr>
          <a:xfrm>
            <a:off x="2735262" y="1649412"/>
            <a:ext cx="314325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(1,N)</a:t>
            </a:r>
            <a:endParaRPr/>
          </a:p>
        </p:txBody>
      </p:sp>
      <p:sp>
        <p:nvSpPr>
          <p:cNvPr id="2571" name="Google Shape;2571;p152"/>
          <p:cNvSpPr txBox="1"/>
          <p:nvPr/>
        </p:nvSpPr>
        <p:spPr>
          <a:xfrm>
            <a:off x="2695575" y="2228850"/>
            <a:ext cx="314325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(0,N)</a:t>
            </a:r>
            <a:endParaRPr/>
          </a:p>
        </p:txBody>
      </p:sp>
      <p:cxnSp>
        <p:nvCxnSpPr>
          <p:cNvPr id="2572" name="Google Shape;2572;p152"/>
          <p:cNvCxnSpPr/>
          <p:nvPr/>
        </p:nvCxnSpPr>
        <p:spPr>
          <a:xfrm rot="10800000">
            <a:off x="6604000" y="3505200"/>
            <a:ext cx="0" cy="254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73" name="Google Shape;2573;p152"/>
          <p:cNvSpPr txBox="1"/>
          <p:nvPr/>
        </p:nvSpPr>
        <p:spPr>
          <a:xfrm>
            <a:off x="2360612" y="5486400"/>
            <a:ext cx="649287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matriculado</a:t>
            </a:r>
            <a:endParaRPr/>
          </a:p>
        </p:txBody>
      </p:sp>
      <p:grpSp>
        <p:nvGrpSpPr>
          <p:cNvPr id="2574" name="Google Shape;2574;p152"/>
          <p:cNvGrpSpPr/>
          <p:nvPr/>
        </p:nvGrpSpPr>
        <p:grpSpPr>
          <a:xfrm>
            <a:off x="6108700" y="2362200"/>
            <a:ext cx="495300" cy="361950"/>
            <a:chOff x="0" y="0"/>
            <a:chExt cx="20001" cy="20001"/>
          </a:xfrm>
        </p:grpSpPr>
        <p:cxnSp>
          <p:nvCxnSpPr>
            <p:cNvPr id="2575" name="Google Shape;2575;p152"/>
            <p:cNvCxnSpPr/>
            <p:nvPr/>
          </p:nvCxnSpPr>
          <p:spPr>
            <a:xfrm flipH="1">
              <a:off x="0" y="0"/>
              <a:ext cx="10018" cy="1001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76" name="Google Shape;2576;p152"/>
            <p:cNvCxnSpPr/>
            <p:nvPr/>
          </p:nvCxnSpPr>
          <p:spPr>
            <a:xfrm>
              <a:off x="9983" y="0"/>
              <a:ext cx="10018" cy="1001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77" name="Google Shape;2577;p152"/>
            <p:cNvCxnSpPr/>
            <p:nvPr/>
          </p:nvCxnSpPr>
          <p:spPr>
            <a:xfrm>
              <a:off x="0" y="9983"/>
              <a:ext cx="10018" cy="1001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78" name="Google Shape;2578;p152"/>
            <p:cNvCxnSpPr/>
            <p:nvPr/>
          </p:nvCxnSpPr>
          <p:spPr>
            <a:xfrm flipH="1">
              <a:off x="9983" y="9983"/>
              <a:ext cx="10018" cy="1001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579" name="Google Shape;2579;p152"/>
          <p:cNvCxnSpPr/>
          <p:nvPr/>
        </p:nvCxnSpPr>
        <p:spPr>
          <a:xfrm flipH="1" rot="10800000">
            <a:off x="3048000" y="3935412"/>
            <a:ext cx="1587" cy="254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80" name="Google Shape;2580;p152"/>
          <p:cNvSpPr txBox="1"/>
          <p:nvPr/>
        </p:nvSpPr>
        <p:spPr>
          <a:xfrm>
            <a:off x="5440362" y="3894137"/>
            <a:ext cx="314325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(1,N)</a:t>
            </a:r>
            <a:endParaRPr/>
          </a:p>
        </p:txBody>
      </p:sp>
      <p:sp>
        <p:nvSpPr>
          <p:cNvPr id="2581" name="Google Shape;2581;p152"/>
          <p:cNvSpPr txBox="1"/>
          <p:nvPr/>
        </p:nvSpPr>
        <p:spPr>
          <a:xfrm>
            <a:off x="7164387" y="1720850"/>
            <a:ext cx="314325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(1,1)</a:t>
            </a:r>
            <a:endParaRPr/>
          </a:p>
        </p:txBody>
      </p:sp>
      <p:sp>
        <p:nvSpPr>
          <p:cNvPr id="2582" name="Google Shape;2582;p152"/>
          <p:cNvSpPr txBox="1"/>
          <p:nvPr/>
        </p:nvSpPr>
        <p:spPr>
          <a:xfrm>
            <a:off x="4210050" y="2819400"/>
            <a:ext cx="314325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(0,N)</a:t>
            </a:r>
            <a:endParaRPr/>
          </a:p>
        </p:txBody>
      </p:sp>
      <p:sp>
        <p:nvSpPr>
          <p:cNvPr id="2583" name="Google Shape;2583;p152"/>
          <p:cNvSpPr txBox="1"/>
          <p:nvPr/>
        </p:nvSpPr>
        <p:spPr>
          <a:xfrm>
            <a:off x="6438900" y="3048000"/>
            <a:ext cx="314325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(1,1)</a:t>
            </a:r>
            <a:endParaRPr/>
          </a:p>
        </p:txBody>
      </p:sp>
      <p:sp>
        <p:nvSpPr>
          <p:cNvPr id="2584" name="Google Shape;2584;p152"/>
          <p:cNvSpPr txBox="1"/>
          <p:nvPr/>
        </p:nvSpPr>
        <p:spPr>
          <a:xfrm>
            <a:off x="5613400" y="2362200"/>
            <a:ext cx="314325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(0,N)</a:t>
            </a:r>
            <a:endParaRPr/>
          </a:p>
        </p:txBody>
      </p:sp>
      <p:sp>
        <p:nvSpPr>
          <p:cNvPr id="2585" name="Google Shape;2585;p152"/>
          <p:cNvSpPr txBox="1"/>
          <p:nvPr/>
        </p:nvSpPr>
        <p:spPr>
          <a:xfrm>
            <a:off x="2735262" y="3937000"/>
            <a:ext cx="314325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(1,1)</a:t>
            </a:r>
            <a:endParaRPr/>
          </a:p>
        </p:txBody>
      </p:sp>
      <p:grpSp>
        <p:nvGrpSpPr>
          <p:cNvPr id="2586" name="Google Shape;2586;p152"/>
          <p:cNvGrpSpPr/>
          <p:nvPr/>
        </p:nvGrpSpPr>
        <p:grpSpPr>
          <a:xfrm>
            <a:off x="4459287" y="4183062"/>
            <a:ext cx="393700" cy="363537"/>
            <a:chOff x="0" y="0"/>
            <a:chExt cx="20001" cy="20001"/>
          </a:xfrm>
        </p:grpSpPr>
        <p:cxnSp>
          <p:nvCxnSpPr>
            <p:cNvPr id="2587" name="Google Shape;2587;p152"/>
            <p:cNvCxnSpPr/>
            <p:nvPr/>
          </p:nvCxnSpPr>
          <p:spPr>
            <a:xfrm flipH="1">
              <a:off x="0" y="0"/>
              <a:ext cx="10018" cy="1001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88" name="Google Shape;2588;p152"/>
            <p:cNvCxnSpPr/>
            <p:nvPr/>
          </p:nvCxnSpPr>
          <p:spPr>
            <a:xfrm>
              <a:off x="9983" y="0"/>
              <a:ext cx="10018" cy="1001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89" name="Google Shape;2589;p152"/>
            <p:cNvCxnSpPr/>
            <p:nvPr/>
          </p:nvCxnSpPr>
          <p:spPr>
            <a:xfrm>
              <a:off x="0" y="9983"/>
              <a:ext cx="10018" cy="1001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90" name="Google Shape;2590;p152"/>
            <p:cNvCxnSpPr/>
            <p:nvPr/>
          </p:nvCxnSpPr>
          <p:spPr>
            <a:xfrm flipH="1">
              <a:off x="9983" y="9983"/>
              <a:ext cx="10018" cy="1001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591" name="Google Shape;2591;p152"/>
          <p:cNvGrpSpPr/>
          <p:nvPr/>
        </p:nvGrpSpPr>
        <p:grpSpPr>
          <a:xfrm>
            <a:off x="5595937" y="2627312"/>
            <a:ext cx="393700" cy="361950"/>
            <a:chOff x="0" y="0"/>
            <a:chExt cx="20001" cy="20001"/>
          </a:xfrm>
        </p:grpSpPr>
        <p:cxnSp>
          <p:nvCxnSpPr>
            <p:cNvPr id="2592" name="Google Shape;2592;p152"/>
            <p:cNvCxnSpPr/>
            <p:nvPr/>
          </p:nvCxnSpPr>
          <p:spPr>
            <a:xfrm flipH="1">
              <a:off x="0" y="0"/>
              <a:ext cx="10018" cy="1001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93" name="Google Shape;2593;p152"/>
            <p:cNvCxnSpPr/>
            <p:nvPr/>
          </p:nvCxnSpPr>
          <p:spPr>
            <a:xfrm>
              <a:off x="9983" y="0"/>
              <a:ext cx="10018" cy="1001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94" name="Google Shape;2594;p152"/>
            <p:cNvCxnSpPr/>
            <p:nvPr/>
          </p:nvCxnSpPr>
          <p:spPr>
            <a:xfrm>
              <a:off x="0" y="9983"/>
              <a:ext cx="10018" cy="1001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95" name="Google Shape;2595;p152"/>
            <p:cNvCxnSpPr/>
            <p:nvPr/>
          </p:nvCxnSpPr>
          <p:spPr>
            <a:xfrm flipH="1">
              <a:off x="9983" y="9983"/>
              <a:ext cx="10018" cy="1001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596" name="Google Shape;2596;p152"/>
          <p:cNvCxnSpPr/>
          <p:nvPr/>
        </p:nvCxnSpPr>
        <p:spPr>
          <a:xfrm>
            <a:off x="3440112" y="4364037"/>
            <a:ext cx="1020762" cy="15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97" name="Google Shape;2597;p152"/>
          <p:cNvCxnSpPr/>
          <p:nvPr/>
        </p:nvCxnSpPr>
        <p:spPr>
          <a:xfrm>
            <a:off x="4851400" y="4364037"/>
            <a:ext cx="706437" cy="15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98" name="Google Shape;2598;p152"/>
          <p:cNvCxnSpPr/>
          <p:nvPr/>
        </p:nvCxnSpPr>
        <p:spPr>
          <a:xfrm flipH="1" rot="10800000">
            <a:off x="5792787" y="2989262"/>
            <a:ext cx="1587" cy="11953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99" name="Google Shape;2599;p152"/>
          <p:cNvCxnSpPr/>
          <p:nvPr/>
        </p:nvCxnSpPr>
        <p:spPr>
          <a:xfrm rot="10800000">
            <a:off x="3440112" y="2808287"/>
            <a:ext cx="21574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00" name="Google Shape;2600;p152"/>
          <p:cNvSpPr txBox="1"/>
          <p:nvPr/>
        </p:nvSpPr>
        <p:spPr>
          <a:xfrm>
            <a:off x="2538412" y="5775325"/>
            <a:ext cx="942975" cy="21907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/>
          </a:p>
        </p:txBody>
      </p:sp>
      <p:sp>
        <p:nvSpPr>
          <p:cNvPr id="2601" name="Google Shape;2601;p152"/>
          <p:cNvSpPr txBox="1"/>
          <p:nvPr/>
        </p:nvSpPr>
        <p:spPr>
          <a:xfrm>
            <a:off x="6811962" y="1395412"/>
            <a:ext cx="942975" cy="2174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Dependente</a:t>
            </a:r>
            <a:endParaRPr/>
          </a:p>
        </p:txBody>
      </p:sp>
      <p:cxnSp>
        <p:nvCxnSpPr>
          <p:cNvPr id="2602" name="Google Shape;2602;p152"/>
          <p:cNvCxnSpPr/>
          <p:nvPr/>
        </p:nvCxnSpPr>
        <p:spPr>
          <a:xfrm>
            <a:off x="7086600" y="2735262"/>
            <a:ext cx="0" cy="5445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03" name="Google Shape;2603;p152"/>
          <p:cNvCxnSpPr/>
          <p:nvPr/>
        </p:nvCxnSpPr>
        <p:spPr>
          <a:xfrm rot="10800000">
            <a:off x="7086600" y="1612900"/>
            <a:ext cx="0" cy="5794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604" name="Google Shape;2604;p152"/>
          <p:cNvGrpSpPr/>
          <p:nvPr/>
        </p:nvGrpSpPr>
        <p:grpSpPr>
          <a:xfrm>
            <a:off x="6811962" y="2192337"/>
            <a:ext cx="550862" cy="544512"/>
            <a:chOff x="0" y="0"/>
            <a:chExt cx="20000" cy="20000"/>
          </a:xfrm>
        </p:grpSpPr>
        <p:grpSp>
          <p:nvGrpSpPr>
            <p:cNvPr id="2605" name="Google Shape;2605;p152"/>
            <p:cNvGrpSpPr/>
            <p:nvPr/>
          </p:nvGrpSpPr>
          <p:grpSpPr>
            <a:xfrm>
              <a:off x="2850" y="3528"/>
              <a:ext cx="14300" cy="12921"/>
              <a:chOff x="0" y="0"/>
              <a:chExt cx="20000" cy="20000"/>
            </a:xfrm>
          </p:grpSpPr>
          <p:cxnSp>
            <p:nvCxnSpPr>
              <p:cNvPr id="2606" name="Google Shape;2606;p152"/>
              <p:cNvCxnSpPr/>
              <p:nvPr/>
            </p:nvCxnSpPr>
            <p:spPr>
              <a:xfrm flipH="1">
                <a:off x="0" y="0"/>
                <a:ext cx="10000" cy="1001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07" name="Google Shape;2607;p152"/>
              <p:cNvCxnSpPr/>
              <p:nvPr/>
            </p:nvCxnSpPr>
            <p:spPr>
              <a:xfrm>
                <a:off x="10000" y="0"/>
                <a:ext cx="10000" cy="1001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08" name="Google Shape;2608;p152"/>
              <p:cNvCxnSpPr/>
              <p:nvPr/>
            </p:nvCxnSpPr>
            <p:spPr>
              <a:xfrm>
                <a:off x="0" y="9982"/>
                <a:ext cx="10000" cy="1001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09" name="Google Shape;2609;p152"/>
              <p:cNvCxnSpPr/>
              <p:nvPr/>
            </p:nvCxnSpPr>
            <p:spPr>
              <a:xfrm flipH="1">
                <a:off x="10000" y="9982"/>
                <a:ext cx="10000" cy="1001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610" name="Google Shape;2610;p152"/>
            <p:cNvGrpSpPr/>
            <p:nvPr/>
          </p:nvGrpSpPr>
          <p:grpSpPr>
            <a:xfrm>
              <a:off x="0" y="0"/>
              <a:ext cx="20000" cy="20000"/>
              <a:chOff x="0" y="0"/>
              <a:chExt cx="20000" cy="19998"/>
            </a:xfrm>
          </p:grpSpPr>
          <p:cxnSp>
            <p:nvCxnSpPr>
              <p:cNvPr id="2611" name="Google Shape;2611;p152"/>
              <p:cNvCxnSpPr/>
              <p:nvPr/>
            </p:nvCxnSpPr>
            <p:spPr>
              <a:xfrm flipH="1">
                <a:off x="0" y="0"/>
                <a:ext cx="10000" cy="1002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12" name="Google Shape;2612;p152"/>
              <p:cNvCxnSpPr/>
              <p:nvPr/>
            </p:nvCxnSpPr>
            <p:spPr>
              <a:xfrm>
                <a:off x="10000" y="0"/>
                <a:ext cx="10000" cy="1002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13" name="Google Shape;2613;p152"/>
              <p:cNvCxnSpPr/>
              <p:nvPr/>
            </p:nvCxnSpPr>
            <p:spPr>
              <a:xfrm>
                <a:off x="0" y="9976"/>
                <a:ext cx="10000" cy="1002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14" name="Google Shape;2614;p152"/>
              <p:cNvCxnSpPr/>
              <p:nvPr/>
            </p:nvCxnSpPr>
            <p:spPr>
              <a:xfrm flipH="1">
                <a:off x="10000" y="9976"/>
                <a:ext cx="10000" cy="1002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2615" name="Google Shape;2615;p152"/>
          <p:cNvSpPr txBox="1"/>
          <p:nvPr/>
        </p:nvSpPr>
        <p:spPr>
          <a:xfrm>
            <a:off x="6772275" y="1358900"/>
            <a:ext cx="1022350" cy="2905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16" name="Google Shape;2616;p152"/>
          <p:cNvGrpSpPr/>
          <p:nvPr/>
        </p:nvGrpSpPr>
        <p:grpSpPr>
          <a:xfrm>
            <a:off x="2851150" y="5051425"/>
            <a:ext cx="393700" cy="363537"/>
            <a:chOff x="0" y="0"/>
            <a:chExt cx="20001" cy="20001"/>
          </a:xfrm>
        </p:grpSpPr>
        <p:cxnSp>
          <p:nvCxnSpPr>
            <p:cNvPr id="2617" name="Google Shape;2617;p152"/>
            <p:cNvCxnSpPr/>
            <p:nvPr/>
          </p:nvCxnSpPr>
          <p:spPr>
            <a:xfrm flipH="1">
              <a:off x="0" y="0"/>
              <a:ext cx="10018" cy="1001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18" name="Google Shape;2618;p152"/>
            <p:cNvCxnSpPr/>
            <p:nvPr/>
          </p:nvCxnSpPr>
          <p:spPr>
            <a:xfrm>
              <a:off x="9983" y="0"/>
              <a:ext cx="10018" cy="1001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19" name="Google Shape;2619;p152"/>
            <p:cNvCxnSpPr/>
            <p:nvPr/>
          </p:nvCxnSpPr>
          <p:spPr>
            <a:xfrm>
              <a:off x="0" y="9983"/>
              <a:ext cx="10018" cy="1001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20" name="Google Shape;2620;p152"/>
            <p:cNvCxnSpPr/>
            <p:nvPr/>
          </p:nvCxnSpPr>
          <p:spPr>
            <a:xfrm flipH="1">
              <a:off x="9983" y="9983"/>
              <a:ext cx="10018" cy="1001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621" name="Google Shape;2621;p152"/>
          <p:cNvCxnSpPr/>
          <p:nvPr/>
        </p:nvCxnSpPr>
        <p:spPr>
          <a:xfrm flipH="1" rot="10800000">
            <a:off x="3048000" y="4545012"/>
            <a:ext cx="1587" cy="50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622" name="Google Shape;2622;p152"/>
          <p:cNvGrpSpPr/>
          <p:nvPr/>
        </p:nvGrpSpPr>
        <p:grpSpPr>
          <a:xfrm>
            <a:off x="1558925" y="3133725"/>
            <a:ext cx="392112" cy="361950"/>
            <a:chOff x="0" y="0"/>
            <a:chExt cx="20001" cy="20001"/>
          </a:xfrm>
        </p:grpSpPr>
        <p:cxnSp>
          <p:nvCxnSpPr>
            <p:cNvPr id="2623" name="Google Shape;2623;p152"/>
            <p:cNvCxnSpPr/>
            <p:nvPr/>
          </p:nvCxnSpPr>
          <p:spPr>
            <a:xfrm flipH="1">
              <a:off x="0" y="0"/>
              <a:ext cx="10018" cy="1001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24" name="Google Shape;2624;p152"/>
            <p:cNvCxnSpPr/>
            <p:nvPr/>
          </p:nvCxnSpPr>
          <p:spPr>
            <a:xfrm>
              <a:off x="9983" y="0"/>
              <a:ext cx="10018" cy="1001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25" name="Google Shape;2625;p152"/>
            <p:cNvCxnSpPr/>
            <p:nvPr/>
          </p:nvCxnSpPr>
          <p:spPr>
            <a:xfrm>
              <a:off x="0" y="9983"/>
              <a:ext cx="10018" cy="1001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26" name="Google Shape;2626;p152"/>
            <p:cNvCxnSpPr/>
            <p:nvPr/>
          </p:nvCxnSpPr>
          <p:spPr>
            <a:xfrm flipH="1">
              <a:off x="9983" y="9983"/>
              <a:ext cx="10018" cy="1001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627" name="Google Shape;2627;p152"/>
          <p:cNvCxnSpPr/>
          <p:nvPr/>
        </p:nvCxnSpPr>
        <p:spPr>
          <a:xfrm rot="10800000">
            <a:off x="1754187" y="3495675"/>
            <a:ext cx="0" cy="23891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28" name="Google Shape;2628;p152"/>
          <p:cNvCxnSpPr/>
          <p:nvPr/>
        </p:nvCxnSpPr>
        <p:spPr>
          <a:xfrm rot="10800000">
            <a:off x="1754187" y="1323975"/>
            <a:ext cx="0" cy="18097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29" name="Google Shape;2629;p152"/>
          <p:cNvCxnSpPr/>
          <p:nvPr/>
        </p:nvCxnSpPr>
        <p:spPr>
          <a:xfrm>
            <a:off x="1754187" y="5884862"/>
            <a:ext cx="78422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30" name="Google Shape;2630;p152"/>
          <p:cNvCxnSpPr/>
          <p:nvPr/>
        </p:nvCxnSpPr>
        <p:spPr>
          <a:xfrm>
            <a:off x="1754187" y="1323975"/>
            <a:ext cx="8239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31" name="Google Shape;2631;p152"/>
          <p:cNvSpPr txBox="1"/>
          <p:nvPr/>
        </p:nvSpPr>
        <p:spPr>
          <a:xfrm>
            <a:off x="3748087" y="4200525"/>
            <a:ext cx="314325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(1,1)</a:t>
            </a:r>
            <a:endParaRPr/>
          </a:p>
        </p:txBody>
      </p:sp>
      <p:sp>
        <p:nvSpPr>
          <p:cNvPr id="2632" name="Google Shape;2632;p152"/>
          <p:cNvSpPr txBox="1"/>
          <p:nvPr/>
        </p:nvSpPr>
        <p:spPr>
          <a:xfrm>
            <a:off x="5035550" y="4200525"/>
            <a:ext cx="314325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(0,N)</a:t>
            </a:r>
            <a:endParaRPr/>
          </a:p>
        </p:txBody>
      </p:sp>
      <p:sp>
        <p:nvSpPr>
          <p:cNvPr id="2633" name="Google Shape;2633;p152"/>
          <p:cNvSpPr txBox="1"/>
          <p:nvPr/>
        </p:nvSpPr>
        <p:spPr>
          <a:xfrm>
            <a:off x="6356350" y="2819400"/>
            <a:ext cx="471487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lotado</a:t>
            </a:r>
            <a:endParaRPr/>
          </a:p>
        </p:txBody>
      </p:sp>
      <p:sp>
        <p:nvSpPr>
          <p:cNvPr id="2634" name="Google Shape;2634;p152"/>
          <p:cNvSpPr txBox="1"/>
          <p:nvPr/>
        </p:nvSpPr>
        <p:spPr>
          <a:xfrm>
            <a:off x="3635375" y="2554287"/>
            <a:ext cx="59055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pode ser ministrada</a:t>
            </a:r>
            <a:endParaRPr/>
          </a:p>
        </p:txBody>
      </p:sp>
      <p:sp>
        <p:nvSpPr>
          <p:cNvPr id="2635" name="Google Shape;2635;p152"/>
          <p:cNvSpPr txBox="1"/>
          <p:nvPr/>
        </p:nvSpPr>
        <p:spPr>
          <a:xfrm>
            <a:off x="5283200" y="2362200"/>
            <a:ext cx="471487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lota</a:t>
            </a:r>
            <a:endParaRPr/>
          </a:p>
        </p:txBody>
      </p:sp>
      <p:sp>
        <p:nvSpPr>
          <p:cNvPr id="2636" name="Google Shape;2636;p152"/>
          <p:cNvSpPr txBox="1"/>
          <p:nvPr/>
        </p:nvSpPr>
        <p:spPr>
          <a:xfrm>
            <a:off x="1981200" y="1371600"/>
            <a:ext cx="314325" cy="13811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(0,N)</a:t>
            </a:r>
            <a:endParaRPr/>
          </a:p>
        </p:txBody>
      </p:sp>
      <p:sp>
        <p:nvSpPr>
          <p:cNvPr id="2637" name="Google Shape;2637;p152"/>
          <p:cNvSpPr txBox="1"/>
          <p:nvPr/>
        </p:nvSpPr>
        <p:spPr>
          <a:xfrm>
            <a:off x="2066925" y="5919787"/>
            <a:ext cx="314325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(1,N)</a:t>
            </a:r>
            <a:endParaRPr/>
          </a:p>
        </p:txBody>
      </p:sp>
      <p:cxnSp>
        <p:nvCxnSpPr>
          <p:cNvPr id="2638" name="Google Shape;2638;p152"/>
          <p:cNvCxnSpPr/>
          <p:nvPr/>
        </p:nvCxnSpPr>
        <p:spPr>
          <a:xfrm>
            <a:off x="3048000" y="5413375"/>
            <a:ext cx="1587" cy="3635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39" name="Google Shape;2639;p152"/>
          <p:cNvSpPr txBox="1"/>
          <p:nvPr/>
        </p:nvSpPr>
        <p:spPr>
          <a:xfrm>
            <a:off x="3087687" y="5486400"/>
            <a:ext cx="314325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(0,N)</a:t>
            </a:r>
            <a:endParaRPr/>
          </a:p>
        </p:txBody>
      </p:sp>
      <p:sp>
        <p:nvSpPr>
          <p:cNvPr id="2640" name="Google Shape;2640;p152"/>
          <p:cNvSpPr txBox="1"/>
          <p:nvPr/>
        </p:nvSpPr>
        <p:spPr>
          <a:xfrm>
            <a:off x="3087687" y="4725987"/>
            <a:ext cx="314325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(1,N)</a:t>
            </a:r>
            <a:endParaRPr/>
          </a:p>
        </p:txBody>
      </p:sp>
      <p:sp>
        <p:nvSpPr>
          <p:cNvPr id="2641" name="Google Shape;2641;p152"/>
          <p:cNvSpPr txBox="1"/>
          <p:nvPr/>
        </p:nvSpPr>
        <p:spPr>
          <a:xfrm>
            <a:off x="4935537" y="4384675"/>
            <a:ext cx="590550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responsável</a:t>
            </a:r>
            <a:endParaRPr/>
          </a:p>
        </p:txBody>
      </p:sp>
      <p:sp>
        <p:nvSpPr>
          <p:cNvPr id="2642" name="Google Shape;2642;p152"/>
          <p:cNvSpPr txBox="1"/>
          <p:nvPr/>
        </p:nvSpPr>
        <p:spPr>
          <a:xfrm>
            <a:off x="3549650" y="4384675"/>
            <a:ext cx="784225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responsabilidade de</a:t>
            </a:r>
            <a:endParaRPr/>
          </a:p>
        </p:txBody>
      </p:sp>
      <p:sp>
        <p:nvSpPr>
          <p:cNvPr id="2643" name="Google Shape;2643;p152"/>
          <p:cNvSpPr txBox="1"/>
          <p:nvPr/>
        </p:nvSpPr>
        <p:spPr>
          <a:xfrm>
            <a:off x="5322887" y="3495675"/>
            <a:ext cx="5873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pode ministrar</a:t>
            </a:r>
            <a:endParaRPr/>
          </a:p>
        </p:txBody>
      </p:sp>
      <p:sp>
        <p:nvSpPr>
          <p:cNvPr id="2644" name="Google Shape;2644;p152"/>
          <p:cNvSpPr txBox="1"/>
          <p:nvPr/>
        </p:nvSpPr>
        <p:spPr>
          <a:xfrm>
            <a:off x="7126287" y="2808287"/>
            <a:ext cx="471487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possui</a:t>
            </a:r>
            <a:endParaRPr/>
          </a:p>
        </p:txBody>
      </p:sp>
      <p:sp>
        <p:nvSpPr>
          <p:cNvPr id="2645" name="Google Shape;2645;p152"/>
          <p:cNvSpPr txBox="1"/>
          <p:nvPr/>
        </p:nvSpPr>
        <p:spPr>
          <a:xfrm>
            <a:off x="7126287" y="1939925"/>
            <a:ext cx="471487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depende</a:t>
            </a:r>
            <a:endParaRPr/>
          </a:p>
        </p:txBody>
      </p:sp>
      <p:sp>
        <p:nvSpPr>
          <p:cNvPr id="2646" name="Google Shape;2646;p152"/>
          <p:cNvSpPr txBox="1"/>
          <p:nvPr/>
        </p:nvSpPr>
        <p:spPr>
          <a:xfrm>
            <a:off x="4210050" y="2209800"/>
            <a:ext cx="550862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administra</a:t>
            </a:r>
            <a:endParaRPr/>
          </a:p>
        </p:txBody>
      </p:sp>
      <p:sp>
        <p:nvSpPr>
          <p:cNvPr id="2647" name="Google Shape;2647;p152"/>
          <p:cNvSpPr txBox="1"/>
          <p:nvPr/>
        </p:nvSpPr>
        <p:spPr>
          <a:xfrm>
            <a:off x="3714750" y="1371600"/>
            <a:ext cx="6270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administrado</a:t>
            </a:r>
            <a:endParaRPr/>
          </a:p>
        </p:txBody>
      </p:sp>
      <p:sp>
        <p:nvSpPr>
          <p:cNvPr id="2648" name="Google Shape;2648;p152"/>
          <p:cNvSpPr txBox="1"/>
          <p:nvPr/>
        </p:nvSpPr>
        <p:spPr>
          <a:xfrm>
            <a:off x="2559050" y="1493837"/>
            <a:ext cx="47148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inclui</a:t>
            </a:r>
            <a:endParaRPr/>
          </a:p>
        </p:txBody>
      </p:sp>
      <p:sp>
        <p:nvSpPr>
          <p:cNvPr id="2649" name="Google Shape;2649;p152"/>
          <p:cNvSpPr txBox="1"/>
          <p:nvPr/>
        </p:nvSpPr>
        <p:spPr>
          <a:xfrm>
            <a:off x="2538412" y="2481262"/>
            <a:ext cx="550862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Consta de</a:t>
            </a:r>
            <a:endParaRPr/>
          </a:p>
        </p:txBody>
      </p:sp>
      <p:sp>
        <p:nvSpPr>
          <p:cNvPr id="2650" name="Google Shape;2650;p152"/>
          <p:cNvSpPr txBox="1"/>
          <p:nvPr/>
        </p:nvSpPr>
        <p:spPr>
          <a:xfrm>
            <a:off x="1898650" y="1143000"/>
            <a:ext cx="471487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feito por</a:t>
            </a:r>
            <a:endParaRPr/>
          </a:p>
        </p:txBody>
      </p:sp>
      <p:sp>
        <p:nvSpPr>
          <p:cNvPr id="2651" name="Google Shape;2651;p152"/>
          <p:cNvSpPr txBox="1"/>
          <p:nvPr/>
        </p:nvSpPr>
        <p:spPr>
          <a:xfrm>
            <a:off x="1865312" y="5938837"/>
            <a:ext cx="5492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faz</a:t>
            </a:r>
            <a:endParaRPr/>
          </a:p>
        </p:txBody>
      </p:sp>
      <p:sp>
        <p:nvSpPr>
          <p:cNvPr id="2652" name="Google Shape;2652;p152"/>
          <p:cNvSpPr txBox="1"/>
          <p:nvPr/>
        </p:nvSpPr>
        <p:spPr>
          <a:xfrm>
            <a:off x="3054350" y="3927475"/>
            <a:ext cx="550862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vinculada</a:t>
            </a:r>
            <a:endParaRPr/>
          </a:p>
        </p:txBody>
      </p:sp>
      <p:sp>
        <p:nvSpPr>
          <p:cNvPr id="2653" name="Google Shape;2653;p152"/>
          <p:cNvSpPr txBox="1"/>
          <p:nvPr/>
        </p:nvSpPr>
        <p:spPr>
          <a:xfrm>
            <a:off x="2146300" y="3657600"/>
            <a:ext cx="549275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possui</a:t>
            </a:r>
            <a:endParaRPr/>
          </a:p>
        </p:txBody>
      </p:sp>
      <p:sp>
        <p:nvSpPr>
          <p:cNvPr id="2654" name="Google Shape;2654;p152"/>
          <p:cNvSpPr txBox="1"/>
          <p:nvPr/>
        </p:nvSpPr>
        <p:spPr>
          <a:xfrm>
            <a:off x="2393950" y="3429000"/>
            <a:ext cx="314325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(0,N)</a:t>
            </a:r>
            <a:endParaRPr/>
          </a:p>
        </p:txBody>
      </p:sp>
      <p:grpSp>
        <p:nvGrpSpPr>
          <p:cNvPr id="2655" name="Google Shape;2655;p152"/>
          <p:cNvGrpSpPr/>
          <p:nvPr/>
        </p:nvGrpSpPr>
        <p:grpSpPr>
          <a:xfrm>
            <a:off x="6934200" y="5029200"/>
            <a:ext cx="863600" cy="361950"/>
            <a:chOff x="0" y="0"/>
            <a:chExt cx="20001" cy="20000"/>
          </a:xfrm>
        </p:grpSpPr>
        <p:sp>
          <p:nvSpPr>
            <p:cNvPr id="2656" name="Google Shape;2656;p152"/>
            <p:cNvSpPr txBox="1"/>
            <p:nvPr/>
          </p:nvSpPr>
          <p:spPr>
            <a:xfrm>
              <a:off x="1147" y="3993"/>
              <a:ext cx="17722" cy="1201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Capacitação</a:t>
              </a:r>
              <a:endParaRPr/>
            </a:p>
          </p:txBody>
        </p:sp>
        <p:sp>
          <p:nvSpPr>
            <p:cNvPr id="2657" name="Google Shape;2657;p152"/>
            <p:cNvSpPr txBox="1"/>
            <p:nvPr/>
          </p:nvSpPr>
          <p:spPr>
            <a:xfrm>
              <a:off x="0" y="0"/>
              <a:ext cx="20001" cy="200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58" name="Google Shape;2658;p152"/>
          <p:cNvGrpSpPr/>
          <p:nvPr/>
        </p:nvGrpSpPr>
        <p:grpSpPr>
          <a:xfrm>
            <a:off x="5727700" y="4953000"/>
            <a:ext cx="549275" cy="542925"/>
            <a:chOff x="0" y="0"/>
            <a:chExt cx="20000" cy="20000"/>
          </a:xfrm>
        </p:grpSpPr>
        <p:grpSp>
          <p:nvGrpSpPr>
            <p:cNvPr id="2659" name="Google Shape;2659;p152"/>
            <p:cNvGrpSpPr/>
            <p:nvPr/>
          </p:nvGrpSpPr>
          <p:grpSpPr>
            <a:xfrm>
              <a:off x="2850" y="3528"/>
              <a:ext cx="14300" cy="12921"/>
              <a:chOff x="0" y="0"/>
              <a:chExt cx="20000" cy="20000"/>
            </a:xfrm>
          </p:grpSpPr>
          <p:cxnSp>
            <p:nvCxnSpPr>
              <p:cNvPr id="2660" name="Google Shape;2660;p152"/>
              <p:cNvCxnSpPr/>
              <p:nvPr/>
            </p:nvCxnSpPr>
            <p:spPr>
              <a:xfrm flipH="1">
                <a:off x="0" y="0"/>
                <a:ext cx="10000" cy="1001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61" name="Google Shape;2661;p152"/>
              <p:cNvCxnSpPr/>
              <p:nvPr/>
            </p:nvCxnSpPr>
            <p:spPr>
              <a:xfrm>
                <a:off x="10000" y="0"/>
                <a:ext cx="10000" cy="1001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62" name="Google Shape;2662;p152"/>
              <p:cNvCxnSpPr/>
              <p:nvPr/>
            </p:nvCxnSpPr>
            <p:spPr>
              <a:xfrm>
                <a:off x="0" y="9982"/>
                <a:ext cx="10000" cy="1001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63" name="Google Shape;2663;p152"/>
              <p:cNvCxnSpPr/>
              <p:nvPr/>
            </p:nvCxnSpPr>
            <p:spPr>
              <a:xfrm flipH="1">
                <a:off x="10000" y="9982"/>
                <a:ext cx="10000" cy="1001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664" name="Google Shape;2664;p152"/>
            <p:cNvGrpSpPr/>
            <p:nvPr/>
          </p:nvGrpSpPr>
          <p:grpSpPr>
            <a:xfrm>
              <a:off x="0" y="0"/>
              <a:ext cx="20000" cy="20000"/>
              <a:chOff x="0" y="0"/>
              <a:chExt cx="20000" cy="19998"/>
            </a:xfrm>
          </p:grpSpPr>
          <p:cxnSp>
            <p:nvCxnSpPr>
              <p:cNvPr id="2665" name="Google Shape;2665;p152"/>
              <p:cNvCxnSpPr/>
              <p:nvPr/>
            </p:nvCxnSpPr>
            <p:spPr>
              <a:xfrm flipH="1">
                <a:off x="0" y="0"/>
                <a:ext cx="10000" cy="1002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66" name="Google Shape;2666;p152"/>
              <p:cNvCxnSpPr/>
              <p:nvPr/>
            </p:nvCxnSpPr>
            <p:spPr>
              <a:xfrm>
                <a:off x="10000" y="0"/>
                <a:ext cx="10000" cy="1002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67" name="Google Shape;2667;p152"/>
              <p:cNvCxnSpPr/>
              <p:nvPr/>
            </p:nvCxnSpPr>
            <p:spPr>
              <a:xfrm>
                <a:off x="0" y="9976"/>
                <a:ext cx="10000" cy="1002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68" name="Google Shape;2668;p152"/>
              <p:cNvCxnSpPr/>
              <p:nvPr/>
            </p:nvCxnSpPr>
            <p:spPr>
              <a:xfrm flipH="1">
                <a:off x="10000" y="9976"/>
                <a:ext cx="10000" cy="1002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2669" name="Google Shape;2669;p152"/>
          <p:cNvSpPr txBox="1"/>
          <p:nvPr/>
        </p:nvSpPr>
        <p:spPr>
          <a:xfrm>
            <a:off x="6521450" y="5029200"/>
            <a:ext cx="314325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(1,1)</a:t>
            </a:r>
            <a:endParaRPr/>
          </a:p>
        </p:txBody>
      </p:sp>
      <p:cxnSp>
        <p:nvCxnSpPr>
          <p:cNvPr id="2670" name="Google Shape;2670;p152"/>
          <p:cNvCxnSpPr/>
          <p:nvPr/>
        </p:nvCxnSpPr>
        <p:spPr>
          <a:xfrm>
            <a:off x="6002337" y="4513262"/>
            <a:ext cx="0" cy="4714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71" name="Google Shape;2671;p152"/>
          <p:cNvSpPr txBox="1"/>
          <p:nvPr/>
        </p:nvSpPr>
        <p:spPr>
          <a:xfrm>
            <a:off x="6356350" y="5257800"/>
            <a:ext cx="550862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vinculada</a:t>
            </a:r>
            <a:endParaRPr/>
          </a:p>
        </p:txBody>
      </p:sp>
      <p:sp>
        <p:nvSpPr>
          <p:cNvPr id="2672" name="Google Shape;2672;p152"/>
          <p:cNvSpPr txBox="1"/>
          <p:nvPr/>
        </p:nvSpPr>
        <p:spPr>
          <a:xfrm>
            <a:off x="5710237" y="4676775"/>
            <a:ext cx="314325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(0,N)</a:t>
            </a:r>
            <a:endParaRPr/>
          </a:p>
        </p:txBody>
      </p:sp>
      <p:sp>
        <p:nvSpPr>
          <p:cNvPr id="2673" name="Google Shape;2673;p152"/>
          <p:cNvSpPr txBox="1"/>
          <p:nvPr/>
        </p:nvSpPr>
        <p:spPr>
          <a:xfrm>
            <a:off x="6026150" y="4657725"/>
            <a:ext cx="488950" cy="18415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possui</a:t>
            </a:r>
            <a:endParaRPr/>
          </a:p>
        </p:txBody>
      </p:sp>
      <p:sp>
        <p:nvSpPr>
          <p:cNvPr id="2674" name="Google Shape;2674;p152"/>
          <p:cNvSpPr txBox="1"/>
          <p:nvPr/>
        </p:nvSpPr>
        <p:spPr>
          <a:xfrm>
            <a:off x="6108700" y="6019800"/>
            <a:ext cx="901700" cy="2524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Graduação</a:t>
            </a:r>
            <a:endParaRPr/>
          </a:p>
        </p:txBody>
      </p:sp>
      <p:sp>
        <p:nvSpPr>
          <p:cNvPr id="2675" name="Google Shape;2675;p152"/>
          <p:cNvSpPr txBox="1"/>
          <p:nvPr/>
        </p:nvSpPr>
        <p:spPr>
          <a:xfrm>
            <a:off x="7181850" y="6019800"/>
            <a:ext cx="903287" cy="2524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Pós-Graduação</a:t>
            </a:r>
            <a:endParaRPr/>
          </a:p>
        </p:txBody>
      </p:sp>
      <p:cxnSp>
        <p:nvCxnSpPr>
          <p:cNvPr id="2676" name="Google Shape;2676;p152"/>
          <p:cNvCxnSpPr/>
          <p:nvPr/>
        </p:nvCxnSpPr>
        <p:spPr>
          <a:xfrm flipH="1" rot="10800000">
            <a:off x="7427912" y="5334000"/>
            <a:ext cx="1587" cy="254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77" name="Google Shape;2677;p152"/>
          <p:cNvCxnSpPr/>
          <p:nvPr/>
        </p:nvCxnSpPr>
        <p:spPr>
          <a:xfrm rot="10800000">
            <a:off x="7346950" y="5334000"/>
            <a:ext cx="0" cy="254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78" name="Google Shape;2678;p152"/>
          <p:cNvSpPr txBox="1"/>
          <p:nvPr/>
        </p:nvSpPr>
        <p:spPr>
          <a:xfrm>
            <a:off x="8337550" y="6019800"/>
            <a:ext cx="903287" cy="254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Publicação</a:t>
            </a:r>
            <a:endParaRPr/>
          </a:p>
        </p:txBody>
      </p:sp>
      <p:sp>
        <p:nvSpPr>
          <p:cNvPr id="2679" name="Google Shape;2679;p152"/>
          <p:cNvSpPr txBox="1"/>
          <p:nvPr/>
        </p:nvSpPr>
        <p:spPr>
          <a:xfrm>
            <a:off x="5035550" y="6019800"/>
            <a:ext cx="903287" cy="254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 Técnico</a:t>
            </a:r>
            <a:endParaRPr/>
          </a:p>
        </p:txBody>
      </p:sp>
      <p:cxnSp>
        <p:nvCxnSpPr>
          <p:cNvPr id="2680" name="Google Shape;2680;p152"/>
          <p:cNvCxnSpPr/>
          <p:nvPr/>
        </p:nvCxnSpPr>
        <p:spPr>
          <a:xfrm rot="10800000">
            <a:off x="2163762" y="3651250"/>
            <a:ext cx="59372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81" name="Google Shape;2681;p152"/>
          <p:cNvCxnSpPr/>
          <p:nvPr/>
        </p:nvCxnSpPr>
        <p:spPr>
          <a:xfrm rot="10800000">
            <a:off x="2163762" y="2032000"/>
            <a:ext cx="0" cy="1646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82" name="Google Shape;2682;p152"/>
          <p:cNvSpPr txBox="1"/>
          <p:nvPr/>
        </p:nvSpPr>
        <p:spPr>
          <a:xfrm>
            <a:off x="2459037" y="1133475"/>
            <a:ext cx="1190625" cy="192087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83" name="Google Shape;2683;p152"/>
          <p:cNvCxnSpPr/>
          <p:nvPr/>
        </p:nvCxnSpPr>
        <p:spPr>
          <a:xfrm>
            <a:off x="2163762" y="2032000"/>
            <a:ext cx="29527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84" name="Google Shape;2684;p152"/>
          <p:cNvCxnSpPr/>
          <p:nvPr/>
        </p:nvCxnSpPr>
        <p:spPr>
          <a:xfrm flipH="1">
            <a:off x="5200650" y="2543175"/>
            <a:ext cx="908050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685" name="Google Shape;2685;p152"/>
          <p:cNvGrpSpPr/>
          <p:nvPr/>
        </p:nvGrpSpPr>
        <p:grpSpPr>
          <a:xfrm>
            <a:off x="4540250" y="1219200"/>
            <a:ext cx="393700" cy="361950"/>
            <a:chOff x="0" y="0"/>
            <a:chExt cx="20001" cy="20001"/>
          </a:xfrm>
        </p:grpSpPr>
        <p:cxnSp>
          <p:nvCxnSpPr>
            <p:cNvPr id="2686" name="Google Shape;2686;p152"/>
            <p:cNvCxnSpPr/>
            <p:nvPr/>
          </p:nvCxnSpPr>
          <p:spPr>
            <a:xfrm flipH="1">
              <a:off x="0" y="0"/>
              <a:ext cx="10018" cy="1001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87" name="Google Shape;2687;p152"/>
            <p:cNvCxnSpPr/>
            <p:nvPr/>
          </p:nvCxnSpPr>
          <p:spPr>
            <a:xfrm>
              <a:off x="9983" y="0"/>
              <a:ext cx="10018" cy="1001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88" name="Google Shape;2688;p152"/>
            <p:cNvCxnSpPr/>
            <p:nvPr/>
          </p:nvCxnSpPr>
          <p:spPr>
            <a:xfrm>
              <a:off x="0" y="9983"/>
              <a:ext cx="10018" cy="1001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89" name="Google Shape;2689;p152"/>
            <p:cNvCxnSpPr/>
            <p:nvPr/>
          </p:nvCxnSpPr>
          <p:spPr>
            <a:xfrm flipH="1">
              <a:off x="9983" y="9983"/>
              <a:ext cx="10018" cy="1001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690" name="Google Shape;2690;p152"/>
          <p:cNvCxnSpPr/>
          <p:nvPr/>
        </p:nvCxnSpPr>
        <p:spPr>
          <a:xfrm rot="10800000">
            <a:off x="4737100" y="1579562"/>
            <a:ext cx="9525" cy="8588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91" name="Google Shape;2691;p152"/>
          <p:cNvCxnSpPr/>
          <p:nvPr/>
        </p:nvCxnSpPr>
        <p:spPr>
          <a:xfrm>
            <a:off x="3549650" y="1371600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92" name="Google Shape;2692;p152"/>
          <p:cNvSpPr/>
          <p:nvPr/>
        </p:nvSpPr>
        <p:spPr>
          <a:xfrm>
            <a:off x="7016750" y="5562600"/>
            <a:ext cx="742950" cy="228600"/>
          </a:xfrm>
          <a:prstGeom prst="flowChartExtra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cxnSp>
        <p:nvCxnSpPr>
          <p:cNvPr id="2693" name="Google Shape;2693;p152"/>
          <p:cNvCxnSpPr/>
          <p:nvPr/>
        </p:nvCxnSpPr>
        <p:spPr>
          <a:xfrm flipH="1" rot="10800000">
            <a:off x="6278562" y="5210175"/>
            <a:ext cx="655637" cy="142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94" name="Google Shape;2694;p152"/>
          <p:cNvCxnSpPr/>
          <p:nvPr/>
        </p:nvCxnSpPr>
        <p:spPr>
          <a:xfrm flipH="1" rot="10800000">
            <a:off x="5487987" y="5791200"/>
            <a:ext cx="1900237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95" name="Google Shape;2695;p152"/>
          <p:cNvCxnSpPr/>
          <p:nvPr/>
        </p:nvCxnSpPr>
        <p:spPr>
          <a:xfrm flipH="1">
            <a:off x="6559550" y="5791200"/>
            <a:ext cx="828675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96" name="Google Shape;2696;p152"/>
          <p:cNvCxnSpPr/>
          <p:nvPr/>
        </p:nvCxnSpPr>
        <p:spPr>
          <a:xfrm rot="10800000">
            <a:off x="7388225" y="5791200"/>
            <a:ext cx="246062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97" name="Google Shape;2697;p152"/>
          <p:cNvCxnSpPr/>
          <p:nvPr/>
        </p:nvCxnSpPr>
        <p:spPr>
          <a:xfrm>
            <a:off x="7388225" y="5791200"/>
            <a:ext cx="1401762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98" name="Google Shape;2698;p152"/>
          <p:cNvSpPr/>
          <p:nvPr/>
        </p:nvSpPr>
        <p:spPr>
          <a:xfrm>
            <a:off x="6191250" y="3733800"/>
            <a:ext cx="742950" cy="228600"/>
          </a:xfrm>
          <a:prstGeom prst="flowChartExtra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cxnSp>
        <p:nvCxnSpPr>
          <p:cNvPr id="2699" name="Google Shape;2699;p152"/>
          <p:cNvCxnSpPr/>
          <p:nvPr/>
        </p:nvCxnSpPr>
        <p:spPr>
          <a:xfrm flipH="1" rot="10800000">
            <a:off x="6008687" y="3962400"/>
            <a:ext cx="554037" cy="220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00" name="Google Shape;2700;p152"/>
          <p:cNvCxnSpPr/>
          <p:nvPr/>
        </p:nvCxnSpPr>
        <p:spPr>
          <a:xfrm>
            <a:off x="6562725" y="3962400"/>
            <a:ext cx="819150" cy="220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01" name="Google Shape;2701;p152"/>
          <p:cNvCxnSpPr/>
          <p:nvPr/>
        </p:nvCxnSpPr>
        <p:spPr>
          <a:xfrm>
            <a:off x="6356350" y="2743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02" name="Google Shape;2702;p152"/>
          <p:cNvSpPr/>
          <p:nvPr/>
        </p:nvSpPr>
        <p:spPr>
          <a:xfrm>
            <a:off x="3797300" y="3200400"/>
            <a:ext cx="825500" cy="457200"/>
          </a:xfrm>
          <a:prstGeom prst="flowChartDecision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requisito</a:t>
            </a:r>
            <a:endParaRPr/>
          </a:p>
        </p:txBody>
      </p:sp>
      <p:cxnSp>
        <p:nvCxnSpPr>
          <p:cNvPr id="2703" name="Google Shape;2703;p152"/>
          <p:cNvCxnSpPr/>
          <p:nvPr/>
        </p:nvCxnSpPr>
        <p:spPr>
          <a:xfrm rot="10800000">
            <a:off x="2959100" y="2971800"/>
            <a:ext cx="8382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04" name="Google Shape;2704;p152"/>
          <p:cNvCxnSpPr/>
          <p:nvPr/>
        </p:nvCxnSpPr>
        <p:spPr>
          <a:xfrm rot="10800000">
            <a:off x="3448050" y="2895600"/>
            <a:ext cx="7620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05" name="Google Shape;2705;p152"/>
          <p:cNvSpPr txBox="1"/>
          <p:nvPr/>
        </p:nvSpPr>
        <p:spPr>
          <a:xfrm>
            <a:off x="3384550" y="3124200"/>
            <a:ext cx="314325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(0,N)</a:t>
            </a:r>
            <a:endParaRPr/>
          </a:p>
        </p:txBody>
      </p:sp>
      <p:sp>
        <p:nvSpPr>
          <p:cNvPr id="2706" name="Google Shape;2706;p152"/>
          <p:cNvSpPr txBox="1"/>
          <p:nvPr/>
        </p:nvSpPr>
        <p:spPr>
          <a:xfrm>
            <a:off x="3879850" y="2971800"/>
            <a:ext cx="314325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(0,N)</a:t>
            </a:r>
            <a:endParaRPr/>
          </a:p>
        </p:txBody>
      </p:sp>
      <p:sp>
        <p:nvSpPr>
          <p:cNvPr id="2707" name="Google Shape;2707;p152"/>
          <p:cNvSpPr txBox="1"/>
          <p:nvPr/>
        </p:nvSpPr>
        <p:spPr>
          <a:xfrm>
            <a:off x="2641600" y="3048000"/>
            <a:ext cx="550862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disciplina</a:t>
            </a:r>
            <a:endParaRPr/>
          </a:p>
        </p:txBody>
      </p:sp>
      <p:sp>
        <p:nvSpPr>
          <p:cNvPr id="2708" name="Google Shape;2708;p152"/>
          <p:cNvSpPr txBox="1"/>
          <p:nvPr/>
        </p:nvSpPr>
        <p:spPr>
          <a:xfrm>
            <a:off x="4127500" y="3048000"/>
            <a:ext cx="550862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pré-req</a:t>
            </a:r>
            <a:endParaRP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2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Google Shape;2713;p153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14" name="Google Shape;2714;p153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3. Prática de Modelagem Conceitual de Dados</a:t>
            </a:r>
            <a:endParaRPr/>
          </a:p>
        </p:txBody>
      </p:sp>
      <p:sp>
        <p:nvSpPr>
          <p:cNvPr id="2715" name="Google Shape;2715;p153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3.1 Projeto conceitual de dados com o MER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3.2 Exercícios de modelagem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9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154"/>
          <p:cNvSpPr txBox="1"/>
          <p:nvPr>
            <p:ph idx="1" type="body"/>
          </p:nvPr>
        </p:nvSpPr>
        <p:spPr>
          <a:xfrm>
            <a:off x="495300" y="1481137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0" i="1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Modelagem de Dados</a:t>
            </a: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 Carlos Barbieri. IBPI Press, 1994.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0" i="1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Modelagem Conceitual e Projeto de Bancos de Dados</a:t>
            </a: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 Paulo Cougo. Editora Campus, 1997.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0" i="1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Bancos de Dados: Conceitos, Modelos, Gerenciadores, Projeto Lógico, Projeto Físico</a:t>
            </a: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 Waldemar Setzer. Ed. Edgard Blücher, 1989.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0" i="1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Database System Concepts</a:t>
            </a: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 Henry Korth, Abraham Silberschatz. McGraw-Hill, 1991.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0" i="1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Fundamentals of Database Systems</a:t>
            </a: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 Ramez Elmasri, Shamkant Navathe. Benjamin/Cummings, 1994.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0" i="1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Modelagem de Dados: a abordagem Entidade-Relacionamento para Projeto Lógico</a:t>
            </a: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 Peter Chen. Makron Books, 1990.</a:t>
            </a:r>
            <a:endParaRPr/>
          </a:p>
        </p:txBody>
      </p:sp>
      <p:sp>
        <p:nvSpPr>
          <p:cNvPr id="2721" name="Google Shape;2721;p154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22" name="Google Shape;2722;p154"/>
          <p:cNvSpPr txBox="1"/>
          <p:nvPr>
            <p:ph idx="4294967295"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Bibliografia: Modelagem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6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p155"/>
          <p:cNvSpPr txBox="1"/>
          <p:nvPr>
            <p:ph idx="1" type="body"/>
          </p:nvPr>
        </p:nvSpPr>
        <p:spPr>
          <a:xfrm>
            <a:off x="685800" y="1447800"/>
            <a:ext cx="84201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        Um Item de Pedido de Compra deve se referir a um único Pedido de Compra.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        Um Pedido de Compra deve se referir a um único Fornecedor.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        Um Item de Pedido de Compra deve se referir a um e somente um Produto.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        Um Pedido de Compra deve conter um ou vários Itens de Pedido de Compra.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        Um Fornecedor pode ter vários Pedidos de Compra a ele solicitado.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        Um Produto pode ser referido por nenhum ou vários Itens de Pedido de Compra.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        Um Produto deve ser fornecido por um ou vários Fornecedores.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        Um Fornecedor deve fornecer um ou vários Produtos.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        Um Pedido de Compra pode ser atendido por uma ou várias Notas Fiscais.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        Uma Nota Fiscal deve se referir a um e somente um Pedido de Compra.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        Uma Nota Fiscal deve ser constituída de um ou mais Itens de Nota Fiscal.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        Um Item de Nota Fiscal deve se referir a uma única Nota Fiscal.</a:t>
            </a:r>
            <a:endParaRPr/>
          </a:p>
          <a:p>
            <a:pPr indent="-177864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28" name="Google Shape;2728;p155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29" name="Google Shape;2729;p155"/>
          <p:cNvSpPr txBox="1"/>
          <p:nvPr>
            <p:ph idx="4294967295" type="title"/>
          </p:nvPr>
        </p:nvSpPr>
        <p:spPr>
          <a:xfrm>
            <a:off x="762000" y="228600"/>
            <a:ext cx="84201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Construir o DER correspondente à descrição dos relacionamentos abaixo: 05-03-2010</a:t>
            </a:r>
            <a:b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endParaRPr b="1" i="0" sz="32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3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p156"/>
          <p:cNvSpPr txBox="1"/>
          <p:nvPr>
            <p:ph idx="1" type="body"/>
          </p:nvPr>
        </p:nvSpPr>
        <p:spPr>
          <a:xfrm>
            <a:off x="762000" y="1600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🞂"/>
            </a:pPr>
            <a:r>
              <a:rPr b="0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Sou gerente de uma empresa de treinamento que ministra vários cursos de caráter técnico. Ministramos vários cursos que são identificados por um código, nome e preço. Os cursos “Introdução ao UNIX” e “Programando em C” são alguns de nossos cursos mais populares. A duração de cada curso pode variar de um a quatro dias. Um instrutor pode ensinar vários cursos. Paul Rogers e Maria Gonzales são dois de nossos melhores instrutores. Mantemos aqui o nome e o telefone de cada instrutor. Nós criamos um curso e alocamos um instrutor. Os alunos (clientes) podem participar de vários cursos e vários deles o fazem. O Jamie Brown, da Docegeo, assiste a todo curso que oferecemos. Além do nome, mantemos também, o número do telefone dos alunos. Alguns de nossos alunos e instrutores não possuem telefone.</a:t>
            </a:r>
            <a:endParaRPr/>
          </a:p>
          <a:p>
            <a:pPr indent="-255587" lvl="0" marL="365125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🞂"/>
            </a:pPr>
            <a:r>
              <a:rPr b="0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</a:t>
            </a:r>
            <a:endParaRPr/>
          </a:p>
          <a:p>
            <a:pPr indent="-134683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35" name="Google Shape;2735;p156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36" name="Google Shape;2736;p156"/>
          <p:cNvSpPr txBox="1"/>
          <p:nvPr>
            <p:ph idx="4294967295" type="title"/>
          </p:nvPr>
        </p:nvSpPr>
        <p:spPr>
          <a:xfrm>
            <a:off x="762000" y="3810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      </a:t>
            </a:r>
            <a:r>
              <a:rPr b="1" i="0" lang="en-US" sz="2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Construir o DER e definir todos os seus atributos para o problema a seguir:</a:t>
            </a:r>
            <a:br>
              <a:rPr b="1" i="0" lang="en-US" sz="2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endParaRPr b="1" i="0" sz="28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5" name="Google Shape;215;p16"/>
          <p:cNvSpPr txBox="1"/>
          <p:nvPr>
            <p:ph idx="4294967295" type="title"/>
          </p:nvPr>
        </p:nvSpPr>
        <p:spPr>
          <a:xfrm>
            <a:off x="309563" y="428625"/>
            <a:ext cx="92440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b="1" i="1" lang="en-US" sz="369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Sistemas isolados</a:t>
            </a:r>
            <a:br>
              <a:rPr b="1" i="1" lang="en-US" sz="369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b="1" i="1" lang="en-US" sz="369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dados não compartilhados</a:t>
            </a:r>
            <a:endParaRPr/>
          </a:p>
        </p:txBody>
      </p:sp>
      <p:grpSp>
        <p:nvGrpSpPr>
          <p:cNvPr id="216" name="Google Shape;216;p16"/>
          <p:cNvGrpSpPr/>
          <p:nvPr/>
        </p:nvGrpSpPr>
        <p:grpSpPr>
          <a:xfrm>
            <a:off x="660400" y="2514600"/>
            <a:ext cx="8502650" cy="2895600"/>
            <a:chOff x="384" y="1584"/>
            <a:chExt cx="4944" cy="1824"/>
          </a:xfrm>
        </p:grpSpPr>
        <p:sp>
          <p:nvSpPr>
            <p:cNvPr id="217" name="Google Shape;217;p16"/>
            <p:cNvSpPr/>
            <p:nvPr/>
          </p:nvSpPr>
          <p:spPr>
            <a:xfrm>
              <a:off x="384" y="2832"/>
              <a:ext cx="1392" cy="576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2208" y="2832"/>
              <a:ext cx="1392" cy="576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936" y="2832"/>
              <a:ext cx="1392" cy="576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" name="Google Shape;220;p16"/>
            <p:cNvSpPr txBox="1"/>
            <p:nvPr/>
          </p:nvSpPr>
          <p:spPr>
            <a:xfrm>
              <a:off x="584" y="1584"/>
              <a:ext cx="1008" cy="48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Produção</a:t>
              </a:r>
              <a:endParaRPr/>
            </a:p>
          </p:txBody>
        </p:sp>
        <p:sp>
          <p:nvSpPr>
            <p:cNvPr id="221" name="Google Shape;221;p16"/>
            <p:cNvSpPr txBox="1"/>
            <p:nvPr/>
          </p:nvSpPr>
          <p:spPr>
            <a:xfrm>
              <a:off x="2352" y="1584"/>
              <a:ext cx="1008" cy="48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Vendas</a:t>
              </a:r>
              <a:endParaRPr/>
            </a:p>
          </p:txBody>
        </p:sp>
        <p:sp>
          <p:nvSpPr>
            <p:cNvPr id="222" name="Google Shape;222;p16"/>
            <p:cNvSpPr txBox="1"/>
            <p:nvPr/>
          </p:nvSpPr>
          <p:spPr>
            <a:xfrm>
              <a:off x="4080" y="1584"/>
              <a:ext cx="1008" cy="48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Compras</a:t>
              </a:r>
              <a:endParaRPr/>
            </a:p>
          </p:txBody>
        </p:sp>
        <p:cxnSp>
          <p:nvCxnSpPr>
            <p:cNvPr id="223" name="Google Shape;223;p16"/>
            <p:cNvCxnSpPr/>
            <p:nvPr/>
          </p:nvCxnSpPr>
          <p:spPr>
            <a:xfrm>
              <a:off x="1104" y="2064"/>
              <a:ext cx="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stealth"/>
            </a:ln>
          </p:spPr>
        </p:cxnSp>
        <p:cxnSp>
          <p:nvCxnSpPr>
            <p:cNvPr id="224" name="Google Shape;224;p16"/>
            <p:cNvCxnSpPr/>
            <p:nvPr/>
          </p:nvCxnSpPr>
          <p:spPr>
            <a:xfrm>
              <a:off x="2880" y="2064"/>
              <a:ext cx="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stealth"/>
            </a:ln>
          </p:spPr>
        </p:cxnSp>
        <p:cxnSp>
          <p:nvCxnSpPr>
            <p:cNvPr id="225" name="Google Shape;225;p16"/>
            <p:cNvCxnSpPr/>
            <p:nvPr/>
          </p:nvCxnSpPr>
          <p:spPr>
            <a:xfrm>
              <a:off x="4608" y="2112"/>
              <a:ext cx="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stealth"/>
            </a:ln>
          </p:spPr>
        </p:cxnSp>
        <p:sp>
          <p:nvSpPr>
            <p:cNvPr id="226" name="Google Shape;226;p16"/>
            <p:cNvSpPr txBox="1"/>
            <p:nvPr/>
          </p:nvSpPr>
          <p:spPr>
            <a:xfrm>
              <a:off x="384" y="2832"/>
              <a:ext cx="139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Arquivos produção</a:t>
              </a:r>
              <a:endParaRPr/>
            </a:p>
          </p:txBody>
        </p:sp>
        <p:sp>
          <p:nvSpPr>
            <p:cNvPr id="227" name="Google Shape;227;p16"/>
            <p:cNvSpPr txBox="1"/>
            <p:nvPr/>
          </p:nvSpPr>
          <p:spPr>
            <a:xfrm>
              <a:off x="2208" y="2832"/>
              <a:ext cx="139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Arquivos vendas</a:t>
              </a:r>
              <a:endParaRPr/>
            </a:p>
          </p:txBody>
        </p:sp>
        <p:sp>
          <p:nvSpPr>
            <p:cNvPr id="228" name="Google Shape;228;p16"/>
            <p:cNvSpPr txBox="1"/>
            <p:nvPr/>
          </p:nvSpPr>
          <p:spPr>
            <a:xfrm>
              <a:off x="3936" y="2832"/>
              <a:ext cx="139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Arquivos compras</a:t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32" y="3072"/>
              <a:ext cx="768" cy="288"/>
            </a:xfrm>
            <a:prstGeom prst="roundRect">
              <a:avLst>
                <a:gd fmla="val 16667" name="adj"/>
              </a:avLst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Produtos</a:t>
              </a:r>
              <a:endParaRPr/>
            </a:p>
          </p:txBody>
        </p:sp>
        <p:sp>
          <p:nvSpPr>
            <p:cNvPr id="230" name="Google Shape;230;p16"/>
            <p:cNvSpPr txBox="1"/>
            <p:nvPr/>
          </p:nvSpPr>
          <p:spPr>
            <a:xfrm>
              <a:off x="1286" y="3016"/>
              <a:ext cx="26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...</a:t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2266" y="3070"/>
              <a:ext cx="768" cy="288"/>
            </a:xfrm>
            <a:prstGeom prst="roundRect">
              <a:avLst>
                <a:gd fmla="val 16667" name="adj"/>
              </a:avLst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Produtos</a:t>
              </a:r>
              <a:endParaRPr/>
            </a:p>
          </p:txBody>
        </p:sp>
        <p:sp>
          <p:nvSpPr>
            <p:cNvPr id="232" name="Google Shape;232;p16"/>
            <p:cNvSpPr txBox="1"/>
            <p:nvPr/>
          </p:nvSpPr>
          <p:spPr>
            <a:xfrm>
              <a:off x="3120" y="3014"/>
              <a:ext cx="26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...</a:t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3994" y="3062"/>
              <a:ext cx="768" cy="288"/>
            </a:xfrm>
            <a:prstGeom prst="roundRect">
              <a:avLst>
                <a:gd fmla="val 16667" name="adj"/>
              </a:avLst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Produtos</a:t>
              </a:r>
              <a:endParaRPr/>
            </a:p>
          </p:txBody>
        </p:sp>
        <p:sp>
          <p:nvSpPr>
            <p:cNvPr id="234" name="Google Shape;234;p16"/>
            <p:cNvSpPr txBox="1"/>
            <p:nvPr/>
          </p:nvSpPr>
          <p:spPr>
            <a:xfrm>
              <a:off x="4848" y="3006"/>
              <a:ext cx="26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...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/>
          <p:nvPr>
            <p:ph idx="1" type="body"/>
          </p:nvPr>
        </p:nvSpPr>
        <p:spPr>
          <a:xfrm>
            <a:off x="741362" y="1844675"/>
            <a:ext cx="85026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Problema: redundância de dados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Tipos de redundância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redundância </a:t>
            </a:r>
            <a:r>
              <a:rPr b="0" i="0" lang="en-US" sz="23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controlada</a:t>
            </a: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de dados</a:t>
            </a:r>
            <a:endParaRPr/>
          </a:p>
          <a:p>
            <a:pPr indent="-228600" lvl="3" marL="114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software gerencia redundância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redundância </a:t>
            </a:r>
            <a:r>
              <a:rPr b="0" i="0" lang="en-US" sz="23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não controlada</a:t>
            </a: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dos dados</a:t>
            </a:r>
            <a:endParaRPr/>
          </a:p>
          <a:p>
            <a:pPr indent="-228600" lvl="3" marL="114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usuário gerencia redundância</a:t>
            </a:r>
            <a:endParaRPr/>
          </a:p>
          <a:p>
            <a:pPr indent="-173546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2" name="Google Shape;242;p17"/>
          <p:cNvSpPr txBox="1"/>
          <p:nvPr>
            <p:ph idx="4294967295" type="title"/>
          </p:nvPr>
        </p:nvSpPr>
        <p:spPr>
          <a:xfrm>
            <a:off x="309563" y="285750"/>
            <a:ext cx="92440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b="1" i="1" lang="en-US" sz="369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Sistemas isolados</a:t>
            </a:r>
            <a:br>
              <a:rPr b="1" i="1" lang="en-US" sz="369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b="1" i="1" lang="en-US" sz="369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dados não compartilhados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/>
          <p:nvPr>
            <p:ph idx="1" type="body"/>
          </p:nvPr>
        </p:nvSpPr>
        <p:spPr>
          <a:xfrm>
            <a:off x="742950" y="2598737"/>
            <a:ext cx="8420100" cy="3497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Entrada repetida da mesma informação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Inconsistências de dados</a:t>
            </a:r>
            <a:endParaRPr/>
          </a:p>
        </p:txBody>
      </p:sp>
      <p:sp>
        <p:nvSpPr>
          <p:cNvPr id="249" name="Google Shape;249;p18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0" name="Google Shape;250;p18"/>
          <p:cNvSpPr txBox="1"/>
          <p:nvPr>
            <p:ph idx="4294967295" type="title"/>
          </p:nvPr>
        </p:nvSpPr>
        <p:spPr>
          <a:xfrm>
            <a:off x="381000" y="285750"/>
            <a:ext cx="9244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b="1" i="1" lang="en-US" sz="369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Conseqüências </a:t>
            </a:r>
            <a:br>
              <a:rPr b="1" i="1" lang="en-US" sz="369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b="1" i="1" lang="en-US" sz="369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Redundância não controlada</a:t>
            </a:r>
            <a:br>
              <a:rPr b="1" i="1" lang="en-US" sz="369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endParaRPr b="1" i="1" sz="369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/>
          <p:nvPr>
            <p:ph idx="1" type="body"/>
          </p:nvPr>
        </p:nvSpPr>
        <p:spPr>
          <a:xfrm>
            <a:off x="741362" y="2338387"/>
            <a:ext cx="8420100" cy="35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Compartilhamento de dados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Cada informação é armazenada uma única vez 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Usar o conceito de Banco de Dados </a:t>
            </a:r>
            <a:endParaRPr/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7" name="Google Shape;257;p19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8" name="Google Shape;258;p19"/>
          <p:cNvSpPr txBox="1"/>
          <p:nvPr>
            <p:ph idx="4294967295" type="title"/>
          </p:nvPr>
        </p:nvSpPr>
        <p:spPr>
          <a:xfrm>
            <a:off x="381000" y="285750"/>
            <a:ext cx="9244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b="1" i="1" lang="en-US" sz="369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Como evitar redundância não</a:t>
            </a:r>
            <a:br>
              <a:rPr b="1" i="1" lang="en-US" sz="369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b="1" i="1" lang="en-US" sz="369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controlada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idx="1" type="body"/>
          </p:nvPr>
        </p:nvSpPr>
        <p:spPr>
          <a:xfrm>
            <a:off x="742950" y="1371600"/>
            <a:ext cx="84201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Evolução da forma de armazenamento de dados:</a:t>
            </a:r>
            <a:endParaRPr/>
          </a:p>
          <a:p>
            <a:pPr indent="-228599" lvl="1" marL="6207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Dados armazenados juntamente com o código executável dos programas;</a:t>
            </a:r>
            <a:endParaRPr/>
          </a:p>
          <a:p>
            <a:pPr indent="-82549" lvl="1" marL="6207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Dados armazenados em discos magnéticos, separados do código executável do programa;</a:t>
            </a:r>
            <a:endParaRPr/>
          </a:p>
          <a:p>
            <a:pPr indent="-82549" lvl="1" marL="6207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Organizados logicamente em arquivos;</a:t>
            </a:r>
            <a:endParaRPr/>
          </a:p>
          <a:p>
            <a:pPr indent="-228599" lvl="2" marL="85883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Gerenciamento dos dados (armazenamento e recuperação) continuavam sendo implementados dentro do código fonte dos programas.</a:t>
            </a:r>
            <a:endParaRPr/>
          </a:p>
          <a:p>
            <a:pPr indent="-164910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4" name="Google Shape;84;p2"/>
          <p:cNvSpPr txBox="1"/>
          <p:nvPr>
            <p:ph idx="4294967295" type="title"/>
          </p:nvPr>
        </p:nvSpPr>
        <p:spPr>
          <a:xfrm>
            <a:off x="508000" y="765175"/>
            <a:ext cx="9398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Lucida Sans"/>
              <a:buNone/>
            </a:pPr>
            <a:r>
              <a:rPr b="1" i="0" lang="en-US" sz="432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Técnicas e Tecnologias envolvidas no projeto de SI</a:t>
            </a:r>
            <a:br>
              <a:rPr b="1" i="0" lang="en-US" sz="432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br>
              <a:rPr b="1" i="0" lang="en-US" sz="324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endParaRPr b="1" i="0" sz="324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/>
          <p:nvPr>
            <p:ph idx="1" type="body"/>
          </p:nvPr>
        </p:nvSpPr>
        <p:spPr>
          <a:xfrm>
            <a:off x="741362" y="2144712"/>
            <a:ext cx="84201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Conjunto de arquivos integrados que atendem a um conjunto de sistemas </a:t>
            </a:r>
            <a:endParaRPr/>
          </a:p>
          <a:p>
            <a:pPr indent="-139001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5" name="Google Shape;265;p20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6" name="Google Shape;266;p20"/>
          <p:cNvSpPr txBox="1"/>
          <p:nvPr>
            <p:ph idx="4294967295" type="title"/>
          </p:nvPr>
        </p:nvSpPr>
        <p:spPr>
          <a:xfrm>
            <a:off x="330200" y="609600"/>
            <a:ext cx="9244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i="1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Banco de Dados</a:t>
            </a:r>
            <a:endParaRPr/>
          </a:p>
        </p:txBody>
      </p:sp>
      <p:grpSp>
        <p:nvGrpSpPr>
          <p:cNvPr id="267" name="Google Shape;267;p20"/>
          <p:cNvGrpSpPr/>
          <p:nvPr/>
        </p:nvGrpSpPr>
        <p:grpSpPr>
          <a:xfrm>
            <a:off x="1004887" y="3429000"/>
            <a:ext cx="7745412" cy="2895600"/>
            <a:chOff x="584" y="2160"/>
            <a:chExt cx="4504" cy="1824"/>
          </a:xfrm>
        </p:grpSpPr>
        <p:sp>
          <p:nvSpPr>
            <p:cNvPr id="268" name="Google Shape;268;p20"/>
            <p:cNvSpPr/>
            <p:nvPr/>
          </p:nvSpPr>
          <p:spPr>
            <a:xfrm>
              <a:off x="2208" y="3408"/>
              <a:ext cx="1392" cy="576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9" name="Google Shape;269;p20"/>
            <p:cNvSpPr txBox="1"/>
            <p:nvPr/>
          </p:nvSpPr>
          <p:spPr>
            <a:xfrm>
              <a:off x="584" y="2160"/>
              <a:ext cx="1008" cy="48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Produção</a:t>
              </a:r>
              <a:endParaRPr/>
            </a:p>
          </p:txBody>
        </p:sp>
        <p:sp>
          <p:nvSpPr>
            <p:cNvPr id="270" name="Google Shape;270;p20"/>
            <p:cNvSpPr txBox="1"/>
            <p:nvPr/>
          </p:nvSpPr>
          <p:spPr>
            <a:xfrm>
              <a:off x="2352" y="2160"/>
              <a:ext cx="1008" cy="48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Vendas</a:t>
              </a:r>
              <a:endParaRPr/>
            </a:p>
          </p:txBody>
        </p:sp>
        <p:sp>
          <p:nvSpPr>
            <p:cNvPr id="271" name="Google Shape;271;p20"/>
            <p:cNvSpPr txBox="1"/>
            <p:nvPr/>
          </p:nvSpPr>
          <p:spPr>
            <a:xfrm>
              <a:off x="4080" y="2160"/>
              <a:ext cx="1008" cy="48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Compras</a:t>
              </a:r>
              <a:endParaRPr/>
            </a:p>
          </p:txBody>
        </p:sp>
        <p:sp>
          <p:nvSpPr>
            <p:cNvPr id="272" name="Google Shape;272;p20"/>
            <p:cNvSpPr txBox="1"/>
            <p:nvPr/>
          </p:nvSpPr>
          <p:spPr>
            <a:xfrm>
              <a:off x="2208" y="3408"/>
              <a:ext cx="139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Banco de Dados</a:t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2266" y="3646"/>
              <a:ext cx="768" cy="288"/>
            </a:xfrm>
            <a:prstGeom prst="roundRect">
              <a:avLst>
                <a:gd fmla="val 16667" name="adj"/>
              </a:avLst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Produtos</a:t>
              </a:r>
              <a:endParaRPr/>
            </a:p>
          </p:txBody>
        </p:sp>
        <p:sp>
          <p:nvSpPr>
            <p:cNvPr id="274" name="Google Shape;274;p20"/>
            <p:cNvSpPr txBox="1"/>
            <p:nvPr/>
          </p:nvSpPr>
          <p:spPr>
            <a:xfrm>
              <a:off x="3120" y="3590"/>
              <a:ext cx="26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...</a:t>
              </a:r>
              <a:endParaRPr/>
            </a:p>
          </p:txBody>
        </p:sp>
        <p:cxnSp>
          <p:nvCxnSpPr>
            <p:cNvPr id="275" name="Google Shape;275;p20"/>
            <p:cNvCxnSpPr/>
            <p:nvPr/>
          </p:nvCxnSpPr>
          <p:spPr>
            <a:xfrm rot="10800000">
              <a:off x="1152" y="2640"/>
              <a:ext cx="1056" cy="8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stealth"/>
            </a:ln>
          </p:spPr>
        </p:cxnSp>
        <p:cxnSp>
          <p:nvCxnSpPr>
            <p:cNvPr id="276" name="Google Shape;276;p20"/>
            <p:cNvCxnSpPr/>
            <p:nvPr/>
          </p:nvCxnSpPr>
          <p:spPr>
            <a:xfrm flipH="1" rot="10800000">
              <a:off x="3552" y="2592"/>
              <a:ext cx="1152" cy="8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stealth"/>
            </a:ln>
          </p:spPr>
        </p:cxnSp>
        <p:cxnSp>
          <p:nvCxnSpPr>
            <p:cNvPr id="277" name="Google Shape;277;p20"/>
            <p:cNvCxnSpPr/>
            <p:nvPr/>
          </p:nvCxnSpPr>
          <p:spPr>
            <a:xfrm rot="10800000">
              <a:off x="2880" y="2640"/>
              <a:ext cx="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stealth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"/>
          <p:cNvSpPr txBox="1"/>
          <p:nvPr>
            <p:ph idx="1" type="body"/>
          </p:nvPr>
        </p:nvSpPr>
        <p:spPr>
          <a:xfrm>
            <a:off x="741362" y="1700212"/>
            <a:ext cx="85026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Compartilhamento de dados tem reflexos na estrutura do software 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Estrutura interna dos arquivos passa a ser mais complexa 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Devem atender às necessidades dos diferentes sistemas. 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Solução 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Usar </a:t>
            </a:r>
            <a:r>
              <a:rPr b="0" i="0" lang="en-US" sz="23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sistema de gerência de banco de dados</a:t>
            </a: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/>
          </a:p>
          <a:p>
            <a:pPr indent="-156273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4" name="Google Shape;284;p21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5" name="Google Shape;285;p21"/>
          <p:cNvSpPr txBox="1"/>
          <p:nvPr>
            <p:ph idx="4294967295" type="title"/>
          </p:nvPr>
        </p:nvSpPr>
        <p:spPr>
          <a:xfrm>
            <a:off x="330200" y="609600"/>
            <a:ext cx="9244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i="1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Banco de Dados – conseqüências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 txBox="1"/>
          <p:nvPr/>
        </p:nvSpPr>
        <p:spPr>
          <a:xfrm>
            <a:off x="1117600" y="450850"/>
            <a:ext cx="6143625" cy="889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 com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dados armazenados</a:t>
            </a:r>
            <a:endParaRPr/>
          </a:p>
        </p:txBody>
      </p:sp>
      <p:sp>
        <p:nvSpPr>
          <p:cNvPr id="291" name="Google Shape;291;p22"/>
          <p:cNvSpPr txBox="1"/>
          <p:nvPr/>
        </p:nvSpPr>
        <p:spPr>
          <a:xfrm>
            <a:off x="3181350" y="2022475"/>
            <a:ext cx="4079875" cy="7937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 com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gerência de arquivos</a:t>
            </a:r>
            <a:endParaRPr/>
          </a:p>
        </p:txBody>
      </p:sp>
      <p:grpSp>
        <p:nvGrpSpPr>
          <p:cNvPr id="292" name="Google Shape;292;p22"/>
          <p:cNvGrpSpPr/>
          <p:nvPr/>
        </p:nvGrpSpPr>
        <p:grpSpPr>
          <a:xfrm>
            <a:off x="1066800" y="1990725"/>
            <a:ext cx="1033462" cy="1120775"/>
            <a:chOff x="620" y="2058"/>
            <a:chExt cx="601" cy="706"/>
          </a:xfrm>
        </p:grpSpPr>
        <p:sp>
          <p:nvSpPr>
            <p:cNvPr id="293" name="Google Shape;293;p22"/>
            <p:cNvSpPr/>
            <p:nvPr/>
          </p:nvSpPr>
          <p:spPr>
            <a:xfrm>
              <a:off x="620" y="2160"/>
              <a:ext cx="597" cy="604"/>
            </a:xfrm>
            <a:custGeom>
              <a:rect b="b" l="l" r="r" t="t"/>
              <a:pathLst>
                <a:path extrusionOk="0" h="604" w="597">
                  <a:moveTo>
                    <a:pt x="596" y="7"/>
                  </a:moveTo>
                  <a:lnTo>
                    <a:pt x="596" y="497"/>
                  </a:lnTo>
                  <a:lnTo>
                    <a:pt x="587" y="516"/>
                  </a:lnTo>
                  <a:lnTo>
                    <a:pt x="572" y="533"/>
                  </a:lnTo>
                  <a:lnTo>
                    <a:pt x="551" y="548"/>
                  </a:lnTo>
                  <a:lnTo>
                    <a:pt x="523" y="564"/>
                  </a:lnTo>
                  <a:lnTo>
                    <a:pt x="485" y="577"/>
                  </a:lnTo>
                  <a:lnTo>
                    <a:pt x="445" y="588"/>
                  </a:lnTo>
                  <a:lnTo>
                    <a:pt x="402" y="594"/>
                  </a:lnTo>
                  <a:lnTo>
                    <a:pt x="362" y="600"/>
                  </a:lnTo>
                  <a:lnTo>
                    <a:pt x="324" y="603"/>
                  </a:lnTo>
                  <a:lnTo>
                    <a:pt x="284" y="603"/>
                  </a:lnTo>
                  <a:lnTo>
                    <a:pt x="237" y="600"/>
                  </a:lnTo>
                  <a:lnTo>
                    <a:pt x="196" y="596"/>
                  </a:lnTo>
                  <a:lnTo>
                    <a:pt x="154" y="589"/>
                  </a:lnTo>
                  <a:lnTo>
                    <a:pt x="116" y="579"/>
                  </a:lnTo>
                  <a:lnTo>
                    <a:pt x="85" y="569"/>
                  </a:lnTo>
                  <a:lnTo>
                    <a:pt x="54" y="555"/>
                  </a:lnTo>
                  <a:lnTo>
                    <a:pt x="31" y="540"/>
                  </a:lnTo>
                  <a:lnTo>
                    <a:pt x="19" y="530"/>
                  </a:lnTo>
                  <a:lnTo>
                    <a:pt x="7" y="514"/>
                  </a:lnTo>
                  <a:lnTo>
                    <a:pt x="0" y="496"/>
                  </a:lnTo>
                  <a:lnTo>
                    <a:pt x="0" y="0"/>
                  </a:lnTo>
                  <a:lnTo>
                    <a:pt x="596" y="7"/>
                  </a:lnTo>
                </a:path>
              </a:pathLst>
            </a:custGeom>
            <a:solidFill>
              <a:schemeClr val="lt1"/>
            </a:solidFill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636" y="2058"/>
              <a:ext cx="585" cy="206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95" name="Google Shape;295;p22"/>
          <p:cNvSpPr txBox="1"/>
          <p:nvPr/>
        </p:nvSpPr>
        <p:spPr>
          <a:xfrm>
            <a:off x="4873625" y="3717925"/>
            <a:ext cx="2428875" cy="7937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 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aplicação de BD</a:t>
            </a:r>
            <a:endParaRPr/>
          </a:p>
        </p:txBody>
      </p:sp>
      <p:grpSp>
        <p:nvGrpSpPr>
          <p:cNvPr id="296" name="Google Shape;296;p22"/>
          <p:cNvGrpSpPr/>
          <p:nvPr/>
        </p:nvGrpSpPr>
        <p:grpSpPr>
          <a:xfrm>
            <a:off x="963612" y="3609975"/>
            <a:ext cx="1033462" cy="1120775"/>
            <a:chOff x="560" y="3198"/>
            <a:chExt cx="601" cy="706"/>
          </a:xfrm>
        </p:grpSpPr>
        <p:sp>
          <p:nvSpPr>
            <p:cNvPr id="297" name="Google Shape;297;p22"/>
            <p:cNvSpPr/>
            <p:nvPr/>
          </p:nvSpPr>
          <p:spPr>
            <a:xfrm>
              <a:off x="560" y="3300"/>
              <a:ext cx="597" cy="604"/>
            </a:xfrm>
            <a:custGeom>
              <a:rect b="b" l="l" r="r" t="t"/>
              <a:pathLst>
                <a:path extrusionOk="0" h="604" w="597">
                  <a:moveTo>
                    <a:pt x="596" y="7"/>
                  </a:moveTo>
                  <a:lnTo>
                    <a:pt x="596" y="497"/>
                  </a:lnTo>
                  <a:lnTo>
                    <a:pt x="587" y="516"/>
                  </a:lnTo>
                  <a:lnTo>
                    <a:pt x="572" y="533"/>
                  </a:lnTo>
                  <a:lnTo>
                    <a:pt x="551" y="548"/>
                  </a:lnTo>
                  <a:lnTo>
                    <a:pt x="523" y="564"/>
                  </a:lnTo>
                  <a:lnTo>
                    <a:pt x="485" y="577"/>
                  </a:lnTo>
                  <a:lnTo>
                    <a:pt x="445" y="588"/>
                  </a:lnTo>
                  <a:lnTo>
                    <a:pt x="402" y="594"/>
                  </a:lnTo>
                  <a:lnTo>
                    <a:pt x="362" y="600"/>
                  </a:lnTo>
                  <a:lnTo>
                    <a:pt x="324" y="603"/>
                  </a:lnTo>
                  <a:lnTo>
                    <a:pt x="284" y="603"/>
                  </a:lnTo>
                  <a:lnTo>
                    <a:pt x="237" y="600"/>
                  </a:lnTo>
                  <a:lnTo>
                    <a:pt x="196" y="596"/>
                  </a:lnTo>
                  <a:lnTo>
                    <a:pt x="154" y="589"/>
                  </a:lnTo>
                  <a:lnTo>
                    <a:pt x="116" y="579"/>
                  </a:lnTo>
                  <a:lnTo>
                    <a:pt x="85" y="569"/>
                  </a:lnTo>
                  <a:lnTo>
                    <a:pt x="54" y="555"/>
                  </a:lnTo>
                  <a:lnTo>
                    <a:pt x="31" y="540"/>
                  </a:lnTo>
                  <a:lnTo>
                    <a:pt x="19" y="530"/>
                  </a:lnTo>
                  <a:lnTo>
                    <a:pt x="7" y="514"/>
                  </a:lnTo>
                  <a:lnTo>
                    <a:pt x="0" y="496"/>
                  </a:lnTo>
                  <a:lnTo>
                    <a:pt x="0" y="0"/>
                  </a:lnTo>
                  <a:lnTo>
                    <a:pt x="596" y="7"/>
                  </a:lnTo>
                </a:path>
              </a:pathLst>
            </a:custGeom>
            <a:solidFill>
              <a:schemeClr val="lt1"/>
            </a:solidFill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576" y="3198"/>
              <a:ext cx="585" cy="206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99" name="Google Shape;299;p22"/>
          <p:cNvSpPr txBox="1"/>
          <p:nvPr/>
        </p:nvSpPr>
        <p:spPr>
          <a:xfrm>
            <a:off x="2676525" y="3498850"/>
            <a:ext cx="1457325" cy="1346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Gerência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BD</a:t>
            </a:r>
            <a:endParaRPr/>
          </a:p>
        </p:txBody>
      </p:sp>
      <p:cxnSp>
        <p:nvCxnSpPr>
          <p:cNvPr id="300" name="Google Shape;300;p22"/>
          <p:cNvCxnSpPr/>
          <p:nvPr/>
        </p:nvCxnSpPr>
        <p:spPr>
          <a:xfrm>
            <a:off x="2090737" y="2571750"/>
            <a:ext cx="10604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01" name="Google Shape;301;p22"/>
          <p:cNvCxnSpPr/>
          <p:nvPr/>
        </p:nvCxnSpPr>
        <p:spPr>
          <a:xfrm>
            <a:off x="1987550" y="4210050"/>
            <a:ext cx="66833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02" name="Google Shape;302;p22"/>
          <p:cNvCxnSpPr/>
          <p:nvPr/>
        </p:nvCxnSpPr>
        <p:spPr>
          <a:xfrm>
            <a:off x="4154487" y="4229100"/>
            <a:ext cx="7096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03" name="Google Shape;303;p22"/>
          <p:cNvSpPr txBox="1"/>
          <p:nvPr/>
        </p:nvSpPr>
        <p:spPr>
          <a:xfrm>
            <a:off x="3346450" y="2155825"/>
            <a:ext cx="4079875" cy="7937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 com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gerência de arquivos</a:t>
            </a:r>
            <a:endParaRPr/>
          </a:p>
        </p:txBody>
      </p:sp>
      <p:sp>
        <p:nvSpPr>
          <p:cNvPr id="304" name="Google Shape;304;p22"/>
          <p:cNvSpPr txBox="1"/>
          <p:nvPr/>
        </p:nvSpPr>
        <p:spPr>
          <a:xfrm>
            <a:off x="3511550" y="2289175"/>
            <a:ext cx="4079875" cy="7937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 com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gerência de arquivos</a:t>
            </a:r>
            <a:endParaRPr/>
          </a:p>
        </p:txBody>
      </p:sp>
      <p:sp>
        <p:nvSpPr>
          <p:cNvPr id="305" name="Google Shape;305;p22"/>
          <p:cNvSpPr txBox="1"/>
          <p:nvPr/>
        </p:nvSpPr>
        <p:spPr>
          <a:xfrm>
            <a:off x="5038725" y="3851275"/>
            <a:ext cx="2428875" cy="7937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 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aplicação de BD</a:t>
            </a:r>
            <a:endParaRPr/>
          </a:p>
        </p:txBody>
      </p:sp>
      <p:sp>
        <p:nvSpPr>
          <p:cNvPr id="306" name="Google Shape;306;p22"/>
          <p:cNvSpPr txBox="1"/>
          <p:nvPr/>
        </p:nvSpPr>
        <p:spPr>
          <a:xfrm>
            <a:off x="5203825" y="3984625"/>
            <a:ext cx="2428875" cy="7937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 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aplicação de BD</a:t>
            </a:r>
            <a:endParaRPr/>
          </a:p>
        </p:txBody>
      </p:sp>
      <p:sp>
        <p:nvSpPr>
          <p:cNvPr id="307" name="Google Shape;307;p22"/>
          <p:cNvSpPr txBox="1"/>
          <p:nvPr/>
        </p:nvSpPr>
        <p:spPr>
          <a:xfrm>
            <a:off x="1030287" y="2381250"/>
            <a:ext cx="1081087" cy="5826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arquivos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dados</a:t>
            </a:r>
            <a:endParaRPr/>
          </a:p>
        </p:txBody>
      </p:sp>
      <p:sp>
        <p:nvSpPr>
          <p:cNvPr id="308" name="Google Shape;308;p22"/>
          <p:cNvSpPr txBox="1"/>
          <p:nvPr/>
        </p:nvSpPr>
        <p:spPr>
          <a:xfrm>
            <a:off x="947737" y="4019550"/>
            <a:ext cx="1081087" cy="5826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banco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dados</a:t>
            </a:r>
            <a:endParaRPr/>
          </a:p>
        </p:txBody>
      </p:sp>
      <p:sp>
        <p:nvSpPr>
          <p:cNvPr id="309" name="Google Shape;309;p22"/>
          <p:cNvSpPr txBox="1"/>
          <p:nvPr/>
        </p:nvSpPr>
        <p:spPr>
          <a:xfrm>
            <a:off x="1282700" y="603250"/>
            <a:ext cx="6143625" cy="889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 com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dados armazenados</a:t>
            </a:r>
            <a:endParaRPr/>
          </a:p>
        </p:txBody>
      </p:sp>
      <p:sp>
        <p:nvSpPr>
          <p:cNvPr id="310" name="Google Shape;310;p22"/>
          <p:cNvSpPr txBox="1"/>
          <p:nvPr/>
        </p:nvSpPr>
        <p:spPr>
          <a:xfrm>
            <a:off x="1447800" y="755650"/>
            <a:ext cx="6143625" cy="889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 com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dados armazenados</a:t>
            </a:r>
            <a:endParaRPr/>
          </a:p>
        </p:txBody>
      </p:sp>
      <p:cxnSp>
        <p:nvCxnSpPr>
          <p:cNvPr id="311" name="Google Shape;311;p22"/>
          <p:cNvCxnSpPr/>
          <p:nvPr/>
        </p:nvCxnSpPr>
        <p:spPr>
          <a:xfrm>
            <a:off x="7621587" y="1028700"/>
            <a:ext cx="7302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12" name="Google Shape;312;p22"/>
          <p:cNvCxnSpPr/>
          <p:nvPr/>
        </p:nvCxnSpPr>
        <p:spPr>
          <a:xfrm>
            <a:off x="7724775" y="2514600"/>
            <a:ext cx="7302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13" name="Google Shape;313;p22"/>
          <p:cNvCxnSpPr/>
          <p:nvPr/>
        </p:nvCxnSpPr>
        <p:spPr>
          <a:xfrm flipH="1" rot="10800000">
            <a:off x="7704137" y="4229100"/>
            <a:ext cx="709612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grpSp>
        <p:nvGrpSpPr>
          <p:cNvPr id="314" name="Google Shape;314;p22"/>
          <p:cNvGrpSpPr/>
          <p:nvPr/>
        </p:nvGrpSpPr>
        <p:grpSpPr>
          <a:xfrm>
            <a:off x="1462087" y="5173662"/>
            <a:ext cx="931862" cy="1184275"/>
            <a:chOff x="1196" y="3593"/>
            <a:chExt cx="479" cy="491"/>
          </a:xfrm>
        </p:grpSpPr>
        <p:sp>
          <p:nvSpPr>
            <p:cNvPr id="315" name="Google Shape;315;p22"/>
            <p:cNvSpPr/>
            <p:nvPr/>
          </p:nvSpPr>
          <p:spPr>
            <a:xfrm>
              <a:off x="1196" y="3662"/>
              <a:ext cx="477" cy="422"/>
            </a:xfrm>
            <a:custGeom>
              <a:rect b="b" l="l" r="r" t="t"/>
              <a:pathLst>
                <a:path extrusionOk="0" h="422" w="477">
                  <a:moveTo>
                    <a:pt x="476" y="5"/>
                  </a:moveTo>
                  <a:lnTo>
                    <a:pt x="476" y="347"/>
                  </a:lnTo>
                  <a:lnTo>
                    <a:pt x="468" y="360"/>
                  </a:lnTo>
                  <a:lnTo>
                    <a:pt x="457" y="372"/>
                  </a:lnTo>
                  <a:lnTo>
                    <a:pt x="440" y="383"/>
                  </a:lnTo>
                  <a:lnTo>
                    <a:pt x="417" y="394"/>
                  </a:lnTo>
                  <a:lnTo>
                    <a:pt x="387" y="403"/>
                  </a:lnTo>
                  <a:lnTo>
                    <a:pt x="355" y="410"/>
                  </a:lnTo>
                  <a:lnTo>
                    <a:pt x="321" y="415"/>
                  </a:lnTo>
                  <a:lnTo>
                    <a:pt x="289" y="419"/>
                  </a:lnTo>
                  <a:lnTo>
                    <a:pt x="259" y="421"/>
                  </a:lnTo>
                  <a:lnTo>
                    <a:pt x="227" y="421"/>
                  </a:lnTo>
                  <a:lnTo>
                    <a:pt x="189" y="419"/>
                  </a:lnTo>
                  <a:lnTo>
                    <a:pt x="157" y="416"/>
                  </a:lnTo>
                  <a:lnTo>
                    <a:pt x="123" y="411"/>
                  </a:lnTo>
                  <a:lnTo>
                    <a:pt x="93" y="404"/>
                  </a:lnTo>
                  <a:lnTo>
                    <a:pt x="68" y="397"/>
                  </a:lnTo>
                  <a:lnTo>
                    <a:pt x="43" y="388"/>
                  </a:lnTo>
                  <a:lnTo>
                    <a:pt x="25" y="377"/>
                  </a:lnTo>
                  <a:lnTo>
                    <a:pt x="15" y="370"/>
                  </a:lnTo>
                  <a:lnTo>
                    <a:pt x="6" y="359"/>
                  </a:lnTo>
                  <a:lnTo>
                    <a:pt x="0" y="346"/>
                  </a:lnTo>
                  <a:lnTo>
                    <a:pt x="0" y="0"/>
                  </a:lnTo>
                  <a:lnTo>
                    <a:pt x="476" y="5"/>
                  </a:lnTo>
                </a:path>
              </a:pathLst>
            </a:custGeom>
            <a:solidFill>
              <a:schemeClr val="lt1"/>
            </a:solidFill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1210" y="3593"/>
              <a:ext cx="465" cy="139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7" name="Google Shape;317;p22"/>
          <p:cNvGrpSpPr/>
          <p:nvPr/>
        </p:nvGrpSpPr>
        <p:grpSpPr>
          <a:xfrm>
            <a:off x="1538287" y="5275262"/>
            <a:ext cx="931862" cy="1184275"/>
            <a:chOff x="1196" y="3593"/>
            <a:chExt cx="479" cy="491"/>
          </a:xfrm>
        </p:grpSpPr>
        <p:sp>
          <p:nvSpPr>
            <p:cNvPr id="318" name="Google Shape;318;p22"/>
            <p:cNvSpPr/>
            <p:nvPr/>
          </p:nvSpPr>
          <p:spPr>
            <a:xfrm>
              <a:off x="1196" y="3662"/>
              <a:ext cx="477" cy="422"/>
            </a:xfrm>
            <a:custGeom>
              <a:rect b="b" l="l" r="r" t="t"/>
              <a:pathLst>
                <a:path extrusionOk="0" h="422" w="477">
                  <a:moveTo>
                    <a:pt x="476" y="5"/>
                  </a:moveTo>
                  <a:lnTo>
                    <a:pt x="476" y="347"/>
                  </a:lnTo>
                  <a:lnTo>
                    <a:pt x="468" y="360"/>
                  </a:lnTo>
                  <a:lnTo>
                    <a:pt x="457" y="372"/>
                  </a:lnTo>
                  <a:lnTo>
                    <a:pt x="440" y="383"/>
                  </a:lnTo>
                  <a:lnTo>
                    <a:pt x="417" y="394"/>
                  </a:lnTo>
                  <a:lnTo>
                    <a:pt x="387" y="403"/>
                  </a:lnTo>
                  <a:lnTo>
                    <a:pt x="355" y="410"/>
                  </a:lnTo>
                  <a:lnTo>
                    <a:pt x="321" y="415"/>
                  </a:lnTo>
                  <a:lnTo>
                    <a:pt x="289" y="419"/>
                  </a:lnTo>
                  <a:lnTo>
                    <a:pt x="259" y="421"/>
                  </a:lnTo>
                  <a:lnTo>
                    <a:pt x="227" y="421"/>
                  </a:lnTo>
                  <a:lnTo>
                    <a:pt x="189" y="419"/>
                  </a:lnTo>
                  <a:lnTo>
                    <a:pt x="157" y="416"/>
                  </a:lnTo>
                  <a:lnTo>
                    <a:pt x="123" y="411"/>
                  </a:lnTo>
                  <a:lnTo>
                    <a:pt x="93" y="404"/>
                  </a:lnTo>
                  <a:lnTo>
                    <a:pt x="68" y="397"/>
                  </a:lnTo>
                  <a:lnTo>
                    <a:pt x="43" y="388"/>
                  </a:lnTo>
                  <a:lnTo>
                    <a:pt x="25" y="377"/>
                  </a:lnTo>
                  <a:lnTo>
                    <a:pt x="15" y="370"/>
                  </a:lnTo>
                  <a:lnTo>
                    <a:pt x="6" y="359"/>
                  </a:lnTo>
                  <a:lnTo>
                    <a:pt x="0" y="346"/>
                  </a:lnTo>
                  <a:lnTo>
                    <a:pt x="0" y="0"/>
                  </a:lnTo>
                  <a:lnTo>
                    <a:pt x="476" y="5"/>
                  </a:lnTo>
                </a:path>
              </a:pathLst>
            </a:custGeom>
            <a:solidFill>
              <a:schemeClr val="lt1"/>
            </a:solidFill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1210" y="3593"/>
              <a:ext cx="465" cy="139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20" name="Google Shape;320;p22"/>
          <p:cNvSpPr txBox="1"/>
          <p:nvPr/>
        </p:nvSpPr>
        <p:spPr>
          <a:xfrm>
            <a:off x="5051425" y="5521325"/>
            <a:ext cx="1935162" cy="546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 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aplicação de BD</a:t>
            </a:r>
            <a:endParaRPr/>
          </a:p>
        </p:txBody>
      </p:sp>
      <p:grpSp>
        <p:nvGrpSpPr>
          <p:cNvPr id="321" name="Google Shape;321;p22"/>
          <p:cNvGrpSpPr/>
          <p:nvPr/>
        </p:nvGrpSpPr>
        <p:grpSpPr>
          <a:xfrm>
            <a:off x="1627187" y="5402262"/>
            <a:ext cx="931862" cy="1184275"/>
            <a:chOff x="1196" y="3593"/>
            <a:chExt cx="479" cy="491"/>
          </a:xfrm>
        </p:grpSpPr>
        <p:sp>
          <p:nvSpPr>
            <p:cNvPr id="322" name="Google Shape;322;p22"/>
            <p:cNvSpPr/>
            <p:nvPr/>
          </p:nvSpPr>
          <p:spPr>
            <a:xfrm>
              <a:off x="1196" y="3662"/>
              <a:ext cx="477" cy="422"/>
            </a:xfrm>
            <a:custGeom>
              <a:rect b="b" l="l" r="r" t="t"/>
              <a:pathLst>
                <a:path extrusionOk="0" h="422" w="477">
                  <a:moveTo>
                    <a:pt x="476" y="5"/>
                  </a:moveTo>
                  <a:lnTo>
                    <a:pt x="476" y="347"/>
                  </a:lnTo>
                  <a:lnTo>
                    <a:pt x="468" y="360"/>
                  </a:lnTo>
                  <a:lnTo>
                    <a:pt x="457" y="372"/>
                  </a:lnTo>
                  <a:lnTo>
                    <a:pt x="440" y="383"/>
                  </a:lnTo>
                  <a:lnTo>
                    <a:pt x="417" y="394"/>
                  </a:lnTo>
                  <a:lnTo>
                    <a:pt x="387" y="403"/>
                  </a:lnTo>
                  <a:lnTo>
                    <a:pt x="355" y="410"/>
                  </a:lnTo>
                  <a:lnTo>
                    <a:pt x="321" y="415"/>
                  </a:lnTo>
                  <a:lnTo>
                    <a:pt x="289" y="419"/>
                  </a:lnTo>
                  <a:lnTo>
                    <a:pt x="259" y="421"/>
                  </a:lnTo>
                  <a:lnTo>
                    <a:pt x="227" y="421"/>
                  </a:lnTo>
                  <a:lnTo>
                    <a:pt x="189" y="419"/>
                  </a:lnTo>
                  <a:lnTo>
                    <a:pt x="157" y="416"/>
                  </a:lnTo>
                  <a:lnTo>
                    <a:pt x="123" y="411"/>
                  </a:lnTo>
                  <a:lnTo>
                    <a:pt x="93" y="404"/>
                  </a:lnTo>
                  <a:lnTo>
                    <a:pt x="68" y="397"/>
                  </a:lnTo>
                  <a:lnTo>
                    <a:pt x="43" y="388"/>
                  </a:lnTo>
                  <a:lnTo>
                    <a:pt x="25" y="377"/>
                  </a:lnTo>
                  <a:lnTo>
                    <a:pt x="15" y="370"/>
                  </a:lnTo>
                  <a:lnTo>
                    <a:pt x="6" y="359"/>
                  </a:lnTo>
                  <a:lnTo>
                    <a:pt x="0" y="346"/>
                  </a:lnTo>
                  <a:lnTo>
                    <a:pt x="0" y="0"/>
                  </a:lnTo>
                  <a:lnTo>
                    <a:pt x="476" y="5"/>
                  </a:lnTo>
                </a:path>
              </a:pathLst>
            </a:custGeom>
            <a:solidFill>
              <a:schemeClr val="lt1"/>
            </a:solidFill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1210" y="3593"/>
              <a:ext cx="465" cy="139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24" name="Google Shape;324;p22"/>
          <p:cNvSpPr txBox="1"/>
          <p:nvPr/>
        </p:nvSpPr>
        <p:spPr>
          <a:xfrm>
            <a:off x="3241675" y="5367337"/>
            <a:ext cx="1160462" cy="9334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Middle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Ware</a:t>
            </a:r>
            <a:endParaRPr/>
          </a:p>
        </p:txBody>
      </p:sp>
      <p:cxnSp>
        <p:nvCxnSpPr>
          <p:cNvPr id="325" name="Google Shape;325;p22"/>
          <p:cNvCxnSpPr/>
          <p:nvPr/>
        </p:nvCxnSpPr>
        <p:spPr>
          <a:xfrm flipH="1" rot="10800000">
            <a:off x="2570162" y="5854700"/>
            <a:ext cx="631825" cy="25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cxnSp>
        <p:nvCxnSpPr>
          <p:cNvPr id="326" name="Google Shape;326;p22"/>
          <p:cNvCxnSpPr/>
          <p:nvPr/>
        </p:nvCxnSpPr>
        <p:spPr>
          <a:xfrm>
            <a:off x="4646612" y="5880100"/>
            <a:ext cx="4048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327" name="Google Shape;327;p22"/>
          <p:cNvSpPr txBox="1"/>
          <p:nvPr/>
        </p:nvSpPr>
        <p:spPr>
          <a:xfrm>
            <a:off x="5160962" y="5594350"/>
            <a:ext cx="1935162" cy="5476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 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aplicação de BD</a:t>
            </a:r>
            <a:endParaRPr/>
          </a:p>
        </p:txBody>
      </p:sp>
      <p:sp>
        <p:nvSpPr>
          <p:cNvPr id="328" name="Google Shape;328;p22"/>
          <p:cNvSpPr txBox="1"/>
          <p:nvPr/>
        </p:nvSpPr>
        <p:spPr>
          <a:xfrm>
            <a:off x="5272087" y="5668962"/>
            <a:ext cx="1935162" cy="5476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Aplicações</a:t>
            </a:r>
            <a:endParaRPr/>
          </a:p>
        </p:txBody>
      </p:sp>
      <p:sp>
        <p:nvSpPr>
          <p:cNvPr id="329" name="Google Shape;329;p22"/>
          <p:cNvSpPr txBox="1"/>
          <p:nvPr/>
        </p:nvSpPr>
        <p:spPr>
          <a:xfrm>
            <a:off x="1671637" y="5821362"/>
            <a:ext cx="854075" cy="56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Fontes</a:t>
            </a:r>
            <a:endParaRPr/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endParaRPr/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dados</a:t>
            </a:r>
            <a:endParaRPr/>
          </a:p>
        </p:txBody>
      </p:sp>
      <p:graphicFrame>
        <p:nvGraphicFramePr>
          <p:cNvPr id="330" name="Google Shape;330;p22"/>
          <p:cNvGraphicFramePr/>
          <p:nvPr/>
        </p:nvGraphicFramePr>
        <p:xfrm>
          <a:off x="8310562" y="5481637"/>
          <a:ext cx="660400" cy="585787"/>
        </p:xfrm>
        <a:graphic>
          <a:graphicData uri="http://schemas.openxmlformats.org/presentationml/2006/ole">
            <mc:AlternateContent>
              <mc:Choice Requires="v">
                <p:oleObj r:id="rId4" imgH="585787" imgW="660400" progId="MS_ClipArt_Gallery.2" spid="_x0000_s1">
                  <p:embed/>
                </p:oleObj>
              </mc:Choice>
              <mc:Fallback>
                <p:oleObj r:id="rId5" imgH="585787" imgW="660400" progId="MS_ClipArt_Gallery.2">
                  <p:embed/>
                  <p:pic>
                    <p:nvPicPr>
                      <p:cNvPr id="330" name="Google Shape;330;p2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310562" y="5481637"/>
                        <a:ext cx="6604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1" name="Google Shape;331;p22"/>
          <p:cNvCxnSpPr/>
          <p:nvPr/>
        </p:nvCxnSpPr>
        <p:spPr>
          <a:xfrm flipH="1" rot="10800000">
            <a:off x="7243762" y="5821362"/>
            <a:ext cx="963612" cy="101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332" name="Google Shape;332;p22"/>
          <p:cNvSpPr txBox="1"/>
          <p:nvPr/>
        </p:nvSpPr>
        <p:spPr>
          <a:xfrm>
            <a:off x="3355975" y="5472112"/>
            <a:ext cx="1160462" cy="9334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Middle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Ware</a:t>
            </a:r>
            <a:endParaRPr/>
          </a:p>
        </p:txBody>
      </p:sp>
      <p:sp>
        <p:nvSpPr>
          <p:cNvPr id="333" name="Google Shape;333;p22"/>
          <p:cNvSpPr txBox="1"/>
          <p:nvPr/>
        </p:nvSpPr>
        <p:spPr>
          <a:xfrm>
            <a:off x="3486150" y="5592762"/>
            <a:ext cx="1160462" cy="9334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Middle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Ware</a:t>
            </a:r>
            <a:endParaRPr/>
          </a:p>
        </p:txBody>
      </p:sp>
      <p:graphicFrame>
        <p:nvGraphicFramePr>
          <p:cNvPr id="334" name="Google Shape;334;p22"/>
          <p:cNvGraphicFramePr/>
          <p:nvPr/>
        </p:nvGraphicFramePr>
        <p:xfrm>
          <a:off x="8602662" y="4022725"/>
          <a:ext cx="660400" cy="585787"/>
        </p:xfrm>
        <a:graphic>
          <a:graphicData uri="http://schemas.openxmlformats.org/presentationml/2006/ole">
            <mc:AlternateContent>
              <mc:Choice Requires="v">
                <p:oleObj r:id="rId7" imgH="585787" imgW="660400" progId="MS_ClipArt_Gallery.2" spid="_x0000_s2">
                  <p:embed/>
                </p:oleObj>
              </mc:Choice>
              <mc:Fallback>
                <p:oleObj r:id="rId8" imgH="585787" imgW="660400" progId="MS_ClipArt_Gallery.2">
                  <p:embed/>
                  <p:pic>
                    <p:nvPicPr>
                      <p:cNvPr id="334" name="Google Shape;334;p2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602662" y="4022725"/>
                        <a:ext cx="6604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" name="Google Shape;335;p22"/>
          <p:cNvGraphicFramePr/>
          <p:nvPr/>
        </p:nvGraphicFramePr>
        <p:xfrm>
          <a:off x="8413750" y="755650"/>
          <a:ext cx="660400" cy="585787"/>
        </p:xfrm>
        <a:graphic>
          <a:graphicData uri="http://schemas.openxmlformats.org/presentationml/2006/ole">
            <mc:AlternateContent>
              <mc:Choice Requires="v">
                <p:oleObj r:id="rId9" imgH="585787" imgW="660400" progId="MS_ClipArt_Gallery.2" spid="_x0000_s3">
                  <p:embed/>
                </p:oleObj>
              </mc:Choice>
              <mc:Fallback>
                <p:oleObj r:id="rId10" imgH="585787" imgW="660400" progId="MS_ClipArt_Gallery.2">
                  <p:embed/>
                  <p:pic>
                    <p:nvPicPr>
                      <p:cNvPr id="335" name="Google Shape;335;p2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413750" y="755650"/>
                        <a:ext cx="6604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" name="Google Shape;336;p22"/>
          <p:cNvGraphicFramePr/>
          <p:nvPr/>
        </p:nvGraphicFramePr>
        <p:xfrm>
          <a:off x="8602662" y="2209800"/>
          <a:ext cx="660400" cy="585787"/>
        </p:xfrm>
        <a:graphic>
          <a:graphicData uri="http://schemas.openxmlformats.org/presentationml/2006/ole">
            <mc:AlternateContent>
              <mc:Choice Requires="v">
                <p:oleObj r:id="rId11" imgH="585787" imgW="660400" progId="MS_ClipArt_Gallery.2" spid="_x0000_s4">
                  <p:embed/>
                </p:oleObj>
              </mc:Choice>
              <mc:Fallback>
                <p:oleObj r:id="rId12" imgH="585787" imgW="660400" progId="MS_ClipArt_Gallery.2">
                  <p:embed/>
                  <p:pic>
                    <p:nvPicPr>
                      <p:cNvPr id="336" name="Google Shape;336;p2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602662" y="2209800"/>
                        <a:ext cx="6604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" name="Google Shape;337;p22"/>
          <p:cNvSpPr txBox="1"/>
          <p:nvPr/>
        </p:nvSpPr>
        <p:spPr>
          <a:xfrm>
            <a:off x="200025" y="908050"/>
            <a:ext cx="865187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Ç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Ã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/>
          </a:p>
        </p:txBody>
      </p:sp>
      <p:cxnSp>
        <p:nvCxnSpPr>
          <p:cNvPr id="338" name="Google Shape;338;p22"/>
          <p:cNvCxnSpPr/>
          <p:nvPr/>
        </p:nvCxnSpPr>
        <p:spPr>
          <a:xfrm>
            <a:off x="704850" y="1125537"/>
            <a:ext cx="0" cy="26638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idx="4294967295" type="title"/>
          </p:nvPr>
        </p:nvSpPr>
        <p:spPr>
          <a:xfrm>
            <a:off x="1073150" y="381000"/>
            <a:ext cx="7800975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80"/>
              <a:buFont typeface="Lucida Sans"/>
              <a:buNone/>
            </a:pPr>
            <a:r>
              <a:rPr b="1" i="0" lang="en-US" sz="2880" u="none" cap="none" strike="noStrike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rPr>
              <a:t>Um Ambiente (simplificado) de Sistema de Banco de Dados</a:t>
            </a:r>
            <a:endParaRPr/>
          </a:p>
        </p:txBody>
      </p:sp>
      <p:sp>
        <p:nvSpPr>
          <p:cNvPr id="344" name="Google Shape;344;p23"/>
          <p:cNvSpPr/>
          <p:nvPr/>
        </p:nvSpPr>
        <p:spPr>
          <a:xfrm>
            <a:off x="2717800" y="5421312"/>
            <a:ext cx="1430337" cy="1023937"/>
          </a:xfrm>
          <a:custGeom>
            <a:rect b="b" l="l" r="r" t="t"/>
            <a:pathLst>
              <a:path extrusionOk="0" h="645" w="832">
                <a:moveTo>
                  <a:pt x="831" y="7"/>
                </a:moveTo>
                <a:lnTo>
                  <a:pt x="831" y="531"/>
                </a:lnTo>
                <a:lnTo>
                  <a:pt x="818" y="551"/>
                </a:lnTo>
                <a:lnTo>
                  <a:pt x="798" y="569"/>
                </a:lnTo>
                <a:lnTo>
                  <a:pt x="768" y="586"/>
                </a:lnTo>
                <a:lnTo>
                  <a:pt x="729" y="602"/>
                </a:lnTo>
                <a:lnTo>
                  <a:pt x="676" y="617"/>
                </a:lnTo>
                <a:lnTo>
                  <a:pt x="620" y="628"/>
                </a:lnTo>
                <a:lnTo>
                  <a:pt x="561" y="635"/>
                </a:lnTo>
                <a:lnTo>
                  <a:pt x="505" y="640"/>
                </a:lnTo>
                <a:lnTo>
                  <a:pt x="452" y="644"/>
                </a:lnTo>
                <a:lnTo>
                  <a:pt x="396" y="644"/>
                </a:lnTo>
                <a:lnTo>
                  <a:pt x="330" y="640"/>
                </a:lnTo>
                <a:lnTo>
                  <a:pt x="274" y="637"/>
                </a:lnTo>
                <a:lnTo>
                  <a:pt x="214" y="629"/>
                </a:lnTo>
                <a:lnTo>
                  <a:pt x="162" y="619"/>
                </a:lnTo>
                <a:lnTo>
                  <a:pt x="119" y="608"/>
                </a:lnTo>
                <a:lnTo>
                  <a:pt x="76" y="593"/>
                </a:lnTo>
                <a:lnTo>
                  <a:pt x="43" y="577"/>
                </a:lnTo>
                <a:lnTo>
                  <a:pt x="26" y="566"/>
                </a:lnTo>
                <a:lnTo>
                  <a:pt x="10" y="549"/>
                </a:lnTo>
                <a:lnTo>
                  <a:pt x="0" y="529"/>
                </a:lnTo>
                <a:lnTo>
                  <a:pt x="0" y="0"/>
                </a:lnTo>
                <a:lnTo>
                  <a:pt x="831" y="7"/>
                </a:lnTo>
              </a:path>
            </a:pathLst>
          </a:custGeom>
          <a:solidFill>
            <a:schemeClr val="lt1"/>
          </a:solidFill>
          <a:ln cap="rnd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23"/>
          <p:cNvSpPr/>
          <p:nvPr/>
        </p:nvSpPr>
        <p:spPr>
          <a:xfrm>
            <a:off x="2728912" y="5248275"/>
            <a:ext cx="1414462" cy="350837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23"/>
          <p:cNvSpPr txBox="1"/>
          <p:nvPr/>
        </p:nvSpPr>
        <p:spPr>
          <a:xfrm>
            <a:off x="2763837" y="5581650"/>
            <a:ext cx="1392237" cy="82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Definição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BD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(Metadados)</a:t>
            </a:r>
            <a:endParaRPr/>
          </a:p>
        </p:txBody>
      </p:sp>
      <p:grpSp>
        <p:nvGrpSpPr>
          <p:cNvPr id="347" name="Google Shape;347;p23"/>
          <p:cNvGrpSpPr/>
          <p:nvPr/>
        </p:nvGrpSpPr>
        <p:grpSpPr>
          <a:xfrm>
            <a:off x="6010275" y="5229225"/>
            <a:ext cx="1439862" cy="1216025"/>
            <a:chOff x="3495" y="3294"/>
            <a:chExt cx="837" cy="766"/>
          </a:xfrm>
        </p:grpSpPr>
        <p:sp>
          <p:nvSpPr>
            <p:cNvPr id="348" name="Google Shape;348;p23"/>
            <p:cNvSpPr/>
            <p:nvPr/>
          </p:nvSpPr>
          <p:spPr>
            <a:xfrm>
              <a:off x="3500" y="3415"/>
              <a:ext cx="832" cy="645"/>
            </a:xfrm>
            <a:custGeom>
              <a:rect b="b" l="l" r="r" t="t"/>
              <a:pathLst>
                <a:path extrusionOk="0" h="645" w="832">
                  <a:moveTo>
                    <a:pt x="831" y="7"/>
                  </a:moveTo>
                  <a:lnTo>
                    <a:pt x="831" y="531"/>
                  </a:lnTo>
                  <a:lnTo>
                    <a:pt x="818" y="551"/>
                  </a:lnTo>
                  <a:lnTo>
                    <a:pt x="798" y="569"/>
                  </a:lnTo>
                  <a:lnTo>
                    <a:pt x="768" y="586"/>
                  </a:lnTo>
                  <a:lnTo>
                    <a:pt x="729" y="602"/>
                  </a:lnTo>
                  <a:lnTo>
                    <a:pt x="676" y="617"/>
                  </a:lnTo>
                  <a:lnTo>
                    <a:pt x="620" y="628"/>
                  </a:lnTo>
                  <a:lnTo>
                    <a:pt x="561" y="635"/>
                  </a:lnTo>
                  <a:lnTo>
                    <a:pt x="505" y="640"/>
                  </a:lnTo>
                  <a:lnTo>
                    <a:pt x="452" y="644"/>
                  </a:lnTo>
                  <a:lnTo>
                    <a:pt x="396" y="644"/>
                  </a:lnTo>
                  <a:lnTo>
                    <a:pt x="330" y="640"/>
                  </a:lnTo>
                  <a:lnTo>
                    <a:pt x="274" y="637"/>
                  </a:lnTo>
                  <a:lnTo>
                    <a:pt x="214" y="629"/>
                  </a:lnTo>
                  <a:lnTo>
                    <a:pt x="162" y="619"/>
                  </a:lnTo>
                  <a:lnTo>
                    <a:pt x="119" y="608"/>
                  </a:lnTo>
                  <a:lnTo>
                    <a:pt x="76" y="593"/>
                  </a:lnTo>
                  <a:lnTo>
                    <a:pt x="43" y="577"/>
                  </a:lnTo>
                  <a:lnTo>
                    <a:pt x="26" y="566"/>
                  </a:lnTo>
                  <a:lnTo>
                    <a:pt x="10" y="549"/>
                  </a:lnTo>
                  <a:lnTo>
                    <a:pt x="0" y="529"/>
                  </a:lnTo>
                  <a:lnTo>
                    <a:pt x="0" y="0"/>
                  </a:lnTo>
                  <a:lnTo>
                    <a:pt x="831" y="7"/>
                  </a:lnTo>
                </a:path>
              </a:pathLst>
            </a:custGeom>
            <a:solidFill>
              <a:schemeClr val="lt1"/>
            </a:solidFill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3495" y="3294"/>
              <a:ext cx="822" cy="221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50" name="Google Shape;350;p23"/>
          <p:cNvSpPr txBox="1"/>
          <p:nvPr/>
        </p:nvSpPr>
        <p:spPr>
          <a:xfrm>
            <a:off x="6070600" y="5657850"/>
            <a:ext cx="1379537" cy="5826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armazenado</a:t>
            </a:r>
            <a:endParaRPr/>
          </a:p>
        </p:txBody>
      </p:sp>
      <p:sp>
        <p:nvSpPr>
          <p:cNvPr id="351" name="Google Shape;351;p23"/>
          <p:cNvSpPr txBox="1"/>
          <p:nvPr/>
        </p:nvSpPr>
        <p:spPr>
          <a:xfrm>
            <a:off x="2986087" y="2146300"/>
            <a:ext cx="3954462" cy="3746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Consultas / Programas de Aplicação</a:t>
            </a:r>
            <a:endParaRPr/>
          </a:p>
        </p:txBody>
      </p:sp>
      <p:sp>
        <p:nvSpPr>
          <p:cNvPr id="352" name="Google Shape;352;p23"/>
          <p:cNvSpPr txBox="1"/>
          <p:nvPr/>
        </p:nvSpPr>
        <p:spPr>
          <a:xfrm>
            <a:off x="3625850" y="2965450"/>
            <a:ext cx="2798762" cy="622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para processar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consultas /  programas</a:t>
            </a:r>
            <a:endParaRPr/>
          </a:p>
        </p:txBody>
      </p:sp>
      <p:sp>
        <p:nvSpPr>
          <p:cNvPr id="353" name="Google Shape;353;p23"/>
          <p:cNvSpPr txBox="1"/>
          <p:nvPr/>
        </p:nvSpPr>
        <p:spPr>
          <a:xfrm>
            <a:off x="3625850" y="3994150"/>
            <a:ext cx="2798762" cy="622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para acessar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dados armazenados</a:t>
            </a:r>
            <a:endParaRPr/>
          </a:p>
        </p:txBody>
      </p:sp>
      <p:sp>
        <p:nvSpPr>
          <p:cNvPr id="354" name="Google Shape;354;p23"/>
          <p:cNvSpPr txBox="1"/>
          <p:nvPr/>
        </p:nvSpPr>
        <p:spPr>
          <a:xfrm>
            <a:off x="3760787" y="1352550"/>
            <a:ext cx="27479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Usuários / Programadores</a:t>
            </a:r>
            <a:endParaRPr/>
          </a:p>
        </p:txBody>
      </p:sp>
      <p:cxnSp>
        <p:nvCxnSpPr>
          <p:cNvPr id="355" name="Google Shape;355;p23"/>
          <p:cNvCxnSpPr/>
          <p:nvPr/>
        </p:nvCxnSpPr>
        <p:spPr>
          <a:xfrm flipH="1">
            <a:off x="3473450" y="4641850"/>
            <a:ext cx="854075" cy="5651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56" name="Google Shape;356;p23"/>
          <p:cNvCxnSpPr/>
          <p:nvPr/>
        </p:nvCxnSpPr>
        <p:spPr>
          <a:xfrm>
            <a:off x="5854700" y="4641850"/>
            <a:ext cx="755650" cy="54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57" name="Google Shape;357;p23"/>
          <p:cNvCxnSpPr/>
          <p:nvPr/>
        </p:nvCxnSpPr>
        <p:spPr>
          <a:xfrm>
            <a:off x="4994275" y="1670050"/>
            <a:ext cx="0" cy="469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8" name="Google Shape;358;p23"/>
          <p:cNvCxnSpPr/>
          <p:nvPr/>
        </p:nvCxnSpPr>
        <p:spPr>
          <a:xfrm>
            <a:off x="4994275" y="2546350"/>
            <a:ext cx="0" cy="393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9" name="Google Shape;359;p23"/>
          <p:cNvCxnSpPr/>
          <p:nvPr/>
        </p:nvCxnSpPr>
        <p:spPr>
          <a:xfrm>
            <a:off x="4994275" y="3613150"/>
            <a:ext cx="0" cy="355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60" name="Google Shape;360;p23"/>
          <p:cNvSpPr txBox="1"/>
          <p:nvPr/>
        </p:nvSpPr>
        <p:spPr>
          <a:xfrm>
            <a:off x="1211262" y="1917700"/>
            <a:ext cx="7627937" cy="460375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23"/>
          <p:cNvSpPr txBox="1"/>
          <p:nvPr/>
        </p:nvSpPr>
        <p:spPr>
          <a:xfrm>
            <a:off x="2181225" y="2755900"/>
            <a:ext cx="5626100" cy="21463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23"/>
          <p:cNvSpPr txBox="1"/>
          <p:nvPr/>
        </p:nvSpPr>
        <p:spPr>
          <a:xfrm>
            <a:off x="1201737" y="1905000"/>
            <a:ext cx="16192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de BD</a:t>
            </a:r>
            <a:endParaRPr/>
          </a:p>
        </p:txBody>
      </p:sp>
      <p:sp>
        <p:nvSpPr>
          <p:cNvPr id="363" name="Google Shape;363;p23"/>
          <p:cNvSpPr txBox="1"/>
          <p:nvPr/>
        </p:nvSpPr>
        <p:spPr>
          <a:xfrm>
            <a:off x="2171700" y="2800350"/>
            <a:ext cx="7747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SGBD</a:t>
            </a:r>
            <a:endParaRPr/>
          </a:p>
        </p:txBody>
      </p:sp>
      <p:sp>
        <p:nvSpPr>
          <p:cNvPr id="364" name="Google Shape;364;p23"/>
          <p:cNvSpPr txBox="1"/>
          <p:nvPr/>
        </p:nvSpPr>
        <p:spPr>
          <a:xfrm>
            <a:off x="2289175" y="5516562"/>
            <a:ext cx="431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"/>
          <p:cNvSpPr txBox="1"/>
          <p:nvPr>
            <p:ph idx="4294967295" type="title"/>
          </p:nvPr>
        </p:nvSpPr>
        <p:spPr>
          <a:xfrm>
            <a:off x="1093788" y="152400"/>
            <a:ext cx="77597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60"/>
              <a:buFont typeface="Lucida Sans"/>
              <a:buNone/>
            </a:pPr>
            <a:r>
              <a:rPr b="1" i="0" lang="en-US" sz="2160" u="none" cap="none" strike="noStrike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rPr>
              <a:t>Componentes de um SGBD</a:t>
            </a:r>
            <a:endParaRPr/>
          </a:p>
        </p:txBody>
      </p:sp>
      <p:sp>
        <p:nvSpPr>
          <p:cNvPr id="370" name="Google Shape;370;p24"/>
          <p:cNvSpPr/>
          <p:nvPr/>
        </p:nvSpPr>
        <p:spPr>
          <a:xfrm>
            <a:off x="715962" y="1441450"/>
            <a:ext cx="1003300" cy="43180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Comandos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LDD</a:t>
            </a:r>
            <a:endParaRPr/>
          </a:p>
        </p:txBody>
      </p:sp>
      <p:sp>
        <p:nvSpPr>
          <p:cNvPr id="371" name="Google Shape;371;p24"/>
          <p:cNvSpPr/>
          <p:nvPr/>
        </p:nvSpPr>
        <p:spPr>
          <a:xfrm>
            <a:off x="1851025" y="1422400"/>
            <a:ext cx="1147762" cy="43180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Comandos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privilegiados</a:t>
            </a:r>
            <a:endParaRPr/>
          </a:p>
        </p:txBody>
      </p:sp>
      <p:sp>
        <p:nvSpPr>
          <p:cNvPr id="372" name="Google Shape;372;p24"/>
          <p:cNvSpPr/>
          <p:nvPr/>
        </p:nvSpPr>
        <p:spPr>
          <a:xfrm>
            <a:off x="4244975" y="1327150"/>
            <a:ext cx="1250950" cy="43180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 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alto nível</a:t>
            </a:r>
            <a:endParaRPr/>
          </a:p>
        </p:txBody>
      </p:sp>
      <p:sp>
        <p:nvSpPr>
          <p:cNvPr id="373" name="Google Shape;373;p24"/>
          <p:cNvSpPr/>
          <p:nvPr/>
        </p:nvSpPr>
        <p:spPr>
          <a:xfrm>
            <a:off x="5957887" y="1346200"/>
            <a:ext cx="1292225" cy="46990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Programas 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aplicação</a:t>
            </a:r>
            <a:endParaRPr/>
          </a:p>
        </p:txBody>
      </p:sp>
      <p:sp>
        <p:nvSpPr>
          <p:cNvPr id="374" name="Google Shape;374;p24"/>
          <p:cNvSpPr/>
          <p:nvPr/>
        </p:nvSpPr>
        <p:spPr>
          <a:xfrm>
            <a:off x="6019800" y="3022600"/>
            <a:ext cx="1147762" cy="35560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Comandos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LMD</a:t>
            </a:r>
            <a:endParaRPr/>
          </a:p>
        </p:txBody>
      </p:sp>
      <p:sp>
        <p:nvSpPr>
          <p:cNvPr id="375" name="Google Shape;375;p24"/>
          <p:cNvSpPr/>
          <p:nvPr/>
        </p:nvSpPr>
        <p:spPr>
          <a:xfrm>
            <a:off x="8269287" y="3403600"/>
            <a:ext cx="1023937" cy="48895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Transações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compiladas</a:t>
            </a:r>
            <a:endParaRPr/>
          </a:p>
        </p:txBody>
      </p:sp>
      <p:sp>
        <p:nvSpPr>
          <p:cNvPr id="376" name="Google Shape;376;p24"/>
          <p:cNvSpPr txBox="1"/>
          <p:nvPr/>
        </p:nvSpPr>
        <p:spPr>
          <a:xfrm>
            <a:off x="715962" y="3632200"/>
            <a:ext cx="900112" cy="37465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Compilador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 LDD</a:t>
            </a:r>
            <a:endParaRPr/>
          </a:p>
        </p:txBody>
      </p:sp>
      <p:sp>
        <p:nvSpPr>
          <p:cNvPr id="377" name="Google Shape;377;p24"/>
          <p:cNvSpPr txBox="1"/>
          <p:nvPr/>
        </p:nvSpPr>
        <p:spPr>
          <a:xfrm>
            <a:off x="6164262" y="3689350"/>
            <a:ext cx="900112" cy="37465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Compilador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 LMD</a:t>
            </a:r>
            <a:endParaRPr/>
          </a:p>
        </p:txBody>
      </p:sp>
      <p:sp>
        <p:nvSpPr>
          <p:cNvPr id="378" name="Google Shape;378;p24"/>
          <p:cNvSpPr txBox="1"/>
          <p:nvPr/>
        </p:nvSpPr>
        <p:spPr>
          <a:xfrm>
            <a:off x="4410075" y="2889250"/>
            <a:ext cx="982662" cy="3937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Processador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consultas</a:t>
            </a:r>
            <a:endParaRPr/>
          </a:p>
        </p:txBody>
      </p:sp>
      <p:sp>
        <p:nvSpPr>
          <p:cNvPr id="379" name="Google Shape;379;p24"/>
          <p:cNvSpPr txBox="1"/>
          <p:nvPr/>
        </p:nvSpPr>
        <p:spPr>
          <a:xfrm>
            <a:off x="4265612" y="4356100"/>
            <a:ext cx="1292225" cy="5842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Processador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BD em tempo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execução</a:t>
            </a:r>
            <a:endParaRPr/>
          </a:p>
        </p:txBody>
      </p:sp>
      <p:sp>
        <p:nvSpPr>
          <p:cNvPr id="380" name="Google Shape;380;p24"/>
          <p:cNvSpPr txBox="1"/>
          <p:nvPr/>
        </p:nvSpPr>
        <p:spPr>
          <a:xfrm>
            <a:off x="7546975" y="2489200"/>
            <a:ext cx="1003300" cy="52705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Compilador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 linguagem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hospedeira</a:t>
            </a:r>
            <a:endParaRPr/>
          </a:p>
        </p:txBody>
      </p:sp>
      <p:sp>
        <p:nvSpPr>
          <p:cNvPr id="381" name="Google Shape;381;p24"/>
          <p:cNvSpPr txBox="1"/>
          <p:nvPr/>
        </p:nvSpPr>
        <p:spPr>
          <a:xfrm>
            <a:off x="5957887" y="5251450"/>
            <a:ext cx="2840037" cy="41275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Subsistema de controle 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concorrência / backup / restauração</a:t>
            </a:r>
            <a:endParaRPr/>
          </a:p>
        </p:txBody>
      </p:sp>
      <p:sp>
        <p:nvSpPr>
          <p:cNvPr id="382" name="Google Shape;382;p24"/>
          <p:cNvSpPr txBox="1"/>
          <p:nvPr/>
        </p:nvSpPr>
        <p:spPr>
          <a:xfrm>
            <a:off x="1727200" y="5213350"/>
            <a:ext cx="1189037" cy="52705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Gerenciador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dos dados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armazenados</a:t>
            </a:r>
            <a:endParaRPr/>
          </a:p>
        </p:txBody>
      </p:sp>
      <p:sp>
        <p:nvSpPr>
          <p:cNvPr id="383" name="Google Shape;383;p24"/>
          <p:cNvSpPr/>
          <p:nvPr/>
        </p:nvSpPr>
        <p:spPr>
          <a:xfrm>
            <a:off x="3463925" y="6103937"/>
            <a:ext cx="3140075" cy="531812"/>
          </a:xfrm>
          <a:custGeom>
            <a:rect b="b" l="l" r="r" t="t"/>
            <a:pathLst>
              <a:path extrusionOk="0" h="335" w="1826">
                <a:moveTo>
                  <a:pt x="1825" y="4"/>
                </a:moveTo>
                <a:lnTo>
                  <a:pt x="1825" y="276"/>
                </a:lnTo>
                <a:lnTo>
                  <a:pt x="1796" y="286"/>
                </a:lnTo>
                <a:lnTo>
                  <a:pt x="1753" y="295"/>
                </a:lnTo>
                <a:lnTo>
                  <a:pt x="1687" y="304"/>
                </a:lnTo>
                <a:lnTo>
                  <a:pt x="1600" y="312"/>
                </a:lnTo>
                <a:lnTo>
                  <a:pt x="1485" y="320"/>
                </a:lnTo>
                <a:lnTo>
                  <a:pt x="1362" y="326"/>
                </a:lnTo>
                <a:lnTo>
                  <a:pt x="1231" y="329"/>
                </a:lnTo>
                <a:lnTo>
                  <a:pt x="1108" y="332"/>
                </a:lnTo>
                <a:lnTo>
                  <a:pt x="992" y="334"/>
                </a:lnTo>
                <a:lnTo>
                  <a:pt x="869" y="334"/>
                </a:lnTo>
                <a:lnTo>
                  <a:pt x="724" y="332"/>
                </a:lnTo>
                <a:lnTo>
                  <a:pt x="601" y="330"/>
                </a:lnTo>
                <a:lnTo>
                  <a:pt x="471" y="326"/>
                </a:lnTo>
                <a:lnTo>
                  <a:pt x="355" y="321"/>
                </a:lnTo>
                <a:lnTo>
                  <a:pt x="261" y="315"/>
                </a:lnTo>
                <a:lnTo>
                  <a:pt x="167" y="308"/>
                </a:lnTo>
                <a:lnTo>
                  <a:pt x="94" y="299"/>
                </a:lnTo>
                <a:lnTo>
                  <a:pt x="58" y="293"/>
                </a:lnTo>
                <a:lnTo>
                  <a:pt x="22" y="285"/>
                </a:lnTo>
                <a:lnTo>
                  <a:pt x="0" y="275"/>
                </a:lnTo>
                <a:lnTo>
                  <a:pt x="0" y="0"/>
                </a:lnTo>
                <a:lnTo>
                  <a:pt x="1825" y="4"/>
                </a:lnTo>
              </a:path>
            </a:pathLst>
          </a:custGeom>
          <a:solidFill>
            <a:schemeClr val="lt1"/>
          </a:solidFill>
          <a:ln cap="rnd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84" name="Google Shape;384;p24"/>
          <p:cNvGrpSpPr/>
          <p:nvPr/>
        </p:nvGrpSpPr>
        <p:grpSpPr>
          <a:xfrm>
            <a:off x="3471862" y="5991225"/>
            <a:ext cx="3136900" cy="573087"/>
            <a:chOff x="2019" y="3774"/>
            <a:chExt cx="1824" cy="361"/>
          </a:xfrm>
        </p:grpSpPr>
        <p:sp>
          <p:nvSpPr>
            <p:cNvPr id="385" name="Google Shape;385;p24"/>
            <p:cNvSpPr/>
            <p:nvPr/>
          </p:nvSpPr>
          <p:spPr>
            <a:xfrm>
              <a:off x="2019" y="3774"/>
              <a:ext cx="1824" cy="95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6" name="Google Shape;386;p24"/>
            <p:cNvSpPr txBox="1"/>
            <p:nvPr/>
          </p:nvSpPr>
          <p:spPr>
            <a:xfrm>
              <a:off x="2202" y="3943"/>
              <a:ext cx="146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Banco de dados armazenado</a:t>
              </a:r>
              <a:endParaRPr/>
            </a:p>
          </p:txBody>
        </p:sp>
      </p:grpSp>
      <p:grpSp>
        <p:nvGrpSpPr>
          <p:cNvPr id="387" name="Google Shape;387;p24"/>
          <p:cNvGrpSpPr/>
          <p:nvPr/>
        </p:nvGrpSpPr>
        <p:grpSpPr>
          <a:xfrm>
            <a:off x="2432050" y="3343275"/>
            <a:ext cx="1195387" cy="914400"/>
            <a:chOff x="1414" y="2106"/>
            <a:chExt cx="695" cy="576"/>
          </a:xfrm>
        </p:grpSpPr>
        <p:grpSp>
          <p:nvGrpSpPr>
            <p:cNvPr id="388" name="Google Shape;388;p24"/>
            <p:cNvGrpSpPr/>
            <p:nvPr/>
          </p:nvGrpSpPr>
          <p:grpSpPr>
            <a:xfrm>
              <a:off x="1484" y="2106"/>
              <a:ext cx="546" cy="576"/>
              <a:chOff x="1484" y="2106"/>
              <a:chExt cx="546" cy="576"/>
            </a:xfrm>
          </p:grpSpPr>
          <p:sp>
            <p:nvSpPr>
              <p:cNvPr id="389" name="Google Shape;389;p24"/>
              <p:cNvSpPr/>
              <p:nvPr/>
            </p:nvSpPr>
            <p:spPr>
              <a:xfrm>
                <a:off x="1484" y="2188"/>
                <a:ext cx="546" cy="494"/>
              </a:xfrm>
              <a:custGeom>
                <a:rect b="b" l="l" r="r" t="t"/>
                <a:pathLst>
                  <a:path extrusionOk="0" h="494" w="546">
                    <a:moveTo>
                      <a:pt x="545" y="6"/>
                    </a:moveTo>
                    <a:lnTo>
                      <a:pt x="545" y="407"/>
                    </a:lnTo>
                    <a:lnTo>
                      <a:pt x="536" y="422"/>
                    </a:lnTo>
                    <a:lnTo>
                      <a:pt x="523" y="436"/>
                    </a:lnTo>
                    <a:lnTo>
                      <a:pt x="504" y="448"/>
                    </a:lnTo>
                    <a:lnTo>
                      <a:pt x="478" y="461"/>
                    </a:lnTo>
                    <a:lnTo>
                      <a:pt x="443" y="472"/>
                    </a:lnTo>
                    <a:lnTo>
                      <a:pt x="407" y="480"/>
                    </a:lnTo>
                    <a:lnTo>
                      <a:pt x="368" y="486"/>
                    </a:lnTo>
                    <a:lnTo>
                      <a:pt x="331" y="490"/>
                    </a:lnTo>
                    <a:lnTo>
                      <a:pt x="296" y="493"/>
                    </a:lnTo>
                    <a:lnTo>
                      <a:pt x="260" y="493"/>
                    </a:lnTo>
                    <a:lnTo>
                      <a:pt x="216" y="490"/>
                    </a:lnTo>
                    <a:lnTo>
                      <a:pt x="180" y="487"/>
                    </a:lnTo>
                    <a:lnTo>
                      <a:pt x="141" y="482"/>
                    </a:lnTo>
                    <a:lnTo>
                      <a:pt x="106" y="474"/>
                    </a:lnTo>
                    <a:lnTo>
                      <a:pt x="78" y="465"/>
                    </a:lnTo>
                    <a:lnTo>
                      <a:pt x="50" y="454"/>
                    </a:lnTo>
                    <a:lnTo>
                      <a:pt x="28" y="441"/>
                    </a:lnTo>
                    <a:lnTo>
                      <a:pt x="17" y="433"/>
                    </a:lnTo>
                    <a:lnTo>
                      <a:pt x="6" y="421"/>
                    </a:lnTo>
                    <a:lnTo>
                      <a:pt x="0" y="405"/>
                    </a:lnTo>
                    <a:lnTo>
                      <a:pt x="0" y="0"/>
                    </a:lnTo>
                    <a:lnTo>
                      <a:pt x="545" y="6"/>
                    </a:lnTo>
                  </a:path>
                </a:pathLst>
              </a:custGeom>
              <a:solidFill>
                <a:schemeClr val="lt1"/>
              </a:solidFill>
              <a:ln cap="rnd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0" name="Google Shape;390;p24"/>
              <p:cNvSpPr/>
              <p:nvPr/>
            </p:nvSpPr>
            <p:spPr>
              <a:xfrm>
                <a:off x="1491" y="2106"/>
                <a:ext cx="534" cy="166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91" name="Google Shape;391;p24"/>
            <p:cNvSpPr txBox="1"/>
            <p:nvPr/>
          </p:nvSpPr>
          <p:spPr>
            <a:xfrm>
              <a:off x="1414" y="2263"/>
              <a:ext cx="695" cy="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Catálogo/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Dicionário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 Dados</a:t>
              </a:r>
              <a:endParaRPr/>
            </a:p>
          </p:txBody>
        </p:sp>
      </p:grpSp>
      <p:sp>
        <p:nvSpPr>
          <p:cNvPr id="392" name="Google Shape;392;p24"/>
          <p:cNvSpPr txBox="1"/>
          <p:nvPr/>
        </p:nvSpPr>
        <p:spPr>
          <a:xfrm>
            <a:off x="1181100" y="676275"/>
            <a:ext cx="11287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ABD e equipe</a:t>
            </a:r>
            <a:endParaRPr/>
          </a:p>
        </p:txBody>
      </p:sp>
      <p:sp>
        <p:nvSpPr>
          <p:cNvPr id="393" name="Google Shape;393;p24"/>
          <p:cNvSpPr txBox="1"/>
          <p:nvPr/>
        </p:nvSpPr>
        <p:spPr>
          <a:xfrm>
            <a:off x="4437062" y="619125"/>
            <a:ext cx="906462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usuários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ocasionais</a:t>
            </a:r>
            <a:endParaRPr/>
          </a:p>
        </p:txBody>
      </p:sp>
      <p:sp>
        <p:nvSpPr>
          <p:cNvPr id="394" name="Google Shape;394;p24"/>
          <p:cNvSpPr txBox="1"/>
          <p:nvPr/>
        </p:nvSpPr>
        <p:spPr>
          <a:xfrm>
            <a:off x="6010275" y="581025"/>
            <a:ext cx="1222375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programadores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aplicações</a:t>
            </a:r>
            <a:endParaRPr/>
          </a:p>
        </p:txBody>
      </p:sp>
      <p:sp>
        <p:nvSpPr>
          <p:cNvPr id="395" name="Google Shape;395;p24"/>
          <p:cNvSpPr txBox="1"/>
          <p:nvPr/>
        </p:nvSpPr>
        <p:spPr>
          <a:xfrm>
            <a:off x="8321675" y="1209675"/>
            <a:ext cx="10683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usuários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paramétricos</a:t>
            </a:r>
            <a:endParaRPr/>
          </a:p>
        </p:txBody>
      </p:sp>
      <p:grpSp>
        <p:nvGrpSpPr>
          <p:cNvPr id="396" name="Google Shape;396;p24"/>
          <p:cNvGrpSpPr/>
          <p:nvPr/>
        </p:nvGrpSpPr>
        <p:grpSpPr>
          <a:xfrm>
            <a:off x="1974850" y="3765550"/>
            <a:ext cx="177800" cy="165100"/>
            <a:chOff x="1148" y="2372"/>
            <a:chExt cx="104" cy="104"/>
          </a:xfrm>
        </p:grpSpPr>
        <p:sp>
          <p:nvSpPr>
            <p:cNvPr id="397" name="Google Shape;397;p24"/>
            <p:cNvSpPr/>
            <p:nvPr/>
          </p:nvSpPr>
          <p:spPr>
            <a:xfrm>
              <a:off x="1148" y="2372"/>
              <a:ext cx="104" cy="104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1184" y="2396"/>
              <a:ext cx="44" cy="44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99" name="Google Shape;399;p24"/>
          <p:cNvGrpSpPr/>
          <p:nvPr/>
        </p:nvGrpSpPr>
        <p:grpSpPr>
          <a:xfrm>
            <a:off x="3790950" y="4279900"/>
            <a:ext cx="177800" cy="165100"/>
            <a:chOff x="2204" y="2696"/>
            <a:chExt cx="104" cy="104"/>
          </a:xfrm>
        </p:grpSpPr>
        <p:sp>
          <p:nvSpPr>
            <p:cNvPr id="400" name="Google Shape;400;p24"/>
            <p:cNvSpPr/>
            <p:nvPr/>
          </p:nvSpPr>
          <p:spPr>
            <a:xfrm>
              <a:off x="2204" y="2696"/>
              <a:ext cx="104" cy="104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2240" y="2720"/>
              <a:ext cx="44" cy="44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02" name="Google Shape;402;p24"/>
          <p:cNvGrpSpPr/>
          <p:nvPr/>
        </p:nvGrpSpPr>
        <p:grpSpPr>
          <a:xfrm>
            <a:off x="3997325" y="3784600"/>
            <a:ext cx="177800" cy="165100"/>
            <a:chOff x="2324" y="2384"/>
            <a:chExt cx="104" cy="104"/>
          </a:xfrm>
        </p:grpSpPr>
        <p:sp>
          <p:nvSpPr>
            <p:cNvPr id="403" name="Google Shape;403;p24"/>
            <p:cNvSpPr/>
            <p:nvPr/>
          </p:nvSpPr>
          <p:spPr>
            <a:xfrm>
              <a:off x="2324" y="2384"/>
              <a:ext cx="104" cy="104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2360" y="2408"/>
              <a:ext cx="44" cy="44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05" name="Google Shape;405;p24"/>
          <p:cNvGrpSpPr/>
          <p:nvPr/>
        </p:nvGrpSpPr>
        <p:grpSpPr>
          <a:xfrm>
            <a:off x="3790950" y="3289300"/>
            <a:ext cx="177800" cy="165100"/>
            <a:chOff x="2204" y="2072"/>
            <a:chExt cx="104" cy="104"/>
          </a:xfrm>
        </p:grpSpPr>
        <p:sp>
          <p:nvSpPr>
            <p:cNvPr id="406" name="Google Shape;406;p24"/>
            <p:cNvSpPr/>
            <p:nvPr/>
          </p:nvSpPr>
          <p:spPr>
            <a:xfrm>
              <a:off x="2204" y="2072"/>
              <a:ext cx="104" cy="104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2240" y="2096"/>
              <a:ext cx="44" cy="44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08" name="Google Shape;408;p24"/>
          <p:cNvGrpSpPr/>
          <p:nvPr/>
        </p:nvGrpSpPr>
        <p:grpSpPr>
          <a:xfrm>
            <a:off x="4822825" y="5365750"/>
            <a:ext cx="177800" cy="165100"/>
            <a:chOff x="2804" y="3380"/>
            <a:chExt cx="104" cy="104"/>
          </a:xfrm>
        </p:grpSpPr>
        <p:sp>
          <p:nvSpPr>
            <p:cNvPr id="409" name="Google Shape;409;p24"/>
            <p:cNvSpPr/>
            <p:nvPr/>
          </p:nvSpPr>
          <p:spPr>
            <a:xfrm>
              <a:off x="2804" y="3380"/>
              <a:ext cx="104" cy="104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2840" y="3404"/>
              <a:ext cx="44" cy="44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11" name="Google Shape;411;p24"/>
          <p:cNvSpPr txBox="1"/>
          <p:nvPr/>
        </p:nvSpPr>
        <p:spPr>
          <a:xfrm>
            <a:off x="5999162" y="2108200"/>
            <a:ext cx="1271587" cy="22225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Pré-compilador</a:t>
            </a:r>
            <a:endParaRPr/>
          </a:p>
        </p:txBody>
      </p:sp>
      <p:cxnSp>
        <p:nvCxnSpPr>
          <p:cNvPr id="412" name="Google Shape;412;p24"/>
          <p:cNvCxnSpPr/>
          <p:nvPr/>
        </p:nvCxnSpPr>
        <p:spPr>
          <a:xfrm flipH="1">
            <a:off x="1162050" y="965200"/>
            <a:ext cx="585787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13" name="Google Shape;413;p24"/>
          <p:cNvCxnSpPr/>
          <p:nvPr/>
        </p:nvCxnSpPr>
        <p:spPr>
          <a:xfrm>
            <a:off x="1871662" y="965200"/>
            <a:ext cx="528637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14" name="Google Shape;414;p24"/>
          <p:cNvCxnSpPr/>
          <p:nvPr/>
        </p:nvCxnSpPr>
        <p:spPr>
          <a:xfrm>
            <a:off x="1176337" y="1917700"/>
            <a:ext cx="0" cy="1689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15" name="Google Shape;415;p24"/>
          <p:cNvCxnSpPr/>
          <p:nvPr/>
        </p:nvCxnSpPr>
        <p:spPr>
          <a:xfrm>
            <a:off x="1644650" y="3829050"/>
            <a:ext cx="301625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6" name="Google Shape;416;p24"/>
          <p:cNvCxnSpPr/>
          <p:nvPr/>
        </p:nvCxnSpPr>
        <p:spPr>
          <a:xfrm>
            <a:off x="2201862" y="3848100"/>
            <a:ext cx="342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17" name="Google Shape;417;p24"/>
          <p:cNvCxnSpPr/>
          <p:nvPr/>
        </p:nvCxnSpPr>
        <p:spPr>
          <a:xfrm>
            <a:off x="4870450" y="1041400"/>
            <a:ext cx="0" cy="279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18" name="Google Shape;418;p24"/>
          <p:cNvCxnSpPr/>
          <p:nvPr/>
        </p:nvCxnSpPr>
        <p:spPr>
          <a:xfrm>
            <a:off x="4891087" y="1803400"/>
            <a:ext cx="0" cy="10604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19" name="Google Shape;419;p24"/>
          <p:cNvSpPr/>
          <p:nvPr/>
        </p:nvSpPr>
        <p:spPr>
          <a:xfrm>
            <a:off x="2249487" y="1885950"/>
            <a:ext cx="2003425" cy="2897187"/>
          </a:xfrm>
          <a:custGeom>
            <a:rect b="b" l="l" r="r" t="t"/>
            <a:pathLst>
              <a:path extrusionOk="0" h="1825" w="1165">
                <a:moveTo>
                  <a:pt x="0" y="0"/>
                </a:moveTo>
                <a:lnTo>
                  <a:pt x="0" y="1824"/>
                </a:lnTo>
                <a:lnTo>
                  <a:pt x="1164" y="1824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0" name="Google Shape;420;p24"/>
          <p:cNvCxnSpPr/>
          <p:nvPr/>
        </p:nvCxnSpPr>
        <p:spPr>
          <a:xfrm>
            <a:off x="4891087" y="3308350"/>
            <a:ext cx="0" cy="10223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1" name="Google Shape;421;p24"/>
          <p:cNvCxnSpPr/>
          <p:nvPr/>
        </p:nvCxnSpPr>
        <p:spPr>
          <a:xfrm>
            <a:off x="4911725" y="4965700"/>
            <a:ext cx="0" cy="374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2" name="Google Shape;422;p24"/>
          <p:cNvCxnSpPr/>
          <p:nvPr/>
        </p:nvCxnSpPr>
        <p:spPr>
          <a:xfrm rot="10800000">
            <a:off x="5000625" y="5467350"/>
            <a:ext cx="95726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3" name="Google Shape;423;p24"/>
          <p:cNvCxnSpPr/>
          <p:nvPr/>
        </p:nvCxnSpPr>
        <p:spPr>
          <a:xfrm>
            <a:off x="4911725" y="5575300"/>
            <a:ext cx="11112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4" name="Google Shape;424;p24"/>
          <p:cNvCxnSpPr/>
          <p:nvPr/>
        </p:nvCxnSpPr>
        <p:spPr>
          <a:xfrm flipH="1" rot="10800000">
            <a:off x="3997325" y="3073400"/>
            <a:ext cx="384175" cy="254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5" name="Google Shape;425;p24"/>
          <p:cNvCxnSpPr/>
          <p:nvPr/>
        </p:nvCxnSpPr>
        <p:spPr>
          <a:xfrm flipH="1">
            <a:off x="3473450" y="3441700"/>
            <a:ext cx="317500" cy="1460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6" name="Google Shape;426;p24"/>
          <p:cNvCxnSpPr/>
          <p:nvPr/>
        </p:nvCxnSpPr>
        <p:spPr>
          <a:xfrm rot="10800000">
            <a:off x="3473450" y="4064000"/>
            <a:ext cx="317500" cy="254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7" name="Google Shape;427;p24"/>
          <p:cNvCxnSpPr/>
          <p:nvPr/>
        </p:nvCxnSpPr>
        <p:spPr>
          <a:xfrm>
            <a:off x="3976687" y="4451350"/>
            <a:ext cx="260350" cy="1841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8" name="Google Shape;428;p24"/>
          <p:cNvCxnSpPr/>
          <p:nvPr/>
        </p:nvCxnSpPr>
        <p:spPr>
          <a:xfrm rot="10800000">
            <a:off x="3473450" y="3867150"/>
            <a:ext cx="523875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9" name="Google Shape;429;p24"/>
          <p:cNvCxnSpPr/>
          <p:nvPr/>
        </p:nvCxnSpPr>
        <p:spPr>
          <a:xfrm>
            <a:off x="4183062" y="3886200"/>
            <a:ext cx="1952625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0" name="Google Shape;430;p24"/>
          <p:cNvCxnSpPr/>
          <p:nvPr/>
        </p:nvCxnSpPr>
        <p:spPr>
          <a:xfrm>
            <a:off x="6624637" y="1003300"/>
            <a:ext cx="0" cy="317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1" name="Google Shape;431;p24"/>
          <p:cNvCxnSpPr/>
          <p:nvPr/>
        </p:nvCxnSpPr>
        <p:spPr>
          <a:xfrm>
            <a:off x="6624637" y="1841500"/>
            <a:ext cx="0" cy="241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2" name="Google Shape;432;p24"/>
          <p:cNvCxnSpPr/>
          <p:nvPr/>
        </p:nvCxnSpPr>
        <p:spPr>
          <a:xfrm>
            <a:off x="6604000" y="2355850"/>
            <a:ext cx="0" cy="6413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3" name="Google Shape;433;p24"/>
          <p:cNvCxnSpPr/>
          <p:nvPr/>
        </p:nvCxnSpPr>
        <p:spPr>
          <a:xfrm>
            <a:off x="7031037" y="2355850"/>
            <a:ext cx="487362" cy="393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4" name="Google Shape;434;p24"/>
          <p:cNvCxnSpPr/>
          <p:nvPr/>
        </p:nvCxnSpPr>
        <p:spPr>
          <a:xfrm>
            <a:off x="6604000" y="3403600"/>
            <a:ext cx="0" cy="2603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5" name="Google Shape;435;p24"/>
          <p:cNvCxnSpPr/>
          <p:nvPr/>
        </p:nvCxnSpPr>
        <p:spPr>
          <a:xfrm>
            <a:off x="8853487" y="1670050"/>
            <a:ext cx="0" cy="172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36" name="Google Shape;436;p24"/>
          <p:cNvSpPr/>
          <p:nvPr/>
        </p:nvSpPr>
        <p:spPr>
          <a:xfrm>
            <a:off x="5572125" y="3905250"/>
            <a:ext cx="3159125" cy="744537"/>
          </a:xfrm>
          <a:custGeom>
            <a:rect b="b" l="l" r="r" t="t"/>
            <a:pathLst>
              <a:path extrusionOk="0" h="469" w="1837">
                <a:moveTo>
                  <a:pt x="1836" y="0"/>
                </a:moveTo>
                <a:lnTo>
                  <a:pt x="1836" y="468"/>
                </a:lnTo>
                <a:lnTo>
                  <a:pt x="0" y="468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37" name="Google Shape;437;p24"/>
          <p:cNvGrpSpPr/>
          <p:nvPr/>
        </p:nvGrpSpPr>
        <p:grpSpPr>
          <a:xfrm>
            <a:off x="2063750" y="4013200"/>
            <a:ext cx="0" cy="1098550"/>
            <a:chOff x="1200" y="2528"/>
            <a:chExt cx="0" cy="692"/>
          </a:xfrm>
        </p:grpSpPr>
        <p:cxnSp>
          <p:nvCxnSpPr>
            <p:cNvPr id="438" name="Google Shape;438;p24"/>
            <p:cNvCxnSpPr/>
            <p:nvPr/>
          </p:nvCxnSpPr>
          <p:spPr>
            <a:xfrm>
              <a:off x="1200" y="2528"/>
              <a:ext cx="0" cy="2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9" name="Google Shape;439;p24"/>
            <p:cNvCxnSpPr/>
            <p:nvPr/>
          </p:nvCxnSpPr>
          <p:spPr>
            <a:xfrm>
              <a:off x="1200" y="2636"/>
              <a:ext cx="0" cy="2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0" name="Google Shape;440;p24"/>
            <p:cNvCxnSpPr/>
            <p:nvPr/>
          </p:nvCxnSpPr>
          <p:spPr>
            <a:xfrm>
              <a:off x="1200" y="2768"/>
              <a:ext cx="0" cy="3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1" name="Google Shape;441;p24"/>
            <p:cNvCxnSpPr/>
            <p:nvPr/>
          </p:nvCxnSpPr>
          <p:spPr>
            <a:xfrm>
              <a:off x="1200" y="2900"/>
              <a:ext cx="0" cy="3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2" name="Google Shape;442;p24"/>
            <p:cNvCxnSpPr/>
            <p:nvPr/>
          </p:nvCxnSpPr>
          <p:spPr>
            <a:xfrm>
              <a:off x="1200" y="3044"/>
              <a:ext cx="0" cy="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3" name="Google Shape;443;p24"/>
            <p:cNvCxnSpPr/>
            <p:nvPr/>
          </p:nvCxnSpPr>
          <p:spPr>
            <a:xfrm>
              <a:off x="1200" y="3200"/>
              <a:ext cx="0" cy="2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444" name="Google Shape;444;p24"/>
          <p:cNvCxnSpPr/>
          <p:nvPr/>
        </p:nvCxnSpPr>
        <p:spPr>
          <a:xfrm flipH="1">
            <a:off x="3679825" y="4451350"/>
            <a:ext cx="131762" cy="50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5" name="Google Shape;445;p24"/>
          <p:cNvCxnSpPr/>
          <p:nvPr/>
        </p:nvCxnSpPr>
        <p:spPr>
          <a:xfrm flipH="1">
            <a:off x="3452812" y="4603750"/>
            <a:ext cx="131762" cy="317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6" name="Google Shape;446;p24"/>
          <p:cNvCxnSpPr/>
          <p:nvPr/>
        </p:nvCxnSpPr>
        <p:spPr>
          <a:xfrm flipH="1">
            <a:off x="3225800" y="4737100"/>
            <a:ext cx="131762" cy="12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7" name="Google Shape;447;p24"/>
          <p:cNvCxnSpPr/>
          <p:nvPr/>
        </p:nvCxnSpPr>
        <p:spPr>
          <a:xfrm flipH="1">
            <a:off x="2978150" y="4870450"/>
            <a:ext cx="152400" cy="317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8" name="Google Shape;448;p24"/>
          <p:cNvCxnSpPr/>
          <p:nvPr/>
        </p:nvCxnSpPr>
        <p:spPr>
          <a:xfrm flipH="1">
            <a:off x="2730500" y="5003800"/>
            <a:ext cx="152400" cy="317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9" name="Google Shape;449;p24"/>
          <p:cNvCxnSpPr/>
          <p:nvPr/>
        </p:nvCxnSpPr>
        <p:spPr>
          <a:xfrm flipH="1">
            <a:off x="2400300" y="5156200"/>
            <a:ext cx="152400" cy="317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0" name="Google Shape;450;p24"/>
          <p:cNvCxnSpPr/>
          <p:nvPr/>
        </p:nvCxnSpPr>
        <p:spPr>
          <a:xfrm rot="10800000">
            <a:off x="4670425" y="5448300"/>
            <a:ext cx="152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1" name="Google Shape;451;p24"/>
          <p:cNvCxnSpPr/>
          <p:nvPr/>
        </p:nvCxnSpPr>
        <p:spPr>
          <a:xfrm flipH="1">
            <a:off x="4010025" y="4013200"/>
            <a:ext cx="49212" cy="317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2" name="Google Shape;452;p24"/>
          <p:cNvCxnSpPr/>
          <p:nvPr/>
        </p:nvCxnSpPr>
        <p:spPr>
          <a:xfrm flipH="1">
            <a:off x="3968750" y="4165600"/>
            <a:ext cx="49212" cy="12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3" name="Google Shape;453;p24"/>
          <p:cNvCxnSpPr/>
          <p:nvPr/>
        </p:nvCxnSpPr>
        <p:spPr>
          <a:xfrm flipH="1">
            <a:off x="3927475" y="4279900"/>
            <a:ext cx="49212" cy="12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4" name="Google Shape;454;p24"/>
          <p:cNvCxnSpPr/>
          <p:nvPr/>
        </p:nvCxnSpPr>
        <p:spPr>
          <a:xfrm>
            <a:off x="3941762" y="3479800"/>
            <a:ext cx="20637" cy="317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5" name="Google Shape;455;p24"/>
          <p:cNvCxnSpPr/>
          <p:nvPr/>
        </p:nvCxnSpPr>
        <p:spPr>
          <a:xfrm>
            <a:off x="4003675" y="3632200"/>
            <a:ext cx="20637" cy="12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6" name="Google Shape;456;p24"/>
          <p:cNvCxnSpPr/>
          <p:nvPr/>
        </p:nvCxnSpPr>
        <p:spPr>
          <a:xfrm>
            <a:off x="4065587" y="3746500"/>
            <a:ext cx="20637" cy="12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7" name="Google Shape;457;p24"/>
          <p:cNvCxnSpPr/>
          <p:nvPr/>
        </p:nvCxnSpPr>
        <p:spPr>
          <a:xfrm rot="10800000">
            <a:off x="4422775" y="5448300"/>
            <a:ext cx="152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8" name="Google Shape;458;p24"/>
          <p:cNvCxnSpPr/>
          <p:nvPr/>
        </p:nvCxnSpPr>
        <p:spPr>
          <a:xfrm rot="10800000">
            <a:off x="4195762" y="5448300"/>
            <a:ext cx="152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9" name="Google Shape;459;p24"/>
          <p:cNvCxnSpPr/>
          <p:nvPr/>
        </p:nvCxnSpPr>
        <p:spPr>
          <a:xfrm rot="10800000">
            <a:off x="3968750" y="5448300"/>
            <a:ext cx="152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0" name="Google Shape;460;p24"/>
          <p:cNvCxnSpPr/>
          <p:nvPr/>
        </p:nvCxnSpPr>
        <p:spPr>
          <a:xfrm rot="10800000">
            <a:off x="3679825" y="5448300"/>
            <a:ext cx="152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1" name="Google Shape;461;p24"/>
          <p:cNvCxnSpPr/>
          <p:nvPr/>
        </p:nvCxnSpPr>
        <p:spPr>
          <a:xfrm rot="10800000">
            <a:off x="3370262" y="5448300"/>
            <a:ext cx="17303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2" name="Google Shape;462;p24"/>
          <p:cNvCxnSpPr/>
          <p:nvPr/>
        </p:nvCxnSpPr>
        <p:spPr>
          <a:xfrm rot="10800000">
            <a:off x="3081337" y="5448300"/>
            <a:ext cx="13176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3" name="Google Shape;463;p24"/>
          <p:cNvCxnSpPr/>
          <p:nvPr/>
        </p:nvCxnSpPr>
        <p:spPr>
          <a:xfrm rot="10800000">
            <a:off x="2916237" y="5435600"/>
            <a:ext cx="69850" cy="444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4" name="Google Shape;464;p24"/>
          <p:cNvCxnSpPr/>
          <p:nvPr/>
        </p:nvCxnSpPr>
        <p:spPr>
          <a:xfrm>
            <a:off x="7835900" y="3060700"/>
            <a:ext cx="95250" cy="393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5" name="Google Shape;465;p24"/>
          <p:cNvCxnSpPr/>
          <p:nvPr/>
        </p:nvCxnSpPr>
        <p:spPr>
          <a:xfrm flipH="1">
            <a:off x="7064375" y="3498850"/>
            <a:ext cx="895350" cy="393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6" name="Google Shape;466;p24"/>
          <p:cNvCxnSpPr/>
          <p:nvPr/>
        </p:nvCxnSpPr>
        <p:spPr>
          <a:xfrm>
            <a:off x="7959725" y="3489325"/>
            <a:ext cx="292100" cy="793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67" name="Google Shape;467;p24"/>
          <p:cNvSpPr txBox="1"/>
          <p:nvPr/>
        </p:nvSpPr>
        <p:spPr>
          <a:xfrm>
            <a:off x="7518400" y="6103937"/>
            <a:ext cx="213995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LMD=ling. Manip. De   Dados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"/>
          <p:cNvSpPr txBox="1"/>
          <p:nvPr>
            <p:ph idx="1" type="body"/>
          </p:nvPr>
        </p:nvSpPr>
        <p:spPr>
          <a:xfrm>
            <a:off x="742950" y="1643062"/>
            <a:ext cx="84201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1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Definições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1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Sistema Tradicional</a:t>
            </a: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- </a:t>
            </a: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São aqueles em que os dados do sistema estão armazenados fisicamente separados um do outro. O acesso é feito pelos programas de aplicação, associando o nome externo dos arquivos e definindo todo o registro independente da utilização dos campos.</a:t>
            </a:r>
            <a:endParaRPr/>
          </a:p>
          <a:p>
            <a:pPr indent="-151955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</a:t>
            </a:r>
            <a:endParaRPr/>
          </a:p>
        </p:txBody>
      </p:sp>
      <p:sp>
        <p:nvSpPr>
          <p:cNvPr id="474" name="Google Shape;474;p25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5" name="Google Shape;475;p25"/>
          <p:cNvSpPr txBox="1"/>
          <p:nvPr>
            <p:ph idx="4294967295"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ucida Sans"/>
              <a:buNone/>
            </a:pPr>
            <a:r>
              <a:rPr b="1" i="1" lang="en-US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Vantagens do Banco de Dados em relação à arquitetura tradicional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476" name="Google Shape;476;p25"/>
          <p:cNvGrpSpPr/>
          <p:nvPr/>
        </p:nvGrpSpPr>
        <p:grpSpPr>
          <a:xfrm>
            <a:off x="704850" y="3933825"/>
            <a:ext cx="7964487" cy="1763712"/>
            <a:chOff x="384" y="1584"/>
            <a:chExt cx="4944" cy="1824"/>
          </a:xfrm>
        </p:grpSpPr>
        <p:sp>
          <p:nvSpPr>
            <p:cNvPr id="477" name="Google Shape;477;p25"/>
            <p:cNvSpPr/>
            <p:nvPr/>
          </p:nvSpPr>
          <p:spPr>
            <a:xfrm>
              <a:off x="384" y="2832"/>
              <a:ext cx="1392" cy="576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2208" y="2832"/>
              <a:ext cx="1392" cy="576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3936" y="2832"/>
              <a:ext cx="1392" cy="576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0" name="Google Shape;480;p25"/>
            <p:cNvSpPr txBox="1"/>
            <p:nvPr/>
          </p:nvSpPr>
          <p:spPr>
            <a:xfrm>
              <a:off x="584" y="1584"/>
              <a:ext cx="1008" cy="48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Produção</a:t>
              </a:r>
              <a:endParaRPr/>
            </a:p>
          </p:txBody>
        </p:sp>
        <p:sp>
          <p:nvSpPr>
            <p:cNvPr id="481" name="Google Shape;481;p25"/>
            <p:cNvSpPr txBox="1"/>
            <p:nvPr/>
          </p:nvSpPr>
          <p:spPr>
            <a:xfrm>
              <a:off x="2352" y="1584"/>
              <a:ext cx="1008" cy="48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Vendas</a:t>
              </a:r>
              <a:endParaRPr/>
            </a:p>
          </p:txBody>
        </p:sp>
        <p:sp>
          <p:nvSpPr>
            <p:cNvPr id="482" name="Google Shape;482;p25"/>
            <p:cNvSpPr txBox="1"/>
            <p:nvPr/>
          </p:nvSpPr>
          <p:spPr>
            <a:xfrm>
              <a:off x="4080" y="1584"/>
              <a:ext cx="1008" cy="48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Compras</a:t>
              </a:r>
              <a:endParaRPr/>
            </a:p>
          </p:txBody>
        </p:sp>
        <p:cxnSp>
          <p:nvCxnSpPr>
            <p:cNvPr id="483" name="Google Shape;483;p25"/>
            <p:cNvCxnSpPr/>
            <p:nvPr/>
          </p:nvCxnSpPr>
          <p:spPr>
            <a:xfrm>
              <a:off x="1104" y="2064"/>
              <a:ext cx="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stealth"/>
            </a:ln>
          </p:spPr>
        </p:cxnSp>
        <p:cxnSp>
          <p:nvCxnSpPr>
            <p:cNvPr id="484" name="Google Shape;484;p25"/>
            <p:cNvCxnSpPr/>
            <p:nvPr/>
          </p:nvCxnSpPr>
          <p:spPr>
            <a:xfrm>
              <a:off x="2880" y="2064"/>
              <a:ext cx="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stealth"/>
            </a:ln>
          </p:spPr>
        </p:cxnSp>
        <p:cxnSp>
          <p:nvCxnSpPr>
            <p:cNvPr id="485" name="Google Shape;485;p25"/>
            <p:cNvCxnSpPr/>
            <p:nvPr/>
          </p:nvCxnSpPr>
          <p:spPr>
            <a:xfrm>
              <a:off x="4608" y="2112"/>
              <a:ext cx="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stealth"/>
            </a:ln>
          </p:spPr>
        </p:cxnSp>
        <p:sp>
          <p:nvSpPr>
            <p:cNvPr id="486" name="Google Shape;486;p25"/>
            <p:cNvSpPr txBox="1"/>
            <p:nvPr/>
          </p:nvSpPr>
          <p:spPr>
            <a:xfrm>
              <a:off x="384" y="2832"/>
              <a:ext cx="139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Arquivos produção</a:t>
              </a:r>
              <a:endParaRPr/>
            </a:p>
          </p:txBody>
        </p:sp>
        <p:sp>
          <p:nvSpPr>
            <p:cNvPr id="487" name="Google Shape;487;p25"/>
            <p:cNvSpPr txBox="1"/>
            <p:nvPr/>
          </p:nvSpPr>
          <p:spPr>
            <a:xfrm>
              <a:off x="2208" y="2832"/>
              <a:ext cx="139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Arquivos vendas</a:t>
              </a:r>
              <a:endParaRPr/>
            </a:p>
          </p:txBody>
        </p:sp>
        <p:sp>
          <p:nvSpPr>
            <p:cNvPr id="488" name="Google Shape;488;p25"/>
            <p:cNvSpPr txBox="1"/>
            <p:nvPr/>
          </p:nvSpPr>
          <p:spPr>
            <a:xfrm>
              <a:off x="3936" y="2832"/>
              <a:ext cx="139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Arquivos compras</a:t>
              </a: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432" y="3072"/>
              <a:ext cx="768" cy="288"/>
            </a:xfrm>
            <a:prstGeom prst="roundRect">
              <a:avLst>
                <a:gd fmla="val 16667" name="adj"/>
              </a:avLst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Produtos</a:t>
              </a:r>
              <a:endParaRPr/>
            </a:p>
          </p:txBody>
        </p:sp>
        <p:sp>
          <p:nvSpPr>
            <p:cNvPr id="490" name="Google Shape;490;p25"/>
            <p:cNvSpPr txBox="1"/>
            <p:nvPr/>
          </p:nvSpPr>
          <p:spPr>
            <a:xfrm>
              <a:off x="1286" y="3016"/>
              <a:ext cx="26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...</a:t>
              </a: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2266" y="3070"/>
              <a:ext cx="768" cy="288"/>
            </a:xfrm>
            <a:prstGeom prst="roundRect">
              <a:avLst>
                <a:gd fmla="val 16667" name="adj"/>
              </a:avLst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Produtos</a:t>
              </a:r>
              <a:endParaRPr/>
            </a:p>
          </p:txBody>
        </p:sp>
        <p:sp>
          <p:nvSpPr>
            <p:cNvPr id="492" name="Google Shape;492;p25"/>
            <p:cNvSpPr txBox="1"/>
            <p:nvPr/>
          </p:nvSpPr>
          <p:spPr>
            <a:xfrm>
              <a:off x="3120" y="3014"/>
              <a:ext cx="26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...</a:t>
              </a: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3994" y="3062"/>
              <a:ext cx="768" cy="288"/>
            </a:xfrm>
            <a:prstGeom prst="roundRect">
              <a:avLst>
                <a:gd fmla="val 16667" name="adj"/>
              </a:avLst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Produtos</a:t>
              </a:r>
              <a:endParaRPr/>
            </a:p>
          </p:txBody>
        </p:sp>
        <p:sp>
          <p:nvSpPr>
            <p:cNvPr id="494" name="Google Shape;494;p25"/>
            <p:cNvSpPr txBox="1"/>
            <p:nvPr/>
          </p:nvSpPr>
          <p:spPr>
            <a:xfrm>
              <a:off x="4848" y="3006"/>
              <a:ext cx="26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...</a:t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6"/>
          <p:cNvSpPr txBox="1"/>
          <p:nvPr>
            <p:ph idx="1" type="body"/>
          </p:nvPr>
        </p:nvSpPr>
        <p:spPr>
          <a:xfrm>
            <a:off x="495300" y="1481137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🞂"/>
            </a:pPr>
            <a:r>
              <a:rPr b="1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Sistema de Banco de Dados</a:t>
            </a:r>
            <a:r>
              <a:rPr b="0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- </a:t>
            </a: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É aquele em que os dados são definidos para o S.G.B.D., através da DDL (linguagem de definição de dados). Fisicamente estão armazenados em um único local, sendo o acesso realizado apenas através do S.G.B.D.  Nos programas de aplicação, é necessário apenas definir os campos que serão utilizados pelo programa.</a:t>
            </a:r>
            <a:endParaRPr/>
          </a:p>
          <a:p>
            <a:pPr indent="-169228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00" name="Google Shape;500;p26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01" name="Google Shape;501;p26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502" name="Google Shape;502;p26"/>
          <p:cNvGrpSpPr/>
          <p:nvPr/>
        </p:nvGrpSpPr>
        <p:grpSpPr>
          <a:xfrm>
            <a:off x="1004887" y="3860800"/>
            <a:ext cx="7116762" cy="2463800"/>
            <a:chOff x="584" y="2160"/>
            <a:chExt cx="4504" cy="1824"/>
          </a:xfrm>
        </p:grpSpPr>
        <p:sp>
          <p:nvSpPr>
            <p:cNvPr id="503" name="Google Shape;503;p26"/>
            <p:cNvSpPr/>
            <p:nvPr/>
          </p:nvSpPr>
          <p:spPr>
            <a:xfrm>
              <a:off x="2208" y="3408"/>
              <a:ext cx="1392" cy="576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4" name="Google Shape;504;p26"/>
            <p:cNvSpPr txBox="1"/>
            <p:nvPr/>
          </p:nvSpPr>
          <p:spPr>
            <a:xfrm>
              <a:off x="584" y="2160"/>
              <a:ext cx="1008" cy="48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Produção</a:t>
              </a:r>
              <a:endParaRPr/>
            </a:p>
          </p:txBody>
        </p:sp>
        <p:sp>
          <p:nvSpPr>
            <p:cNvPr id="505" name="Google Shape;505;p26"/>
            <p:cNvSpPr txBox="1"/>
            <p:nvPr/>
          </p:nvSpPr>
          <p:spPr>
            <a:xfrm>
              <a:off x="2352" y="2160"/>
              <a:ext cx="1008" cy="48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Vendas</a:t>
              </a:r>
              <a:endParaRPr/>
            </a:p>
          </p:txBody>
        </p:sp>
        <p:sp>
          <p:nvSpPr>
            <p:cNvPr id="506" name="Google Shape;506;p26"/>
            <p:cNvSpPr txBox="1"/>
            <p:nvPr/>
          </p:nvSpPr>
          <p:spPr>
            <a:xfrm>
              <a:off x="4080" y="2160"/>
              <a:ext cx="1008" cy="48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Compras</a:t>
              </a:r>
              <a:endParaRPr/>
            </a:p>
          </p:txBody>
        </p:sp>
        <p:sp>
          <p:nvSpPr>
            <p:cNvPr id="507" name="Google Shape;507;p26"/>
            <p:cNvSpPr txBox="1"/>
            <p:nvPr/>
          </p:nvSpPr>
          <p:spPr>
            <a:xfrm>
              <a:off x="2208" y="3408"/>
              <a:ext cx="139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Banco de Dados</a:t>
              </a: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2266" y="3646"/>
              <a:ext cx="768" cy="288"/>
            </a:xfrm>
            <a:prstGeom prst="roundRect">
              <a:avLst>
                <a:gd fmla="val 16667" name="adj"/>
              </a:avLst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Produtos</a:t>
              </a:r>
              <a:endParaRPr/>
            </a:p>
          </p:txBody>
        </p:sp>
        <p:sp>
          <p:nvSpPr>
            <p:cNvPr id="509" name="Google Shape;509;p26"/>
            <p:cNvSpPr txBox="1"/>
            <p:nvPr/>
          </p:nvSpPr>
          <p:spPr>
            <a:xfrm>
              <a:off x="3120" y="3590"/>
              <a:ext cx="26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...</a:t>
              </a:r>
              <a:endParaRPr/>
            </a:p>
          </p:txBody>
        </p:sp>
        <p:cxnSp>
          <p:nvCxnSpPr>
            <p:cNvPr id="510" name="Google Shape;510;p26"/>
            <p:cNvCxnSpPr/>
            <p:nvPr/>
          </p:nvCxnSpPr>
          <p:spPr>
            <a:xfrm rot="10800000">
              <a:off x="1152" y="2640"/>
              <a:ext cx="1056" cy="8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stealth"/>
            </a:ln>
          </p:spPr>
        </p:cxnSp>
        <p:cxnSp>
          <p:nvCxnSpPr>
            <p:cNvPr id="511" name="Google Shape;511;p26"/>
            <p:cNvCxnSpPr/>
            <p:nvPr/>
          </p:nvCxnSpPr>
          <p:spPr>
            <a:xfrm flipH="1" rot="10800000">
              <a:off x="3552" y="2592"/>
              <a:ext cx="1152" cy="8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stealth"/>
            </a:ln>
          </p:spPr>
        </p:cxnSp>
        <p:cxnSp>
          <p:nvCxnSpPr>
            <p:cNvPr id="512" name="Google Shape;512;p26"/>
            <p:cNvCxnSpPr/>
            <p:nvPr/>
          </p:nvCxnSpPr>
          <p:spPr>
            <a:xfrm rot="10800000">
              <a:off x="2880" y="2640"/>
              <a:ext cx="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stealth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7"/>
          <p:cNvSpPr txBox="1"/>
          <p:nvPr>
            <p:ph idx="1" type="body"/>
          </p:nvPr>
        </p:nvSpPr>
        <p:spPr>
          <a:xfrm>
            <a:off x="742950" y="1214437"/>
            <a:ext cx="842010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1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1 - Redução ou Eliminação de Redundâncias - </a:t>
            </a: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Possibilita  a eliminação de dados privativos de cada sistema. Os dados, que eventualmente são comuns a mais de um sistema, são compartilhados por eles, permitindo o acesso a uma única informação sendo consultada por vários sistemas.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1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2 - Eliminação de Inconsistências</a:t>
            </a: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- Através do armazenamento da informação em um único local com acesso descentralizado e, sendo compartilhada à vários sistemas, os usuários estarão utilizando uma informação confiável. A inconsistência ocorre quando um mesmo campo tem valores diferentes em sistemas diferentes. Exemplo, o estado civil de uma pessoa é solteiro em um sistema e casado em outro. Isto ocorre porque esta pessoa atualizou o campo em um sistema e não o atualizou em outro. Quando o dado é armazenado em um único local e compartilhado pelos sistemas, este problema não ocorre</a:t>
            </a: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endParaRPr/>
          </a:p>
        </p:txBody>
      </p:sp>
      <p:sp>
        <p:nvSpPr>
          <p:cNvPr id="519" name="Google Shape;519;p27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20" name="Google Shape;520;p27"/>
          <p:cNvSpPr txBox="1"/>
          <p:nvPr>
            <p:ph idx="4294967295" type="title"/>
          </p:nvPr>
        </p:nvSpPr>
        <p:spPr>
          <a:xfrm>
            <a:off x="742950" y="609600"/>
            <a:ext cx="8420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Lucida Sans"/>
              <a:buNone/>
            </a:pPr>
            <a:r>
              <a:rPr b="1" i="0" lang="en-US" sz="288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Vantagens do Banco de Dados  06-02-2020</a:t>
            </a:r>
            <a:endParaRPr b="1" i="0" sz="369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8"/>
          <p:cNvSpPr txBox="1"/>
          <p:nvPr>
            <p:ph idx="1" type="body"/>
          </p:nvPr>
        </p:nvSpPr>
        <p:spPr>
          <a:xfrm>
            <a:off x="309562" y="1071562"/>
            <a:ext cx="9358312" cy="528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3 - </a:t>
            </a:r>
            <a:r>
              <a:rPr b="1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Compartilhamento dos Dados</a:t>
            </a: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- Permite a utilização simultânea e segura de um dado, por mais de uma aplicação ou usuário, independente da operação que esteja sendo realizada. Deve ser observada apenas o processo de atualização concorrente, para não gerar erros de processamento (atualizar simultaneamente o mesmo campo do mesmo registro). Os aplicativos são por natureza multiusuário.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1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4 - Restrições de Segurança</a:t>
            </a: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- Define para cada usuário o nível de acesso a ele concedido (leitura, leitura e gravação ou sem acesso) ao arquivo e/ou campo. Este recurso impede que pessoas não autorizadas utilizem ou atualizem um determinado arquivo ou campo.</a:t>
            </a:r>
            <a:endParaRPr/>
          </a:p>
          <a:p>
            <a:pPr indent="-139001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27" name="Google Shape;527;p28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28" name="Google Shape;528;p28"/>
          <p:cNvSpPr txBox="1"/>
          <p:nvPr>
            <p:ph idx="4294967295" type="title"/>
          </p:nvPr>
        </p:nvSpPr>
        <p:spPr>
          <a:xfrm>
            <a:off x="742950" y="428625"/>
            <a:ext cx="84201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90"/>
              <a:buFont typeface="Lucida Sans"/>
              <a:buNone/>
            </a:pPr>
            <a:r>
              <a:rPr b="1" i="0" lang="en-US" sz="369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Vantagens do Banco de Dados</a:t>
            </a:r>
            <a:endParaRPr b="1" i="0" sz="369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9"/>
          <p:cNvSpPr txBox="1"/>
          <p:nvPr>
            <p:ph idx="1" type="body"/>
          </p:nvPr>
        </p:nvSpPr>
        <p:spPr>
          <a:xfrm>
            <a:off x="309562" y="1500187"/>
            <a:ext cx="9358312" cy="392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587" lvl="0" marL="3651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🞂"/>
            </a:pPr>
            <a:r>
              <a:rPr b="1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5 - Padronização dos Dados</a:t>
            </a:r>
            <a:r>
              <a:rPr b="0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- Permite que os campos(atributos) armazenados na base de dados sejam padronizados segundo um determinado formato de armazenamento (padronização de tabela, conteúdo de campos, etc) e ao nome de variáveis seguindo critérios padrões preestabelecido pela empresa. Ex. </a:t>
            </a:r>
            <a:r>
              <a:rPr b="0" i="0" lang="en-US" sz="2800" u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Para o campo "Sexo" somente será permitido armazenamento dos conteúdos "M" ou "F".</a:t>
            </a:r>
            <a:endParaRPr/>
          </a:p>
        </p:txBody>
      </p:sp>
      <p:sp>
        <p:nvSpPr>
          <p:cNvPr id="535" name="Google Shape;535;p29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36" name="Google Shape;536;p29"/>
          <p:cNvSpPr txBox="1"/>
          <p:nvPr>
            <p:ph idx="4294967295" type="title"/>
          </p:nvPr>
        </p:nvSpPr>
        <p:spPr>
          <a:xfrm>
            <a:off x="738188" y="285750"/>
            <a:ext cx="8420100" cy="8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Vantagens do Banco de Dados 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idx="1" type="body"/>
          </p:nvPr>
        </p:nvSpPr>
        <p:spPr>
          <a:xfrm>
            <a:off x="742950" y="1447800"/>
            <a:ext cx="8915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586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Char char="🞂"/>
            </a:pPr>
            <a:r>
              <a:rPr b="1" i="0" lang="en-US" sz="4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Evolução da forma de armazenamento de dados: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Char char="◦"/>
            </a:pPr>
            <a:r>
              <a:rPr b="0" i="0" lang="en-US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Na década de 60, surgimento dos sistemas de banco de dados.</a:t>
            </a:r>
            <a:endParaRPr/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Promoveu a independência entre os programas e os dados armazenados </a:t>
            </a:r>
            <a:endParaRPr/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Decorrente da introdução do SGBD – Sistema de Gerenciamento de BD.</a:t>
            </a:r>
            <a:endParaRPr/>
          </a:p>
        </p:txBody>
      </p:sp>
      <p:sp>
        <p:nvSpPr>
          <p:cNvPr id="91" name="Google Shape;91;p3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2" name="Google Shape;92;p3"/>
          <p:cNvSpPr txBox="1"/>
          <p:nvPr>
            <p:ph idx="4294967295" type="title"/>
          </p:nvPr>
        </p:nvSpPr>
        <p:spPr>
          <a:xfrm>
            <a:off x="508000" y="765175"/>
            <a:ext cx="9398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Lucida Sans"/>
              <a:buNone/>
            </a:pPr>
            <a:r>
              <a:rPr b="1" i="0" lang="en-US" sz="432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Técnicas e Tecnologias envolvidas no projeto de SI</a:t>
            </a:r>
            <a:br>
              <a:rPr b="1" i="0" lang="en-US" sz="432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br>
              <a:rPr b="1" i="0" lang="en-US" sz="324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endParaRPr b="1" i="0" sz="324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0"/>
          <p:cNvSpPr txBox="1"/>
          <p:nvPr>
            <p:ph idx="1" type="body"/>
          </p:nvPr>
        </p:nvSpPr>
        <p:spPr>
          <a:xfrm>
            <a:off x="742950" y="1341437"/>
            <a:ext cx="8420100" cy="515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587" lvl="0" marL="3651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1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6 - Independência dos Dados</a:t>
            </a: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- Representa a forma física de armazenamento dos dados no Banco de Dados e a recuperação das informações pelos programas de aplicação. Esta recuperação deverá ser totalmente independente da maneira com que os dados estão fisicamente armazenados. Quando um programa retira ou inclui dados o SGBD compacta-os para que haja um menor consumo de espaço no disco. Este conhecimento do formato de armazenamento do campo é totalmente transparente para o usuário. A independência dos dados permite os seguintes recursos: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 - Os programas de aplicação definem apenas os campos que serão utilizados independente da estrutura interna dos arquivos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 - Quando há inclusão de novos campos no arquivo, será feita manutenção apenas nos programas que utilizam esses campos, não sendo necessário mexer nos demais programas.   </a:t>
            </a:r>
            <a:endParaRPr/>
          </a:p>
          <a:p>
            <a:pPr indent="-255587" lvl="1" marL="6207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🞂"/>
            </a:pPr>
            <a:r>
              <a:rPr b="0" i="0" lang="en-US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Obs.: Nos sistemas tradicionais este tipo de operação requer a alteração no lay-out de todos os programas do sistema que utilizam o arquivo.</a:t>
            </a:r>
            <a:endParaRPr/>
          </a:p>
          <a:p>
            <a:pPr indent="-186500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42" name="Google Shape;542;p30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43" name="Google Shape;543;p30"/>
          <p:cNvSpPr txBox="1"/>
          <p:nvPr>
            <p:ph idx="4294967295"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Vantagens do Banco de Dados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1"/>
          <p:cNvSpPr txBox="1"/>
          <p:nvPr>
            <p:ph idx="1" type="body"/>
          </p:nvPr>
        </p:nvSpPr>
        <p:spPr>
          <a:xfrm>
            <a:off x="495300" y="1481137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7 - Manutenção da Integridade</a:t>
            </a: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- Consiste em impedir que um determinado código ou chave em uma tabela não tenha correspondência em outra tabela. 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Ex. (Falta d Integridade) Um código de uma determinada disciplina na tabela “Histórico Escolar”  sem a sua descrição na tabela “Disciplina”.</a:t>
            </a:r>
            <a:endParaRPr/>
          </a:p>
          <a:p>
            <a:pPr indent="-139001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50" name="Google Shape;550;p31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51" name="Google Shape;551;p31"/>
          <p:cNvSpPr txBox="1"/>
          <p:nvPr>
            <p:ph idx="4294967295"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Vantagens do Banco de Dados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2"/>
          <p:cNvSpPr txBox="1"/>
          <p:nvPr>
            <p:ph idx="1" type="body"/>
          </p:nvPr>
        </p:nvSpPr>
        <p:spPr>
          <a:xfrm>
            <a:off x="660400" y="1982787"/>
            <a:ext cx="84201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Início dos anos 70;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Facilitar a programação de aplicações de BD;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Pesquisas -&gt; SGBD relacional;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SGBD relacional: técnicas, processos, notações para projeto de BD;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Projeto BD hoje suportado por CASEs.</a:t>
            </a:r>
            <a:endParaRPr/>
          </a:p>
        </p:txBody>
      </p:sp>
      <p:sp>
        <p:nvSpPr>
          <p:cNvPr id="558" name="Google Shape;558;p32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59" name="Google Shape;559;p32"/>
          <p:cNvSpPr txBox="1"/>
          <p:nvPr>
            <p:ph idx="4294967295" type="title"/>
          </p:nvPr>
        </p:nvSpPr>
        <p:spPr>
          <a:xfrm>
            <a:off x="330200" y="609600"/>
            <a:ext cx="9244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i="1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SGBDs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3"/>
          <p:cNvSpPr txBox="1"/>
          <p:nvPr>
            <p:ph idx="1" type="body"/>
          </p:nvPr>
        </p:nvSpPr>
        <p:spPr>
          <a:xfrm>
            <a:off x="660400" y="1982787"/>
            <a:ext cx="84201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Software que incorpora as funções de definição, recuperação e alteração de dados em um banco de dados 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Facilita desenvolvimento de aplicações de BD 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Manutenção de programas torna­se mais simples 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Produtividade de programadores aumenta </a:t>
            </a:r>
            <a:endParaRPr/>
          </a:p>
          <a:p>
            <a:pPr indent="-156273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66" name="Google Shape;566;p33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7" name="Google Shape;567;p33"/>
          <p:cNvSpPr txBox="1"/>
          <p:nvPr>
            <p:ph idx="4294967295" type="title"/>
          </p:nvPr>
        </p:nvSpPr>
        <p:spPr>
          <a:xfrm>
            <a:off x="330200" y="609600"/>
            <a:ext cx="9244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b="1" i="1" lang="en-US" sz="369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Sistema de gerência de banco de </a:t>
            </a:r>
            <a:br>
              <a:rPr b="1" i="1" lang="en-US" sz="369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b="1" i="1" lang="en-US" sz="369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dados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4"/>
          <p:cNvSpPr txBox="1"/>
          <p:nvPr>
            <p:ph idx="1" type="body"/>
          </p:nvPr>
        </p:nvSpPr>
        <p:spPr>
          <a:xfrm>
            <a:off x="595312" y="1857375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6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48"/>
              <a:buFont typeface="Noto Sans Symbols"/>
              <a:buChar char="🞂"/>
            </a:pPr>
            <a:r>
              <a:rPr b="1" i="0" lang="en-US" sz="3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Administrador de BD (ABD)</a:t>
            </a:r>
            <a:endParaRPr/>
          </a:p>
          <a:p>
            <a:pPr indent="-255586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48"/>
              <a:buFont typeface="Noto Sans Symbols"/>
              <a:buChar char="🞂"/>
            </a:pPr>
            <a:r>
              <a:rPr b="0" i="0" lang="en-US" sz="3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b="1" i="0" lang="en-US" sz="3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Analista de Dados</a:t>
            </a:r>
            <a:endParaRPr/>
          </a:p>
          <a:p>
            <a:pPr indent="-255586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48"/>
              <a:buFont typeface="Noto Sans Symbols"/>
              <a:buChar char="🞂"/>
            </a:pPr>
            <a:r>
              <a:rPr b="0" i="0" lang="en-US" sz="3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b="1" i="0" lang="en-US" sz="3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Analista de Sistemas</a:t>
            </a:r>
            <a:endParaRPr/>
          </a:p>
          <a:p>
            <a:pPr indent="-255586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48"/>
              <a:buFont typeface="Noto Sans Symbols"/>
              <a:buChar char="🞂"/>
            </a:pPr>
            <a:r>
              <a:rPr b="0" i="0" lang="en-US" sz="3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b="1" i="0" lang="en-US" sz="3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Programador de Aplicações</a:t>
            </a:r>
            <a:endParaRPr/>
          </a:p>
          <a:p>
            <a:pPr indent="-255586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48"/>
              <a:buFont typeface="Noto Sans Symbols"/>
              <a:buChar char="🞂"/>
            </a:pPr>
            <a:r>
              <a:rPr b="0" i="0" lang="en-US" sz="3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b="1" i="0" lang="en-US" sz="3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Usuários finais</a:t>
            </a:r>
            <a:endParaRPr/>
          </a:p>
        </p:txBody>
      </p:sp>
      <p:sp>
        <p:nvSpPr>
          <p:cNvPr id="574" name="Google Shape;574;p34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5" name="Google Shape;575;p34"/>
          <p:cNvSpPr txBox="1"/>
          <p:nvPr>
            <p:ph idx="4294967295" type="title"/>
          </p:nvPr>
        </p:nvSpPr>
        <p:spPr>
          <a:xfrm>
            <a:off x="666750" y="428625"/>
            <a:ext cx="8420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90"/>
              <a:buFont typeface="Lucida Sans"/>
              <a:buNone/>
            </a:pPr>
            <a:r>
              <a:rPr b="1" i="0" lang="en-US" sz="369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Usuários de um SGBD:</a:t>
            </a:r>
            <a:endParaRPr b="1" i="0" sz="369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5"/>
          <p:cNvSpPr txBox="1"/>
          <p:nvPr>
            <p:ph idx="1" type="body"/>
          </p:nvPr>
        </p:nvSpPr>
        <p:spPr>
          <a:xfrm>
            <a:off x="495300" y="1481137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Linguagem de Definição de Dados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Linguagem de Manipulação de Dados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Linguagem de Armazenamento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Linguagem de Desenvolvimento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Linguagem para Usuários Finais</a:t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82" name="Google Shape;582;p35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83" name="Google Shape;583;p35"/>
          <p:cNvSpPr txBox="1"/>
          <p:nvPr>
            <p:ph idx="4294967295" type="title"/>
          </p:nvPr>
        </p:nvSpPr>
        <p:spPr>
          <a:xfrm>
            <a:off x="742950" y="357188"/>
            <a:ext cx="8420100" cy="928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ucida Sans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Linguagens e Interface</a:t>
            </a:r>
            <a:endParaRPr b="1" i="0" sz="369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6"/>
          <p:cNvSpPr txBox="1"/>
          <p:nvPr/>
        </p:nvSpPr>
        <p:spPr>
          <a:xfrm>
            <a:off x="1117600" y="450850"/>
            <a:ext cx="6143625" cy="889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 com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dados armazenados</a:t>
            </a:r>
            <a:endParaRPr/>
          </a:p>
        </p:txBody>
      </p:sp>
      <p:sp>
        <p:nvSpPr>
          <p:cNvPr id="589" name="Google Shape;589;p36"/>
          <p:cNvSpPr txBox="1"/>
          <p:nvPr/>
        </p:nvSpPr>
        <p:spPr>
          <a:xfrm>
            <a:off x="3181350" y="2022475"/>
            <a:ext cx="4079875" cy="7937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 com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gerência de arquivos</a:t>
            </a:r>
            <a:endParaRPr/>
          </a:p>
        </p:txBody>
      </p:sp>
      <p:grpSp>
        <p:nvGrpSpPr>
          <p:cNvPr id="590" name="Google Shape;590;p36"/>
          <p:cNvGrpSpPr/>
          <p:nvPr/>
        </p:nvGrpSpPr>
        <p:grpSpPr>
          <a:xfrm>
            <a:off x="1066800" y="1990725"/>
            <a:ext cx="1033462" cy="1120775"/>
            <a:chOff x="620" y="2058"/>
            <a:chExt cx="601" cy="706"/>
          </a:xfrm>
        </p:grpSpPr>
        <p:sp>
          <p:nvSpPr>
            <p:cNvPr id="591" name="Google Shape;591;p36"/>
            <p:cNvSpPr/>
            <p:nvPr/>
          </p:nvSpPr>
          <p:spPr>
            <a:xfrm>
              <a:off x="620" y="2160"/>
              <a:ext cx="597" cy="604"/>
            </a:xfrm>
            <a:custGeom>
              <a:rect b="b" l="l" r="r" t="t"/>
              <a:pathLst>
                <a:path extrusionOk="0" h="604" w="597">
                  <a:moveTo>
                    <a:pt x="596" y="7"/>
                  </a:moveTo>
                  <a:lnTo>
                    <a:pt x="596" y="497"/>
                  </a:lnTo>
                  <a:lnTo>
                    <a:pt x="587" y="516"/>
                  </a:lnTo>
                  <a:lnTo>
                    <a:pt x="572" y="533"/>
                  </a:lnTo>
                  <a:lnTo>
                    <a:pt x="551" y="548"/>
                  </a:lnTo>
                  <a:lnTo>
                    <a:pt x="523" y="564"/>
                  </a:lnTo>
                  <a:lnTo>
                    <a:pt x="485" y="577"/>
                  </a:lnTo>
                  <a:lnTo>
                    <a:pt x="445" y="588"/>
                  </a:lnTo>
                  <a:lnTo>
                    <a:pt x="402" y="594"/>
                  </a:lnTo>
                  <a:lnTo>
                    <a:pt x="362" y="600"/>
                  </a:lnTo>
                  <a:lnTo>
                    <a:pt x="324" y="603"/>
                  </a:lnTo>
                  <a:lnTo>
                    <a:pt x="284" y="603"/>
                  </a:lnTo>
                  <a:lnTo>
                    <a:pt x="237" y="600"/>
                  </a:lnTo>
                  <a:lnTo>
                    <a:pt x="196" y="596"/>
                  </a:lnTo>
                  <a:lnTo>
                    <a:pt x="154" y="589"/>
                  </a:lnTo>
                  <a:lnTo>
                    <a:pt x="116" y="579"/>
                  </a:lnTo>
                  <a:lnTo>
                    <a:pt x="85" y="569"/>
                  </a:lnTo>
                  <a:lnTo>
                    <a:pt x="54" y="555"/>
                  </a:lnTo>
                  <a:lnTo>
                    <a:pt x="31" y="540"/>
                  </a:lnTo>
                  <a:lnTo>
                    <a:pt x="19" y="530"/>
                  </a:lnTo>
                  <a:lnTo>
                    <a:pt x="7" y="514"/>
                  </a:lnTo>
                  <a:lnTo>
                    <a:pt x="0" y="496"/>
                  </a:lnTo>
                  <a:lnTo>
                    <a:pt x="0" y="0"/>
                  </a:lnTo>
                  <a:lnTo>
                    <a:pt x="596" y="7"/>
                  </a:lnTo>
                </a:path>
              </a:pathLst>
            </a:custGeom>
            <a:solidFill>
              <a:schemeClr val="lt1"/>
            </a:solidFill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636" y="2058"/>
              <a:ext cx="585" cy="206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93" name="Google Shape;593;p36"/>
          <p:cNvSpPr txBox="1"/>
          <p:nvPr/>
        </p:nvSpPr>
        <p:spPr>
          <a:xfrm>
            <a:off x="4873625" y="3717925"/>
            <a:ext cx="2428875" cy="7937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 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aplicação de BD</a:t>
            </a:r>
            <a:endParaRPr/>
          </a:p>
        </p:txBody>
      </p:sp>
      <p:grpSp>
        <p:nvGrpSpPr>
          <p:cNvPr id="594" name="Google Shape;594;p36"/>
          <p:cNvGrpSpPr/>
          <p:nvPr/>
        </p:nvGrpSpPr>
        <p:grpSpPr>
          <a:xfrm>
            <a:off x="963612" y="3609975"/>
            <a:ext cx="1033462" cy="1120775"/>
            <a:chOff x="560" y="3198"/>
            <a:chExt cx="601" cy="706"/>
          </a:xfrm>
        </p:grpSpPr>
        <p:sp>
          <p:nvSpPr>
            <p:cNvPr id="595" name="Google Shape;595;p36"/>
            <p:cNvSpPr/>
            <p:nvPr/>
          </p:nvSpPr>
          <p:spPr>
            <a:xfrm>
              <a:off x="560" y="3300"/>
              <a:ext cx="597" cy="604"/>
            </a:xfrm>
            <a:custGeom>
              <a:rect b="b" l="l" r="r" t="t"/>
              <a:pathLst>
                <a:path extrusionOk="0" h="604" w="597">
                  <a:moveTo>
                    <a:pt x="596" y="7"/>
                  </a:moveTo>
                  <a:lnTo>
                    <a:pt x="596" y="497"/>
                  </a:lnTo>
                  <a:lnTo>
                    <a:pt x="587" y="516"/>
                  </a:lnTo>
                  <a:lnTo>
                    <a:pt x="572" y="533"/>
                  </a:lnTo>
                  <a:lnTo>
                    <a:pt x="551" y="548"/>
                  </a:lnTo>
                  <a:lnTo>
                    <a:pt x="523" y="564"/>
                  </a:lnTo>
                  <a:lnTo>
                    <a:pt x="485" y="577"/>
                  </a:lnTo>
                  <a:lnTo>
                    <a:pt x="445" y="588"/>
                  </a:lnTo>
                  <a:lnTo>
                    <a:pt x="402" y="594"/>
                  </a:lnTo>
                  <a:lnTo>
                    <a:pt x="362" y="600"/>
                  </a:lnTo>
                  <a:lnTo>
                    <a:pt x="324" y="603"/>
                  </a:lnTo>
                  <a:lnTo>
                    <a:pt x="284" y="603"/>
                  </a:lnTo>
                  <a:lnTo>
                    <a:pt x="237" y="600"/>
                  </a:lnTo>
                  <a:lnTo>
                    <a:pt x="196" y="596"/>
                  </a:lnTo>
                  <a:lnTo>
                    <a:pt x="154" y="589"/>
                  </a:lnTo>
                  <a:lnTo>
                    <a:pt x="116" y="579"/>
                  </a:lnTo>
                  <a:lnTo>
                    <a:pt x="85" y="569"/>
                  </a:lnTo>
                  <a:lnTo>
                    <a:pt x="54" y="555"/>
                  </a:lnTo>
                  <a:lnTo>
                    <a:pt x="31" y="540"/>
                  </a:lnTo>
                  <a:lnTo>
                    <a:pt x="19" y="530"/>
                  </a:lnTo>
                  <a:lnTo>
                    <a:pt x="7" y="514"/>
                  </a:lnTo>
                  <a:lnTo>
                    <a:pt x="0" y="496"/>
                  </a:lnTo>
                  <a:lnTo>
                    <a:pt x="0" y="0"/>
                  </a:lnTo>
                  <a:lnTo>
                    <a:pt x="596" y="7"/>
                  </a:lnTo>
                </a:path>
              </a:pathLst>
            </a:custGeom>
            <a:solidFill>
              <a:schemeClr val="lt1"/>
            </a:solidFill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576" y="3198"/>
              <a:ext cx="585" cy="206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97" name="Google Shape;597;p36"/>
          <p:cNvSpPr txBox="1"/>
          <p:nvPr/>
        </p:nvSpPr>
        <p:spPr>
          <a:xfrm>
            <a:off x="2676525" y="3498850"/>
            <a:ext cx="1457325" cy="1346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Gerência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BD</a:t>
            </a:r>
            <a:endParaRPr/>
          </a:p>
        </p:txBody>
      </p:sp>
      <p:cxnSp>
        <p:nvCxnSpPr>
          <p:cNvPr id="598" name="Google Shape;598;p36"/>
          <p:cNvCxnSpPr/>
          <p:nvPr/>
        </p:nvCxnSpPr>
        <p:spPr>
          <a:xfrm>
            <a:off x="2090737" y="2571750"/>
            <a:ext cx="10604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99" name="Google Shape;599;p36"/>
          <p:cNvCxnSpPr/>
          <p:nvPr/>
        </p:nvCxnSpPr>
        <p:spPr>
          <a:xfrm>
            <a:off x="1987550" y="4210050"/>
            <a:ext cx="66833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00" name="Google Shape;600;p36"/>
          <p:cNvCxnSpPr/>
          <p:nvPr/>
        </p:nvCxnSpPr>
        <p:spPr>
          <a:xfrm>
            <a:off x="4154487" y="4229100"/>
            <a:ext cx="7096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601" name="Google Shape;601;p36"/>
          <p:cNvSpPr txBox="1"/>
          <p:nvPr/>
        </p:nvSpPr>
        <p:spPr>
          <a:xfrm>
            <a:off x="3346450" y="2155825"/>
            <a:ext cx="4079875" cy="7937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 com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gerência de arquivos</a:t>
            </a:r>
            <a:endParaRPr/>
          </a:p>
        </p:txBody>
      </p:sp>
      <p:sp>
        <p:nvSpPr>
          <p:cNvPr id="602" name="Google Shape;602;p36"/>
          <p:cNvSpPr txBox="1"/>
          <p:nvPr/>
        </p:nvSpPr>
        <p:spPr>
          <a:xfrm>
            <a:off x="3511550" y="2289175"/>
            <a:ext cx="4079875" cy="7937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 com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gerência de arquivos</a:t>
            </a:r>
            <a:endParaRPr/>
          </a:p>
        </p:txBody>
      </p:sp>
      <p:sp>
        <p:nvSpPr>
          <p:cNvPr id="603" name="Google Shape;603;p36"/>
          <p:cNvSpPr txBox="1"/>
          <p:nvPr/>
        </p:nvSpPr>
        <p:spPr>
          <a:xfrm>
            <a:off x="5038725" y="3851275"/>
            <a:ext cx="2428875" cy="7937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 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aplicação de BD</a:t>
            </a:r>
            <a:endParaRPr/>
          </a:p>
        </p:txBody>
      </p:sp>
      <p:sp>
        <p:nvSpPr>
          <p:cNvPr id="604" name="Google Shape;604;p36"/>
          <p:cNvSpPr txBox="1"/>
          <p:nvPr/>
        </p:nvSpPr>
        <p:spPr>
          <a:xfrm>
            <a:off x="5203825" y="3984625"/>
            <a:ext cx="2428875" cy="7937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 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aplicação de BD</a:t>
            </a:r>
            <a:endParaRPr/>
          </a:p>
        </p:txBody>
      </p:sp>
      <p:sp>
        <p:nvSpPr>
          <p:cNvPr id="605" name="Google Shape;605;p36"/>
          <p:cNvSpPr txBox="1"/>
          <p:nvPr/>
        </p:nvSpPr>
        <p:spPr>
          <a:xfrm>
            <a:off x="1030287" y="2381250"/>
            <a:ext cx="1081087" cy="5826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arquivos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dados</a:t>
            </a:r>
            <a:endParaRPr/>
          </a:p>
        </p:txBody>
      </p:sp>
      <p:sp>
        <p:nvSpPr>
          <p:cNvPr id="606" name="Google Shape;606;p36"/>
          <p:cNvSpPr txBox="1"/>
          <p:nvPr/>
        </p:nvSpPr>
        <p:spPr>
          <a:xfrm>
            <a:off x="947737" y="4019550"/>
            <a:ext cx="1081087" cy="5826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banco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dados</a:t>
            </a:r>
            <a:endParaRPr/>
          </a:p>
        </p:txBody>
      </p:sp>
      <p:sp>
        <p:nvSpPr>
          <p:cNvPr id="607" name="Google Shape;607;p36"/>
          <p:cNvSpPr txBox="1"/>
          <p:nvPr/>
        </p:nvSpPr>
        <p:spPr>
          <a:xfrm>
            <a:off x="1282700" y="603250"/>
            <a:ext cx="6143625" cy="889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 com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dados armazenados</a:t>
            </a:r>
            <a:endParaRPr/>
          </a:p>
        </p:txBody>
      </p:sp>
      <p:sp>
        <p:nvSpPr>
          <p:cNvPr id="608" name="Google Shape;608;p36"/>
          <p:cNvSpPr txBox="1"/>
          <p:nvPr/>
        </p:nvSpPr>
        <p:spPr>
          <a:xfrm>
            <a:off x="1447800" y="755650"/>
            <a:ext cx="6143625" cy="889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 com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dados armazenados</a:t>
            </a:r>
            <a:endParaRPr/>
          </a:p>
        </p:txBody>
      </p:sp>
      <p:cxnSp>
        <p:nvCxnSpPr>
          <p:cNvPr id="609" name="Google Shape;609;p36"/>
          <p:cNvCxnSpPr/>
          <p:nvPr/>
        </p:nvCxnSpPr>
        <p:spPr>
          <a:xfrm>
            <a:off x="7621587" y="1028700"/>
            <a:ext cx="7302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10" name="Google Shape;610;p36"/>
          <p:cNvCxnSpPr/>
          <p:nvPr/>
        </p:nvCxnSpPr>
        <p:spPr>
          <a:xfrm>
            <a:off x="7724775" y="2514600"/>
            <a:ext cx="7302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11" name="Google Shape;611;p36"/>
          <p:cNvCxnSpPr/>
          <p:nvPr/>
        </p:nvCxnSpPr>
        <p:spPr>
          <a:xfrm flipH="1" rot="10800000">
            <a:off x="7704137" y="4229100"/>
            <a:ext cx="709612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grpSp>
        <p:nvGrpSpPr>
          <p:cNvPr id="612" name="Google Shape;612;p36"/>
          <p:cNvGrpSpPr/>
          <p:nvPr/>
        </p:nvGrpSpPr>
        <p:grpSpPr>
          <a:xfrm>
            <a:off x="1462087" y="5173662"/>
            <a:ext cx="931862" cy="1184275"/>
            <a:chOff x="1196" y="3593"/>
            <a:chExt cx="479" cy="491"/>
          </a:xfrm>
        </p:grpSpPr>
        <p:sp>
          <p:nvSpPr>
            <p:cNvPr id="613" name="Google Shape;613;p36"/>
            <p:cNvSpPr/>
            <p:nvPr/>
          </p:nvSpPr>
          <p:spPr>
            <a:xfrm>
              <a:off x="1196" y="3662"/>
              <a:ext cx="477" cy="422"/>
            </a:xfrm>
            <a:custGeom>
              <a:rect b="b" l="l" r="r" t="t"/>
              <a:pathLst>
                <a:path extrusionOk="0" h="422" w="477">
                  <a:moveTo>
                    <a:pt x="476" y="5"/>
                  </a:moveTo>
                  <a:lnTo>
                    <a:pt x="476" y="347"/>
                  </a:lnTo>
                  <a:lnTo>
                    <a:pt x="468" y="360"/>
                  </a:lnTo>
                  <a:lnTo>
                    <a:pt x="457" y="372"/>
                  </a:lnTo>
                  <a:lnTo>
                    <a:pt x="440" y="383"/>
                  </a:lnTo>
                  <a:lnTo>
                    <a:pt x="417" y="394"/>
                  </a:lnTo>
                  <a:lnTo>
                    <a:pt x="387" y="403"/>
                  </a:lnTo>
                  <a:lnTo>
                    <a:pt x="355" y="410"/>
                  </a:lnTo>
                  <a:lnTo>
                    <a:pt x="321" y="415"/>
                  </a:lnTo>
                  <a:lnTo>
                    <a:pt x="289" y="419"/>
                  </a:lnTo>
                  <a:lnTo>
                    <a:pt x="259" y="421"/>
                  </a:lnTo>
                  <a:lnTo>
                    <a:pt x="227" y="421"/>
                  </a:lnTo>
                  <a:lnTo>
                    <a:pt x="189" y="419"/>
                  </a:lnTo>
                  <a:lnTo>
                    <a:pt x="157" y="416"/>
                  </a:lnTo>
                  <a:lnTo>
                    <a:pt x="123" y="411"/>
                  </a:lnTo>
                  <a:lnTo>
                    <a:pt x="93" y="404"/>
                  </a:lnTo>
                  <a:lnTo>
                    <a:pt x="68" y="397"/>
                  </a:lnTo>
                  <a:lnTo>
                    <a:pt x="43" y="388"/>
                  </a:lnTo>
                  <a:lnTo>
                    <a:pt x="25" y="377"/>
                  </a:lnTo>
                  <a:lnTo>
                    <a:pt x="15" y="370"/>
                  </a:lnTo>
                  <a:lnTo>
                    <a:pt x="6" y="359"/>
                  </a:lnTo>
                  <a:lnTo>
                    <a:pt x="0" y="346"/>
                  </a:lnTo>
                  <a:lnTo>
                    <a:pt x="0" y="0"/>
                  </a:lnTo>
                  <a:lnTo>
                    <a:pt x="476" y="5"/>
                  </a:lnTo>
                </a:path>
              </a:pathLst>
            </a:custGeom>
            <a:solidFill>
              <a:schemeClr val="lt1"/>
            </a:solidFill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1210" y="3593"/>
              <a:ext cx="465" cy="139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15" name="Google Shape;615;p36"/>
          <p:cNvGrpSpPr/>
          <p:nvPr/>
        </p:nvGrpSpPr>
        <p:grpSpPr>
          <a:xfrm>
            <a:off x="1538287" y="5275262"/>
            <a:ext cx="931862" cy="1184275"/>
            <a:chOff x="1196" y="3593"/>
            <a:chExt cx="479" cy="491"/>
          </a:xfrm>
        </p:grpSpPr>
        <p:sp>
          <p:nvSpPr>
            <p:cNvPr id="616" name="Google Shape;616;p36"/>
            <p:cNvSpPr/>
            <p:nvPr/>
          </p:nvSpPr>
          <p:spPr>
            <a:xfrm>
              <a:off x="1196" y="3662"/>
              <a:ext cx="477" cy="422"/>
            </a:xfrm>
            <a:custGeom>
              <a:rect b="b" l="l" r="r" t="t"/>
              <a:pathLst>
                <a:path extrusionOk="0" h="422" w="477">
                  <a:moveTo>
                    <a:pt x="476" y="5"/>
                  </a:moveTo>
                  <a:lnTo>
                    <a:pt x="476" y="347"/>
                  </a:lnTo>
                  <a:lnTo>
                    <a:pt x="468" y="360"/>
                  </a:lnTo>
                  <a:lnTo>
                    <a:pt x="457" y="372"/>
                  </a:lnTo>
                  <a:lnTo>
                    <a:pt x="440" y="383"/>
                  </a:lnTo>
                  <a:lnTo>
                    <a:pt x="417" y="394"/>
                  </a:lnTo>
                  <a:lnTo>
                    <a:pt x="387" y="403"/>
                  </a:lnTo>
                  <a:lnTo>
                    <a:pt x="355" y="410"/>
                  </a:lnTo>
                  <a:lnTo>
                    <a:pt x="321" y="415"/>
                  </a:lnTo>
                  <a:lnTo>
                    <a:pt x="289" y="419"/>
                  </a:lnTo>
                  <a:lnTo>
                    <a:pt x="259" y="421"/>
                  </a:lnTo>
                  <a:lnTo>
                    <a:pt x="227" y="421"/>
                  </a:lnTo>
                  <a:lnTo>
                    <a:pt x="189" y="419"/>
                  </a:lnTo>
                  <a:lnTo>
                    <a:pt x="157" y="416"/>
                  </a:lnTo>
                  <a:lnTo>
                    <a:pt x="123" y="411"/>
                  </a:lnTo>
                  <a:lnTo>
                    <a:pt x="93" y="404"/>
                  </a:lnTo>
                  <a:lnTo>
                    <a:pt x="68" y="397"/>
                  </a:lnTo>
                  <a:lnTo>
                    <a:pt x="43" y="388"/>
                  </a:lnTo>
                  <a:lnTo>
                    <a:pt x="25" y="377"/>
                  </a:lnTo>
                  <a:lnTo>
                    <a:pt x="15" y="370"/>
                  </a:lnTo>
                  <a:lnTo>
                    <a:pt x="6" y="359"/>
                  </a:lnTo>
                  <a:lnTo>
                    <a:pt x="0" y="346"/>
                  </a:lnTo>
                  <a:lnTo>
                    <a:pt x="0" y="0"/>
                  </a:lnTo>
                  <a:lnTo>
                    <a:pt x="476" y="5"/>
                  </a:lnTo>
                </a:path>
              </a:pathLst>
            </a:custGeom>
            <a:solidFill>
              <a:schemeClr val="lt1"/>
            </a:solidFill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1210" y="3593"/>
              <a:ext cx="465" cy="139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18" name="Google Shape;618;p36"/>
          <p:cNvSpPr txBox="1"/>
          <p:nvPr/>
        </p:nvSpPr>
        <p:spPr>
          <a:xfrm>
            <a:off x="5051425" y="5521325"/>
            <a:ext cx="1935162" cy="546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 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aplicação de BD</a:t>
            </a:r>
            <a:endParaRPr/>
          </a:p>
        </p:txBody>
      </p:sp>
      <p:grpSp>
        <p:nvGrpSpPr>
          <p:cNvPr id="619" name="Google Shape;619;p36"/>
          <p:cNvGrpSpPr/>
          <p:nvPr/>
        </p:nvGrpSpPr>
        <p:grpSpPr>
          <a:xfrm>
            <a:off x="1627187" y="5402262"/>
            <a:ext cx="931862" cy="1184275"/>
            <a:chOff x="1196" y="3593"/>
            <a:chExt cx="479" cy="491"/>
          </a:xfrm>
        </p:grpSpPr>
        <p:sp>
          <p:nvSpPr>
            <p:cNvPr id="620" name="Google Shape;620;p36"/>
            <p:cNvSpPr/>
            <p:nvPr/>
          </p:nvSpPr>
          <p:spPr>
            <a:xfrm>
              <a:off x="1196" y="3662"/>
              <a:ext cx="477" cy="422"/>
            </a:xfrm>
            <a:custGeom>
              <a:rect b="b" l="l" r="r" t="t"/>
              <a:pathLst>
                <a:path extrusionOk="0" h="422" w="477">
                  <a:moveTo>
                    <a:pt x="476" y="5"/>
                  </a:moveTo>
                  <a:lnTo>
                    <a:pt x="476" y="347"/>
                  </a:lnTo>
                  <a:lnTo>
                    <a:pt x="468" y="360"/>
                  </a:lnTo>
                  <a:lnTo>
                    <a:pt x="457" y="372"/>
                  </a:lnTo>
                  <a:lnTo>
                    <a:pt x="440" y="383"/>
                  </a:lnTo>
                  <a:lnTo>
                    <a:pt x="417" y="394"/>
                  </a:lnTo>
                  <a:lnTo>
                    <a:pt x="387" y="403"/>
                  </a:lnTo>
                  <a:lnTo>
                    <a:pt x="355" y="410"/>
                  </a:lnTo>
                  <a:lnTo>
                    <a:pt x="321" y="415"/>
                  </a:lnTo>
                  <a:lnTo>
                    <a:pt x="289" y="419"/>
                  </a:lnTo>
                  <a:lnTo>
                    <a:pt x="259" y="421"/>
                  </a:lnTo>
                  <a:lnTo>
                    <a:pt x="227" y="421"/>
                  </a:lnTo>
                  <a:lnTo>
                    <a:pt x="189" y="419"/>
                  </a:lnTo>
                  <a:lnTo>
                    <a:pt x="157" y="416"/>
                  </a:lnTo>
                  <a:lnTo>
                    <a:pt x="123" y="411"/>
                  </a:lnTo>
                  <a:lnTo>
                    <a:pt x="93" y="404"/>
                  </a:lnTo>
                  <a:lnTo>
                    <a:pt x="68" y="397"/>
                  </a:lnTo>
                  <a:lnTo>
                    <a:pt x="43" y="388"/>
                  </a:lnTo>
                  <a:lnTo>
                    <a:pt x="25" y="377"/>
                  </a:lnTo>
                  <a:lnTo>
                    <a:pt x="15" y="370"/>
                  </a:lnTo>
                  <a:lnTo>
                    <a:pt x="6" y="359"/>
                  </a:lnTo>
                  <a:lnTo>
                    <a:pt x="0" y="346"/>
                  </a:lnTo>
                  <a:lnTo>
                    <a:pt x="0" y="0"/>
                  </a:lnTo>
                  <a:lnTo>
                    <a:pt x="476" y="5"/>
                  </a:lnTo>
                </a:path>
              </a:pathLst>
            </a:custGeom>
            <a:solidFill>
              <a:schemeClr val="lt1"/>
            </a:solidFill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1210" y="3593"/>
              <a:ext cx="465" cy="139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22" name="Google Shape;622;p36"/>
          <p:cNvSpPr txBox="1"/>
          <p:nvPr/>
        </p:nvSpPr>
        <p:spPr>
          <a:xfrm>
            <a:off x="3241675" y="5367337"/>
            <a:ext cx="1160462" cy="9334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Middle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Ware</a:t>
            </a:r>
            <a:endParaRPr/>
          </a:p>
        </p:txBody>
      </p:sp>
      <p:cxnSp>
        <p:nvCxnSpPr>
          <p:cNvPr id="623" name="Google Shape;623;p36"/>
          <p:cNvCxnSpPr/>
          <p:nvPr/>
        </p:nvCxnSpPr>
        <p:spPr>
          <a:xfrm flipH="1" rot="10800000">
            <a:off x="2570162" y="5854700"/>
            <a:ext cx="631825" cy="25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cxnSp>
        <p:nvCxnSpPr>
          <p:cNvPr id="624" name="Google Shape;624;p36"/>
          <p:cNvCxnSpPr/>
          <p:nvPr/>
        </p:nvCxnSpPr>
        <p:spPr>
          <a:xfrm>
            <a:off x="4646612" y="5880100"/>
            <a:ext cx="4048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625" name="Google Shape;625;p36"/>
          <p:cNvSpPr txBox="1"/>
          <p:nvPr/>
        </p:nvSpPr>
        <p:spPr>
          <a:xfrm>
            <a:off x="5160962" y="5594350"/>
            <a:ext cx="1935162" cy="5476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 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aplicação de BD</a:t>
            </a:r>
            <a:endParaRPr/>
          </a:p>
        </p:txBody>
      </p:sp>
      <p:sp>
        <p:nvSpPr>
          <p:cNvPr id="626" name="Google Shape;626;p36"/>
          <p:cNvSpPr txBox="1"/>
          <p:nvPr/>
        </p:nvSpPr>
        <p:spPr>
          <a:xfrm>
            <a:off x="5272087" y="5668962"/>
            <a:ext cx="1935162" cy="5476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Aplicações</a:t>
            </a:r>
            <a:endParaRPr/>
          </a:p>
        </p:txBody>
      </p:sp>
      <p:sp>
        <p:nvSpPr>
          <p:cNvPr id="627" name="Google Shape;627;p36"/>
          <p:cNvSpPr txBox="1"/>
          <p:nvPr/>
        </p:nvSpPr>
        <p:spPr>
          <a:xfrm>
            <a:off x="1671637" y="5821362"/>
            <a:ext cx="854075" cy="56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Fontes</a:t>
            </a:r>
            <a:endParaRPr/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endParaRPr/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dados</a:t>
            </a:r>
            <a:endParaRPr/>
          </a:p>
        </p:txBody>
      </p:sp>
      <p:graphicFrame>
        <p:nvGraphicFramePr>
          <p:cNvPr id="628" name="Google Shape;628;p36"/>
          <p:cNvGraphicFramePr/>
          <p:nvPr/>
        </p:nvGraphicFramePr>
        <p:xfrm>
          <a:off x="8310562" y="5481637"/>
          <a:ext cx="660400" cy="585787"/>
        </p:xfrm>
        <a:graphic>
          <a:graphicData uri="http://schemas.openxmlformats.org/presentationml/2006/ole">
            <mc:AlternateContent>
              <mc:Choice Requires="v">
                <p:oleObj r:id="rId4" imgH="585787" imgW="660400" progId="MS_ClipArt_Gallery.2" spid="_x0000_s1">
                  <p:embed/>
                </p:oleObj>
              </mc:Choice>
              <mc:Fallback>
                <p:oleObj r:id="rId5" imgH="585787" imgW="660400" progId="MS_ClipArt_Gallery.2">
                  <p:embed/>
                  <p:pic>
                    <p:nvPicPr>
                      <p:cNvPr id="628" name="Google Shape;628;p3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310562" y="5481637"/>
                        <a:ext cx="6604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9" name="Google Shape;629;p36"/>
          <p:cNvCxnSpPr/>
          <p:nvPr/>
        </p:nvCxnSpPr>
        <p:spPr>
          <a:xfrm flipH="1" rot="10800000">
            <a:off x="7243762" y="5821362"/>
            <a:ext cx="963612" cy="101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630" name="Google Shape;630;p36"/>
          <p:cNvSpPr txBox="1"/>
          <p:nvPr/>
        </p:nvSpPr>
        <p:spPr>
          <a:xfrm>
            <a:off x="3355975" y="5472112"/>
            <a:ext cx="1160462" cy="9334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Middle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Ware</a:t>
            </a:r>
            <a:endParaRPr/>
          </a:p>
        </p:txBody>
      </p:sp>
      <p:sp>
        <p:nvSpPr>
          <p:cNvPr id="631" name="Google Shape;631;p36"/>
          <p:cNvSpPr txBox="1"/>
          <p:nvPr/>
        </p:nvSpPr>
        <p:spPr>
          <a:xfrm>
            <a:off x="3486150" y="5592762"/>
            <a:ext cx="1160462" cy="9334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Middle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Ware</a:t>
            </a:r>
            <a:endParaRPr/>
          </a:p>
        </p:txBody>
      </p:sp>
      <p:graphicFrame>
        <p:nvGraphicFramePr>
          <p:cNvPr id="632" name="Google Shape;632;p36"/>
          <p:cNvGraphicFramePr/>
          <p:nvPr/>
        </p:nvGraphicFramePr>
        <p:xfrm>
          <a:off x="8602662" y="4022725"/>
          <a:ext cx="660400" cy="585787"/>
        </p:xfrm>
        <a:graphic>
          <a:graphicData uri="http://schemas.openxmlformats.org/presentationml/2006/ole">
            <mc:AlternateContent>
              <mc:Choice Requires="v">
                <p:oleObj r:id="rId7" imgH="585787" imgW="660400" progId="MS_ClipArt_Gallery.2" spid="_x0000_s2">
                  <p:embed/>
                </p:oleObj>
              </mc:Choice>
              <mc:Fallback>
                <p:oleObj r:id="rId8" imgH="585787" imgW="660400" progId="MS_ClipArt_Gallery.2">
                  <p:embed/>
                  <p:pic>
                    <p:nvPicPr>
                      <p:cNvPr id="632" name="Google Shape;632;p3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602662" y="4022725"/>
                        <a:ext cx="6604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3" name="Google Shape;633;p36"/>
          <p:cNvGraphicFramePr/>
          <p:nvPr/>
        </p:nvGraphicFramePr>
        <p:xfrm>
          <a:off x="8413750" y="755650"/>
          <a:ext cx="660400" cy="585787"/>
        </p:xfrm>
        <a:graphic>
          <a:graphicData uri="http://schemas.openxmlformats.org/presentationml/2006/ole">
            <mc:AlternateContent>
              <mc:Choice Requires="v">
                <p:oleObj r:id="rId9" imgH="585787" imgW="660400" progId="MS_ClipArt_Gallery.2" spid="_x0000_s3">
                  <p:embed/>
                </p:oleObj>
              </mc:Choice>
              <mc:Fallback>
                <p:oleObj r:id="rId10" imgH="585787" imgW="660400" progId="MS_ClipArt_Gallery.2">
                  <p:embed/>
                  <p:pic>
                    <p:nvPicPr>
                      <p:cNvPr id="633" name="Google Shape;633;p3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413750" y="755650"/>
                        <a:ext cx="6604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" name="Google Shape;634;p36"/>
          <p:cNvGraphicFramePr/>
          <p:nvPr/>
        </p:nvGraphicFramePr>
        <p:xfrm>
          <a:off x="8602662" y="2209800"/>
          <a:ext cx="660400" cy="585787"/>
        </p:xfrm>
        <a:graphic>
          <a:graphicData uri="http://schemas.openxmlformats.org/presentationml/2006/ole">
            <mc:AlternateContent>
              <mc:Choice Requires="v">
                <p:oleObj r:id="rId11" imgH="585787" imgW="660400" progId="MS_ClipArt_Gallery.2" spid="_x0000_s4">
                  <p:embed/>
                </p:oleObj>
              </mc:Choice>
              <mc:Fallback>
                <p:oleObj r:id="rId12" imgH="585787" imgW="660400" progId="MS_ClipArt_Gallery.2">
                  <p:embed/>
                  <p:pic>
                    <p:nvPicPr>
                      <p:cNvPr id="634" name="Google Shape;634;p3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602662" y="2209800"/>
                        <a:ext cx="6604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9" name="Google Shape;639;p37"/>
          <p:cNvCxnSpPr/>
          <p:nvPr/>
        </p:nvCxnSpPr>
        <p:spPr>
          <a:xfrm>
            <a:off x="3425825" y="5467350"/>
            <a:ext cx="1919287" cy="0"/>
          </a:xfrm>
          <a:prstGeom prst="straightConnector1">
            <a:avLst/>
          </a:prstGeom>
          <a:noFill/>
          <a:ln cap="flat" cmpd="tri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640" name="Google Shape;640;p37"/>
          <p:cNvGrpSpPr/>
          <p:nvPr/>
        </p:nvGrpSpPr>
        <p:grpSpPr>
          <a:xfrm>
            <a:off x="1196975" y="4914900"/>
            <a:ext cx="2024062" cy="1030287"/>
            <a:chOff x="696" y="3096"/>
            <a:chExt cx="1177" cy="649"/>
          </a:xfrm>
        </p:grpSpPr>
        <p:sp>
          <p:nvSpPr>
            <p:cNvPr id="641" name="Google Shape;641;p37"/>
            <p:cNvSpPr/>
            <p:nvPr/>
          </p:nvSpPr>
          <p:spPr>
            <a:xfrm>
              <a:off x="696" y="3096"/>
              <a:ext cx="1177" cy="649"/>
            </a:xfrm>
            <a:custGeom>
              <a:rect b="b" l="l" r="r" t="t"/>
              <a:pathLst>
                <a:path extrusionOk="0" h="649" w="1177">
                  <a:moveTo>
                    <a:pt x="192" y="480"/>
                  </a:moveTo>
                  <a:lnTo>
                    <a:pt x="156" y="480"/>
                  </a:lnTo>
                  <a:lnTo>
                    <a:pt x="120" y="480"/>
                  </a:lnTo>
                  <a:lnTo>
                    <a:pt x="84" y="480"/>
                  </a:lnTo>
                  <a:lnTo>
                    <a:pt x="48" y="468"/>
                  </a:lnTo>
                  <a:lnTo>
                    <a:pt x="24" y="432"/>
                  </a:lnTo>
                  <a:lnTo>
                    <a:pt x="0" y="396"/>
                  </a:lnTo>
                  <a:lnTo>
                    <a:pt x="0" y="360"/>
                  </a:lnTo>
                  <a:lnTo>
                    <a:pt x="0" y="324"/>
                  </a:lnTo>
                  <a:lnTo>
                    <a:pt x="0" y="288"/>
                  </a:lnTo>
                  <a:lnTo>
                    <a:pt x="24" y="252"/>
                  </a:lnTo>
                  <a:lnTo>
                    <a:pt x="60" y="240"/>
                  </a:lnTo>
                  <a:lnTo>
                    <a:pt x="96" y="216"/>
                  </a:lnTo>
                  <a:lnTo>
                    <a:pt x="108" y="180"/>
                  </a:lnTo>
                  <a:lnTo>
                    <a:pt x="132" y="144"/>
                  </a:lnTo>
                  <a:lnTo>
                    <a:pt x="144" y="108"/>
                  </a:lnTo>
                  <a:lnTo>
                    <a:pt x="156" y="72"/>
                  </a:lnTo>
                  <a:lnTo>
                    <a:pt x="180" y="36"/>
                  </a:lnTo>
                  <a:lnTo>
                    <a:pt x="216" y="24"/>
                  </a:lnTo>
                  <a:lnTo>
                    <a:pt x="252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12"/>
                  </a:lnTo>
                  <a:lnTo>
                    <a:pt x="396" y="24"/>
                  </a:lnTo>
                  <a:lnTo>
                    <a:pt x="432" y="48"/>
                  </a:lnTo>
                  <a:lnTo>
                    <a:pt x="468" y="72"/>
                  </a:lnTo>
                  <a:lnTo>
                    <a:pt x="504" y="96"/>
                  </a:lnTo>
                  <a:lnTo>
                    <a:pt x="540" y="108"/>
                  </a:lnTo>
                  <a:lnTo>
                    <a:pt x="576" y="120"/>
                  </a:lnTo>
                  <a:lnTo>
                    <a:pt x="612" y="120"/>
                  </a:lnTo>
                  <a:lnTo>
                    <a:pt x="648" y="132"/>
                  </a:lnTo>
                  <a:lnTo>
                    <a:pt x="696" y="132"/>
                  </a:lnTo>
                  <a:lnTo>
                    <a:pt x="732" y="132"/>
                  </a:lnTo>
                  <a:lnTo>
                    <a:pt x="768" y="132"/>
                  </a:lnTo>
                  <a:lnTo>
                    <a:pt x="804" y="132"/>
                  </a:lnTo>
                  <a:lnTo>
                    <a:pt x="840" y="120"/>
                  </a:lnTo>
                  <a:lnTo>
                    <a:pt x="876" y="120"/>
                  </a:lnTo>
                  <a:lnTo>
                    <a:pt x="912" y="120"/>
                  </a:lnTo>
                  <a:lnTo>
                    <a:pt x="948" y="120"/>
                  </a:lnTo>
                  <a:lnTo>
                    <a:pt x="984" y="120"/>
                  </a:lnTo>
                  <a:lnTo>
                    <a:pt x="1032" y="120"/>
                  </a:lnTo>
                  <a:lnTo>
                    <a:pt x="1068" y="132"/>
                  </a:lnTo>
                  <a:lnTo>
                    <a:pt x="1104" y="144"/>
                  </a:lnTo>
                  <a:lnTo>
                    <a:pt x="1128" y="180"/>
                  </a:lnTo>
                  <a:lnTo>
                    <a:pt x="1152" y="216"/>
                  </a:lnTo>
                  <a:lnTo>
                    <a:pt x="1164" y="252"/>
                  </a:lnTo>
                  <a:lnTo>
                    <a:pt x="1176" y="288"/>
                  </a:lnTo>
                  <a:lnTo>
                    <a:pt x="1176" y="324"/>
                  </a:lnTo>
                  <a:lnTo>
                    <a:pt x="1152" y="360"/>
                  </a:lnTo>
                  <a:lnTo>
                    <a:pt x="1128" y="396"/>
                  </a:lnTo>
                  <a:lnTo>
                    <a:pt x="1092" y="420"/>
                  </a:lnTo>
                  <a:lnTo>
                    <a:pt x="1056" y="456"/>
                  </a:lnTo>
                  <a:lnTo>
                    <a:pt x="1032" y="492"/>
                  </a:lnTo>
                  <a:lnTo>
                    <a:pt x="1008" y="528"/>
                  </a:lnTo>
                  <a:lnTo>
                    <a:pt x="996" y="564"/>
                  </a:lnTo>
                  <a:lnTo>
                    <a:pt x="972" y="600"/>
                  </a:lnTo>
                  <a:lnTo>
                    <a:pt x="936" y="636"/>
                  </a:lnTo>
                  <a:lnTo>
                    <a:pt x="900" y="648"/>
                  </a:lnTo>
                  <a:lnTo>
                    <a:pt x="864" y="648"/>
                  </a:lnTo>
                  <a:lnTo>
                    <a:pt x="828" y="648"/>
                  </a:lnTo>
                  <a:lnTo>
                    <a:pt x="792" y="648"/>
                  </a:lnTo>
                  <a:lnTo>
                    <a:pt x="756" y="636"/>
                  </a:lnTo>
                  <a:lnTo>
                    <a:pt x="720" y="624"/>
                  </a:lnTo>
                  <a:lnTo>
                    <a:pt x="684" y="600"/>
                  </a:lnTo>
                  <a:lnTo>
                    <a:pt x="648" y="576"/>
                  </a:lnTo>
                  <a:lnTo>
                    <a:pt x="612" y="552"/>
                  </a:lnTo>
                  <a:lnTo>
                    <a:pt x="576" y="552"/>
                  </a:lnTo>
                  <a:lnTo>
                    <a:pt x="540" y="552"/>
                  </a:lnTo>
                  <a:lnTo>
                    <a:pt x="504" y="552"/>
                  </a:lnTo>
                  <a:lnTo>
                    <a:pt x="468" y="564"/>
                  </a:lnTo>
                  <a:lnTo>
                    <a:pt x="432" y="576"/>
                  </a:lnTo>
                  <a:lnTo>
                    <a:pt x="396" y="576"/>
                  </a:lnTo>
                  <a:lnTo>
                    <a:pt x="360" y="588"/>
                  </a:lnTo>
                  <a:lnTo>
                    <a:pt x="324" y="588"/>
                  </a:lnTo>
                  <a:lnTo>
                    <a:pt x="288" y="576"/>
                  </a:lnTo>
                  <a:lnTo>
                    <a:pt x="264" y="540"/>
                  </a:lnTo>
                  <a:lnTo>
                    <a:pt x="240" y="504"/>
                  </a:lnTo>
                  <a:lnTo>
                    <a:pt x="204" y="480"/>
                  </a:lnTo>
                  <a:lnTo>
                    <a:pt x="192" y="480"/>
                  </a:lnTo>
                </a:path>
              </a:pathLst>
            </a:custGeom>
            <a:solidFill>
              <a:schemeClr val="lt1"/>
            </a:solidFill>
            <a:ln cap="rnd" cmpd="sng" w="508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2" name="Google Shape;642;p37"/>
            <p:cNvSpPr txBox="1"/>
            <p:nvPr/>
          </p:nvSpPr>
          <p:spPr>
            <a:xfrm>
              <a:off x="915" y="3312"/>
              <a:ext cx="78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Mini-mundo</a:t>
              </a:r>
              <a:endParaRPr/>
            </a:p>
          </p:txBody>
        </p:sp>
      </p:grpSp>
      <p:grpSp>
        <p:nvGrpSpPr>
          <p:cNvPr id="643" name="Google Shape;643;p37"/>
          <p:cNvGrpSpPr/>
          <p:nvPr/>
        </p:nvGrpSpPr>
        <p:grpSpPr>
          <a:xfrm>
            <a:off x="5521325" y="4937125"/>
            <a:ext cx="1165225" cy="1203325"/>
            <a:chOff x="3210" y="3110"/>
            <a:chExt cx="678" cy="758"/>
          </a:xfrm>
        </p:grpSpPr>
        <p:grpSp>
          <p:nvGrpSpPr>
            <p:cNvPr id="644" name="Google Shape;644;p37"/>
            <p:cNvGrpSpPr/>
            <p:nvPr/>
          </p:nvGrpSpPr>
          <p:grpSpPr>
            <a:xfrm>
              <a:off x="3210" y="3110"/>
              <a:ext cx="678" cy="758"/>
              <a:chOff x="3210" y="3110"/>
              <a:chExt cx="678" cy="758"/>
            </a:xfrm>
          </p:grpSpPr>
          <p:sp>
            <p:nvSpPr>
              <p:cNvPr id="645" name="Google Shape;645;p37"/>
              <p:cNvSpPr/>
              <p:nvPr/>
            </p:nvSpPr>
            <p:spPr>
              <a:xfrm>
                <a:off x="3210" y="3223"/>
                <a:ext cx="678" cy="645"/>
              </a:xfrm>
              <a:custGeom>
                <a:rect b="b" l="l" r="r" t="t"/>
                <a:pathLst>
                  <a:path extrusionOk="0" h="645" w="678">
                    <a:moveTo>
                      <a:pt x="677" y="7"/>
                    </a:moveTo>
                    <a:lnTo>
                      <a:pt x="677" y="531"/>
                    </a:lnTo>
                    <a:lnTo>
                      <a:pt x="666" y="551"/>
                    </a:lnTo>
                    <a:lnTo>
                      <a:pt x="650" y="569"/>
                    </a:lnTo>
                    <a:lnTo>
                      <a:pt x="626" y="586"/>
                    </a:lnTo>
                    <a:lnTo>
                      <a:pt x="594" y="602"/>
                    </a:lnTo>
                    <a:lnTo>
                      <a:pt x="551" y="617"/>
                    </a:lnTo>
                    <a:lnTo>
                      <a:pt x="505" y="628"/>
                    </a:lnTo>
                    <a:lnTo>
                      <a:pt x="457" y="635"/>
                    </a:lnTo>
                    <a:lnTo>
                      <a:pt x="411" y="640"/>
                    </a:lnTo>
                    <a:lnTo>
                      <a:pt x="368" y="644"/>
                    </a:lnTo>
                    <a:lnTo>
                      <a:pt x="322" y="644"/>
                    </a:lnTo>
                    <a:lnTo>
                      <a:pt x="269" y="640"/>
                    </a:lnTo>
                    <a:lnTo>
                      <a:pt x="223" y="637"/>
                    </a:lnTo>
                    <a:lnTo>
                      <a:pt x="175" y="629"/>
                    </a:lnTo>
                    <a:lnTo>
                      <a:pt x="132" y="619"/>
                    </a:lnTo>
                    <a:lnTo>
                      <a:pt x="97" y="608"/>
                    </a:lnTo>
                    <a:lnTo>
                      <a:pt x="62" y="593"/>
                    </a:lnTo>
                    <a:lnTo>
                      <a:pt x="35" y="577"/>
                    </a:lnTo>
                    <a:lnTo>
                      <a:pt x="21" y="566"/>
                    </a:lnTo>
                    <a:lnTo>
                      <a:pt x="8" y="549"/>
                    </a:lnTo>
                    <a:lnTo>
                      <a:pt x="0" y="529"/>
                    </a:lnTo>
                    <a:lnTo>
                      <a:pt x="0" y="0"/>
                    </a:lnTo>
                    <a:lnTo>
                      <a:pt x="677" y="7"/>
                    </a:lnTo>
                  </a:path>
                </a:pathLst>
              </a:custGeom>
              <a:solidFill>
                <a:schemeClr val="lt1"/>
              </a:solidFill>
              <a:ln cap="rnd" cmpd="sng" w="508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3215" y="3110"/>
                <a:ext cx="651" cy="205"/>
              </a:xfrm>
              <a:prstGeom prst="ellipse">
                <a:avLst/>
              </a:prstGeom>
              <a:solidFill>
                <a:schemeClr val="lt1"/>
              </a:solidFill>
              <a:ln cap="flat" cmpd="sng" w="508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647" name="Google Shape;647;p37"/>
            <p:cNvSpPr txBox="1"/>
            <p:nvPr/>
          </p:nvSpPr>
          <p:spPr>
            <a:xfrm>
              <a:off x="3307" y="3324"/>
              <a:ext cx="503" cy="5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Banco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Dados</a:t>
              </a:r>
              <a:endParaRPr/>
            </a:p>
          </p:txBody>
        </p:sp>
      </p:grpSp>
      <p:cxnSp>
        <p:nvCxnSpPr>
          <p:cNvPr id="648" name="Google Shape;648;p37"/>
          <p:cNvCxnSpPr/>
          <p:nvPr/>
        </p:nvCxnSpPr>
        <p:spPr>
          <a:xfrm flipH="1" rot="10800000">
            <a:off x="6783387" y="4768850"/>
            <a:ext cx="1065212" cy="406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649" name="Google Shape;649;p37"/>
          <p:cNvSpPr txBox="1"/>
          <p:nvPr/>
        </p:nvSpPr>
        <p:spPr>
          <a:xfrm>
            <a:off x="7764462" y="4438650"/>
            <a:ext cx="10604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Usuários</a:t>
            </a:r>
            <a:endParaRPr/>
          </a:p>
        </p:txBody>
      </p:sp>
      <p:cxnSp>
        <p:nvCxnSpPr>
          <p:cNvPr id="650" name="Google Shape;650;p37"/>
          <p:cNvCxnSpPr/>
          <p:nvPr/>
        </p:nvCxnSpPr>
        <p:spPr>
          <a:xfrm>
            <a:off x="6886575" y="5937250"/>
            <a:ext cx="1065212" cy="279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651" name="Google Shape;651;p37"/>
          <p:cNvSpPr txBox="1"/>
          <p:nvPr/>
        </p:nvSpPr>
        <p:spPr>
          <a:xfrm>
            <a:off x="7764462" y="5848350"/>
            <a:ext cx="12652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Aplicações</a:t>
            </a:r>
            <a:endParaRPr/>
          </a:p>
        </p:txBody>
      </p:sp>
      <p:sp>
        <p:nvSpPr>
          <p:cNvPr id="652" name="Google Shape;652;p37"/>
          <p:cNvSpPr txBox="1"/>
          <p:nvPr/>
        </p:nvSpPr>
        <p:spPr>
          <a:xfrm>
            <a:off x="1054100" y="1430337"/>
            <a:ext cx="7921625" cy="26749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-381000" lvl="0" marL="381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Coleção autodescritiva de dados relacionados, logicamente coerentes e com algum significado inerente.</a:t>
            </a:r>
            <a:endParaRPr/>
          </a:p>
          <a:p>
            <a:pPr indent="-381000" lvl="0" marL="3810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Projetado, construído e povoado com dados para um propósito específico. </a:t>
            </a:r>
            <a:endParaRPr/>
          </a:p>
          <a:p>
            <a:pPr indent="-381000" lvl="0" marL="3810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Grupo de usuários e Aplicações pré-concebidas.</a:t>
            </a:r>
            <a:endParaRPr/>
          </a:p>
        </p:txBody>
      </p:sp>
      <p:sp>
        <p:nvSpPr>
          <p:cNvPr id="653" name="Google Shape;653;p37"/>
          <p:cNvSpPr txBox="1"/>
          <p:nvPr>
            <p:ph idx="4294967295" type="title"/>
          </p:nvPr>
        </p:nvSpPr>
        <p:spPr>
          <a:xfrm>
            <a:off x="1135063" y="438150"/>
            <a:ext cx="7759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90"/>
              <a:buFont typeface="Lucida Sans"/>
              <a:buNone/>
            </a:pPr>
            <a:r>
              <a:rPr b="1" i="0" lang="en-US" sz="3690" u="none" cap="none" strike="noStrike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rPr>
              <a:t>Banco de Dados</a:t>
            </a:r>
            <a:br>
              <a:rPr b="1" i="0" lang="en-US" sz="3690" u="none" cap="none" strike="noStrike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b="1" i="0" lang="en-US" sz="2160" u="none" cap="none" strike="noStrike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rPr>
              <a:t>Conceitos Básicos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8"/>
          <p:cNvSpPr txBox="1"/>
          <p:nvPr>
            <p:ph idx="4294967295" type="title"/>
          </p:nvPr>
        </p:nvSpPr>
        <p:spPr>
          <a:xfrm>
            <a:off x="1073150" y="381000"/>
            <a:ext cx="7800975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80"/>
              <a:buFont typeface="Lucida Sans"/>
              <a:buNone/>
            </a:pPr>
            <a:r>
              <a:rPr b="1" i="0" lang="en-US" sz="2880" u="none" cap="none" strike="noStrike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rPr>
              <a:t>Um Ambiente (simplificado) de Sistema de Banco de Dados</a:t>
            </a:r>
            <a:endParaRPr/>
          </a:p>
        </p:txBody>
      </p:sp>
      <p:sp>
        <p:nvSpPr>
          <p:cNvPr id="659" name="Google Shape;659;p38"/>
          <p:cNvSpPr/>
          <p:nvPr/>
        </p:nvSpPr>
        <p:spPr>
          <a:xfrm>
            <a:off x="2717800" y="5421312"/>
            <a:ext cx="1430337" cy="1023937"/>
          </a:xfrm>
          <a:custGeom>
            <a:rect b="b" l="l" r="r" t="t"/>
            <a:pathLst>
              <a:path extrusionOk="0" h="645" w="832">
                <a:moveTo>
                  <a:pt x="831" y="7"/>
                </a:moveTo>
                <a:lnTo>
                  <a:pt x="831" y="531"/>
                </a:lnTo>
                <a:lnTo>
                  <a:pt x="818" y="551"/>
                </a:lnTo>
                <a:lnTo>
                  <a:pt x="798" y="569"/>
                </a:lnTo>
                <a:lnTo>
                  <a:pt x="768" y="586"/>
                </a:lnTo>
                <a:lnTo>
                  <a:pt x="729" y="602"/>
                </a:lnTo>
                <a:lnTo>
                  <a:pt x="676" y="617"/>
                </a:lnTo>
                <a:lnTo>
                  <a:pt x="620" y="628"/>
                </a:lnTo>
                <a:lnTo>
                  <a:pt x="561" y="635"/>
                </a:lnTo>
                <a:lnTo>
                  <a:pt x="505" y="640"/>
                </a:lnTo>
                <a:lnTo>
                  <a:pt x="452" y="644"/>
                </a:lnTo>
                <a:lnTo>
                  <a:pt x="396" y="644"/>
                </a:lnTo>
                <a:lnTo>
                  <a:pt x="330" y="640"/>
                </a:lnTo>
                <a:lnTo>
                  <a:pt x="274" y="637"/>
                </a:lnTo>
                <a:lnTo>
                  <a:pt x="214" y="629"/>
                </a:lnTo>
                <a:lnTo>
                  <a:pt x="162" y="619"/>
                </a:lnTo>
                <a:lnTo>
                  <a:pt x="119" y="608"/>
                </a:lnTo>
                <a:lnTo>
                  <a:pt x="76" y="593"/>
                </a:lnTo>
                <a:lnTo>
                  <a:pt x="43" y="577"/>
                </a:lnTo>
                <a:lnTo>
                  <a:pt x="26" y="566"/>
                </a:lnTo>
                <a:lnTo>
                  <a:pt x="10" y="549"/>
                </a:lnTo>
                <a:lnTo>
                  <a:pt x="0" y="529"/>
                </a:lnTo>
                <a:lnTo>
                  <a:pt x="0" y="0"/>
                </a:lnTo>
                <a:lnTo>
                  <a:pt x="831" y="7"/>
                </a:lnTo>
              </a:path>
            </a:pathLst>
          </a:custGeom>
          <a:solidFill>
            <a:schemeClr val="lt1"/>
          </a:solidFill>
          <a:ln cap="rnd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0" name="Google Shape;660;p38"/>
          <p:cNvSpPr/>
          <p:nvPr/>
        </p:nvSpPr>
        <p:spPr>
          <a:xfrm>
            <a:off x="2728912" y="5248275"/>
            <a:ext cx="1414462" cy="350837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1" name="Google Shape;661;p38"/>
          <p:cNvSpPr txBox="1"/>
          <p:nvPr/>
        </p:nvSpPr>
        <p:spPr>
          <a:xfrm>
            <a:off x="2763837" y="5581650"/>
            <a:ext cx="1392237" cy="82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Definição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BD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(Metadados)</a:t>
            </a:r>
            <a:endParaRPr/>
          </a:p>
        </p:txBody>
      </p:sp>
      <p:grpSp>
        <p:nvGrpSpPr>
          <p:cNvPr id="662" name="Google Shape;662;p38"/>
          <p:cNvGrpSpPr/>
          <p:nvPr/>
        </p:nvGrpSpPr>
        <p:grpSpPr>
          <a:xfrm>
            <a:off x="6010275" y="5229225"/>
            <a:ext cx="1439862" cy="1216025"/>
            <a:chOff x="3495" y="3294"/>
            <a:chExt cx="837" cy="766"/>
          </a:xfrm>
        </p:grpSpPr>
        <p:sp>
          <p:nvSpPr>
            <p:cNvPr id="663" name="Google Shape;663;p38"/>
            <p:cNvSpPr/>
            <p:nvPr/>
          </p:nvSpPr>
          <p:spPr>
            <a:xfrm>
              <a:off x="3500" y="3415"/>
              <a:ext cx="832" cy="645"/>
            </a:xfrm>
            <a:custGeom>
              <a:rect b="b" l="l" r="r" t="t"/>
              <a:pathLst>
                <a:path extrusionOk="0" h="645" w="832">
                  <a:moveTo>
                    <a:pt x="831" y="7"/>
                  </a:moveTo>
                  <a:lnTo>
                    <a:pt x="831" y="531"/>
                  </a:lnTo>
                  <a:lnTo>
                    <a:pt x="818" y="551"/>
                  </a:lnTo>
                  <a:lnTo>
                    <a:pt x="798" y="569"/>
                  </a:lnTo>
                  <a:lnTo>
                    <a:pt x="768" y="586"/>
                  </a:lnTo>
                  <a:lnTo>
                    <a:pt x="729" y="602"/>
                  </a:lnTo>
                  <a:lnTo>
                    <a:pt x="676" y="617"/>
                  </a:lnTo>
                  <a:lnTo>
                    <a:pt x="620" y="628"/>
                  </a:lnTo>
                  <a:lnTo>
                    <a:pt x="561" y="635"/>
                  </a:lnTo>
                  <a:lnTo>
                    <a:pt x="505" y="640"/>
                  </a:lnTo>
                  <a:lnTo>
                    <a:pt x="452" y="644"/>
                  </a:lnTo>
                  <a:lnTo>
                    <a:pt x="396" y="644"/>
                  </a:lnTo>
                  <a:lnTo>
                    <a:pt x="330" y="640"/>
                  </a:lnTo>
                  <a:lnTo>
                    <a:pt x="274" y="637"/>
                  </a:lnTo>
                  <a:lnTo>
                    <a:pt x="214" y="629"/>
                  </a:lnTo>
                  <a:lnTo>
                    <a:pt x="162" y="619"/>
                  </a:lnTo>
                  <a:lnTo>
                    <a:pt x="119" y="608"/>
                  </a:lnTo>
                  <a:lnTo>
                    <a:pt x="76" y="593"/>
                  </a:lnTo>
                  <a:lnTo>
                    <a:pt x="43" y="577"/>
                  </a:lnTo>
                  <a:lnTo>
                    <a:pt x="26" y="566"/>
                  </a:lnTo>
                  <a:lnTo>
                    <a:pt x="10" y="549"/>
                  </a:lnTo>
                  <a:lnTo>
                    <a:pt x="0" y="529"/>
                  </a:lnTo>
                  <a:lnTo>
                    <a:pt x="0" y="0"/>
                  </a:lnTo>
                  <a:lnTo>
                    <a:pt x="831" y="7"/>
                  </a:lnTo>
                </a:path>
              </a:pathLst>
            </a:custGeom>
            <a:solidFill>
              <a:schemeClr val="lt1"/>
            </a:solidFill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3495" y="3294"/>
              <a:ext cx="822" cy="221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65" name="Google Shape;665;p38"/>
          <p:cNvSpPr txBox="1"/>
          <p:nvPr/>
        </p:nvSpPr>
        <p:spPr>
          <a:xfrm>
            <a:off x="6070600" y="5657850"/>
            <a:ext cx="1379537" cy="5826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armazenado</a:t>
            </a:r>
            <a:endParaRPr/>
          </a:p>
        </p:txBody>
      </p:sp>
      <p:sp>
        <p:nvSpPr>
          <p:cNvPr id="666" name="Google Shape;666;p38"/>
          <p:cNvSpPr txBox="1"/>
          <p:nvPr/>
        </p:nvSpPr>
        <p:spPr>
          <a:xfrm>
            <a:off x="2986087" y="2146300"/>
            <a:ext cx="3954462" cy="3746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Consultas / Programas de Aplicação</a:t>
            </a:r>
            <a:endParaRPr/>
          </a:p>
        </p:txBody>
      </p:sp>
      <p:sp>
        <p:nvSpPr>
          <p:cNvPr id="667" name="Google Shape;667;p38"/>
          <p:cNvSpPr txBox="1"/>
          <p:nvPr/>
        </p:nvSpPr>
        <p:spPr>
          <a:xfrm>
            <a:off x="3625850" y="2965450"/>
            <a:ext cx="2798762" cy="622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para processar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consultas /  programas</a:t>
            </a:r>
            <a:endParaRPr/>
          </a:p>
        </p:txBody>
      </p:sp>
      <p:sp>
        <p:nvSpPr>
          <p:cNvPr id="668" name="Google Shape;668;p38"/>
          <p:cNvSpPr txBox="1"/>
          <p:nvPr/>
        </p:nvSpPr>
        <p:spPr>
          <a:xfrm>
            <a:off x="3625850" y="3994150"/>
            <a:ext cx="2798762" cy="622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para acessar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dados armazenados</a:t>
            </a:r>
            <a:endParaRPr/>
          </a:p>
        </p:txBody>
      </p:sp>
      <p:sp>
        <p:nvSpPr>
          <p:cNvPr id="669" name="Google Shape;669;p38"/>
          <p:cNvSpPr txBox="1"/>
          <p:nvPr/>
        </p:nvSpPr>
        <p:spPr>
          <a:xfrm>
            <a:off x="3760787" y="1352550"/>
            <a:ext cx="27479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Usuários / Programadores</a:t>
            </a:r>
            <a:endParaRPr/>
          </a:p>
        </p:txBody>
      </p:sp>
      <p:cxnSp>
        <p:nvCxnSpPr>
          <p:cNvPr id="670" name="Google Shape;670;p38"/>
          <p:cNvCxnSpPr/>
          <p:nvPr/>
        </p:nvCxnSpPr>
        <p:spPr>
          <a:xfrm flipH="1">
            <a:off x="3473450" y="4641850"/>
            <a:ext cx="854075" cy="5651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71" name="Google Shape;671;p38"/>
          <p:cNvCxnSpPr/>
          <p:nvPr/>
        </p:nvCxnSpPr>
        <p:spPr>
          <a:xfrm>
            <a:off x="5854700" y="4641850"/>
            <a:ext cx="755650" cy="54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72" name="Google Shape;672;p38"/>
          <p:cNvCxnSpPr/>
          <p:nvPr/>
        </p:nvCxnSpPr>
        <p:spPr>
          <a:xfrm>
            <a:off x="4994275" y="1670050"/>
            <a:ext cx="0" cy="469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3" name="Google Shape;673;p38"/>
          <p:cNvCxnSpPr/>
          <p:nvPr/>
        </p:nvCxnSpPr>
        <p:spPr>
          <a:xfrm>
            <a:off x="4994275" y="2546350"/>
            <a:ext cx="0" cy="393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4" name="Google Shape;674;p38"/>
          <p:cNvCxnSpPr/>
          <p:nvPr/>
        </p:nvCxnSpPr>
        <p:spPr>
          <a:xfrm>
            <a:off x="4994275" y="3613150"/>
            <a:ext cx="0" cy="355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75" name="Google Shape;675;p38"/>
          <p:cNvSpPr txBox="1"/>
          <p:nvPr/>
        </p:nvSpPr>
        <p:spPr>
          <a:xfrm>
            <a:off x="1211262" y="1917700"/>
            <a:ext cx="7627937" cy="460375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6" name="Google Shape;676;p38"/>
          <p:cNvSpPr txBox="1"/>
          <p:nvPr/>
        </p:nvSpPr>
        <p:spPr>
          <a:xfrm>
            <a:off x="2181225" y="2755900"/>
            <a:ext cx="5626100" cy="21463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7" name="Google Shape;677;p38"/>
          <p:cNvSpPr txBox="1"/>
          <p:nvPr/>
        </p:nvSpPr>
        <p:spPr>
          <a:xfrm>
            <a:off x="1201737" y="1905000"/>
            <a:ext cx="16192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de BD</a:t>
            </a:r>
            <a:endParaRPr/>
          </a:p>
        </p:txBody>
      </p:sp>
      <p:sp>
        <p:nvSpPr>
          <p:cNvPr id="678" name="Google Shape;678;p38"/>
          <p:cNvSpPr txBox="1"/>
          <p:nvPr/>
        </p:nvSpPr>
        <p:spPr>
          <a:xfrm>
            <a:off x="2171700" y="2800350"/>
            <a:ext cx="7747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SGBD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9"/>
          <p:cNvSpPr txBox="1"/>
          <p:nvPr>
            <p:ph idx="1" type="body"/>
          </p:nvPr>
        </p:nvSpPr>
        <p:spPr>
          <a:xfrm>
            <a:off x="495300" y="1481137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DIVIDIREMOS O CURSO EM DUAS PARTES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Parte 1: Modelagem de Dados – conceitual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Parte 2:  Bancos de Dados</a:t>
            </a:r>
            <a:endParaRPr/>
          </a:p>
        </p:txBody>
      </p:sp>
      <p:sp>
        <p:nvSpPr>
          <p:cNvPr id="684" name="Google Shape;684;p39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85" name="Google Shape;685;p39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idx="1" type="body"/>
          </p:nvPr>
        </p:nvSpPr>
        <p:spPr>
          <a:xfrm>
            <a:off x="742950" y="1447800"/>
            <a:ext cx="8915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6" lvl="0" marL="3651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Char char="🞂"/>
            </a:pPr>
            <a:r>
              <a:rPr b="0" i="0" lang="en-US" sz="4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Sistema de Banco de Dados:</a:t>
            </a:r>
            <a:endParaRPr/>
          </a:p>
          <a:p>
            <a:pPr indent="-228599" lvl="1" marL="6207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Char char="◦"/>
            </a:pPr>
            <a:r>
              <a:rPr b="0" i="0" lang="en-US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É o ambiente de hardware e de software, composto por dados armazenados em banco de dados (BD), o software de gerenciamento de banco de dados (SGBD) e os programas de aplicação.</a:t>
            </a:r>
            <a:endParaRPr/>
          </a:p>
          <a:p>
            <a:pPr indent="-228599" lvl="1" marL="6207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Char char="◦"/>
            </a:pPr>
            <a:r>
              <a:rPr b="0" i="0" lang="en-US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Os SGBDs tem evoluído muito com os requisitos sempre crescentes das novas aplicações.</a:t>
            </a:r>
            <a:endParaRPr/>
          </a:p>
        </p:txBody>
      </p:sp>
      <p:sp>
        <p:nvSpPr>
          <p:cNvPr id="99" name="Google Shape;99;p4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0" name="Google Shape;100;p4"/>
          <p:cNvSpPr txBox="1"/>
          <p:nvPr>
            <p:ph idx="4294967295" type="title"/>
          </p:nvPr>
        </p:nvSpPr>
        <p:spPr>
          <a:xfrm>
            <a:off x="508000" y="765175"/>
            <a:ext cx="9398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Lucida Sans"/>
              <a:buNone/>
            </a:pPr>
            <a:r>
              <a:rPr b="1" i="0" lang="en-US" sz="432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Técnicas e Tecnologias envolvidas no projeto de SI</a:t>
            </a:r>
            <a:br>
              <a:rPr b="1" i="0" lang="en-US" sz="432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br>
              <a:rPr b="1" i="0" lang="en-US" sz="324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endParaRPr b="1" i="0" sz="324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0"/>
          <p:cNvSpPr txBox="1"/>
          <p:nvPr>
            <p:ph idx="1" type="body"/>
          </p:nvPr>
        </p:nvSpPr>
        <p:spPr>
          <a:xfrm>
            <a:off x="742950" y="1752600"/>
            <a:ext cx="84201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599" lvl="1" marL="6207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1.</a:t>
            </a: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Fundamentos</a:t>
            </a:r>
            <a:endParaRPr b="0" i="0" sz="23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Conceitos Básicos</a:t>
            </a:r>
            <a:endParaRPr/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Modelos de Dados</a:t>
            </a:r>
            <a:endParaRPr/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Modelagem Conceitual de Dados</a:t>
            </a:r>
            <a:endParaRPr/>
          </a:p>
          <a:p>
            <a:pPr indent="-228599" lvl="1" marL="620712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2.</a:t>
            </a: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 Modelo de Dados Entidade-Relacionamento</a:t>
            </a:r>
            <a:endParaRPr b="0" i="0" sz="23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Entidades, relacionamentos, atributos, chaves</a:t>
            </a:r>
            <a:endParaRPr/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Restrições de integridade, papéis, entidades fracas</a:t>
            </a:r>
            <a:endParaRPr/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Extensões: generalização, herança, agregação</a:t>
            </a:r>
            <a:endParaRPr b="0" i="0" sz="21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3.</a:t>
            </a: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Prática de Modelagem Conceitual</a:t>
            </a:r>
            <a:endParaRPr b="0" i="0" sz="23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Exemplos e exercícios de Projeto Conceitual </a:t>
            </a:r>
            <a:endParaRPr/>
          </a:p>
        </p:txBody>
      </p:sp>
      <p:sp>
        <p:nvSpPr>
          <p:cNvPr id="692" name="Google Shape;692;p40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93" name="Google Shape;693;p40"/>
          <p:cNvSpPr txBox="1"/>
          <p:nvPr>
            <p:ph idx="4294967295" type="title"/>
          </p:nvPr>
        </p:nvSpPr>
        <p:spPr>
          <a:xfrm>
            <a:off x="666750" y="214313"/>
            <a:ext cx="84201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Parte 1: Modelagem de Dados – conceitual  </a:t>
            </a:r>
            <a:endParaRPr b="1" i="0" sz="369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1"/>
          <p:cNvSpPr txBox="1"/>
          <p:nvPr>
            <p:ph idx="1" type="body"/>
          </p:nvPr>
        </p:nvSpPr>
        <p:spPr>
          <a:xfrm>
            <a:off x="495300" y="1481137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1. Fundamentos</a:t>
            </a:r>
            <a:endParaRPr b="0" i="0" sz="2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Sistema de Bancos de Dados</a:t>
            </a:r>
            <a:endParaRPr/>
          </a:p>
          <a:p>
            <a:pPr indent="-228599" lvl="1" marL="6207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Sistema Gerenciador de Bancos de Dados</a:t>
            </a:r>
            <a:endParaRPr b="0" i="0" sz="23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2. O Modelo de Dados Relacional</a:t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Domínios, relações, tuplas, atributos, chaves</a:t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Restrições de Integridade: domínio, chave, referencial 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Mapeamento do modelo E-R para o modelo Relacional</a:t>
            </a:r>
            <a:endParaRPr b="0" i="0" sz="23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3. A Linguagem SQL</a:t>
            </a:r>
            <a:endParaRPr b="0" i="0" sz="2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Definição de Dados (DDL)</a:t>
            </a:r>
            <a:endParaRPr/>
          </a:p>
          <a:p>
            <a:pPr indent="-228599" lvl="1" marL="6207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Manipulação de Dados (DML)</a:t>
            </a:r>
            <a:endParaRPr/>
          </a:p>
          <a:p>
            <a:pPr indent="-228599" lvl="1" marL="6207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Prática de programação SQL</a:t>
            </a:r>
            <a:endParaRPr/>
          </a:p>
        </p:txBody>
      </p:sp>
      <p:sp>
        <p:nvSpPr>
          <p:cNvPr id="700" name="Google Shape;700;p41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01" name="Google Shape;701;p41"/>
          <p:cNvSpPr txBox="1"/>
          <p:nvPr>
            <p:ph idx="4294967295"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Parte 2:  Bancos de Dados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2"/>
          <p:cNvSpPr txBox="1"/>
          <p:nvPr>
            <p:ph idx="1" type="body"/>
          </p:nvPr>
        </p:nvSpPr>
        <p:spPr>
          <a:xfrm>
            <a:off x="495300" y="1481137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1.1 </a:t>
            </a: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Conceitos</a:t>
            </a:r>
            <a:r>
              <a:rPr b="0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Básicos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1.2  </a:t>
            </a: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Modelos de Dados</a:t>
            </a:r>
            <a:endParaRPr b="0" i="0" sz="2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1.3  </a:t>
            </a: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Modelagem Conceitual de Dados</a:t>
            </a:r>
            <a:endParaRPr/>
          </a:p>
        </p:txBody>
      </p:sp>
      <p:sp>
        <p:nvSpPr>
          <p:cNvPr id="707" name="Google Shape;707;p42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08" name="Google Shape;708;p42"/>
          <p:cNvSpPr txBox="1"/>
          <p:nvPr>
            <p:ph idx="4294967295"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40"/>
              <a:buFont typeface="Lucida Sans"/>
              <a:buNone/>
            </a:pPr>
            <a:r>
              <a:rPr b="1" i="0" lang="en-US" sz="324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Parte 1: modelo conceitual - Fundamentos</a:t>
            </a:r>
            <a:endParaRPr b="1" i="0" sz="369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3"/>
          <p:cNvSpPr txBox="1"/>
          <p:nvPr>
            <p:ph idx="1" type="body"/>
          </p:nvPr>
        </p:nvSpPr>
        <p:spPr>
          <a:xfrm>
            <a:off x="825500" y="18288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🞂"/>
            </a:pPr>
            <a:r>
              <a:rPr b="1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Dado</a:t>
            </a:r>
            <a:r>
              <a:rPr b="0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conjunto de símbolos sem significado intrínseco</a:t>
            </a:r>
            <a:endParaRPr/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Exemplos:    Euclides;    01/01/2000;    $ 5000,00</a:t>
            </a:r>
            <a:endParaRPr/>
          </a:p>
          <a:p>
            <a:pPr indent="-228599" lvl="1" marL="620712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 </a:t>
            </a:r>
            <a:r>
              <a:rPr b="1" i="1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valor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 um dado, considerado isoladamente, não representa um conhecimento útil.</a:t>
            </a:r>
            <a:endParaRPr/>
          </a:p>
          <a:p>
            <a:pPr indent="-228599" lvl="1" marL="620712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 </a:t>
            </a:r>
            <a:r>
              <a:rPr b="1" i="1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domínio</a:t>
            </a: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de um dado determina os valores (símbolos) que o dado pode armazenar. </a:t>
            </a:r>
            <a:endParaRPr/>
          </a:p>
        </p:txBody>
      </p:sp>
      <p:sp>
        <p:nvSpPr>
          <p:cNvPr id="714" name="Google Shape;714;p43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15" name="Google Shape;715;p43"/>
          <p:cNvSpPr txBox="1"/>
          <p:nvPr>
            <p:ph idx="4294967295"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1.1 Conceitos Básicos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4"/>
          <p:cNvSpPr txBox="1"/>
          <p:nvPr>
            <p:ph idx="1" type="body"/>
          </p:nvPr>
        </p:nvSpPr>
        <p:spPr>
          <a:xfrm>
            <a:off x="495300" y="1481137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Informação</a:t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marR="0" rtl="0" algn="l">
              <a:lnSpc>
                <a:spcPct val="95000"/>
              </a:lnSpc>
              <a:spcBef>
                <a:spcPts val="115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dado associado à sua semântica (metadado), usado para tomada de decisão.</a:t>
            </a:r>
            <a:endParaRPr/>
          </a:p>
          <a:p>
            <a:pPr indent="-228599" lvl="1" marL="620712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Exemplos: </a:t>
            </a:r>
            <a:endParaRPr/>
          </a:p>
          <a:p>
            <a:pPr indent="-228599" lvl="2" marL="85883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Criador da Geometria Clássica: Euclides</a:t>
            </a:r>
            <a:endParaRPr/>
          </a:p>
          <a:p>
            <a:pPr indent="-228599" lvl="2" marL="85883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Data do “</a:t>
            </a:r>
            <a:r>
              <a:rPr b="0" i="1" lang="en-US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Bug do Milênio</a:t>
            </a:r>
            <a:r>
              <a:rPr b="0" i="0" lang="en-US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”: 01/01/2000</a:t>
            </a:r>
            <a:endParaRPr/>
          </a:p>
          <a:p>
            <a:pPr indent="-228599" lvl="2" marL="85883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Salário de um analista de sistemas: $ 5000,00</a:t>
            </a:r>
            <a:endParaRPr b="0" i="0" sz="20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 informação é um recurso valioso, permitindo gerar e difundir </a:t>
            </a:r>
            <a:r>
              <a:rPr b="1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conhecimento</a:t>
            </a: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</a:t>
            </a:r>
            <a:endParaRPr/>
          </a:p>
        </p:txBody>
      </p:sp>
      <p:sp>
        <p:nvSpPr>
          <p:cNvPr id="722" name="Google Shape;722;p44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23" name="Google Shape;723;p44"/>
          <p:cNvSpPr txBox="1"/>
          <p:nvPr>
            <p:ph idx="4294967295"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1.1 Conceitos Básicos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5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30" name="Google Shape;730;p45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 Conceitos Básicos</a:t>
            </a:r>
            <a:endParaRPr/>
          </a:p>
        </p:txBody>
      </p:sp>
      <p:sp>
        <p:nvSpPr>
          <p:cNvPr id="731" name="Google Shape;731;p45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de Dados</a:t>
            </a:r>
            <a:endParaRPr b="0" i="1" sz="3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Coleção de Dados relacionados entre si</a:t>
            </a:r>
            <a:endParaRPr/>
          </a:p>
          <a:p>
            <a:pPr indent="0" lvl="1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Propriedades adicionais</a:t>
            </a:r>
            <a:endParaRPr/>
          </a:p>
          <a:p>
            <a:pPr indent="0" lvl="2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Representação de alguns aspectos de uma realidade</a:t>
            </a:r>
            <a:endParaRPr/>
          </a:p>
          <a:p>
            <a:pPr indent="0" lvl="2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Agrupamento e definição com objetivos específicos</a:t>
            </a:r>
            <a:endParaRPr/>
          </a:p>
          <a:p>
            <a:pPr indent="0" lvl="2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Consistência lógica com o mundo real</a:t>
            </a:r>
            <a:endParaRPr b="1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Exemplo: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Juliano Nadir Urbano Goiânia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6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38" name="Google Shape;738;p46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 Conceitos Básicos</a:t>
            </a:r>
            <a:endParaRPr/>
          </a:p>
        </p:txBody>
      </p:sp>
      <p:sp>
        <p:nvSpPr>
          <p:cNvPr id="739" name="Google Shape;739;p46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Banco de Dados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(BD)</a:t>
            </a:r>
            <a:endParaRPr/>
          </a:p>
          <a:p>
            <a:pPr indent="0" lvl="1" marL="457200" marR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de dados associada à sua semântica (Regras)</a:t>
            </a:r>
            <a:endParaRPr/>
          </a:p>
          <a:p>
            <a:pPr indent="0" lvl="1" marL="457200" marR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Esquema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(intenção do BD)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Descrição da base de dados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Trata da definição dos dados a serem armazenados</a:t>
            </a:r>
            <a:endParaRPr b="0" i="1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Instância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(extensão do BD)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Dados contidos na base de dados em um determinado instante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 instância do BD é chamada de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estado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BD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7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46" name="Google Shape;746;p47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 Conceitos Básicos</a:t>
            </a:r>
            <a:endParaRPr/>
          </a:p>
        </p:txBody>
      </p:sp>
      <p:sp>
        <p:nvSpPr>
          <p:cNvPr id="747" name="Google Shape;747;p47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 ANSI-SPARC para banco de dados</a:t>
            </a:r>
            <a:endParaRPr/>
          </a:p>
        </p:txBody>
      </p:sp>
      <p:sp>
        <p:nvSpPr>
          <p:cNvPr id="748" name="Google Shape;748;p47"/>
          <p:cNvSpPr txBox="1"/>
          <p:nvPr/>
        </p:nvSpPr>
        <p:spPr>
          <a:xfrm>
            <a:off x="3519487" y="2590800"/>
            <a:ext cx="1081087" cy="56356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VISÃO</a:t>
            </a:r>
            <a:endParaRPr b="0" i="0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</a:t>
            </a:r>
            <a:endParaRPr/>
          </a:p>
        </p:txBody>
      </p:sp>
      <p:sp>
        <p:nvSpPr>
          <p:cNvPr id="749" name="Google Shape;749;p47"/>
          <p:cNvSpPr txBox="1"/>
          <p:nvPr/>
        </p:nvSpPr>
        <p:spPr>
          <a:xfrm>
            <a:off x="1568450" y="2743200"/>
            <a:ext cx="792162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Nível Externo</a:t>
            </a:r>
            <a:endParaRPr/>
          </a:p>
        </p:txBody>
      </p:sp>
      <p:sp>
        <p:nvSpPr>
          <p:cNvPr id="750" name="Google Shape;750;p47"/>
          <p:cNvSpPr txBox="1"/>
          <p:nvPr/>
        </p:nvSpPr>
        <p:spPr>
          <a:xfrm>
            <a:off x="1568450" y="3886200"/>
            <a:ext cx="987425" cy="31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Nível Conceitual</a:t>
            </a:r>
            <a:endParaRPr/>
          </a:p>
        </p:txBody>
      </p:sp>
      <p:sp>
        <p:nvSpPr>
          <p:cNvPr id="751" name="Google Shape;751;p47"/>
          <p:cNvSpPr/>
          <p:nvPr/>
        </p:nvSpPr>
        <p:spPr>
          <a:xfrm>
            <a:off x="3962400" y="3810000"/>
            <a:ext cx="2278062" cy="533400"/>
          </a:xfrm>
          <a:prstGeom prst="flowChartProcess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ESQUEMA CONCEITUAL</a:t>
            </a:r>
            <a:endParaRPr/>
          </a:p>
        </p:txBody>
      </p:sp>
      <p:sp>
        <p:nvSpPr>
          <p:cNvPr id="752" name="Google Shape;752;p47"/>
          <p:cNvSpPr txBox="1"/>
          <p:nvPr/>
        </p:nvSpPr>
        <p:spPr>
          <a:xfrm>
            <a:off x="3962400" y="4800600"/>
            <a:ext cx="2278062" cy="330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ESQUEMA INTERNO</a:t>
            </a:r>
            <a:endParaRPr/>
          </a:p>
        </p:txBody>
      </p:sp>
      <p:cxnSp>
        <p:nvCxnSpPr>
          <p:cNvPr id="753" name="Google Shape;753;p47"/>
          <p:cNvCxnSpPr/>
          <p:nvPr/>
        </p:nvCxnSpPr>
        <p:spPr>
          <a:xfrm>
            <a:off x="4953000" y="4343400"/>
            <a:ext cx="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triangle"/>
            <a:tailEnd len="sm" w="sm" type="triangle"/>
          </a:ln>
        </p:spPr>
      </p:cxnSp>
      <p:grpSp>
        <p:nvGrpSpPr>
          <p:cNvPr id="754" name="Google Shape;754;p47"/>
          <p:cNvGrpSpPr/>
          <p:nvPr/>
        </p:nvGrpSpPr>
        <p:grpSpPr>
          <a:xfrm>
            <a:off x="4457700" y="5483225"/>
            <a:ext cx="1238250" cy="811212"/>
            <a:chOff x="0" y="0"/>
            <a:chExt cx="20000" cy="20000"/>
          </a:xfrm>
        </p:grpSpPr>
        <p:sp>
          <p:nvSpPr>
            <p:cNvPr id="755" name="Google Shape;755;p47"/>
            <p:cNvSpPr/>
            <p:nvPr/>
          </p:nvSpPr>
          <p:spPr>
            <a:xfrm>
              <a:off x="0" y="0"/>
              <a:ext cx="20000" cy="5020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56" name="Google Shape;756;p47"/>
            <p:cNvCxnSpPr/>
            <p:nvPr/>
          </p:nvCxnSpPr>
          <p:spPr>
            <a:xfrm>
              <a:off x="0" y="2502"/>
              <a:ext cx="21" cy="1501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7" name="Google Shape;757;p47"/>
            <p:cNvCxnSpPr/>
            <p:nvPr/>
          </p:nvCxnSpPr>
          <p:spPr>
            <a:xfrm>
              <a:off x="19979" y="2502"/>
              <a:ext cx="21" cy="1501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58" name="Google Shape;758;p47"/>
            <p:cNvSpPr/>
            <p:nvPr/>
          </p:nvSpPr>
          <p:spPr>
            <a:xfrm>
              <a:off x="0" y="14980"/>
              <a:ext cx="20000" cy="5020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759" name="Google Shape;759;p47"/>
          <p:cNvCxnSpPr/>
          <p:nvPr/>
        </p:nvCxnSpPr>
        <p:spPr>
          <a:xfrm>
            <a:off x="4956175" y="5130800"/>
            <a:ext cx="1587" cy="4508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60" name="Google Shape;760;p47"/>
          <p:cNvSpPr txBox="1"/>
          <p:nvPr/>
        </p:nvSpPr>
        <p:spPr>
          <a:xfrm>
            <a:off x="4457700" y="5635625"/>
            <a:ext cx="12382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Armazenados</a:t>
            </a:r>
            <a:endParaRPr/>
          </a:p>
        </p:txBody>
      </p:sp>
      <p:sp>
        <p:nvSpPr>
          <p:cNvPr id="761" name="Google Shape;761;p47"/>
          <p:cNvSpPr txBox="1"/>
          <p:nvPr/>
        </p:nvSpPr>
        <p:spPr>
          <a:xfrm>
            <a:off x="1568450" y="4800600"/>
            <a:ext cx="987425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Nível Interno</a:t>
            </a:r>
            <a:endParaRPr/>
          </a:p>
        </p:txBody>
      </p:sp>
      <p:sp>
        <p:nvSpPr>
          <p:cNvPr id="762" name="Google Shape;762;p47"/>
          <p:cNvSpPr txBox="1"/>
          <p:nvPr/>
        </p:nvSpPr>
        <p:spPr>
          <a:xfrm>
            <a:off x="4870450" y="2743200"/>
            <a:ext cx="352425" cy="192087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/>
          </a:p>
        </p:txBody>
      </p:sp>
      <p:cxnSp>
        <p:nvCxnSpPr>
          <p:cNvPr id="763" name="Google Shape;763;p47"/>
          <p:cNvCxnSpPr/>
          <p:nvPr/>
        </p:nvCxnSpPr>
        <p:spPr>
          <a:xfrm>
            <a:off x="4068762" y="3155950"/>
            <a:ext cx="141287" cy="6540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triangle"/>
            <a:tailEnd len="sm" w="sm" type="triangle"/>
          </a:ln>
        </p:spPr>
      </p:cxnSp>
      <p:cxnSp>
        <p:nvCxnSpPr>
          <p:cNvPr id="764" name="Google Shape;764;p47"/>
          <p:cNvCxnSpPr/>
          <p:nvPr/>
        </p:nvCxnSpPr>
        <p:spPr>
          <a:xfrm flipH="1">
            <a:off x="5861050" y="3155950"/>
            <a:ext cx="128587" cy="6540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triangle"/>
            <a:tailEnd len="sm" w="sm" type="triangle"/>
          </a:ln>
        </p:spPr>
      </p:cxnSp>
      <p:grpSp>
        <p:nvGrpSpPr>
          <p:cNvPr id="765" name="Google Shape;765;p47"/>
          <p:cNvGrpSpPr/>
          <p:nvPr/>
        </p:nvGrpSpPr>
        <p:grpSpPr>
          <a:xfrm>
            <a:off x="3054350" y="2667000"/>
            <a:ext cx="234950" cy="471487"/>
            <a:chOff x="1" y="0"/>
            <a:chExt cx="19998" cy="20002"/>
          </a:xfrm>
        </p:grpSpPr>
        <p:sp>
          <p:nvSpPr>
            <p:cNvPr id="766" name="Google Shape;766;p47"/>
            <p:cNvSpPr/>
            <p:nvPr/>
          </p:nvSpPr>
          <p:spPr>
            <a:xfrm>
              <a:off x="3324" y="0"/>
              <a:ext cx="13352" cy="6173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67" name="Google Shape;767;p47"/>
            <p:cNvCxnSpPr/>
            <p:nvPr/>
          </p:nvCxnSpPr>
          <p:spPr>
            <a:xfrm flipH="1" rot="10800000">
              <a:off x="9971" y="6146"/>
              <a:ext cx="58" cy="1078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8" name="Google Shape;768;p47"/>
            <p:cNvCxnSpPr/>
            <p:nvPr/>
          </p:nvCxnSpPr>
          <p:spPr>
            <a:xfrm>
              <a:off x="1" y="9219"/>
              <a:ext cx="10028" cy="156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9" name="Google Shape;769;p47"/>
            <p:cNvCxnSpPr/>
            <p:nvPr/>
          </p:nvCxnSpPr>
          <p:spPr>
            <a:xfrm flipH="1">
              <a:off x="9971" y="9219"/>
              <a:ext cx="10028" cy="156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0" name="Google Shape;770;p47"/>
            <p:cNvCxnSpPr/>
            <p:nvPr/>
          </p:nvCxnSpPr>
          <p:spPr>
            <a:xfrm flipH="1">
              <a:off x="1" y="16902"/>
              <a:ext cx="10028" cy="31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1" name="Google Shape;771;p47"/>
            <p:cNvCxnSpPr/>
            <p:nvPr/>
          </p:nvCxnSpPr>
          <p:spPr>
            <a:xfrm>
              <a:off x="9971" y="16902"/>
              <a:ext cx="10028" cy="31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772" name="Google Shape;772;p47"/>
          <p:cNvGrpSpPr/>
          <p:nvPr/>
        </p:nvGrpSpPr>
        <p:grpSpPr>
          <a:xfrm>
            <a:off x="6851650" y="2743200"/>
            <a:ext cx="234950" cy="469900"/>
            <a:chOff x="1" y="0"/>
            <a:chExt cx="19998" cy="20002"/>
          </a:xfrm>
        </p:grpSpPr>
        <p:sp>
          <p:nvSpPr>
            <p:cNvPr id="773" name="Google Shape;773;p47"/>
            <p:cNvSpPr/>
            <p:nvPr/>
          </p:nvSpPr>
          <p:spPr>
            <a:xfrm>
              <a:off x="3324" y="0"/>
              <a:ext cx="13352" cy="6173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74" name="Google Shape;774;p47"/>
            <p:cNvCxnSpPr/>
            <p:nvPr/>
          </p:nvCxnSpPr>
          <p:spPr>
            <a:xfrm flipH="1" rot="10800000">
              <a:off x="9971" y="6146"/>
              <a:ext cx="58" cy="1078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5" name="Google Shape;775;p47"/>
            <p:cNvCxnSpPr/>
            <p:nvPr/>
          </p:nvCxnSpPr>
          <p:spPr>
            <a:xfrm>
              <a:off x="1" y="9219"/>
              <a:ext cx="10028" cy="156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6" name="Google Shape;776;p47"/>
            <p:cNvCxnSpPr/>
            <p:nvPr/>
          </p:nvCxnSpPr>
          <p:spPr>
            <a:xfrm flipH="1">
              <a:off x="9971" y="9219"/>
              <a:ext cx="10028" cy="156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7" name="Google Shape;777;p47"/>
            <p:cNvCxnSpPr/>
            <p:nvPr/>
          </p:nvCxnSpPr>
          <p:spPr>
            <a:xfrm flipH="1">
              <a:off x="1" y="16902"/>
              <a:ext cx="10028" cy="31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8" name="Google Shape;778;p47"/>
            <p:cNvCxnSpPr/>
            <p:nvPr/>
          </p:nvCxnSpPr>
          <p:spPr>
            <a:xfrm>
              <a:off x="9971" y="16902"/>
              <a:ext cx="10028" cy="31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779" name="Google Shape;779;p47"/>
          <p:cNvSpPr txBox="1"/>
          <p:nvPr/>
        </p:nvSpPr>
        <p:spPr>
          <a:xfrm>
            <a:off x="6686550" y="3352800"/>
            <a:ext cx="163195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1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Mapeamento externo/conceitual</a:t>
            </a:r>
            <a:endParaRPr/>
          </a:p>
        </p:txBody>
      </p:sp>
      <p:sp>
        <p:nvSpPr>
          <p:cNvPr id="780" name="Google Shape;780;p47"/>
          <p:cNvSpPr txBox="1"/>
          <p:nvPr/>
        </p:nvSpPr>
        <p:spPr>
          <a:xfrm>
            <a:off x="6769100" y="4495800"/>
            <a:ext cx="148590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1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Mapeamento conceitual/interno</a:t>
            </a:r>
            <a:endParaRPr/>
          </a:p>
        </p:txBody>
      </p:sp>
      <p:sp>
        <p:nvSpPr>
          <p:cNvPr id="781" name="Google Shape;781;p47"/>
          <p:cNvSpPr txBox="1"/>
          <p:nvPr/>
        </p:nvSpPr>
        <p:spPr>
          <a:xfrm>
            <a:off x="5365750" y="2590800"/>
            <a:ext cx="1081087" cy="56356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VISÃO</a:t>
            </a:r>
            <a:endParaRPr b="0" i="0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8"/>
          <p:cNvSpPr txBox="1"/>
          <p:nvPr>
            <p:ph idx="1" type="body"/>
          </p:nvPr>
        </p:nvSpPr>
        <p:spPr>
          <a:xfrm>
            <a:off x="742950" y="18288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587" lvl="0" marL="3651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Sistema de Informação</a:t>
            </a: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/>
          </a:p>
          <a:p>
            <a:pPr indent="-228599" lvl="1" marL="620712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Conjunto de funções interdependentes que processam </a:t>
            </a:r>
            <a:r>
              <a:rPr b="1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bancos de dados</a:t>
            </a: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para gerar e disseminar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informações</a:t>
            </a:r>
            <a:endParaRPr/>
          </a:p>
          <a:p>
            <a:pPr indent="-228599" lvl="2" marL="85883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Instrumento para transformar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matérias-primas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(dados) em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produtos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(informações)</a:t>
            </a:r>
            <a:endParaRPr/>
          </a:p>
          <a:p>
            <a:pPr indent="-228599" lvl="1" marL="620712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valor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de um sistema é proporcional à </a:t>
            </a:r>
            <a:r>
              <a:rPr b="1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qualidade de informações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que ele pode produzir</a:t>
            </a:r>
            <a:endParaRPr/>
          </a:p>
          <a:p>
            <a:pPr indent="-228599" lvl="2" marL="85883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Informações de qualidade dependem da disponibilidade de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dados confiáveis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(consistentes, íntegros, seguros)</a:t>
            </a:r>
            <a:endParaRPr/>
          </a:p>
        </p:txBody>
      </p:sp>
      <p:sp>
        <p:nvSpPr>
          <p:cNvPr id="788" name="Google Shape;788;p48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89" name="Google Shape;789;p48"/>
          <p:cNvSpPr txBox="1"/>
          <p:nvPr>
            <p:ph idx="4294967295"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1.1 Conceitos Básicos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9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96" name="Google Shape;796;p49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 Conceitos Básicos</a:t>
            </a:r>
            <a:endParaRPr/>
          </a:p>
        </p:txBody>
      </p:sp>
      <p:sp>
        <p:nvSpPr>
          <p:cNvPr id="797" name="Google Shape;797;p49"/>
          <p:cNvSpPr txBox="1"/>
          <p:nvPr/>
        </p:nvSpPr>
        <p:spPr>
          <a:xfrm>
            <a:off x="742950" y="18288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Ciclo de Vida de Sistemas de Informação</a:t>
            </a:r>
            <a:endParaRPr/>
          </a:p>
        </p:txBody>
      </p:sp>
      <p:sp>
        <p:nvSpPr>
          <p:cNvPr id="798" name="Google Shape;798;p49"/>
          <p:cNvSpPr txBox="1"/>
          <p:nvPr/>
        </p:nvSpPr>
        <p:spPr>
          <a:xfrm>
            <a:off x="1238250" y="2514600"/>
            <a:ext cx="7677150" cy="36576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Fase			Funções			Dados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Análise de Viabilidade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Análise de Requisitos		Análise Funcional 		Projeto Conceitual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(DFD, DHF)		(MER, DD)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Projeto			Projeto Funcional		Projeto Operacional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(projeto de módulos,		(projeto lógico,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requisitos de desempenho) 	 projeto físico)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Implementação		Programas			Criação e carga BD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Validação e aceitação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Operação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Monitoramento 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Manutenção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99" name="Google Shape;799;p49"/>
          <p:cNvCxnSpPr/>
          <p:nvPr/>
        </p:nvCxnSpPr>
        <p:spPr>
          <a:xfrm>
            <a:off x="3632200" y="2514600"/>
            <a:ext cx="0" cy="3657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0" name="Google Shape;800;p49"/>
          <p:cNvCxnSpPr/>
          <p:nvPr/>
        </p:nvCxnSpPr>
        <p:spPr>
          <a:xfrm>
            <a:off x="6686550" y="2514600"/>
            <a:ext cx="0" cy="3657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1" name="Google Shape;801;p49"/>
          <p:cNvCxnSpPr/>
          <p:nvPr/>
        </p:nvCxnSpPr>
        <p:spPr>
          <a:xfrm>
            <a:off x="1238250" y="2819400"/>
            <a:ext cx="767715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idx="1" type="body"/>
          </p:nvPr>
        </p:nvSpPr>
        <p:spPr>
          <a:xfrm>
            <a:off x="742950" y="1447800"/>
            <a:ext cx="8915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Histórico: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 primeiro SGBD de uso geral foi o IDS (Integrated Data Store).</a:t>
            </a:r>
            <a:endParaRPr/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Princípio da década de 60;</a:t>
            </a:r>
            <a:endParaRPr/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Projetado por C. Bachman (General Eletric);</a:t>
            </a:r>
            <a:endParaRPr/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Baseado no modelo de rede.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 primeiro SGBD da IBM foi o IMS (Information Management System).</a:t>
            </a:r>
            <a:endParaRPr/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Início da década de 60;</a:t>
            </a:r>
            <a:endParaRPr/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IBM</a:t>
            </a:r>
            <a:endParaRPr/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Considerado o embrião do modelo hierárquico.</a:t>
            </a:r>
            <a:endParaRPr/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69228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8" name="Google Shape;108;p5"/>
          <p:cNvSpPr txBox="1"/>
          <p:nvPr>
            <p:ph idx="4294967295" type="title"/>
          </p:nvPr>
        </p:nvSpPr>
        <p:spPr>
          <a:xfrm>
            <a:off x="508000" y="765175"/>
            <a:ext cx="9398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Lucida Sans"/>
              <a:buNone/>
            </a:pPr>
            <a:r>
              <a:rPr b="1" i="0" lang="en-US" sz="432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Técnicas e Tecnologias envolvidas no projeto de SI</a:t>
            </a:r>
            <a:br>
              <a:rPr b="1" i="0" lang="en-US" sz="432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br>
              <a:rPr b="1" i="0" lang="en-US" sz="324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endParaRPr b="1" i="0" sz="324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50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08" name="Google Shape;808;p50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Fundamentos</a:t>
            </a:r>
            <a:endParaRPr/>
          </a:p>
        </p:txBody>
      </p:sp>
      <p:sp>
        <p:nvSpPr>
          <p:cNvPr id="809" name="Google Shape;809;p50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 1.1 Conceitos Básicos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  Modelos de Dados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1.3 Modelagem Conceitual de Dados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51"/>
          <p:cNvSpPr txBox="1"/>
          <p:nvPr>
            <p:ph idx="1" type="body"/>
          </p:nvPr>
        </p:nvSpPr>
        <p:spPr>
          <a:xfrm>
            <a:off x="742950" y="17526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🞂"/>
            </a:pPr>
            <a:r>
              <a:rPr b="1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</a:t>
            </a: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uma representação abstrata de aspectos específicos sobre uma determinada realidade</a:t>
            </a:r>
            <a:endParaRPr b="0" i="0" sz="23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2" marL="85883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Exemplos: maquete de construção, mapa geográfico, DFD</a:t>
            </a:r>
            <a:endParaRPr/>
          </a:p>
          <a:p>
            <a:pPr indent="-228599" lvl="1" marL="620712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permite a compreensão de um conceito ou de um objeto antes da sua existência real</a:t>
            </a:r>
            <a:endParaRPr/>
          </a:p>
          <a:p>
            <a:pPr indent="-228599" lvl="1" marL="620712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Um modelo deve ser construído com objetivos bem definidos, que determinam os aspectos importantes a serem representados</a:t>
            </a:r>
            <a:endParaRPr/>
          </a:p>
        </p:txBody>
      </p:sp>
      <p:sp>
        <p:nvSpPr>
          <p:cNvPr id="816" name="Google Shape;816;p51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17" name="Google Shape;817;p51"/>
          <p:cNvSpPr txBox="1"/>
          <p:nvPr>
            <p:ph idx="4294967295"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1.2 Modelos de Dados  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2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24" name="Google Shape;824;p52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 Modelos de Dados</a:t>
            </a:r>
            <a:endParaRPr/>
          </a:p>
        </p:txBody>
      </p:sp>
      <p:sp>
        <p:nvSpPr>
          <p:cNvPr id="825" name="Google Shape;825;p52"/>
          <p:cNvSpPr txBox="1"/>
          <p:nvPr/>
        </p:nvSpPr>
        <p:spPr>
          <a:xfrm>
            <a:off x="742950" y="17526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 de Dados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1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conjunto de ferramentas conceituais que permite construir esquemas de bancos de dados</a:t>
            </a:r>
            <a:endParaRPr/>
          </a:p>
          <a:p>
            <a:pPr indent="0" lvl="1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Oferece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abstrações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 representar: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Dados e relacionamentos entre dados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Semântica de dados e restrições sobre dados </a:t>
            </a:r>
            <a:endParaRPr/>
          </a:p>
          <a:p>
            <a:pPr indent="0" lvl="1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 atender os requisitos das aplicações</a:t>
            </a:r>
            <a:endParaRPr/>
          </a:p>
          <a:p>
            <a:pPr indent="0" lvl="1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 representar fielmente o mundo real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3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32" name="Google Shape;832;p53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 Modelos de Dados</a:t>
            </a:r>
            <a:endParaRPr/>
          </a:p>
        </p:txBody>
      </p:sp>
      <p:sp>
        <p:nvSpPr>
          <p:cNvPr id="833" name="Google Shape;833;p53"/>
          <p:cNvSpPr txBox="1"/>
          <p:nvPr/>
        </p:nvSpPr>
        <p:spPr>
          <a:xfrm>
            <a:off x="742950" y="17526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Níveis de Abstração</a:t>
            </a:r>
            <a:endParaRPr/>
          </a:p>
        </p:txBody>
      </p:sp>
      <p:sp>
        <p:nvSpPr>
          <p:cNvPr id="834" name="Google Shape;834;p53"/>
          <p:cNvSpPr/>
          <p:nvPr/>
        </p:nvSpPr>
        <p:spPr>
          <a:xfrm>
            <a:off x="1073150" y="2286000"/>
            <a:ext cx="1273175" cy="854075"/>
          </a:xfrm>
          <a:custGeom>
            <a:rect b="b" l="l" r="r" t="t"/>
            <a:pathLst>
              <a:path extrusionOk="0" h="538" w="740">
                <a:moveTo>
                  <a:pt x="368" y="34"/>
                </a:moveTo>
                <a:cubicBezTo>
                  <a:pt x="318" y="0"/>
                  <a:pt x="256" y="33"/>
                  <a:pt x="200" y="42"/>
                </a:cubicBezTo>
                <a:cubicBezTo>
                  <a:pt x="175" y="46"/>
                  <a:pt x="128" y="66"/>
                  <a:pt x="128" y="66"/>
                </a:cubicBezTo>
                <a:cubicBezTo>
                  <a:pt x="32" y="34"/>
                  <a:pt x="60" y="240"/>
                  <a:pt x="56" y="258"/>
                </a:cubicBezTo>
                <a:cubicBezTo>
                  <a:pt x="53" y="273"/>
                  <a:pt x="14" y="297"/>
                  <a:pt x="0" y="306"/>
                </a:cubicBezTo>
                <a:cubicBezTo>
                  <a:pt x="3" y="319"/>
                  <a:pt x="0" y="335"/>
                  <a:pt x="8" y="346"/>
                </a:cubicBezTo>
                <a:cubicBezTo>
                  <a:pt x="13" y="353"/>
                  <a:pt x="29" y="346"/>
                  <a:pt x="32" y="354"/>
                </a:cubicBezTo>
                <a:cubicBezTo>
                  <a:pt x="44" y="390"/>
                  <a:pt x="34" y="431"/>
                  <a:pt x="48" y="466"/>
                </a:cubicBezTo>
                <a:cubicBezTo>
                  <a:pt x="60" y="496"/>
                  <a:pt x="94" y="511"/>
                  <a:pt x="112" y="538"/>
                </a:cubicBezTo>
                <a:cubicBezTo>
                  <a:pt x="201" y="479"/>
                  <a:pt x="330" y="497"/>
                  <a:pt x="432" y="490"/>
                </a:cubicBezTo>
                <a:cubicBezTo>
                  <a:pt x="437" y="482"/>
                  <a:pt x="438" y="466"/>
                  <a:pt x="448" y="466"/>
                </a:cubicBezTo>
                <a:cubicBezTo>
                  <a:pt x="473" y="466"/>
                  <a:pt x="520" y="490"/>
                  <a:pt x="520" y="490"/>
                </a:cubicBezTo>
                <a:cubicBezTo>
                  <a:pt x="557" y="485"/>
                  <a:pt x="596" y="485"/>
                  <a:pt x="632" y="474"/>
                </a:cubicBezTo>
                <a:cubicBezTo>
                  <a:pt x="666" y="464"/>
                  <a:pt x="656" y="425"/>
                  <a:pt x="664" y="402"/>
                </a:cubicBezTo>
                <a:cubicBezTo>
                  <a:pt x="673" y="376"/>
                  <a:pt x="690" y="353"/>
                  <a:pt x="712" y="338"/>
                </a:cubicBezTo>
                <a:cubicBezTo>
                  <a:pt x="715" y="330"/>
                  <a:pt x="720" y="322"/>
                  <a:pt x="720" y="314"/>
                </a:cubicBezTo>
                <a:cubicBezTo>
                  <a:pt x="720" y="148"/>
                  <a:pt x="740" y="181"/>
                  <a:pt x="624" y="162"/>
                </a:cubicBezTo>
                <a:cubicBezTo>
                  <a:pt x="615" y="28"/>
                  <a:pt x="643" y="43"/>
                  <a:pt x="544" y="26"/>
                </a:cubicBezTo>
                <a:cubicBezTo>
                  <a:pt x="508" y="33"/>
                  <a:pt x="489" y="47"/>
                  <a:pt x="456" y="58"/>
                </a:cubicBezTo>
                <a:cubicBezTo>
                  <a:pt x="414" y="30"/>
                  <a:pt x="442" y="43"/>
                  <a:pt x="368" y="34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5" name="Google Shape;835;p53"/>
          <p:cNvSpPr txBox="1"/>
          <p:nvPr/>
        </p:nvSpPr>
        <p:spPr>
          <a:xfrm>
            <a:off x="1268412" y="2438400"/>
            <a:ext cx="7762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Mundo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</a:t>
            </a:r>
            <a:endParaRPr/>
          </a:p>
        </p:txBody>
      </p:sp>
      <p:sp>
        <p:nvSpPr>
          <p:cNvPr id="836" name="Google Shape;836;p53"/>
          <p:cNvSpPr/>
          <p:nvPr/>
        </p:nvSpPr>
        <p:spPr>
          <a:xfrm>
            <a:off x="3054350" y="2895600"/>
            <a:ext cx="1073150" cy="609600"/>
          </a:xfrm>
          <a:prstGeom prst="flowChartAlternate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Descritivo</a:t>
            </a:r>
            <a:endParaRPr/>
          </a:p>
        </p:txBody>
      </p:sp>
      <p:sp>
        <p:nvSpPr>
          <p:cNvPr id="837" name="Google Shape;837;p53"/>
          <p:cNvSpPr/>
          <p:nvPr/>
        </p:nvSpPr>
        <p:spPr>
          <a:xfrm>
            <a:off x="5283200" y="2362200"/>
            <a:ext cx="1155700" cy="609600"/>
          </a:xfrm>
          <a:prstGeom prst="flowChart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Conceitual</a:t>
            </a:r>
            <a:endParaRPr/>
          </a:p>
        </p:txBody>
      </p:sp>
      <p:sp>
        <p:nvSpPr>
          <p:cNvPr id="838" name="Google Shape;838;p53"/>
          <p:cNvSpPr/>
          <p:nvPr/>
        </p:nvSpPr>
        <p:spPr>
          <a:xfrm>
            <a:off x="5283200" y="3429000"/>
            <a:ext cx="1155700" cy="609600"/>
          </a:xfrm>
          <a:prstGeom prst="flowChart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Operacional</a:t>
            </a:r>
            <a:endParaRPr/>
          </a:p>
        </p:txBody>
      </p:sp>
      <p:sp>
        <p:nvSpPr>
          <p:cNvPr id="839" name="Google Shape;839;p53"/>
          <p:cNvSpPr/>
          <p:nvPr/>
        </p:nvSpPr>
        <p:spPr>
          <a:xfrm>
            <a:off x="5283200" y="4572000"/>
            <a:ext cx="1155700" cy="609600"/>
          </a:xfrm>
          <a:prstGeom prst="flowChart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Físico</a:t>
            </a:r>
            <a:endParaRPr/>
          </a:p>
        </p:txBody>
      </p:sp>
      <p:cxnSp>
        <p:nvCxnSpPr>
          <p:cNvPr id="840" name="Google Shape;840;p53"/>
          <p:cNvCxnSpPr/>
          <p:nvPr/>
        </p:nvCxnSpPr>
        <p:spPr>
          <a:xfrm>
            <a:off x="2311400" y="2784475"/>
            <a:ext cx="743100" cy="415800"/>
          </a:xfrm>
          <a:prstGeom prst="curvedConnector3">
            <a:avLst>
              <a:gd fmla="val 11306" name="adj1"/>
            </a:avLst>
          </a:prstGeom>
          <a:noFill/>
          <a:ln cap="rnd" cmpd="sng" w="12700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841" name="Google Shape;841;p53"/>
          <p:cNvCxnSpPr/>
          <p:nvPr/>
        </p:nvCxnSpPr>
        <p:spPr>
          <a:xfrm flipH="1" rot="10800000">
            <a:off x="4127500" y="2667000"/>
            <a:ext cx="1155600" cy="533400"/>
          </a:xfrm>
          <a:prstGeom prst="curvedConnector3">
            <a:avLst>
              <a:gd fmla="val 10801" name="adj1"/>
            </a:avLst>
          </a:prstGeom>
          <a:noFill/>
          <a:ln cap="rnd" cmpd="sng" w="12700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842" name="Google Shape;842;p53"/>
          <p:cNvCxnSpPr/>
          <p:nvPr/>
        </p:nvCxnSpPr>
        <p:spPr>
          <a:xfrm>
            <a:off x="5861050" y="2971800"/>
            <a:ext cx="0" cy="457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843" name="Google Shape;843;p53"/>
          <p:cNvCxnSpPr/>
          <p:nvPr/>
        </p:nvCxnSpPr>
        <p:spPr>
          <a:xfrm>
            <a:off x="5861050" y="4038600"/>
            <a:ext cx="0" cy="533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844" name="Google Shape;844;p53"/>
          <p:cNvSpPr txBox="1"/>
          <p:nvPr/>
        </p:nvSpPr>
        <p:spPr>
          <a:xfrm>
            <a:off x="989012" y="3251200"/>
            <a:ext cx="140017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Seres, objetos,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conceitos, fatos</a:t>
            </a:r>
            <a:endParaRPr/>
          </a:p>
        </p:txBody>
      </p:sp>
      <p:sp>
        <p:nvSpPr>
          <p:cNvPr id="845" name="Google Shape;845;p53"/>
          <p:cNvSpPr txBox="1"/>
          <p:nvPr/>
        </p:nvSpPr>
        <p:spPr>
          <a:xfrm>
            <a:off x="2747962" y="3708400"/>
            <a:ext cx="16827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Descrição </a:t>
            </a:r>
            <a:r>
              <a:rPr b="0" i="0" lang="en-US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 realidade</a:t>
            </a:r>
            <a:endParaRPr/>
          </a:p>
        </p:txBody>
      </p:sp>
      <p:sp>
        <p:nvSpPr>
          <p:cNvPr id="846" name="Google Shape;846;p53"/>
          <p:cNvSpPr txBox="1"/>
          <p:nvPr/>
        </p:nvSpPr>
        <p:spPr>
          <a:xfrm>
            <a:off x="6924675" y="2413000"/>
            <a:ext cx="15319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Descrição </a:t>
            </a:r>
            <a:r>
              <a:rPr b="0" i="0" lang="en-US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 realidade</a:t>
            </a:r>
            <a:endParaRPr/>
          </a:p>
        </p:txBody>
      </p:sp>
      <p:sp>
        <p:nvSpPr>
          <p:cNvPr id="847" name="Google Shape;847;p53"/>
          <p:cNvSpPr txBox="1"/>
          <p:nvPr/>
        </p:nvSpPr>
        <p:spPr>
          <a:xfrm>
            <a:off x="6619875" y="3479800"/>
            <a:ext cx="23193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Descrição que pode ser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processada por computador</a:t>
            </a:r>
            <a:endParaRPr/>
          </a:p>
        </p:txBody>
      </p:sp>
      <p:sp>
        <p:nvSpPr>
          <p:cNvPr id="848" name="Google Shape;848;p53"/>
          <p:cNvSpPr txBox="1"/>
          <p:nvPr/>
        </p:nvSpPr>
        <p:spPr>
          <a:xfrm>
            <a:off x="6711950" y="4622800"/>
            <a:ext cx="218281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Descrição da organização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cadeias de bits</a:t>
            </a:r>
            <a:endParaRPr/>
          </a:p>
        </p:txBody>
      </p:sp>
      <p:sp>
        <p:nvSpPr>
          <p:cNvPr id="849" name="Google Shape;849;p53"/>
          <p:cNvSpPr/>
          <p:nvPr/>
        </p:nvSpPr>
        <p:spPr>
          <a:xfrm>
            <a:off x="1155700" y="4699000"/>
            <a:ext cx="742950" cy="355600"/>
          </a:xfrm>
          <a:custGeom>
            <a:rect b="b" l="l" r="r" t="t"/>
            <a:pathLst>
              <a:path extrusionOk="0" h="224" w="432">
                <a:moveTo>
                  <a:pt x="0" y="112"/>
                </a:moveTo>
                <a:cubicBezTo>
                  <a:pt x="52" y="56"/>
                  <a:pt x="104" y="0"/>
                  <a:pt x="144" y="16"/>
                </a:cubicBezTo>
                <a:cubicBezTo>
                  <a:pt x="184" y="32"/>
                  <a:pt x="208" y="192"/>
                  <a:pt x="240" y="208"/>
                </a:cubicBezTo>
                <a:cubicBezTo>
                  <a:pt x="272" y="224"/>
                  <a:pt x="304" y="128"/>
                  <a:pt x="336" y="112"/>
                </a:cubicBezTo>
                <a:cubicBezTo>
                  <a:pt x="368" y="96"/>
                  <a:pt x="392" y="112"/>
                  <a:pt x="432" y="112"/>
                </a:cubicBez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0" name="Google Shape;850;p53"/>
          <p:cNvSpPr txBox="1"/>
          <p:nvPr/>
        </p:nvSpPr>
        <p:spPr>
          <a:xfrm>
            <a:off x="2406650" y="4546600"/>
            <a:ext cx="1206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Diretivas 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Mapeamento</a:t>
            </a:r>
            <a:endParaRPr/>
          </a:p>
        </p:txBody>
      </p:sp>
      <p:cxnSp>
        <p:nvCxnSpPr>
          <p:cNvPr id="851" name="Google Shape;851;p53"/>
          <p:cNvCxnSpPr/>
          <p:nvPr/>
        </p:nvCxnSpPr>
        <p:spPr>
          <a:xfrm>
            <a:off x="1155700" y="5562600"/>
            <a:ext cx="6604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852" name="Google Shape;852;p53"/>
          <p:cNvSpPr txBox="1"/>
          <p:nvPr/>
        </p:nvSpPr>
        <p:spPr>
          <a:xfrm>
            <a:off x="2406650" y="5156200"/>
            <a:ext cx="1206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Regras 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Mapeamento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4"/>
          <p:cNvSpPr txBox="1"/>
          <p:nvPr>
            <p:ph idx="1" type="body"/>
          </p:nvPr>
        </p:nvSpPr>
        <p:spPr>
          <a:xfrm>
            <a:off x="495300" y="1481137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🞂"/>
            </a:pPr>
            <a:r>
              <a:rPr b="1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Taxonomia de Modelos de Dados</a:t>
            </a:r>
            <a:r>
              <a:rPr b="0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/>
          </a:p>
          <a:p>
            <a:pPr indent="-228599" lvl="1" marL="620712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Modelos de Dados diferem nos seguintes aspectos</a:t>
            </a:r>
            <a:endParaRPr/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Primitivas para descrição de dados</a:t>
            </a:r>
            <a:endParaRPr/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Poder de expressão (semântica)</a:t>
            </a:r>
            <a:endParaRPr/>
          </a:p>
          <a:p>
            <a:pPr indent="-228599" lvl="1" marL="620712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Existem três grupos principais de Modelos de Dados</a:t>
            </a:r>
            <a:endParaRPr/>
          </a:p>
          <a:p>
            <a:pPr indent="-228599" lvl="2" marL="85883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(1) Modelos de Dados Físicos</a:t>
            </a:r>
            <a:endParaRPr/>
          </a:p>
          <a:p>
            <a:pPr indent="-228599" lvl="2" marL="85883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(2) Modelos de Dados Operacionais</a:t>
            </a:r>
            <a:endParaRPr/>
          </a:p>
          <a:p>
            <a:pPr indent="-228599" lvl="2" marL="85883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(3) Modelos de Dados Conceituais</a:t>
            </a:r>
            <a:endParaRPr/>
          </a:p>
        </p:txBody>
      </p:sp>
      <p:sp>
        <p:nvSpPr>
          <p:cNvPr id="859" name="Google Shape;859;p54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60" name="Google Shape;860;p54"/>
          <p:cNvSpPr txBox="1"/>
          <p:nvPr>
            <p:ph idx="4294967295"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1.2 Modelos de Dados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5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67" name="Google Shape;867;p55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 Modelos de Dados</a:t>
            </a:r>
            <a:endParaRPr/>
          </a:p>
        </p:txBody>
      </p:sp>
      <p:sp>
        <p:nvSpPr>
          <p:cNvPr id="868" name="Google Shape;868;p55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Modelos de Dados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Físicos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Usados para descrever dados no nível mais baixo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Representam a organização física dos dados armazenados em um BD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Modelos de Dados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Operacionais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Oferecem uma visão voltada para aspectos operacionais de um SGBD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São, em geral, modelos lógicos baseados em registros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Exemplos: Modelo Relacional, Modelo Hierárquico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56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57"/>
          <p:cNvSpPr txBox="1"/>
          <p:nvPr>
            <p:ph idx="1" type="body"/>
          </p:nvPr>
        </p:nvSpPr>
        <p:spPr>
          <a:xfrm>
            <a:off x="495300" y="1481137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EXEMPLOS</a:t>
            </a:r>
            <a:endParaRPr/>
          </a:p>
        </p:txBody>
      </p:sp>
      <p:sp>
        <p:nvSpPr>
          <p:cNvPr id="879" name="Google Shape;879;p57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80" name="Google Shape;880;p57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8"/>
          <p:cNvSpPr txBox="1"/>
          <p:nvPr>
            <p:ph idx="4294967295" type="title"/>
          </p:nvPr>
        </p:nvSpPr>
        <p:spPr>
          <a:xfrm>
            <a:off x="1341438" y="266700"/>
            <a:ext cx="77597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80"/>
              <a:buFont typeface="Lucida Sans"/>
              <a:buNone/>
            </a:pPr>
            <a:r>
              <a:rPr b="1" i="0" lang="en-US" sz="2880" u="none" cap="none" strike="noStrike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rPr>
              <a:t>Esquema Conceitual</a:t>
            </a:r>
            <a:br>
              <a:rPr b="1" i="0" lang="en-US" sz="2880" u="none" cap="none" strike="noStrike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b="1" i="0" lang="en-US" sz="2880" u="none" cap="none" strike="noStrike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rPr>
              <a:t> Entidade-Relacionamento</a:t>
            </a:r>
            <a:endParaRPr/>
          </a:p>
        </p:txBody>
      </p:sp>
      <p:sp>
        <p:nvSpPr>
          <p:cNvPr id="886" name="Google Shape;886;p58"/>
          <p:cNvSpPr txBox="1"/>
          <p:nvPr/>
        </p:nvSpPr>
        <p:spPr>
          <a:xfrm>
            <a:off x="1871662" y="2241550"/>
            <a:ext cx="1395412" cy="35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endParaRPr/>
          </a:p>
        </p:txBody>
      </p:sp>
      <p:sp>
        <p:nvSpPr>
          <p:cNvPr id="887" name="Google Shape;887;p58"/>
          <p:cNvSpPr txBox="1"/>
          <p:nvPr/>
        </p:nvSpPr>
        <p:spPr>
          <a:xfrm>
            <a:off x="6927850" y="1803400"/>
            <a:ext cx="1684337" cy="3746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DEPARTAMENTO</a:t>
            </a:r>
            <a:endParaRPr/>
          </a:p>
        </p:txBody>
      </p:sp>
      <p:sp>
        <p:nvSpPr>
          <p:cNvPr id="888" name="Google Shape;888;p58"/>
          <p:cNvSpPr txBox="1"/>
          <p:nvPr/>
        </p:nvSpPr>
        <p:spPr>
          <a:xfrm>
            <a:off x="7072312" y="4432300"/>
            <a:ext cx="1395412" cy="35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endParaRPr/>
          </a:p>
        </p:txBody>
      </p:sp>
      <p:sp>
        <p:nvSpPr>
          <p:cNvPr id="889" name="Google Shape;889;p58"/>
          <p:cNvSpPr txBox="1"/>
          <p:nvPr/>
        </p:nvSpPr>
        <p:spPr>
          <a:xfrm>
            <a:off x="3714750" y="5695950"/>
            <a:ext cx="1465262" cy="381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DEPENDENTE</a:t>
            </a:r>
            <a:endParaRPr/>
          </a:p>
        </p:txBody>
      </p:sp>
      <p:sp>
        <p:nvSpPr>
          <p:cNvPr id="890" name="Google Shape;890;p58"/>
          <p:cNvSpPr/>
          <p:nvPr/>
        </p:nvSpPr>
        <p:spPr>
          <a:xfrm>
            <a:off x="1892300" y="3536950"/>
            <a:ext cx="1374775" cy="698500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supervisiona</a:t>
            </a:r>
            <a:endParaRPr/>
          </a:p>
        </p:txBody>
      </p:sp>
      <p:sp>
        <p:nvSpPr>
          <p:cNvPr id="891" name="Google Shape;891;p58"/>
          <p:cNvSpPr/>
          <p:nvPr/>
        </p:nvSpPr>
        <p:spPr>
          <a:xfrm>
            <a:off x="4554537" y="1060450"/>
            <a:ext cx="1374775" cy="850900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emprega</a:t>
            </a:r>
            <a:endParaRPr/>
          </a:p>
        </p:txBody>
      </p:sp>
      <p:sp>
        <p:nvSpPr>
          <p:cNvPr id="892" name="Google Shape;892;p58"/>
          <p:cNvSpPr/>
          <p:nvPr/>
        </p:nvSpPr>
        <p:spPr>
          <a:xfrm>
            <a:off x="4554537" y="3384550"/>
            <a:ext cx="1374775" cy="850900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58"/>
          <p:cNvSpPr/>
          <p:nvPr/>
        </p:nvSpPr>
        <p:spPr>
          <a:xfrm>
            <a:off x="4533900" y="2203450"/>
            <a:ext cx="1374775" cy="850900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gerencia</a:t>
            </a:r>
            <a:endParaRPr/>
          </a:p>
        </p:txBody>
      </p:sp>
      <p:sp>
        <p:nvSpPr>
          <p:cNvPr id="894" name="Google Shape;894;p58"/>
          <p:cNvSpPr/>
          <p:nvPr/>
        </p:nvSpPr>
        <p:spPr>
          <a:xfrm>
            <a:off x="3714750" y="4324350"/>
            <a:ext cx="1423987" cy="933450"/>
          </a:xfrm>
          <a:prstGeom prst="diamond">
            <a:avLst/>
          </a:prstGeom>
          <a:noFill/>
          <a:ln cap="flat" cmpd="dbl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possui</a:t>
            </a:r>
            <a:endParaRPr/>
          </a:p>
        </p:txBody>
      </p:sp>
      <p:sp>
        <p:nvSpPr>
          <p:cNvPr id="895" name="Google Shape;895;p58"/>
          <p:cNvSpPr/>
          <p:nvPr/>
        </p:nvSpPr>
        <p:spPr>
          <a:xfrm>
            <a:off x="7092950" y="2870200"/>
            <a:ext cx="1374775" cy="850900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controla</a:t>
            </a:r>
            <a:endParaRPr/>
          </a:p>
        </p:txBody>
      </p:sp>
      <p:sp>
        <p:nvSpPr>
          <p:cNvPr id="896" name="Google Shape;896;p58"/>
          <p:cNvSpPr txBox="1"/>
          <p:nvPr/>
        </p:nvSpPr>
        <p:spPr>
          <a:xfrm>
            <a:off x="4044950" y="2057400"/>
            <a:ext cx="1028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início</a:t>
            </a:r>
            <a:endParaRPr/>
          </a:p>
        </p:txBody>
      </p:sp>
      <p:sp>
        <p:nvSpPr>
          <p:cNvPr id="897" name="Google Shape;897;p58"/>
          <p:cNvSpPr txBox="1"/>
          <p:nvPr/>
        </p:nvSpPr>
        <p:spPr>
          <a:xfrm>
            <a:off x="7759700" y="1219200"/>
            <a:ext cx="81915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endParaRPr/>
          </a:p>
        </p:txBody>
      </p:sp>
      <p:sp>
        <p:nvSpPr>
          <p:cNvPr id="898" name="Google Shape;898;p58"/>
          <p:cNvSpPr txBox="1"/>
          <p:nvPr/>
        </p:nvSpPr>
        <p:spPr>
          <a:xfrm>
            <a:off x="7594600" y="4876800"/>
            <a:ext cx="819150" cy="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endParaRPr/>
          </a:p>
        </p:txBody>
      </p:sp>
      <p:sp>
        <p:nvSpPr>
          <p:cNvPr id="899" name="Google Shape;899;p58"/>
          <p:cNvSpPr txBox="1"/>
          <p:nvPr/>
        </p:nvSpPr>
        <p:spPr>
          <a:xfrm>
            <a:off x="5365750" y="4191000"/>
            <a:ext cx="660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Horas</a:t>
            </a:r>
            <a:endParaRPr/>
          </a:p>
        </p:txBody>
      </p:sp>
      <p:sp>
        <p:nvSpPr>
          <p:cNvPr id="900" name="Google Shape;900;p58"/>
          <p:cNvSpPr txBox="1"/>
          <p:nvPr/>
        </p:nvSpPr>
        <p:spPr>
          <a:xfrm>
            <a:off x="1403350" y="838200"/>
            <a:ext cx="1525587" cy="13827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nascimento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Sexo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Endereco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Salario</a:t>
            </a:r>
            <a:endParaRPr/>
          </a:p>
        </p:txBody>
      </p:sp>
      <p:sp>
        <p:nvSpPr>
          <p:cNvPr id="901" name="Google Shape;901;p58"/>
          <p:cNvSpPr txBox="1"/>
          <p:nvPr/>
        </p:nvSpPr>
        <p:spPr>
          <a:xfrm>
            <a:off x="5200650" y="5410200"/>
            <a:ext cx="1495425" cy="95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Sexo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nascimento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Relacionamento</a:t>
            </a:r>
            <a:endParaRPr/>
          </a:p>
        </p:txBody>
      </p:sp>
      <p:cxnSp>
        <p:nvCxnSpPr>
          <p:cNvPr id="902" name="Google Shape;902;p58"/>
          <p:cNvCxnSpPr/>
          <p:nvPr/>
        </p:nvCxnSpPr>
        <p:spPr>
          <a:xfrm flipH="1">
            <a:off x="1871662" y="2616200"/>
            <a:ext cx="177800" cy="12636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03" name="Google Shape;903;p58"/>
          <p:cNvCxnSpPr/>
          <p:nvPr/>
        </p:nvCxnSpPr>
        <p:spPr>
          <a:xfrm>
            <a:off x="3040062" y="2616200"/>
            <a:ext cx="214312" cy="12636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04" name="Google Shape;904;p58"/>
          <p:cNvSpPr txBox="1"/>
          <p:nvPr/>
        </p:nvSpPr>
        <p:spPr>
          <a:xfrm>
            <a:off x="2311400" y="3200400"/>
            <a:ext cx="1385887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supervisionado</a:t>
            </a:r>
            <a:endParaRPr/>
          </a:p>
        </p:txBody>
      </p:sp>
      <p:sp>
        <p:nvSpPr>
          <p:cNvPr id="905" name="Google Shape;905;p58"/>
          <p:cNvSpPr txBox="1"/>
          <p:nvPr/>
        </p:nvSpPr>
        <p:spPr>
          <a:xfrm>
            <a:off x="1320800" y="3124200"/>
            <a:ext cx="1008062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</a:t>
            </a:r>
            <a:endParaRPr/>
          </a:p>
        </p:txBody>
      </p:sp>
      <p:cxnSp>
        <p:nvCxnSpPr>
          <p:cNvPr id="906" name="Google Shape;906;p58"/>
          <p:cNvCxnSpPr/>
          <p:nvPr/>
        </p:nvCxnSpPr>
        <p:spPr>
          <a:xfrm flipH="1" rot="10800000">
            <a:off x="3074987" y="1466850"/>
            <a:ext cx="1444625" cy="7810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07" name="Google Shape;907;p58"/>
          <p:cNvCxnSpPr/>
          <p:nvPr/>
        </p:nvCxnSpPr>
        <p:spPr>
          <a:xfrm>
            <a:off x="5964237" y="1504950"/>
            <a:ext cx="928687" cy="3238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08" name="Google Shape;908;p58"/>
          <p:cNvCxnSpPr/>
          <p:nvPr/>
        </p:nvCxnSpPr>
        <p:spPr>
          <a:xfrm>
            <a:off x="3295650" y="2393950"/>
            <a:ext cx="1209675" cy="2222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09" name="Google Shape;909;p58"/>
          <p:cNvCxnSpPr/>
          <p:nvPr/>
        </p:nvCxnSpPr>
        <p:spPr>
          <a:xfrm>
            <a:off x="3302000" y="2533650"/>
            <a:ext cx="1217612" cy="1257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0" name="Google Shape;910;p58"/>
          <p:cNvCxnSpPr/>
          <p:nvPr/>
        </p:nvCxnSpPr>
        <p:spPr>
          <a:xfrm flipH="1" rot="10800000">
            <a:off x="5922962" y="2095500"/>
            <a:ext cx="969962" cy="5524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1" name="Google Shape;911;p58"/>
          <p:cNvCxnSpPr/>
          <p:nvPr/>
        </p:nvCxnSpPr>
        <p:spPr>
          <a:xfrm>
            <a:off x="5943600" y="3829050"/>
            <a:ext cx="1093787" cy="7810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2" name="Google Shape;912;p58"/>
          <p:cNvCxnSpPr/>
          <p:nvPr/>
        </p:nvCxnSpPr>
        <p:spPr>
          <a:xfrm rot="10800000">
            <a:off x="7780337" y="2184400"/>
            <a:ext cx="0" cy="6794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3" name="Google Shape;913;p58"/>
          <p:cNvCxnSpPr/>
          <p:nvPr/>
        </p:nvCxnSpPr>
        <p:spPr>
          <a:xfrm>
            <a:off x="7780337" y="3733800"/>
            <a:ext cx="0" cy="6667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4" name="Google Shape;914;p58"/>
          <p:cNvCxnSpPr/>
          <p:nvPr/>
        </p:nvCxnSpPr>
        <p:spPr>
          <a:xfrm>
            <a:off x="3246437" y="2616200"/>
            <a:ext cx="1184275" cy="16827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5" name="Google Shape;915;p58"/>
          <p:cNvCxnSpPr/>
          <p:nvPr/>
        </p:nvCxnSpPr>
        <p:spPr>
          <a:xfrm>
            <a:off x="4437062" y="527685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16" name="Google Shape;916;p58"/>
          <p:cNvSpPr txBox="1"/>
          <p:nvPr/>
        </p:nvSpPr>
        <p:spPr>
          <a:xfrm>
            <a:off x="3879850" y="1295400"/>
            <a:ext cx="5492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(1,1)</a:t>
            </a:r>
            <a:endParaRPr/>
          </a:p>
        </p:txBody>
      </p:sp>
      <p:sp>
        <p:nvSpPr>
          <p:cNvPr id="917" name="Google Shape;917;p58"/>
          <p:cNvSpPr txBox="1"/>
          <p:nvPr/>
        </p:nvSpPr>
        <p:spPr>
          <a:xfrm>
            <a:off x="5969000" y="1243012"/>
            <a:ext cx="5810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(1,N)</a:t>
            </a:r>
            <a:endParaRPr/>
          </a:p>
        </p:txBody>
      </p:sp>
      <p:sp>
        <p:nvSpPr>
          <p:cNvPr id="918" name="Google Shape;918;p58"/>
          <p:cNvSpPr txBox="1"/>
          <p:nvPr/>
        </p:nvSpPr>
        <p:spPr>
          <a:xfrm>
            <a:off x="4292600" y="3352800"/>
            <a:ext cx="5810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(0,N)</a:t>
            </a:r>
            <a:endParaRPr/>
          </a:p>
        </p:txBody>
      </p:sp>
      <p:sp>
        <p:nvSpPr>
          <p:cNvPr id="919" name="Google Shape;919;p58"/>
          <p:cNvSpPr txBox="1"/>
          <p:nvPr/>
        </p:nvSpPr>
        <p:spPr>
          <a:xfrm>
            <a:off x="5948362" y="3586162"/>
            <a:ext cx="5810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(1,N)</a:t>
            </a:r>
            <a:endParaRPr/>
          </a:p>
        </p:txBody>
      </p:sp>
      <p:sp>
        <p:nvSpPr>
          <p:cNvPr id="920" name="Google Shape;920;p58"/>
          <p:cNvSpPr txBox="1"/>
          <p:nvPr/>
        </p:nvSpPr>
        <p:spPr>
          <a:xfrm>
            <a:off x="5969000" y="2576512"/>
            <a:ext cx="5810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(0,N)</a:t>
            </a:r>
            <a:endParaRPr/>
          </a:p>
        </p:txBody>
      </p:sp>
      <p:sp>
        <p:nvSpPr>
          <p:cNvPr id="921" name="Google Shape;921;p58"/>
          <p:cNvSpPr txBox="1"/>
          <p:nvPr/>
        </p:nvSpPr>
        <p:spPr>
          <a:xfrm>
            <a:off x="3962400" y="2667000"/>
            <a:ext cx="5810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(0,N)</a:t>
            </a:r>
            <a:endParaRPr/>
          </a:p>
        </p:txBody>
      </p:sp>
      <p:sp>
        <p:nvSpPr>
          <p:cNvPr id="922" name="Google Shape;922;p58"/>
          <p:cNvSpPr txBox="1"/>
          <p:nvPr/>
        </p:nvSpPr>
        <p:spPr>
          <a:xfrm>
            <a:off x="1238250" y="3581400"/>
            <a:ext cx="5810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(0,N)</a:t>
            </a:r>
            <a:endParaRPr/>
          </a:p>
        </p:txBody>
      </p:sp>
      <p:sp>
        <p:nvSpPr>
          <p:cNvPr id="923" name="Google Shape;923;p58"/>
          <p:cNvSpPr txBox="1"/>
          <p:nvPr/>
        </p:nvSpPr>
        <p:spPr>
          <a:xfrm>
            <a:off x="3632200" y="4038600"/>
            <a:ext cx="5810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(0,N)</a:t>
            </a:r>
            <a:endParaRPr/>
          </a:p>
        </p:txBody>
      </p:sp>
      <p:sp>
        <p:nvSpPr>
          <p:cNvPr id="924" name="Google Shape;924;p58"/>
          <p:cNvSpPr txBox="1"/>
          <p:nvPr/>
        </p:nvSpPr>
        <p:spPr>
          <a:xfrm>
            <a:off x="7785100" y="2576512"/>
            <a:ext cx="5810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(0,N)</a:t>
            </a:r>
            <a:endParaRPr/>
          </a:p>
        </p:txBody>
      </p:sp>
      <p:sp>
        <p:nvSpPr>
          <p:cNvPr id="925" name="Google Shape;925;p58"/>
          <p:cNvSpPr txBox="1"/>
          <p:nvPr/>
        </p:nvSpPr>
        <p:spPr>
          <a:xfrm>
            <a:off x="7785100" y="3700462"/>
            <a:ext cx="5508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(1,1)</a:t>
            </a:r>
            <a:endParaRPr/>
          </a:p>
        </p:txBody>
      </p:sp>
      <p:sp>
        <p:nvSpPr>
          <p:cNvPr id="926" name="Google Shape;926;p58"/>
          <p:cNvSpPr txBox="1"/>
          <p:nvPr/>
        </p:nvSpPr>
        <p:spPr>
          <a:xfrm>
            <a:off x="4421187" y="5243512"/>
            <a:ext cx="6969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(1,1)</a:t>
            </a:r>
            <a:endParaRPr/>
          </a:p>
        </p:txBody>
      </p:sp>
      <p:sp>
        <p:nvSpPr>
          <p:cNvPr id="927" name="Google Shape;927;p58"/>
          <p:cNvSpPr txBox="1"/>
          <p:nvPr/>
        </p:nvSpPr>
        <p:spPr>
          <a:xfrm>
            <a:off x="3224212" y="3586162"/>
            <a:ext cx="5508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(0,1)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9"/>
          <p:cNvSpPr txBox="1"/>
          <p:nvPr>
            <p:ph idx="4294967295" type="title"/>
          </p:nvPr>
        </p:nvSpPr>
        <p:spPr>
          <a:xfrm>
            <a:off x="2106745" y="623888"/>
            <a:ext cx="713885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ucida Sans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rPr>
              <a:t>Esquema Conceitual</a:t>
            </a:r>
            <a:br>
              <a:rPr b="1" i="0" lang="en-US" sz="2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b="1" i="0" lang="en-US" sz="2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Classes - UML </a:t>
            </a:r>
            <a:endParaRPr/>
          </a:p>
        </p:txBody>
      </p:sp>
      <p:pic>
        <p:nvPicPr>
          <p:cNvPr id="933" name="Google Shape;93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775" y="990600"/>
            <a:ext cx="7880350" cy="5456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495300" y="1481137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199" lvl="1" marL="6207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76199" lvl="1" marL="6207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76199" lvl="1" marL="6207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600" lvl="3" marL="1143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Noto Sans Symbols"/>
              <a:buChar char="●"/>
            </a:pPr>
            <a:r>
              <a:rPr b="0" i="0" lang="en-US" sz="3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Abordagem Relacional;</a:t>
            </a:r>
            <a:endParaRPr/>
          </a:p>
          <a:p>
            <a:pPr indent="0" lvl="3" marL="1143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600" lvl="3" marL="1143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Noto Sans Symbols"/>
              <a:buChar char="●"/>
            </a:pPr>
            <a:r>
              <a:rPr b="0" i="0" lang="en-US" sz="3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Abordagem Hierárquica;</a:t>
            </a:r>
            <a:endParaRPr/>
          </a:p>
          <a:p>
            <a:pPr indent="0" lvl="3" marL="1143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600" lvl="3" marL="1143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Noto Sans Symbols"/>
              <a:buChar char="●"/>
            </a:pPr>
            <a:r>
              <a:rPr b="0" i="0" lang="en-US" sz="3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Abordagem em Rede</a:t>
            </a:r>
            <a:endParaRPr/>
          </a:p>
        </p:txBody>
      </p:sp>
      <p:sp>
        <p:nvSpPr>
          <p:cNvPr id="115" name="Google Shape;115;p6"/>
          <p:cNvSpPr txBox="1"/>
          <p:nvPr>
            <p:ph idx="4294967295"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As Três Abordagens Clássicas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60"/>
          <p:cNvSpPr txBox="1"/>
          <p:nvPr>
            <p:ph idx="4294967295" type="title"/>
          </p:nvPr>
        </p:nvSpPr>
        <p:spPr>
          <a:xfrm>
            <a:off x="887413" y="95250"/>
            <a:ext cx="817245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Lucida Sans"/>
              <a:buNone/>
            </a:pPr>
            <a:r>
              <a:rPr b="1" i="0" lang="en-US" sz="2800" u="none" cap="none" strike="noStrike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rPr>
              <a:t>Um esquema de banco de dados relacional</a:t>
            </a:r>
            <a:endParaRPr/>
          </a:p>
        </p:txBody>
      </p:sp>
      <p:sp>
        <p:nvSpPr>
          <p:cNvPr id="939" name="Google Shape;939;p60"/>
          <p:cNvSpPr txBox="1"/>
          <p:nvPr/>
        </p:nvSpPr>
        <p:spPr>
          <a:xfrm>
            <a:off x="1168400" y="1163637"/>
            <a:ext cx="7280275" cy="33655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  </a:t>
            </a:r>
            <a:r>
              <a:rPr b="0" i="0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CPF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Data-Nasc   Endereço   Sexo   Salário   Supervisor   Dept</a:t>
            </a:r>
            <a:endParaRPr/>
          </a:p>
        </p:txBody>
      </p:sp>
      <p:sp>
        <p:nvSpPr>
          <p:cNvPr id="940" name="Google Shape;940;p60"/>
          <p:cNvSpPr txBox="1"/>
          <p:nvPr/>
        </p:nvSpPr>
        <p:spPr>
          <a:xfrm>
            <a:off x="2881312" y="2154237"/>
            <a:ext cx="1906587" cy="33655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  </a:t>
            </a:r>
            <a:r>
              <a:rPr b="0" i="0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</a:t>
            </a:r>
            <a:endParaRPr/>
          </a:p>
        </p:txBody>
      </p:sp>
      <p:sp>
        <p:nvSpPr>
          <p:cNvPr id="941" name="Google Shape;941;p60"/>
          <p:cNvSpPr txBox="1"/>
          <p:nvPr/>
        </p:nvSpPr>
        <p:spPr>
          <a:xfrm>
            <a:off x="6191250" y="3124200"/>
            <a:ext cx="2638425" cy="33655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Num-Dept   Localidade</a:t>
            </a:r>
            <a:endParaRPr/>
          </a:p>
        </p:txBody>
      </p:sp>
      <p:sp>
        <p:nvSpPr>
          <p:cNvPr id="942" name="Google Shape;942;p60"/>
          <p:cNvSpPr txBox="1"/>
          <p:nvPr/>
        </p:nvSpPr>
        <p:spPr>
          <a:xfrm>
            <a:off x="3170237" y="4135437"/>
            <a:ext cx="3152775" cy="33655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  </a:t>
            </a:r>
            <a:r>
              <a:rPr b="0" i="0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Local   Dept</a:t>
            </a:r>
            <a:endParaRPr/>
          </a:p>
        </p:txBody>
      </p:sp>
      <p:sp>
        <p:nvSpPr>
          <p:cNvPr id="943" name="Google Shape;943;p60"/>
          <p:cNvSpPr txBox="1"/>
          <p:nvPr/>
        </p:nvSpPr>
        <p:spPr>
          <a:xfrm>
            <a:off x="3211512" y="5126037"/>
            <a:ext cx="3152775" cy="33655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CPF-Emp   Num-Proj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Horas</a:t>
            </a:r>
            <a:endParaRPr/>
          </a:p>
        </p:txBody>
      </p:sp>
      <p:sp>
        <p:nvSpPr>
          <p:cNvPr id="944" name="Google Shape;944;p60"/>
          <p:cNvSpPr txBox="1"/>
          <p:nvPr/>
        </p:nvSpPr>
        <p:spPr>
          <a:xfrm>
            <a:off x="1931987" y="6097587"/>
            <a:ext cx="6289675" cy="33655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CPF-Emp   Nome-Dep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Sexo   Data-Nasc   Relacionamento</a:t>
            </a:r>
            <a:endParaRPr/>
          </a:p>
        </p:txBody>
      </p:sp>
      <p:sp>
        <p:nvSpPr>
          <p:cNvPr id="945" name="Google Shape;945;p60"/>
          <p:cNvSpPr txBox="1"/>
          <p:nvPr/>
        </p:nvSpPr>
        <p:spPr>
          <a:xfrm>
            <a:off x="1139825" y="800100"/>
            <a:ext cx="15271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endParaRPr/>
          </a:p>
        </p:txBody>
      </p:sp>
      <p:sp>
        <p:nvSpPr>
          <p:cNvPr id="946" name="Google Shape;946;p60"/>
          <p:cNvSpPr txBox="1"/>
          <p:nvPr/>
        </p:nvSpPr>
        <p:spPr>
          <a:xfrm>
            <a:off x="2852737" y="1790700"/>
            <a:ext cx="1876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DEPARTAMENTO</a:t>
            </a:r>
            <a:endParaRPr/>
          </a:p>
        </p:txBody>
      </p:sp>
      <p:sp>
        <p:nvSpPr>
          <p:cNvPr id="947" name="Google Shape;947;p60"/>
          <p:cNvSpPr txBox="1"/>
          <p:nvPr/>
        </p:nvSpPr>
        <p:spPr>
          <a:xfrm>
            <a:off x="6164262" y="2760662"/>
            <a:ext cx="16732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LOCALIZACAO</a:t>
            </a:r>
            <a:endParaRPr/>
          </a:p>
        </p:txBody>
      </p:sp>
      <p:sp>
        <p:nvSpPr>
          <p:cNvPr id="948" name="Google Shape;948;p60"/>
          <p:cNvSpPr txBox="1"/>
          <p:nvPr/>
        </p:nvSpPr>
        <p:spPr>
          <a:xfrm>
            <a:off x="3141662" y="3771900"/>
            <a:ext cx="1158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endParaRPr/>
          </a:p>
        </p:txBody>
      </p:sp>
      <p:sp>
        <p:nvSpPr>
          <p:cNvPr id="949" name="Google Shape;949;p60"/>
          <p:cNvSpPr txBox="1"/>
          <p:nvPr/>
        </p:nvSpPr>
        <p:spPr>
          <a:xfrm>
            <a:off x="3182937" y="4762500"/>
            <a:ext cx="13303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TRABALHO</a:t>
            </a:r>
            <a:endParaRPr/>
          </a:p>
        </p:txBody>
      </p:sp>
      <p:sp>
        <p:nvSpPr>
          <p:cNvPr id="950" name="Google Shape;950;p60"/>
          <p:cNvSpPr txBox="1"/>
          <p:nvPr/>
        </p:nvSpPr>
        <p:spPr>
          <a:xfrm>
            <a:off x="1903412" y="5734050"/>
            <a:ext cx="15795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DEPENDENTE</a:t>
            </a:r>
            <a:endParaRPr/>
          </a:p>
        </p:txBody>
      </p:sp>
      <p:cxnSp>
        <p:nvCxnSpPr>
          <p:cNvPr id="951" name="Google Shape;951;p60"/>
          <p:cNvCxnSpPr/>
          <p:nvPr/>
        </p:nvCxnSpPr>
        <p:spPr>
          <a:xfrm>
            <a:off x="1919287" y="1136650"/>
            <a:ext cx="0" cy="374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52" name="Google Shape;952;p60"/>
          <p:cNvCxnSpPr/>
          <p:nvPr/>
        </p:nvCxnSpPr>
        <p:spPr>
          <a:xfrm>
            <a:off x="2538412" y="1136650"/>
            <a:ext cx="0" cy="374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53" name="Google Shape;953;p60"/>
          <p:cNvCxnSpPr/>
          <p:nvPr/>
        </p:nvCxnSpPr>
        <p:spPr>
          <a:xfrm>
            <a:off x="3776662" y="1136650"/>
            <a:ext cx="0" cy="374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54" name="Google Shape;954;p60"/>
          <p:cNvCxnSpPr/>
          <p:nvPr/>
        </p:nvCxnSpPr>
        <p:spPr>
          <a:xfrm>
            <a:off x="4891087" y="1136650"/>
            <a:ext cx="0" cy="374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55" name="Google Shape;955;p60"/>
          <p:cNvCxnSpPr/>
          <p:nvPr/>
        </p:nvCxnSpPr>
        <p:spPr>
          <a:xfrm>
            <a:off x="5572125" y="1136650"/>
            <a:ext cx="0" cy="374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56" name="Google Shape;956;p60"/>
          <p:cNvCxnSpPr/>
          <p:nvPr/>
        </p:nvCxnSpPr>
        <p:spPr>
          <a:xfrm>
            <a:off x="6438900" y="1136650"/>
            <a:ext cx="0" cy="374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57" name="Google Shape;957;p60"/>
          <p:cNvCxnSpPr/>
          <p:nvPr/>
        </p:nvCxnSpPr>
        <p:spPr>
          <a:xfrm>
            <a:off x="7677150" y="1155700"/>
            <a:ext cx="0" cy="374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58" name="Google Shape;958;p60"/>
          <p:cNvCxnSpPr/>
          <p:nvPr/>
        </p:nvCxnSpPr>
        <p:spPr>
          <a:xfrm>
            <a:off x="3632200" y="2127250"/>
            <a:ext cx="0" cy="374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59" name="Google Shape;959;p60"/>
          <p:cNvCxnSpPr/>
          <p:nvPr/>
        </p:nvCxnSpPr>
        <p:spPr>
          <a:xfrm>
            <a:off x="7354887" y="3116262"/>
            <a:ext cx="0" cy="374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60" name="Google Shape;960;p60"/>
          <p:cNvCxnSpPr/>
          <p:nvPr/>
        </p:nvCxnSpPr>
        <p:spPr>
          <a:xfrm>
            <a:off x="3921125" y="4127500"/>
            <a:ext cx="0" cy="374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61" name="Google Shape;961;p60"/>
          <p:cNvCxnSpPr/>
          <p:nvPr/>
        </p:nvCxnSpPr>
        <p:spPr>
          <a:xfrm>
            <a:off x="4891087" y="4127500"/>
            <a:ext cx="0" cy="374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62" name="Google Shape;962;p60"/>
          <p:cNvCxnSpPr/>
          <p:nvPr/>
        </p:nvCxnSpPr>
        <p:spPr>
          <a:xfrm>
            <a:off x="5592762" y="4127500"/>
            <a:ext cx="0" cy="374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63" name="Google Shape;963;p60"/>
          <p:cNvCxnSpPr/>
          <p:nvPr/>
        </p:nvCxnSpPr>
        <p:spPr>
          <a:xfrm>
            <a:off x="4354512" y="5118100"/>
            <a:ext cx="0" cy="374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64" name="Google Shape;964;p60"/>
          <p:cNvCxnSpPr/>
          <p:nvPr/>
        </p:nvCxnSpPr>
        <p:spPr>
          <a:xfrm>
            <a:off x="5448300" y="5118100"/>
            <a:ext cx="0" cy="374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65" name="Google Shape;965;p60"/>
          <p:cNvCxnSpPr/>
          <p:nvPr/>
        </p:nvCxnSpPr>
        <p:spPr>
          <a:xfrm>
            <a:off x="3054350" y="6089650"/>
            <a:ext cx="0" cy="374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66" name="Google Shape;966;p60"/>
          <p:cNvCxnSpPr/>
          <p:nvPr/>
        </p:nvCxnSpPr>
        <p:spPr>
          <a:xfrm>
            <a:off x="4313237" y="6108700"/>
            <a:ext cx="0" cy="374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67" name="Google Shape;967;p60"/>
          <p:cNvCxnSpPr/>
          <p:nvPr/>
        </p:nvCxnSpPr>
        <p:spPr>
          <a:xfrm>
            <a:off x="4994275" y="6089650"/>
            <a:ext cx="0" cy="374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68" name="Google Shape;968;p60"/>
          <p:cNvCxnSpPr/>
          <p:nvPr/>
        </p:nvCxnSpPr>
        <p:spPr>
          <a:xfrm>
            <a:off x="6191250" y="6089650"/>
            <a:ext cx="0" cy="374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69" name="Google Shape;969;p60"/>
          <p:cNvSpPr txBox="1"/>
          <p:nvPr/>
        </p:nvSpPr>
        <p:spPr>
          <a:xfrm>
            <a:off x="1073150" y="3200400"/>
            <a:ext cx="3549650" cy="3492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Gerente     Num Dept   Data-Inicio</a:t>
            </a:r>
            <a:endParaRPr/>
          </a:p>
        </p:txBody>
      </p:sp>
      <p:sp>
        <p:nvSpPr>
          <p:cNvPr id="970" name="Google Shape;970;p60"/>
          <p:cNvSpPr txBox="1"/>
          <p:nvPr/>
        </p:nvSpPr>
        <p:spPr>
          <a:xfrm>
            <a:off x="1073150" y="2819400"/>
            <a:ext cx="12636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GERENCIA</a:t>
            </a:r>
            <a:endParaRPr/>
          </a:p>
        </p:txBody>
      </p:sp>
      <p:cxnSp>
        <p:nvCxnSpPr>
          <p:cNvPr id="971" name="Google Shape;971;p60"/>
          <p:cNvCxnSpPr/>
          <p:nvPr/>
        </p:nvCxnSpPr>
        <p:spPr>
          <a:xfrm>
            <a:off x="2146300" y="32004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72" name="Google Shape;972;p60"/>
          <p:cNvCxnSpPr/>
          <p:nvPr/>
        </p:nvCxnSpPr>
        <p:spPr>
          <a:xfrm>
            <a:off x="3384550" y="32004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61"/>
          <p:cNvSpPr txBox="1"/>
          <p:nvPr>
            <p:ph idx="4294967295" type="title"/>
          </p:nvPr>
        </p:nvSpPr>
        <p:spPr>
          <a:xfrm>
            <a:off x="908050" y="114300"/>
            <a:ext cx="8440738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60"/>
              <a:buFont typeface="Lucida Sans"/>
              <a:buNone/>
            </a:pPr>
            <a:r>
              <a:rPr b="1" i="0" lang="en-US" sz="2160" u="none" cap="none" strike="noStrike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rPr>
              <a:t>Uma instância de banco de dados relacional</a:t>
            </a:r>
            <a:endParaRPr/>
          </a:p>
        </p:txBody>
      </p:sp>
      <p:sp>
        <p:nvSpPr>
          <p:cNvPr id="978" name="Google Shape;978;p61"/>
          <p:cNvSpPr txBox="1"/>
          <p:nvPr/>
        </p:nvSpPr>
        <p:spPr>
          <a:xfrm>
            <a:off x="720725" y="660400"/>
            <a:ext cx="5967412" cy="2841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     </a:t>
            </a:r>
            <a:r>
              <a:rPr b="0" i="0" lang="en-US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CPF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Data-Nasc   Endereço   Sexo   Salário   Supervisor   Dept</a:t>
            </a:r>
            <a:endParaRPr/>
          </a:p>
        </p:txBody>
      </p:sp>
      <p:sp>
        <p:nvSpPr>
          <p:cNvPr id="979" name="Google Shape;979;p61"/>
          <p:cNvSpPr txBox="1"/>
          <p:nvPr/>
        </p:nvSpPr>
        <p:spPr>
          <a:xfrm>
            <a:off x="4094162" y="3824287"/>
            <a:ext cx="1387475" cy="2841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</a:t>
            </a:r>
            <a:endParaRPr/>
          </a:p>
        </p:txBody>
      </p:sp>
      <p:sp>
        <p:nvSpPr>
          <p:cNvPr id="980" name="Google Shape;980;p61"/>
          <p:cNvSpPr txBox="1"/>
          <p:nvPr/>
        </p:nvSpPr>
        <p:spPr>
          <a:xfrm>
            <a:off x="7037387" y="922337"/>
            <a:ext cx="2025650" cy="2841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Num-Dept   Localidade</a:t>
            </a:r>
            <a:endParaRPr/>
          </a:p>
        </p:txBody>
      </p:sp>
      <p:sp>
        <p:nvSpPr>
          <p:cNvPr id="981" name="Google Shape;981;p61"/>
          <p:cNvSpPr txBox="1"/>
          <p:nvPr/>
        </p:nvSpPr>
        <p:spPr>
          <a:xfrm>
            <a:off x="6665912" y="3036887"/>
            <a:ext cx="2643187" cy="2841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      </a:t>
            </a:r>
            <a:r>
              <a:rPr b="0" i="0" lang="en-US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Local        Dept</a:t>
            </a:r>
            <a:endParaRPr/>
          </a:p>
        </p:txBody>
      </p:sp>
      <p:sp>
        <p:nvSpPr>
          <p:cNvPr id="982" name="Google Shape;982;p61"/>
          <p:cNvSpPr txBox="1"/>
          <p:nvPr/>
        </p:nvSpPr>
        <p:spPr>
          <a:xfrm>
            <a:off x="742950" y="3284537"/>
            <a:ext cx="2374900" cy="2841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CPF-Emp   Num-Proj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Horas</a:t>
            </a:r>
            <a:endParaRPr/>
          </a:p>
        </p:txBody>
      </p:sp>
      <p:sp>
        <p:nvSpPr>
          <p:cNvPr id="983" name="Google Shape;983;p61"/>
          <p:cNvSpPr txBox="1"/>
          <p:nvPr/>
        </p:nvSpPr>
        <p:spPr>
          <a:xfrm>
            <a:off x="4041775" y="5073650"/>
            <a:ext cx="4708525" cy="2841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CPF-Emp    Nome-Dep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Sexo   Data-Nasc   Relacionamento</a:t>
            </a:r>
            <a:endParaRPr/>
          </a:p>
        </p:txBody>
      </p:sp>
      <p:sp>
        <p:nvSpPr>
          <p:cNvPr id="984" name="Google Shape;984;p61"/>
          <p:cNvSpPr txBox="1"/>
          <p:nvPr/>
        </p:nvSpPr>
        <p:spPr>
          <a:xfrm>
            <a:off x="685800" y="400050"/>
            <a:ext cx="11922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endParaRPr/>
          </a:p>
        </p:txBody>
      </p:sp>
      <p:sp>
        <p:nvSpPr>
          <p:cNvPr id="985" name="Google Shape;985;p61"/>
          <p:cNvSpPr txBox="1"/>
          <p:nvPr/>
        </p:nvSpPr>
        <p:spPr>
          <a:xfrm>
            <a:off x="3525837" y="3562350"/>
            <a:ext cx="1455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DEPARTAMENTO</a:t>
            </a:r>
            <a:endParaRPr/>
          </a:p>
        </p:txBody>
      </p:sp>
      <p:sp>
        <p:nvSpPr>
          <p:cNvPr id="986" name="Google Shape;986;p61"/>
          <p:cNvSpPr txBox="1"/>
          <p:nvPr/>
        </p:nvSpPr>
        <p:spPr>
          <a:xfrm>
            <a:off x="7042150" y="619125"/>
            <a:ext cx="13033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LOCALIZACAO</a:t>
            </a:r>
            <a:endParaRPr/>
          </a:p>
        </p:txBody>
      </p:sp>
      <p:sp>
        <p:nvSpPr>
          <p:cNvPr id="987" name="Google Shape;987;p61"/>
          <p:cNvSpPr txBox="1"/>
          <p:nvPr/>
        </p:nvSpPr>
        <p:spPr>
          <a:xfrm>
            <a:off x="6773862" y="2733675"/>
            <a:ext cx="9159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endParaRPr/>
          </a:p>
        </p:txBody>
      </p:sp>
      <p:sp>
        <p:nvSpPr>
          <p:cNvPr id="988" name="Google Shape;988;p61"/>
          <p:cNvSpPr txBox="1"/>
          <p:nvPr/>
        </p:nvSpPr>
        <p:spPr>
          <a:xfrm>
            <a:off x="727075" y="2981325"/>
            <a:ext cx="10461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TRABALHO</a:t>
            </a:r>
            <a:endParaRPr/>
          </a:p>
        </p:txBody>
      </p:sp>
      <p:sp>
        <p:nvSpPr>
          <p:cNvPr id="989" name="Google Shape;989;p61"/>
          <p:cNvSpPr txBox="1"/>
          <p:nvPr/>
        </p:nvSpPr>
        <p:spPr>
          <a:xfrm>
            <a:off x="4041775" y="4802187"/>
            <a:ext cx="12319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DEPENDENTE</a:t>
            </a:r>
            <a:endParaRPr/>
          </a:p>
        </p:txBody>
      </p:sp>
      <p:sp>
        <p:nvSpPr>
          <p:cNvPr id="990" name="Google Shape;990;p61"/>
          <p:cNvSpPr txBox="1"/>
          <p:nvPr/>
        </p:nvSpPr>
        <p:spPr>
          <a:xfrm>
            <a:off x="623887" y="974725"/>
            <a:ext cx="676275" cy="1271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Joao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Frank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Alicia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Jane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Ramon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Joyce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Ahmad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James</a:t>
            </a:r>
            <a:endParaRPr/>
          </a:p>
        </p:txBody>
      </p:sp>
      <p:sp>
        <p:nvSpPr>
          <p:cNvPr id="991" name="Google Shape;991;p61"/>
          <p:cNvSpPr txBox="1"/>
          <p:nvPr/>
        </p:nvSpPr>
        <p:spPr>
          <a:xfrm>
            <a:off x="1263650" y="974725"/>
            <a:ext cx="947737" cy="1271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123456789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333445555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999887777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987654321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666884444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453453453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987987987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888665555</a:t>
            </a:r>
            <a:endParaRPr/>
          </a:p>
        </p:txBody>
      </p:sp>
      <p:sp>
        <p:nvSpPr>
          <p:cNvPr id="992" name="Google Shape;992;p61"/>
          <p:cNvSpPr txBox="1"/>
          <p:nvPr/>
        </p:nvSpPr>
        <p:spPr>
          <a:xfrm>
            <a:off x="2254250" y="974725"/>
            <a:ext cx="795337" cy="1271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09Jan55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08Dez45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19Jul58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20Jun31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15Set52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31Jul62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29Mar59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10Nov27</a:t>
            </a:r>
            <a:endParaRPr/>
          </a:p>
        </p:txBody>
      </p:sp>
      <p:sp>
        <p:nvSpPr>
          <p:cNvPr id="993" name="Google Shape;993;p61"/>
          <p:cNvSpPr/>
          <p:nvPr/>
        </p:nvSpPr>
        <p:spPr>
          <a:xfrm>
            <a:off x="701675" y="938212"/>
            <a:ext cx="6007100" cy="1258887"/>
          </a:xfrm>
          <a:custGeom>
            <a:rect b="b" l="l" r="r" t="t"/>
            <a:pathLst>
              <a:path extrusionOk="0" h="793" w="3493">
                <a:moveTo>
                  <a:pt x="0" y="0"/>
                </a:moveTo>
                <a:lnTo>
                  <a:pt x="0" y="792"/>
                </a:lnTo>
                <a:lnTo>
                  <a:pt x="3492" y="792"/>
                </a:lnTo>
                <a:lnTo>
                  <a:pt x="3492" y="0"/>
                </a:lnTo>
              </a:path>
            </a:pathLst>
          </a:cu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4" name="Google Shape;994;p61"/>
          <p:cNvCxnSpPr/>
          <p:nvPr/>
        </p:nvCxnSpPr>
        <p:spPr>
          <a:xfrm>
            <a:off x="1300162" y="639762"/>
            <a:ext cx="0" cy="1549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95" name="Google Shape;995;p61"/>
          <p:cNvCxnSpPr/>
          <p:nvPr/>
        </p:nvCxnSpPr>
        <p:spPr>
          <a:xfrm>
            <a:off x="2228850" y="639762"/>
            <a:ext cx="0" cy="1549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96" name="Google Shape;996;p61"/>
          <p:cNvCxnSpPr/>
          <p:nvPr/>
        </p:nvCxnSpPr>
        <p:spPr>
          <a:xfrm>
            <a:off x="3136900" y="639762"/>
            <a:ext cx="0" cy="1549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97" name="Google Shape;997;p61"/>
          <p:cNvCxnSpPr/>
          <p:nvPr/>
        </p:nvCxnSpPr>
        <p:spPr>
          <a:xfrm>
            <a:off x="4024312" y="639762"/>
            <a:ext cx="0" cy="1549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98" name="Google Shape;998;p61"/>
          <p:cNvCxnSpPr/>
          <p:nvPr/>
        </p:nvCxnSpPr>
        <p:spPr>
          <a:xfrm>
            <a:off x="4478337" y="639762"/>
            <a:ext cx="0" cy="1549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99" name="Google Shape;999;p61"/>
          <p:cNvCxnSpPr/>
          <p:nvPr/>
        </p:nvCxnSpPr>
        <p:spPr>
          <a:xfrm>
            <a:off x="5159375" y="639762"/>
            <a:ext cx="0" cy="1549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00" name="Google Shape;1000;p61"/>
          <p:cNvCxnSpPr/>
          <p:nvPr/>
        </p:nvCxnSpPr>
        <p:spPr>
          <a:xfrm>
            <a:off x="6108700" y="639762"/>
            <a:ext cx="0" cy="1549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01" name="Google Shape;1001;p61"/>
          <p:cNvSpPr txBox="1"/>
          <p:nvPr/>
        </p:nvSpPr>
        <p:spPr>
          <a:xfrm>
            <a:off x="5122862" y="974725"/>
            <a:ext cx="947737" cy="1271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333445555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888665555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987654321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888665555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333445555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333445555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987654321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nulo</a:t>
            </a:r>
            <a:endParaRPr/>
          </a:p>
        </p:txBody>
      </p:sp>
      <p:sp>
        <p:nvSpPr>
          <p:cNvPr id="1002" name="Google Shape;1002;p61"/>
          <p:cNvSpPr txBox="1"/>
          <p:nvPr/>
        </p:nvSpPr>
        <p:spPr>
          <a:xfrm>
            <a:off x="3121025" y="974725"/>
            <a:ext cx="909637" cy="1271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Santos,SP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Santos,SP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Tatui,SP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Lins,SP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Marilia,SP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Santos,SP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Santos,SP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Santos,SP</a:t>
            </a:r>
            <a:endParaRPr/>
          </a:p>
        </p:txBody>
      </p:sp>
      <p:sp>
        <p:nvSpPr>
          <p:cNvPr id="1003" name="Google Shape;1003;p61"/>
          <p:cNvSpPr txBox="1"/>
          <p:nvPr/>
        </p:nvSpPr>
        <p:spPr>
          <a:xfrm>
            <a:off x="4078287" y="974725"/>
            <a:ext cx="339725" cy="1271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1004" name="Google Shape;1004;p61"/>
          <p:cNvSpPr txBox="1"/>
          <p:nvPr/>
        </p:nvSpPr>
        <p:spPr>
          <a:xfrm>
            <a:off x="4483100" y="974725"/>
            <a:ext cx="608012" cy="1271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30000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40000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25000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43000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38000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25000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25000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55000</a:t>
            </a:r>
            <a:endParaRPr/>
          </a:p>
        </p:txBody>
      </p:sp>
      <p:sp>
        <p:nvSpPr>
          <p:cNvPr id="1005" name="Google Shape;1005;p61"/>
          <p:cNvSpPr txBox="1"/>
          <p:nvPr/>
        </p:nvSpPr>
        <p:spPr>
          <a:xfrm>
            <a:off x="6224587" y="974725"/>
            <a:ext cx="339725" cy="1271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06" name="Google Shape;1006;p61"/>
          <p:cNvSpPr txBox="1"/>
          <p:nvPr/>
        </p:nvSpPr>
        <p:spPr>
          <a:xfrm>
            <a:off x="4097337" y="4108450"/>
            <a:ext cx="1384300" cy="5397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Pesquisa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Administracao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Sede</a:t>
            </a:r>
            <a:endParaRPr/>
          </a:p>
        </p:txBody>
      </p:sp>
      <p:sp>
        <p:nvSpPr>
          <p:cNvPr id="1007" name="Google Shape;1007;p61"/>
          <p:cNvSpPr txBox="1"/>
          <p:nvPr/>
        </p:nvSpPr>
        <p:spPr>
          <a:xfrm>
            <a:off x="3481387" y="4108450"/>
            <a:ext cx="612775" cy="5397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08" name="Google Shape;1008;p61"/>
          <p:cNvSpPr txBox="1"/>
          <p:nvPr/>
        </p:nvSpPr>
        <p:spPr>
          <a:xfrm>
            <a:off x="4354512" y="2830512"/>
            <a:ext cx="947737" cy="533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333445555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987654321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888665555</a:t>
            </a:r>
            <a:endParaRPr/>
          </a:p>
        </p:txBody>
      </p:sp>
      <p:sp>
        <p:nvSpPr>
          <p:cNvPr id="1009" name="Google Shape;1009;p61"/>
          <p:cNvSpPr txBox="1"/>
          <p:nvPr/>
        </p:nvSpPr>
        <p:spPr>
          <a:xfrm>
            <a:off x="5384800" y="2830512"/>
            <a:ext cx="769937" cy="533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22Mai88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01Jan92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19Jun91</a:t>
            </a:r>
            <a:endParaRPr/>
          </a:p>
        </p:txBody>
      </p:sp>
      <p:sp>
        <p:nvSpPr>
          <p:cNvPr id="1010" name="Google Shape;1010;p61"/>
          <p:cNvSpPr txBox="1"/>
          <p:nvPr/>
        </p:nvSpPr>
        <p:spPr>
          <a:xfrm>
            <a:off x="7372350" y="1274762"/>
            <a:ext cx="354012" cy="82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011" name="Google Shape;1011;p61"/>
          <p:cNvSpPr txBox="1"/>
          <p:nvPr/>
        </p:nvSpPr>
        <p:spPr>
          <a:xfrm>
            <a:off x="8032750" y="1255712"/>
            <a:ext cx="873125" cy="82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Santos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Campinas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Bauru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Santos</a:t>
            </a:r>
            <a:endParaRPr/>
          </a:p>
        </p:txBody>
      </p:sp>
      <p:sp>
        <p:nvSpPr>
          <p:cNvPr id="1012" name="Google Shape;1012;p61"/>
          <p:cNvSpPr/>
          <p:nvPr/>
        </p:nvSpPr>
        <p:spPr>
          <a:xfrm>
            <a:off x="7058025" y="1181100"/>
            <a:ext cx="2044700" cy="896937"/>
          </a:xfrm>
          <a:custGeom>
            <a:rect b="b" l="l" r="r" t="t"/>
            <a:pathLst>
              <a:path extrusionOk="0" h="565" w="1189">
                <a:moveTo>
                  <a:pt x="0" y="0"/>
                </a:moveTo>
                <a:lnTo>
                  <a:pt x="0" y="564"/>
                </a:lnTo>
                <a:lnTo>
                  <a:pt x="1188" y="564"/>
                </a:lnTo>
                <a:lnTo>
                  <a:pt x="1188" y="13"/>
                </a:lnTo>
              </a:path>
            </a:pathLst>
          </a:cu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13" name="Google Shape;1013;p61"/>
          <p:cNvCxnSpPr/>
          <p:nvPr/>
        </p:nvCxnSpPr>
        <p:spPr>
          <a:xfrm>
            <a:off x="7966075" y="944562"/>
            <a:ext cx="0" cy="1130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14" name="Google Shape;1014;p61"/>
          <p:cNvSpPr txBox="1"/>
          <p:nvPr/>
        </p:nvSpPr>
        <p:spPr>
          <a:xfrm>
            <a:off x="685800" y="3617912"/>
            <a:ext cx="947737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123456789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123456789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666884444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453453453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453453453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333445555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333445555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333445555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333445555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999887777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999887777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987987987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987987987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987654321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987654321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888665555</a:t>
            </a:r>
            <a:endParaRPr/>
          </a:p>
        </p:txBody>
      </p:sp>
      <p:sp>
        <p:nvSpPr>
          <p:cNvPr id="1015" name="Google Shape;1015;p61"/>
          <p:cNvSpPr txBox="1"/>
          <p:nvPr/>
        </p:nvSpPr>
        <p:spPr>
          <a:xfrm>
            <a:off x="6608762" y="3370262"/>
            <a:ext cx="890587" cy="97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ProdutoX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ProdutoY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ProdutoZ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Reorgan.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Beneficios</a:t>
            </a:r>
            <a:endParaRPr/>
          </a:p>
        </p:txBody>
      </p:sp>
      <p:sp>
        <p:nvSpPr>
          <p:cNvPr id="1016" name="Google Shape;1016;p61"/>
          <p:cNvSpPr txBox="1"/>
          <p:nvPr/>
        </p:nvSpPr>
        <p:spPr>
          <a:xfrm>
            <a:off x="7496175" y="3351212"/>
            <a:ext cx="519112" cy="97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1017" name="Google Shape;1017;p61"/>
          <p:cNvSpPr txBox="1"/>
          <p:nvPr/>
        </p:nvSpPr>
        <p:spPr>
          <a:xfrm>
            <a:off x="7867650" y="3351212"/>
            <a:ext cx="873125" cy="97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Bauru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Santos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Campinas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Santos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Campinas</a:t>
            </a:r>
            <a:endParaRPr/>
          </a:p>
        </p:txBody>
      </p:sp>
      <p:sp>
        <p:nvSpPr>
          <p:cNvPr id="1018" name="Google Shape;1018;p61"/>
          <p:cNvSpPr txBox="1"/>
          <p:nvPr/>
        </p:nvSpPr>
        <p:spPr>
          <a:xfrm>
            <a:off x="8837612" y="3351212"/>
            <a:ext cx="354012" cy="97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019" name="Google Shape;1019;p61"/>
          <p:cNvSpPr/>
          <p:nvPr/>
        </p:nvSpPr>
        <p:spPr>
          <a:xfrm>
            <a:off x="6665912" y="3295650"/>
            <a:ext cx="2643187" cy="1011237"/>
          </a:xfrm>
          <a:custGeom>
            <a:rect b="b" l="l" r="r" t="t"/>
            <a:pathLst>
              <a:path extrusionOk="0" h="637" w="1537">
                <a:moveTo>
                  <a:pt x="0" y="0"/>
                </a:moveTo>
                <a:lnTo>
                  <a:pt x="0" y="38"/>
                </a:lnTo>
                <a:lnTo>
                  <a:pt x="0" y="76"/>
                </a:lnTo>
                <a:lnTo>
                  <a:pt x="0" y="127"/>
                </a:lnTo>
                <a:lnTo>
                  <a:pt x="0" y="165"/>
                </a:lnTo>
                <a:lnTo>
                  <a:pt x="0" y="636"/>
                </a:lnTo>
                <a:lnTo>
                  <a:pt x="1536" y="636"/>
                </a:lnTo>
                <a:lnTo>
                  <a:pt x="1536" y="0"/>
                </a:lnTo>
              </a:path>
            </a:pathLst>
          </a:cu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20" name="Google Shape;1020;p61"/>
          <p:cNvCxnSpPr/>
          <p:nvPr/>
        </p:nvCxnSpPr>
        <p:spPr>
          <a:xfrm>
            <a:off x="7491412" y="3016250"/>
            <a:ext cx="0" cy="1282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1" name="Google Shape;1021;p61"/>
          <p:cNvCxnSpPr/>
          <p:nvPr/>
        </p:nvCxnSpPr>
        <p:spPr>
          <a:xfrm>
            <a:off x="7904162" y="3016250"/>
            <a:ext cx="0" cy="1282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2" name="Google Shape;1022;p61"/>
          <p:cNvCxnSpPr/>
          <p:nvPr/>
        </p:nvCxnSpPr>
        <p:spPr>
          <a:xfrm>
            <a:off x="8770937" y="3016250"/>
            <a:ext cx="0" cy="1282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23" name="Google Shape;1023;p61"/>
          <p:cNvSpPr txBox="1"/>
          <p:nvPr/>
        </p:nvSpPr>
        <p:spPr>
          <a:xfrm>
            <a:off x="1800225" y="3617912"/>
            <a:ext cx="519112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  <p:sp>
        <p:nvSpPr>
          <p:cNvPr id="1024" name="Google Shape;1024;p61"/>
          <p:cNvSpPr txBox="1"/>
          <p:nvPr/>
        </p:nvSpPr>
        <p:spPr>
          <a:xfrm>
            <a:off x="2522537" y="3617912"/>
            <a:ext cx="519112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32,5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7,5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40,0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20,0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20,0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30,0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35,0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5,0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20,0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15,0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nulo</a:t>
            </a:r>
            <a:endParaRPr/>
          </a:p>
        </p:txBody>
      </p:sp>
      <p:sp>
        <p:nvSpPr>
          <p:cNvPr id="1025" name="Google Shape;1025;p61"/>
          <p:cNvSpPr/>
          <p:nvPr/>
        </p:nvSpPr>
        <p:spPr>
          <a:xfrm>
            <a:off x="742950" y="3562350"/>
            <a:ext cx="2374900" cy="2459037"/>
          </a:xfrm>
          <a:custGeom>
            <a:rect b="b" l="l" r="r" t="t"/>
            <a:pathLst>
              <a:path extrusionOk="0" h="1549" w="1381">
                <a:moveTo>
                  <a:pt x="0" y="0"/>
                </a:moveTo>
                <a:lnTo>
                  <a:pt x="0" y="1548"/>
                </a:lnTo>
                <a:lnTo>
                  <a:pt x="1380" y="1548"/>
                </a:lnTo>
                <a:lnTo>
                  <a:pt x="1380" y="0"/>
                </a:lnTo>
              </a:path>
            </a:pathLst>
          </a:cu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26" name="Google Shape;1026;p61"/>
          <p:cNvCxnSpPr/>
          <p:nvPr/>
        </p:nvCxnSpPr>
        <p:spPr>
          <a:xfrm>
            <a:off x="1671637" y="3263900"/>
            <a:ext cx="0" cy="27495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7" name="Google Shape;1027;p61"/>
          <p:cNvCxnSpPr/>
          <p:nvPr/>
        </p:nvCxnSpPr>
        <p:spPr>
          <a:xfrm>
            <a:off x="2476500" y="3263900"/>
            <a:ext cx="0" cy="27495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28" name="Google Shape;1028;p61"/>
          <p:cNvSpPr txBox="1"/>
          <p:nvPr/>
        </p:nvSpPr>
        <p:spPr>
          <a:xfrm>
            <a:off x="3965575" y="5407025"/>
            <a:ext cx="947737" cy="112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333445555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333445555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333445555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987654321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123456789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123456789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123456789</a:t>
            </a:r>
            <a:endParaRPr/>
          </a:p>
        </p:txBody>
      </p:sp>
      <p:sp>
        <p:nvSpPr>
          <p:cNvPr id="1029" name="Google Shape;1029;p61"/>
          <p:cNvSpPr txBox="1"/>
          <p:nvPr/>
        </p:nvSpPr>
        <p:spPr>
          <a:xfrm>
            <a:off x="5059362" y="5407025"/>
            <a:ext cx="633412" cy="112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Joy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Abner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Miguel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Beth</a:t>
            </a:r>
            <a:endParaRPr/>
          </a:p>
        </p:txBody>
      </p:sp>
      <p:sp>
        <p:nvSpPr>
          <p:cNvPr id="1030" name="Google Shape;1030;p61"/>
          <p:cNvSpPr txBox="1"/>
          <p:nvPr/>
        </p:nvSpPr>
        <p:spPr>
          <a:xfrm>
            <a:off x="5975350" y="5407025"/>
            <a:ext cx="339725" cy="112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031" name="Google Shape;1031;p61"/>
          <p:cNvSpPr txBox="1"/>
          <p:nvPr/>
        </p:nvSpPr>
        <p:spPr>
          <a:xfrm>
            <a:off x="6421437" y="5407025"/>
            <a:ext cx="795337" cy="112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05Abr76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25Out73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03Mai48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29Fev32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01Jan78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31Dez78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05Mai57</a:t>
            </a:r>
            <a:endParaRPr/>
          </a:p>
        </p:txBody>
      </p:sp>
      <p:sp>
        <p:nvSpPr>
          <p:cNvPr id="1032" name="Google Shape;1032;p61"/>
          <p:cNvSpPr txBox="1"/>
          <p:nvPr/>
        </p:nvSpPr>
        <p:spPr>
          <a:xfrm>
            <a:off x="7659687" y="5407025"/>
            <a:ext cx="693737" cy="112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Filha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Filho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Esposa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Esposo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Filho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Filha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Esposa</a:t>
            </a:r>
            <a:endParaRPr/>
          </a:p>
        </p:txBody>
      </p:sp>
      <p:sp>
        <p:nvSpPr>
          <p:cNvPr id="1033" name="Google Shape;1033;p61"/>
          <p:cNvSpPr/>
          <p:nvPr/>
        </p:nvSpPr>
        <p:spPr>
          <a:xfrm>
            <a:off x="4022725" y="5332412"/>
            <a:ext cx="4748212" cy="1163637"/>
          </a:xfrm>
          <a:custGeom>
            <a:rect b="b" l="l" r="r" t="t"/>
            <a:pathLst>
              <a:path extrusionOk="0" h="733" w="2761">
                <a:moveTo>
                  <a:pt x="0" y="0"/>
                </a:moveTo>
                <a:lnTo>
                  <a:pt x="0" y="732"/>
                </a:lnTo>
                <a:lnTo>
                  <a:pt x="2760" y="732"/>
                </a:lnTo>
                <a:lnTo>
                  <a:pt x="2760" y="0"/>
                </a:lnTo>
              </a:path>
            </a:pathLst>
          </a:cu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34" name="Google Shape;1034;p61"/>
          <p:cNvCxnSpPr/>
          <p:nvPr/>
        </p:nvCxnSpPr>
        <p:spPr>
          <a:xfrm>
            <a:off x="4972050" y="5072062"/>
            <a:ext cx="0" cy="14160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35" name="Google Shape;1035;p61"/>
          <p:cNvCxnSpPr/>
          <p:nvPr/>
        </p:nvCxnSpPr>
        <p:spPr>
          <a:xfrm>
            <a:off x="5921375" y="5072062"/>
            <a:ext cx="0" cy="14160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36" name="Google Shape;1036;p61"/>
          <p:cNvCxnSpPr/>
          <p:nvPr/>
        </p:nvCxnSpPr>
        <p:spPr>
          <a:xfrm>
            <a:off x="6396037" y="5072062"/>
            <a:ext cx="0" cy="14160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37" name="Google Shape;1037;p61"/>
          <p:cNvCxnSpPr/>
          <p:nvPr/>
        </p:nvCxnSpPr>
        <p:spPr>
          <a:xfrm>
            <a:off x="7345362" y="5072062"/>
            <a:ext cx="0" cy="14160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38" name="Google Shape;1038;p61"/>
          <p:cNvSpPr txBox="1"/>
          <p:nvPr/>
        </p:nvSpPr>
        <p:spPr>
          <a:xfrm>
            <a:off x="3481387" y="3821112"/>
            <a:ext cx="612775" cy="2873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endParaRPr/>
          </a:p>
        </p:txBody>
      </p:sp>
      <p:sp>
        <p:nvSpPr>
          <p:cNvPr id="1039" name="Google Shape;1039;p61"/>
          <p:cNvSpPr txBox="1"/>
          <p:nvPr/>
        </p:nvSpPr>
        <p:spPr>
          <a:xfrm>
            <a:off x="3740150" y="2830512"/>
            <a:ext cx="614362" cy="5397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40" name="Google Shape;1040;p61"/>
          <p:cNvSpPr txBox="1"/>
          <p:nvPr/>
        </p:nvSpPr>
        <p:spPr>
          <a:xfrm>
            <a:off x="3740150" y="2543175"/>
            <a:ext cx="614362" cy="2873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endParaRPr/>
          </a:p>
        </p:txBody>
      </p:sp>
      <p:sp>
        <p:nvSpPr>
          <p:cNvPr id="1041" name="Google Shape;1041;p61"/>
          <p:cNvSpPr txBox="1"/>
          <p:nvPr/>
        </p:nvSpPr>
        <p:spPr>
          <a:xfrm>
            <a:off x="4354512" y="2543175"/>
            <a:ext cx="1030287" cy="2873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CPF</a:t>
            </a:r>
            <a:endParaRPr/>
          </a:p>
        </p:txBody>
      </p:sp>
      <p:sp>
        <p:nvSpPr>
          <p:cNvPr id="1042" name="Google Shape;1042;p61"/>
          <p:cNvSpPr txBox="1"/>
          <p:nvPr/>
        </p:nvSpPr>
        <p:spPr>
          <a:xfrm>
            <a:off x="5384800" y="2543175"/>
            <a:ext cx="839787" cy="2873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Inicio</a:t>
            </a:r>
            <a:endParaRPr/>
          </a:p>
        </p:txBody>
      </p:sp>
      <p:sp>
        <p:nvSpPr>
          <p:cNvPr id="1043" name="Google Shape;1043;p61"/>
          <p:cNvSpPr txBox="1"/>
          <p:nvPr/>
        </p:nvSpPr>
        <p:spPr>
          <a:xfrm>
            <a:off x="3700462" y="2271712"/>
            <a:ext cx="9937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GERENCIA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62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50" name="Google Shape;1050;p62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 Modelos de Dados</a:t>
            </a:r>
            <a:endParaRPr/>
          </a:p>
        </p:txBody>
      </p:sp>
      <p:sp>
        <p:nvSpPr>
          <p:cNvPr id="1051" name="Google Shape;1051;p62"/>
          <p:cNvSpPr txBox="1"/>
          <p:nvPr/>
        </p:nvSpPr>
        <p:spPr>
          <a:xfrm>
            <a:off x="742950" y="20574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Modelos de Dados Conceituais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Descrevem dados no nível lógico, independentemente de aspectos operacionais ou de implementação </a:t>
            </a:r>
            <a:endParaRPr/>
          </a:p>
          <a:p>
            <a:pPr indent="0" lvl="2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Exemplos: Modelo de Dados Entidade-Relacionamento (E-R),       Modelo de Dados Orientado a Objetos (OO)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Representam a organização conceitual dos dados (tipos de dados, relacionamentos, semântica e restrições)</a:t>
            </a:r>
            <a:endParaRPr/>
          </a:p>
          <a:p>
            <a:pPr indent="0" lvl="2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São, em geral, modelos lógicos baseados em objetos, e não em conceitos de implementação (como os registros de formato fixo usados nos modelos operacionais)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63"/>
          <p:cNvSpPr txBox="1"/>
          <p:nvPr>
            <p:ph idx="1" type="body"/>
          </p:nvPr>
        </p:nvSpPr>
        <p:spPr>
          <a:xfrm>
            <a:off x="495300" y="1481137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🞂"/>
            </a:pPr>
            <a:r>
              <a:rPr b="1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Dados Conceitual</a:t>
            </a:r>
            <a:r>
              <a:rPr b="0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Reflete aspectos essenciais de uma organização 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Apoia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Atividades Operacionais</a:t>
            </a:r>
            <a:endParaRPr b="0" i="0" sz="24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2" marL="85883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Forma a base dos Sistemas de Informação</a:t>
            </a:r>
            <a:endParaRPr/>
          </a:p>
          <a:p>
            <a:pPr indent="-228599" lvl="2" marL="85883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Permite controle e compartilhamento das atividades  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Apoia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Atividades Administrativas</a:t>
            </a:r>
            <a:endParaRPr b="0" i="0" sz="24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2" marL="85883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Planejamento Tático: suporte à decisão,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data mining</a:t>
            </a:r>
            <a:endParaRPr/>
          </a:p>
          <a:p>
            <a:pPr indent="-228599" lvl="2" marL="85883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Planejamento Estratégico: informações executivas, indicadores de desempenho, fatores críticos de sucesso, projeções e cenários</a:t>
            </a:r>
            <a:endParaRPr/>
          </a:p>
        </p:txBody>
      </p:sp>
      <p:sp>
        <p:nvSpPr>
          <p:cNvPr id="1058" name="Google Shape;1058;p63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59" name="Google Shape;1059;p63"/>
          <p:cNvSpPr txBox="1"/>
          <p:nvPr>
            <p:ph idx="4294967295"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1.2 Modelos de Dados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64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6" name="Google Shape;1066;p64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Fundamentos  </a:t>
            </a:r>
            <a:endParaRPr/>
          </a:p>
        </p:txBody>
      </p:sp>
      <p:sp>
        <p:nvSpPr>
          <p:cNvPr id="1067" name="Google Shape;1067;p64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 1.1 Conceitos Básicos: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 1.2 Modelos de Dados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1.3 Modelagem Conceitual de Dados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65"/>
          <p:cNvSpPr txBox="1"/>
          <p:nvPr>
            <p:ph idx="1" type="body"/>
          </p:nvPr>
        </p:nvSpPr>
        <p:spPr>
          <a:xfrm>
            <a:off x="495300" y="1481137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🞂"/>
            </a:pPr>
            <a:r>
              <a:rPr b="1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Fundamentos de Modelagem de Dados</a:t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visa a construção de esquemas conceituais e não a implementação de estruturas de dados</a:t>
            </a:r>
            <a:endParaRPr/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 modelo conceitual guia a geração de estruturas de dados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preocupa-se em representar conceitos de modo simples, claro e não ambígüo</a:t>
            </a:r>
            <a:endParaRPr/>
          </a:p>
          <a:p>
            <a:pPr indent="-228599" lvl="2" marL="8588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 modelo conceitual precisa ser compreendido e validado por usuários leigos em computação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baseia-se no estudo da composição, semântica, origem e formação de dados e de seus relacionamentos</a:t>
            </a:r>
            <a:endParaRPr/>
          </a:p>
        </p:txBody>
      </p:sp>
      <p:sp>
        <p:nvSpPr>
          <p:cNvPr id="1074" name="Google Shape;1074;p65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75" name="Google Shape;1075;p65"/>
          <p:cNvSpPr txBox="1"/>
          <p:nvPr>
            <p:ph idx="4294967295"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1.3 Modelagem Conceitual de Dados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66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82" name="Google Shape;1082;p66"/>
          <p:cNvSpPr txBox="1"/>
          <p:nvPr/>
        </p:nvSpPr>
        <p:spPr>
          <a:xfrm>
            <a:off x="776287" y="333375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1.3 Modelagem Conceitual de Dados</a:t>
            </a:r>
            <a:endParaRPr/>
          </a:p>
        </p:txBody>
      </p:sp>
      <p:sp>
        <p:nvSpPr>
          <p:cNvPr id="1083" name="Google Shape;1083;p66"/>
          <p:cNvSpPr txBox="1"/>
          <p:nvPr/>
        </p:nvSpPr>
        <p:spPr>
          <a:xfrm>
            <a:off x="849312" y="1412875"/>
            <a:ext cx="8420100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Construção do Modelo Conceitual de Dados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 de definição de esquemas de dados que representem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precisamente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os aspectos essenciais dos dados presentes em uma determinada realidade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Requer o emprego simultâneo de arte e técnica para que o modelo produzido seja: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claro, conciso, correto 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(sem ambigüidades)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direcionado para seus objetivos específicos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produto final de uma modelagem conceitual é um modelo que descreve fielmente a realidade analisada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67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89" name="Google Shape;1089;p67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1.3 Modelagem Conceitual de Dados</a:t>
            </a:r>
            <a:endParaRPr/>
          </a:p>
        </p:txBody>
      </p:sp>
      <p:sp>
        <p:nvSpPr>
          <p:cNvPr id="1090" name="Google Shape;1090;p67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Projeto Descendente de Modelos de Dados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Segue os níveis de abstração: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Mundo Real → Modelo Descritivo → Modelo Conceitual → Modelo Operacional → Modelo Físico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 das ferramentas de modelagem disponíveis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Abstrações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Representações gráficas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Restrições de Integridade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MER oferece ferramentas adequadas a construção do modelo conceitual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68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96" name="Google Shape;1096;p68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1.3 Modelagem Conceitual de Dados</a:t>
            </a:r>
            <a:endParaRPr/>
          </a:p>
        </p:txBody>
      </p:sp>
      <p:sp>
        <p:nvSpPr>
          <p:cNvPr id="1097" name="Google Shape;1097;p68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 de Modelagem Conceitual de Dados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Especificação do Contexto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Escopo, requisitos, recursos disponíveis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Execução da Modelagem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identificação de conceitos relevantes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entendimento dos conceitos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representação dos conceitos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Validação do modelo 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Verificação de coerência e consistência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69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04" name="Google Shape;1104;p69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Fundamentos</a:t>
            </a:r>
            <a:endParaRPr/>
          </a:p>
        </p:txBody>
      </p:sp>
      <p:sp>
        <p:nvSpPr>
          <p:cNvPr id="1105" name="Google Shape;1105;p69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 1.1 Conceitos Básicos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 1.2 Modelos de Dados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 1.3 Modelagem Conceitual de Dados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95300" y="1481137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Esta seção e as seguintes são baseadas em um banco de dados contendo as entidades: Filial, Departamento e Funcionário.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Na abordagem hierárquica, como o próprio nome já diz, os dados são organizados de acordo com níveis hierárquicos preestabelecidos;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Os primeiros bancos de dados estão baseados nesta abordagem. Segundo Date, </a:t>
            </a:r>
            <a:r>
              <a:rPr b="0" i="0" lang="en-US" sz="2400" u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“um banco de dados hierárquico, compõe-se de um conjunto ordenado de árvores – mais precisamente, de um conjunto ordenado de ocorrências múltiplas de um tipo único de árvore”. </a:t>
            </a:r>
            <a:endParaRPr/>
          </a:p>
        </p:txBody>
      </p:sp>
      <p:sp>
        <p:nvSpPr>
          <p:cNvPr id="122" name="Google Shape;122;p7"/>
          <p:cNvSpPr txBox="1"/>
          <p:nvPr>
            <p:ph idx="4294967295"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A Abordagem Hierárquica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70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12" name="Google Shape;1112;p70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Modelos de Dados Entidade-Relacionamento</a:t>
            </a:r>
            <a:endParaRPr/>
          </a:p>
        </p:txBody>
      </p:sp>
      <p:sp>
        <p:nvSpPr>
          <p:cNvPr id="1113" name="Google Shape;1113;p70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 Introdução ao MER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Ferramentas e conceitos de modelagem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2.3 Principais extensões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71"/>
          <p:cNvSpPr txBox="1"/>
          <p:nvPr>
            <p:ph idx="1" type="body"/>
          </p:nvPr>
        </p:nvSpPr>
        <p:spPr>
          <a:xfrm>
            <a:off x="495300" y="1481137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🞂"/>
            </a:pPr>
            <a:r>
              <a:rPr b="0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Entidade-Relacionamento (MER)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apresentado em 1976 por Peter Chen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objetivo inicial era facilitar o projeto lógico de BDs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🞂"/>
            </a:pPr>
            <a:r>
              <a:rPr b="0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Baseia-se na percepção do mundo real como um conjunto de objetos lógicos interdependentes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conceitos fundamentais: </a:t>
            </a:r>
            <a:r>
              <a:rPr b="0" i="1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Entidade</a:t>
            </a: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Relacionamento</a:t>
            </a:r>
            <a:endParaRPr b="0" i="0" sz="24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🞂"/>
            </a:pPr>
            <a:r>
              <a:rPr b="0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Tornou-se o padrão </a:t>
            </a:r>
            <a:r>
              <a:rPr b="0" i="1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 facto</a:t>
            </a:r>
            <a:r>
              <a:rPr b="0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para modelagem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Adotado pelos principais métodos de desenvolvimento</a:t>
            </a:r>
            <a:endParaRPr/>
          </a:p>
        </p:txBody>
      </p:sp>
      <p:sp>
        <p:nvSpPr>
          <p:cNvPr id="1120" name="Google Shape;1120;p71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1" name="Google Shape;1121;p71"/>
          <p:cNvSpPr txBox="1"/>
          <p:nvPr>
            <p:ph idx="4294967295"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2.1 Introdução ao Modelo Entidade-Relacionamento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72"/>
          <p:cNvSpPr txBox="1"/>
          <p:nvPr>
            <p:ph idx="1" type="body"/>
          </p:nvPr>
        </p:nvSpPr>
        <p:spPr>
          <a:xfrm>
            <a:off x="560387" y="3716337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001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27" name="Google Shape;1127;p72"/>
          <p:cNvSpPr txBox="1"/>
          <p:nvPr>
            <p:ph idx="4294967295"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INTRODUÇÃOAO  MER - EX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28" name="Google Shape;1128;p72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9" name="Google Shape;1129;p72"/>
          <p:cNvSpPr txBox="1"/>
          <p:nvPr/>
        </p:nvSpPr>
        <p:spPr>
          <a:xfrm>
            <a:off x="1374775" y="1593850"/>
            <a:ext cx="1239837" cy="355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Engenheiro</a:t>
            </a:r>
            <a:endParaRPr/>
          </a:p>
        </p:txBody>
      </p:sp>
      <p:sp>
        <p:nvSpPr>
          <p:cNvPr id="1130" name="Google Shape;1130;p72"/>
          <p:cNvSpPr txBox="1"/>
          <p:nvPr/>
        </p:nvSpPr>
        <p:spPr>
          <a:xfrm>
            <a:off x="5627687" y="1593850"/>
            <a:ext cx="931862" cy="355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Projeto</a:t>
            </a:r>
            <a:endParaRPr/>
          </a:p>
        </p:txBody>
      </p:sp>
      <p:sp>
        <p:nvSpPr>
          <p:cNvPr id="1131" name="Google Shape;1131;p72"/>
          <p:cNvSpPr/>
          <p:nvPr/>
        </p:nvSpPr>
        <p:spPr>
          <a:xfrm>
            <a:off x="3203575" y="1484312"/>
            <a:ext cx="1728787" cy="576262"/>
          </a:xfrm>
          <a:prstGeom prst="flowChartDecision">
            <a:avLst/>
          </a:prstGeom>
          <a:solidFill>
            <a:schemeClr val="lt1"/>
          </a:solidFill>
          <a:ln cap="flat" cmpd="sng" w="1905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Atuação</a:t>
            </a:r>
            <a:endParaRPr/>
          </a:p>
        </p:txBody>
      </p:sp>
      <p:cxnSp>
        <p:nvCxnSpPr>
          <p:cNvPr id="1132" name="Google Shape;1132;p72"/>
          <p:cNvCxnSpPr/>
          <p:nvPr/>
        </p:nvCxnSpPr>
        <p:spPr>
          <a:xfrm>
            <a:off x="2624137" y="1771650"/>
            <a:ext cx="569912" cy="1587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33" name="Google Shape;1133;p72"/>
          <p:cNvCxnSpPr/>
          <p:nvPr/>
        </p:nvCxnSpPr>
        <p:spPr>
          <a:xfrm flipH="1" rot="10800000">
            <a:off x="4941887" y="1771650"/>
            <a:ext cx="676275" cy="1587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34" name="Google Shape;1134;p72"/>
          <p:cNvSpPr txBox="1"/>
          <p:nvPr/>
        </p:nvSpPr>
        <p:spPr>
          <a:xfrm>
            <a:off x="2671762" y="1392237"/>
            <a:ext cx="5778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(0,N)</a:t>
            </a:r>
            <a:endParaRPr/>
          </a:p>
        </p:txBody>
      </p:sp>
      <p:sp>
        <p:nvSpPr>
          <p:cNvPr id="1135" name="Google Shape;1135;p72"/>
          <p:cNvSpPr/>
          <p:nvPr/>
        </p:nvSpPr>
        <p:spPr>
          <a:xfrm>
            <a:off x="5919787" y="2087562"/>
            <a:ext cx="144462" cy="1444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36" name="Google Shape;1136;p72"/>
          <p:cNvCxnSpPr/>
          <p:nvPr/>
        </p:nvCxnSpPr>
        <p:spPr>
          <a:xfrm rot="10800000">
            <a:off x="5991225" y="1943100"/>
            <a:ext cx="0" cy="1444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37" name="Google Shape;1137;p72"/>
          <p:cNvSpPr txBox="1"/>
          <p:nvPr/>
        </p:nvSpPr>
        <p:spPr>
          <a:xfrm>
            <a:off x="6046787" y="2028825"/>
            <a:ext cx="565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Título</a:t>
            </a:r>
            <a:endParaRPr/>
          </a:p>
        </p:txBody>
      </p:sp>
      <p:sp>
        <p:nvSpPr>
          <p:cNvPr id="1138" name="Google Shape;1138;p72"/>
          <p:cNvSpPr txBox="1"/>
          <p:nvPr/>
        </p:nvSpPr>
        <p:spPr>
          <a:xfrm>
            <a:off x="4830762" y="1392237"/>
            <a:ext cx="5778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(0,N)</a:t>
            </a:r>
            <a:endParaRPr/>
          </a:p>
        </p:txBody>
      </p:sp>
      <p:cxnSp>
        <p:nvCxnSpPr>
          <p:cNvPr id="1139" name="Google Shape;1139;p72"/>
          <p:cNvCxnSpPr/>
          <p:nvPr/>
        </p:nvCxnSpPr>
        <p:spPr>
          <a:xfrm rot="10800000">
            <a:off x="5700712" y="1962150"/>
            <a:ext cx="12700" cy="4778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40" name="Google Shape;1140;p72"/>
          <p:cNvSpPr/>
          <p:nvPr/>
        </p:nvSpPr>
        <p:spPr>
          <a:xfrm>
            <a:off x="5629275" y="2349500"/>
            <a:ext cx="144462" cy="144462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1" name="Google Shape;1141;p72"/>
          <p:cNvSpPr txBox="1"/>
          <p:nvPr/>
        </p:nvSpPr>
        <p:spPr>
          <a:xfrm>
            <a:off x="5735637" y="2422525"/>
            <a:ext cx="8239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CódigoP</a:t>
            </a:r>
            <a:endParaRPr/>
          </a:p>
        </p:txBody>
      </p:sp>
      <p:sp>
        <p:nvSpPr>
          <p:cNvPr id="1142" name="Google Shape;1142;p72"/>
          <p:cNvSpPr/>
          <p:nvPr/>
        </p:nvSpPr>
        <p:spPr>
          <a:xfrm>
            <a:off x="1804987" y="2090737"/>
            <a:ext cx="144462" cy="1444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43" name="Google Shape;1143;p72"/>
          <p:cNvCxnSpPr/>
          <p:nvPr/>
        </p:nvCxnSpPr>
        <p:spPr>
          <a:xfrm rot="10800000">
            <a:off x="1876425" y="1946275"/>
            <a:ext cx="0" cy="1444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44" name="Google Shape;1144;p72"/>
          <p:cNvSpPr txBox="1"/>
          <p:nvPr/>
        </p:nvSpPr>
        <p:spPr>
          <a:xfrm>
            <a:off x="1931987" y="2032000"/>
            <a:ext cx="588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</a:t>
            </a:r>
            <a:endParaRPr/>
          </a:p>
        </p:txBody>
      </p:sp>
      <p:cxnSp>
        <p:nvCxnSpPr>
          <p:cNvPr id="1145" name="Google Shape;1145;p72"/>
          <p:cNvCxnSpPr/>
          <p:nvPr/>
        </p:nvCxnSpPr>
        <p:spPr>
          <a:xfrm rot="10800000">
            <a:off x="1585912" y="1965325"/>
            <a:ext cx="12700" cy="4778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46" name="Google Shape;1146;p72"/>
          <p:cNvSpPr/>
          <p:nvPr/>
        </p:nvSpPr>
        <p:spPr>
          <a:xfrm>
            <a:off x="1514475" y="2352675"/>
            <a:ext cx="144462" cy="144462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7" name="Google Shape;1147;p72"/>
          <p:cNvSpPr txBox="1"/>
          <p:nvPr/>
        </p:nvSpPr>
        <p:spPr>
          <a:xfrm>
            <a:off x="1620837" y="2425700"/>
            <a:ext cx="1411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CódigoE</a:t>
            </a:r>
            <a:endParaRPr/>
          </a:p>
        </p:txBody>
      </p:sp>
      <p:sp>
        <p:nvSpPr>
          <p:cNvPr id="1148" name="Google Shape;1148;p72"/>
          <p:cNvSpPr/>
          <p:nvPr/>
        </p:nvSpPr>
        <p:spPr>
          <a:xfrm>
            <a:off x="4137025" y="2160587"/>
            <a:ext cx="144462" cy="1444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49" name="Google Shape;1149;p72"/>
          <p:cNvCxnSpPr/>
          <p:nvPr/>
        </p:nvCxnSpPr>
        <p:spPr>
          <a:xfrm rot="10800000">
            <a:off x="4208462" y="2016125"/>
            <a:ext cx="0" cy="144462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50" name="Google Shape;1150;p72"/>
          <p:cNvSpPr txBox="1"/>
          <p:nvPr/>
        </p:nvSpPr>
        <p:spPr>
          <a:xfrm>
            <a:off x="4264025" y="2101850"/>
            <a:ext cx="6905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Função</a:t>
            </a:r>
            <a:endParaRPr/>
          </a:p>
        </p:txBody>
      </p:sp>
      <p:sp>
        <p:nvSpPr>
          <p:cNvPr id="1151" name="Google Shape;1151;p72"/>
          <p:cNvSpPr txBox="1"/>
          <p:nvPr/>
        </p:nvSpPr>
        <p:spPr>
          <a:xfrm>
            <a:off x="1423987" y="4833937"/>
            <a:ext cx="1490662" cy="355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Departamento</a:t>
            </a:r>
            <a:endParaRPr/>
          </a:p>
        </p:txBody>
      </p:sp>
      <p:sp>
        <p:nvSpPr>
          <p:cNvPr id="1152" name="Google Shape;1152;p72"/>
          <p:cNvSpPr txBox="1"/>
          <p:nvPr/>
        </p:nvSpPr>
        <p:spPr>
          <a:xfrm>
            <a:off x="6008687" y="4833937"/>
            <a:ext cx="1608137" cy="355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Empregado</a:t>
            </a:r>
            <a:endParaRPr/>
          </a:p>
        </p:txBody>
      </p:sp>
      <p:sp>
        <p:nvSpPr>
          <p:cNvPr id="1153" name="Google Shape;1153;p72"/>
          <p:cNvSpPr/>
          <p:nvPr/>
        </p:nvSpPr>
        <p:spPr>
          <a:xfrm>
            <a:off x="3584575" y="4724400"/>
            <a:ext cx="1728787" cy="576262"/>
          </a:xfrm>
          <a:prstGeom prst="flowChartDecision">
            <a:avLst/>
          </a:prstGeom>
          <a:solidFill>
            <a:schemeClr val="lt1"/>
          </a:solidFill>
          <a:ln cap="flat" cmpd="sng" w="1905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Lotação</a:t>
            </a:r>
            <a:endParaRPr/>
          </a:p>
        </p:txBody>
      </p:sp>
      <p:cxnSp>
        <p:nvCxnSpPr>
          <p:cNvPr id="1154" name="Google Shape;1154;p72"/>
          <p:cNvCxnSpPr/>
          <p:nvPr/>
        </p:nvCxnSpPr>
        <p:spPr>
          <a:xfrm>
            <a:off x="2924175" y="5011737"/>
            <a:ext cx="650875" cy="1587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5" name="Google Shape;1155;p72"/>
          <p:cNvCxnSpPr/>
          <p:nvPr/>
        </p:nvCxnSpPr>
        <p:spPr>
          <a:xfrm flipH="1" rot="10800000">
            <a:off x="5322887" y="5011737"/>
            <a:ext cx="676275" cy="1587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56" name="Google Shape;1156;p72"/>
          <p:cNvSpPr txBox="1"/>
          <p:nvPr/>
        </p:nvSpPr>
        <p:spPr>
          <a:xfrm>
            <a:off x="3052762" y="4632325"/>
            <a:ext cx="5476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(1,1)</a:t>
            </a:r>
            <a:endParaRPr/>
          </a:p>
        </p:txBody>
      </p:sp>
      <p:sp>
        <p:nvSpPr>
          <p:cNvPr id="1157" name="Google Shape;1157;p72"/>
          <p:cNvSpPr/>
          <p:nvPr/>
        </p:nvSpPr>
        <p:spPr>
          <a:xfrm>
            <a:off x="6300787" y="5327650"/>
            <a:ext cx="144462" cy="1444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58" name="Google Shape;1158;p72"/>
          <p:cNvCxnSpPr/>
          <p:nvPr/>
        </p:nvCxnSpPr>
        <p:spPr>
          <a:xfrm rot="10800000">
            <a:off x="6372225" y="5183187"/>
            <a:ext cx="0" cy="1444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59" name="Google Shape;1159;p72"/>
          <p:cNvSpPr txBox="1"/>
          <p:nvPr/>
        </p:nvSpPr>
        <p:spPr>
          <a:xfrm>
            <a:off x="6427787" y="5268912"/>
            <a:ext cx="588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</a:t>
            </a:r>
            <a:endParaRPr/>
          </a:p>
        </p:txBody>
      </p:sp>
      <p:sp>
        <p:nvSpPr>
          <p:cNvPr id="1160" name="Google Shape;1160;p72"/>
          <p:cNvSpPr txBox="1"/>
          <p:nvPr/>
        </p:nvSpPr>
        <p:spPr>
          <a:xfrm>
            <a:off x="5211762" y="4632325"/>
            <a:ext cx="5778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(0,N)</a:t>
            </a:r>
            <a:endParaRPr/>
          </a:p>
        </p:txBody>
      </p:sp>
      <p:cxnSp>
        <p:nvCxnSpPr>
          <p:cNvPr id="1161" name="Google Shape;1161;p72"/>
          <p:cNvCxnSpPr/>
          <p:nvPr/>
        </p:nvCxnSpPr>
        <p:spPr>
          <a:xfrm rot="10800000">
            <a:off x="6081712" y="5202237"/>
            <a:ext cx="12700" cy="4778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62" name="Google Shape;1162;p72"/>
          <p:cNvSpPr/>
          <p:nvPr/>
        </p:nvSpPr>
        <p:spPr>
          <a:xfrm>
            <a:off x="6010275" y="5589587"/>
            <a:ext cx="144462" cy="144462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3" name="Google Shape;1163;p72"/>
          <p:cNvSpPr txBox="1"/>
          <p:nvPr/>
        </p:nvSpPr>
        <p:spPr>
          <a:xfrm>
            <a:off x="6248400" y="5661025"/>
            <a:ext cx="8239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CodEmp</a:t>
            </a:r>
            <a:endParaRPr/>
          </a:p>
        </p:txBody>
      </p:sp>
      <p:sp>
        <p:nvSpPr>
          <p:cNvPr id="1164" name="Google Shape;1164;p72"/>
          <p:cNvSpPr/>
          <p:nvPr/>
        </p:nvSpPr>
        <p:spPr>
          <a:xfrm>
            <a:off x="2185987" y="5330825"/>
            <a:ext cx="144462" cy="1444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65" name="Google Shape;1165;p72"/>
          <p:cNvCxnSpPr/>
          <p:nvPr/>
        </p:nvCxnSpPr>
        <p:spPr>
          <a:xfrm rot="10800000">
            <a:off x="2257425" y="5186362"/>
            <a:ext cx="0" cy="1444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66" name="Google Shape;1166;p72"/>
          <p:cNvSpPr txBox="1"/>
          <p:nvPr/>
        </p:nvSpPr>
        <p:spPr>
          <a:xfrm>
            <a:off x="2312987" y="5272087"/>
            <a:ext cx="588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</a:t>
            </a:r>
            <a:endParaRPr/>
          </a:p>
        </p:txBody>
      </p:sp>
      <p:cxnSp>
        <p:nvCxnSpPr>
          <p:cNvPr id="1167" name="Google Shape;1167;p72"/>
          <p:cNvCxnSpPr/>
          <p:nvPr/>
        </p:nvCxnSpPr>
        <p:spPr>
          <a:xfrm rot="10800000">
            <a:off x="1966912" y="5205412"/>
            <a:ext cx="12700" cy="4778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68" name="Google Shape;1168;p72"/>
          <p:cNvSpPr/>
          <p:nvPr/>
        </p:nvSpPr>
        <p:spPr>
          <a:xfrm>
            <a:off x="1895475" y="5592762"/>
            <a:ext cx="144462" cy="144462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9" name="Google Shape;1169;p72"/>
          <p:cNvSpPr txBox="1"/>
          <p:nvPr/>
        </p:nvSpPr>
        <p:spPr>
          <a:xfrm>
            <a:off x="2001837" y="5665787"/>
            <a:ext cx="1411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CodDep</a:t>
            </a:r>
            <a:endParaRPr/>
          </a:p>
        </p:txBody>
      </p:sp>
      <p:sp>
        <p:nvSpPr>
          <p:cNvPr id="1170" name="Google Shape;1170;p72"/>
          <p:cNvSpPr/>
          <p:nvPr/>
        </p:nvSpPr>
        <p:spPr>
          <a:xfrm>
            <a:off x="4518025" y="5400675"/>
            <a:ext cx="144462" cy="1444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71" name="Google Shape;1171;p72"/>
          <p:cNvCxnSpPr/>
          <p:nvPr/>
        </p:nvCxnSpPr>
        <p:spPr>
          <a:xfrm rot="10800000">
            <a:off x="4589462" y="5256212"/>
            <a:ext cx="0" cy="144462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72" name="Google Shape;1172;p72"/>
          <p:cNvSpPr txBox="1"/>
          <p:nvPr/>
        </p:nvSpPr>
        <p:spPr>
          <a:xfrm>
            <a:off x="4645025" y="5341937"/>
            <a:ext cx="5048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73"/>
          <p:cNvSpPr txBox="1"/>
          <p:nvPr>
            <p:ph idx="4294967295" type="title"/>
          </p:nvPr>
        </p:nvSpPr>
        <p:spPr>
          <a:xfrm>
            <a:off x="118666" y="58739"/>
            <a:ext cx="89154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Outro Exemplo</a:t>
            </a:r>
            <a:endParaRPr/>
          </a:p>
        </p:txBody>
      </p:sp>
      <p:sp>
        <p:nvSpPr>
          <p:cNvPr id="1179" name="Google Shape;1179;p73"/>
          <p:cNvSpPr txBox="1"/>
          <p:nvPr/>
        </p:nvSpPr>
        <p:spPr>
          <a:xfrm>
            <a:off x="5262562" y="2357437"/>
            <a:ext cx="836612" cy="2762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Fabricante</a:t>
            </a:r>
            <a:endParaRPr/>
          </a:p>
        </p:txBody>
      </p:sp>
      <p:sp>
        <p:nvSpPr>
          <p:cNvPr id="1180" name="Google Shape;1180;p73"/>
          <p:cNvSpPr txBox="1"/>
          <p:nvPr/>
        </p:nvSpPr>
        <p:spPr>
          <a:xfrm>
            <a:off x="2236787" y="2343150"/>
            <a:ext cx="887412" cy="2762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Fornecedor</a:t>
            </a:r>
            <a:endParaRPr/>
          </a:p>
        </p:txBody>
      </p:sp>
      <p:sp>
        <p:nvSpPr>
          <p:cNvPr id="1181" name="Google Shape;1181;p73"/>
          <p:cNvSpPr/>
          <p:nvPr/>
        </p:nvSpPr>
        <p:spPr>
          <a:xfrm>
            <a:off x="3946525" y="2347912"/>
            <a:ext cx="671512" cy="292100"/>
          </a:xfrm>
          <a:prstGeom prst="flowChartDecision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82" name="Google Shape;1182;p73"/>
          <p:cNvCxnSpPr/>
          <p:nvPr/>
        </p:nvCxnSpPr>
        <p:spPr>
          <a:xfrm>
            <a:off x="3124200" y="2481262"/>
            <a:ext cx="822325" cy="1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83" name="Google Shape;1183;p73"/>
          <p:cNvCxnSpPr/>
          <p:nvPr/>
        </p:nvCxnSpPr>
        <p:spPr>
          <a:xfrm>
            <a:off x="4618037" y="2493962"/>
            <a:ext cx="644525" cy="1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84" name="Google Shape;1184;p73"/>
          <p:cNvSpPr txBox="1"/>
          <p:nvPr/>
        </p:nvSpPr>
        <p:spPr>
          <a:xfrm>
            <a:off x="4643437" y="2133600"/>
            <a:ext cx="51276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(1,N)</a:t>
            </a:r>
            <a:endParaRPr/>
          </a:p>
        </p:txBody>
      </p:sp>
      <p:sp>
        <p:nvSpPr>
          <p:cNvPr id="1185" name="Google Shape;1185;p73"/>
          <p:cNvSpPr txBox="1"/>
          <p:nvPr/>
        </p:nvSpPr>
        <p:spPr>
          <a:xfrm>
            <a:off x="3327400" y="2133600"/>
            <a:ext cx="51435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(0,N)</a:t>
            </a:r>
            <a:endParaRPr/>
          </a:p>
        </p:txBody>
      </p:sp>
      <p:cxnSp>
        <p:nvCxnSpPr>
          <p:cNvPr id="1186" name="Google Shape;1186;p73"/>
          <p:cNvCxnSpPr/>
          <p:nvPr/>
        </p:nvCxnSpPr>
        <p:spPr>
          <a:xfrm>
            <a:off x="5681662" y="2633662"/>
            <a:ext cx="58737" cy="3333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87" name="Google Shape;1187;p73"/>
          <p:cNvSpPr txBox="1"/>
          <p:nvPr/>
        </p:nvSpPr>
        <p:spPr>
          <a:xfrm>
            <a:off x="5348287" y="3633787"/>
            <a:ext cx="671512" cy="2762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Produto</a:t>
            </a:r>
            <a:endParaRPr/>
          </a:p>
        </p:txBody>
      </p:sp>
      <p:sp>
        <p:nvSpPr>
          <p:cNvPr id="1188" name="Google Shape;1188;p73"/>
          <p:cNvSpPr txBox="1"/>
          <p:nvPr/>
        </p:nvSpPr>
        <p:spPr>
          <a:xfrm>
            <a:off x="2365375" y="5572125"/>
            <a:ext cx="47942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(0,1)</a:t>
            </a:r>
            <a:endParaRPr/>
          </a:p>
        </p:txBody>
      </p:sp>
      <p:sp>
        <p:nvSpPr>
          <p:cNvPr id="1189" name="Google Shape;1189;p73"/>
          <p:cNvSpPr txBox="1"/>
          <p:nvPr/>
        </p:nvSpPr>
        <p:spPr>
          <a:xfrm>
            <a:off x="231775" y="857250"/>
            <a:ext cx="9209087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Neste esquema Aparece  apenas os nomes das tabelas, os nomes das colunas, as chaves primárias e as chaves estrangeiras não foram  representadas. </a:t>
            </a:r>
            <a:endParaRPr/>
          </a:p>
        </p:txBody>
      </p:sp>
      <p:sp>
        <p:nvSpPr>
          <p:cNvPr id="1190" name="Google Shape;1190;p73"/>
          <p:cNvSpPr/>
          <p:nvPr/>
        </p:nvSpPr>
        <p:spPr>
          <a:xfrm>
            <a:off x="5395912" y="2967037"/>
            <a:ext cx="688975" cy="339725"/>
          </a:xfrm>
          <a:prstGeom prst="flowChartDecision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91" name="Google Shape;1191;p73"/>
          <p:cNvCxnSpPr/>
          <p:nvPr/>
        </p:nvCxnSpPr>
        <p:spPr>
          <a:xfrm flipH="1">
            <a:off x="5684837" y="3306762"/>
            <a:ext cx="55562" cy="3270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92" name="Google Shape;1192;p73"/>
          <p:cNvSpPr txBox="1"/>
          <p:nvPr/>
        </p:nvSpPr>
        <p:spPr>
          <a:xfrm>
            <a:off x="2495550" y="3633787"/>
            <a:ext cx="468312" cy="2762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Lote</a:t>
            </a:r>
            <a:endParaRPr/>
          </a:p>
        </p:txBody>
      </p:sp>
      <p:cxnSp>
        <p:nvCxnSpPr>
          <p:cNvPr id="1193" name="Google Shape;1193;p73"/>
          <p:cNvCxnSpPr/>
          <p:nvPr/>
        </p:nvCxnSpPr>
        <p:spPr>
          <a:xfrm>
            <a:off x="2681287" y="2619375"/>
            <a:ext cx="79375" cy="28733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94" name="Google Shape;1194;p73"/>
          <p:cNvSpPr/>
          <p:nvPr/>
        </p:nvSpPr>
        <p:spPr>
          <a:xfrm>
            <a:off x="2439987" y="2906712"/>
            <a:ext cx="641350" cy="285750"/>
          </a:xfrm>
          <a:prstGeom prst="flowChartDecision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95" name="Google Shape;1195;p73"/>
          <p:cNvCxnSpPr/>
          <p:nvPr/>
        </p:nvCxnSpPr>
        <p:spPr>
          <a:xfrm flipH="1">
            <a:off x="2728912" y="3192462"/>
            <a:ext cx="31750" cy="4413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96" name="Google Shape;1196;p73"/>
          <p:cNvSpPr/>
          <p:nvPr/>
        </p:nvSpPr>
        <p:spPr>
          <a:xfrm>
            <a:off x="3798887" y="3627437"/>
            <a:ext cx="671512" cy="292100"/>
          </a:xfrm>
          <a:prstGeom prst="flowChartDecision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97" name="Google Shape;1197;p73"/>
          <p:cNvCxnSpPr/>
          <p:nvPr/>
        </p:nvCxnSpPr>
        <p:spPr>
          <a:xfrm>
            <a:off x="2963862" y="3771900"/>
            <a:ext cx="835025" cy="1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98" name="Google Shape;1198;p73"/>
          <p:cNvCxnSpPr/>
          <p:nvPr/>
        </p:nvCxnSpPr>
        <p:spPr>
          <a:xfrm flipH="1" rot="10800000">
            <a:off x="4470400" y="3771900"/>
            <a:ext cx="877887" cy="1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99" name="Google Shape;1199;p73"/>
          <p:cNvCxnSpPr/>
          <p:nvPr/>
        </p:nvCxnSpPr>
        <p:spPr>
          <a:xfrm>
            <a:off x="4522787" y="5016500"/>
            <a:ext cx="77787" cy="2778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00" name="Google Shape;1200;p73"/>
          <p:cNvSpPr txBox="1"/>
          <p:nvPr/>
        </p:nvSpPr>
        <p:spPr>
          <a:xfrm>
            <a:off x="3679825" y="5857875"/>
            <a:ext cx="1584325" cy="2762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Medicamento Vendido</a:t>
            </a:r>
            <a:endParaRPr/>
          </a:p>
        </p:txBody>
      </p:sp>
      <p:sp>
        <p:nvSpPr>
          <p:cNvPr id="1201" name="Google Shape;1201;p73"/>
          <p:cNvSpPr/>
          <p:nvPr/>
        </p:nvSpPr>
        <p:spPr>
          <a:xfrm>
            <a:off x="4256087" y="5294312"/>
            <a:ext cx="688975" cy="339725"/>
          </a:xfrm>
          <a:prstGeom prst="flowChartDecision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2" name="Google Shape;1202;p73"/>
          <p:cNvCxnSpPr/>
          <p:nvPr/>
        </p:nvCxnSpPr>
        <p:spPr>
          <a:xfrm flipH="1">
            <a:off x="4471987" y="5634037"/>
            <a:ext cx="128587" cy="22383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03" name="Google Shape;1203;p73"/>
          <p:cNvCxnSpPr/>
          <p:nvPr/>
        </p:nvCxnSpPr>
        <p:spPr>
          <a:xfrm flipH="1">
            <a:off x="5262562" y="3910012"/>
            <a:ext cx="422275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04" name="Google Shape;1204;p73"/>
          <p:cNvSpPr/>
          <p:nvPr/>
        </p:nvSpPr>
        <p:spPr>
          <a:xfrm>
            <a:off x="4799012" y="4143375"/>
            <a:ext cx="687387" cy="339725"/>
          </a:xfrm>
          <a:prstGeom prst="flowChartDecision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5" name="Google Shape;1205;p73"/>
          <p:cNvCxnSpPr/>
          <p:nvPr/>
        </p:nvCxnSpPr>
        <p:spPr>
          <a:xfrm flipH="1">
            <a:off x="4411662" y="4406900"/>
            <a:ext cx="582612" cy="52228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06" name="Google Shape;1206;p73"/>
          <p:cNvCxnSpPr/>
          <p:nvPr/>
        </p:nvCxnSpPr>
        <p:spPr>
          <a:xfrm>
            <a:off x="7392987" y="5040312"/>
            <a:ext cx="74612" cy="2698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07" name="Google Shape;1207;p73"/>
          <p:cNvSpPr txBox="1"/>
          <p:nvPr/>
        </p:nvSpPr>
        <p:spPr>
          <a:xfrm>
            <a:off x="7096125" y="5857875"/>
            <a:ext cx="628650" cy="2762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Vendas</a:t>
            </a:r>
            <a:endParaRPr/>
          </a:p>
        </p:txBody>
      </p:sp>
      <p:sp>
        <p:nvSpPr>
          <p:cNvPr id="1208" name="Google Shape;1208;p73"/>
          <p:cNvSpPr/>
          <p:nvPr/>
        </p:nvSpPr>
        <p:spPr>
          <a:xfrm>
            <a:off x="7123112" y="5310187"/>
            <a:ext cx="688975" cy="339725"/>
          </a:xfrm>
          <a:prstGeom prst="flowChartDecision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9" name="Google Shape;1209;p73"/>
          <p:cNvCxnSpPr/>
          <p:nvPr/>
        </p:nvCxnSpPr>
        <p:spPr>
          <a:xfrm flipH="1">
            <a:off x="7410450" y="5649912"/>
            <a:ext cx="57150" cy="2079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0" name="Google Shape;1210;p73"/>
          <p:cNvCxnSpPr/>
          <p:nvPr/>
        </p:nvCxnSpPr>
        <p:spPr>
          <a:xfrm>
            <a:off x="5684837" y="3910012"/>
            <a:ext cx="465137" cy="2301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1" name="Google Shape;1211;p73"/>
          <p:cNvCxnSpPr/>
          <p:nvPr/>
        </p:nvCxnSpPr>
        <p:spPr>
          <a:xfrm>
            <a:off x="6423025" y="4286250"/>
            <a:ext cx="1238250" cy="5715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12" name="Google Shape;1212;p73"/>
          <p:cNvSpPr/>
          <p:nvPr/>
        </p:nvSpPr>
        <p:spPr>
          <a:xfrm>
            <a:off x="6016625" y="5851525"/>
            <a:ext cx="669925" cy="292100"/>
          </a:xfrm>
          <a:prstGeom prst="flowChartDecision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13" name="Google Shape;1213;p73"/>
          <p:cNvCxnSpPr/>
          <p:nvPr/>
        </p:nvCxnSpPr>
        <p:spPr>
          <a:xfrm>
            <a:off x="5264150" y="5995987"/>
            <a:ext cx="752475" cy="1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4" name="Google Shape;1214;p73"/>
          <p:cNvCxnSpPr/>
          <p:nvPr/>
        </p:nvCxnSpPr>
        <p:spPr>
          <a:xfrm flipH="1" rot="10800000">
            <a:off x="6686550" y="5995987"/>
            <a:ext cx="409575" cy="1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15" name="Google Shape;1215;p73"/>
          <p:cNvSpPr txBox="1"/>
          <p:nvPr/>
        </p:nvSpPr>
        <p:spPr>
          <a:xfrm>
            <a:off x="1019175" y="5857875"/>
            <a:ext cx="1152525" cy="2762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Receita Médica</a:t>
            </a:r>
            <a:endParaRPr/>
          </a:p>
        </p:txBody>
      </p:sp>
      <p:sp>
        <p:nvSpPr>
          <p:cNvPr id="1216" name="Google Shape;1216;p73"/>
          <p:cNvSpPr/>
          <p:nvPr/>
        </p:nvSpPr>
        <p:spPr>
          <a:xfrm>
            <a:off x="2678112" y="5853112"/>
            <a:ext cx="669925" cy="292100"/>
          </a:xfrm>
          <a:prstGeom prst="flowChartDecision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17" name="Google Shape;1217;p73"/>
          <p:cNvCxnSpPr/>
          <p:nvPr/>
        </p:nvCxnSpPr>
        <p:spPr>
          <a:xfrm>
            <a:off x="2171700" y="5995987"/>
            <a:ext cx="506412" cy="31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8" name="Google Shape;1218;p73"/>
          <p:cNvCxnSpPr/>
          <p:nvPr/>
        </p:nvCxnSpPr>
        <p:spPr>
          <a:xfrm flipH="1" rot="10800000">
            <a:off x="3348037" y="5995987"/>
            <a:ext cx="331787" cy="31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19" name="Google Shape;1219;p73"/>
          <p:cNvSpPr txBox="1"/>
          <p:nvPr/>
        </p:nvSpPr>
        <p:spPr>
          <a:xfrm>
            <a:off x="3138487" y="5572125"/>
            <a:ext cx="51276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(1,N)</a:t>
            </a:r>
            <a:endParaRPr/>
          </a:p>
        </p:txBody>
      </p:sp>
      <p:sp>
        <p:nvSpPr>
          <p:cNvPr id="1220" name="Google Shape;1220;p73"/>
          <p:cNvSpPr txBox="1"/>
          <p:nvPr/>
        </p:nvSpPr>
        <p:spPr>
          <a:xfrm>
            <a:off x="4565650" y="5000625"/>
            <a:ext cx="47942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(1,1)</a:t>
            </a:r>
            <a:endParaRPr/>
          </a:p>
        </p:txBody>
      </p:sp>
      <p:sp>
        <p:nvSpPr>
          <p:cNvPr id="1221" name="Google Shape;1221;p73"/>
          <p:cNvSpPr txBox="1"/>
          <p:nvPr/>
        </p:nvSpPr>
        <p:spPr>
          <a:xfrm>
            <a:off x="4602162" y="5557837"/>
            <a:ext cx="51276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(0,N)</a:t>
            </a:r>
            <a:endParaRPr/>
          </a:p>
        </p:txBody>
      </p:sp>
      <p:sp>
        <p:nvSpPr>
          <p:cNvPr id="1222" name="Google Shape;1222;p73"/>
          <p:cNvSpPr txBox="1"/>
          <p:nvPr/>
        </p:nvSpPr>
        <p:spPr>
          <a:xfrm>
            <a:off x="5594350" y="5637212"/>
            <a:ext cx="51276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(0,N)</a:t>
            </a:r>
            <a:endParaRPr/>
          </a:p>
        </p:txBody>
      </p:sp>
      <p:sp>
        <p:nvSpPr>
          <p:cNvPr id="1223" name="Google Shape;1223;p73"/>
          <p:cNvSpPr txBox="1"/>
          <p:nvPr/>
        </p:nvSpPr>
        <p:spPr>
          <a:xfrm>
            <a:off x="6578600" y="5643562"/>
            <a:ext cx="47942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(1,1)</a:t>
            </a:r>
            <a:endParaRPr/>
          </a:p>
        </p:txBody>
      </p:sp>
      <p:sp>
        <p:nvSpPr>
          <p:cNvPr id="1224" name="Google Shape;1224;p73"/>
          <p:cNvSpPr txBox="1"/>
          <p:nvPr/>
        </p:nvSpPr>
        <p:spPr>
          <a:xfrm>
            <a:off x="7429500" y="5072062"/>
            <a:ext cx="51276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(0,N)</a:t>
            </a:r>
            <a:endParaRPr/>
          </a:p>
        </p:txBody>
      </p:sp>
      <p:sp>
        <p:nvSpPr>
          <p:cNvPr id="1225" name="Google Shape;1225;p73"/>
          <p:cNvSpPr txBox="1"/>
          <p:nvPr/>
        </p:nvSpPr>
        <p:spPr>
          <a:xfrm>
            <a:off x="7507287" y="5572125"/>
            <a:ext cx="51276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(0,N)</a:t>
            </a:r>
            <a:endParaRPr/>
          </a:p>
        </p:txBody>
      </p:sp>
      <p:sp>
        <p:nvSpPr>
          <p:cNvPr id="1226" name="Google Shape;1226;p73"/>
          <p:cNvSpPr txBox="1"/>
          <p:nvPr/>
        </p:nvSpPr>
        <p:spPr>
          <a:xfrm>
            <a:off x="4953000" y="3857625"/>
            <a:ext cx="47942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(1,1)</a:t>
            </a:r>
            <a:endParaRPr/>
          </a:p>
        </p:txBody>
      </p:sp>
      <p:sp>
        <p:nvSpPr>
          <p:cNvPr id="1227" name="Google Shape;1227;p73"/>
          <p:cNvSpPr txBox="1"/>
          <p:nvPr/>
        </p:nvSpPr>
        <p:spPr>
          <a:xfrm>
            <a:off x="6064250" y="3819525"/>
            <a:ext cx="47942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(1,1)</a:t>
            </a:r>
            <a:endParaRPr/>
          </a:p>
        </p:txBody>
      </p:sp>
      <p:sp>
        <p:nvSpPr>
          <p:cNvPr id="1228" name="Google Shape;1228;p73"/>
          <p:cNvSpPr txBox="1"/>
          <p:nvPr/>
        </p:nvSpPr>
        <p:spPr>
          <a:xfrm>
            <a:off x="6888162" y="4286250"/>
            <a:ext cx="47942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(0,1)</a:t>
            </a:r>
            <a:endParaRPr/>
          </a:p>
        </p:txBody>
      </p:sp>
      <p:sp>
        <p:nvSpPr>
          <p:cNvPr id="1229" name="Google Shape;1229;p73"/>
          <p:cNvSpPr txBox="1"/>
          <p:nvPr/>
        </p:nvSpPr>
        <p:spPr>
          <a:xfrm>
            <a:off x="4256087" y="4357687"/>
            <a:ext cx="47942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(0,1)</a:t>
            </a:r>
            <a:endParaRPr/>
          </a:p>
        </p:txBody>
      </p:sp>
      <p:sp>
        <p:nvSpPr>
          <p:cNvPr id="1230" name="Google Shape;1230;p73"/>
          <p:cNvSpPr txBox="1"/>
          <p:nvPr/>
        </p:nvSpPr>
        <p:spPr>
          <a:xfrm>
            <a:off x="2786062" y="2643187"/>
            <a:ext cx="47942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(1,1)</a:t>
            </a:r>
            <a:endParaRPr/>
          </a:p>
        </p:txBody>
      </p:sp>
      <p:sp>
        <p:nvSpPr>
          <p:cNvPr id="1231" name="Google Shape;1231;p73"/>
          <p:cNvSpPr txBox="1"/>
          <p:nvPr/>
        </p:nvSpPr>
        <p:spPr>
          <a:xfrm>
            <a:off x="2786062" y="3214687"/>
            <a:ext cx="51276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(0,N)</a:t>
            </a:r>
            <a:endParaRPr/>
          </a:p>
        </p:txBody>
      </p:sp>
      <p:sp>
        <p:nvSpPr>
          <p:cNvPr id="1232" name="Google Shape;1232;p73"/>
          <p:cNvSpPr txBox="1"/>
          <p:nvPr/>
        </p:nvSpPr>
        <p:spPr>
          <a:xfrm>
            <a:off x="3327400" y="3500437"/>
            <a:ext cx="51435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(0,N)</a:t>
            </a:r>
            <a:endParaRPr/>
          </a:p>
        </p:txBody>
      </p:sp>
      <p:sp>
        <p:nvSpPr>
          <p:cNvPr id="1233" name="Google Shape;1233;p73"/>
          <p:cNvSpPr txBox="1"/>
          <p:nvPr/>
        </p:nvSpPr>
        <p:spPr>
          <a:xfrm>
            <a:off x="4489450" y="3500437"/>
            <a:ext cx="51276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(1,N)</a:t>
            </a:r>
            <a:endParaRPr/>
          </a:p>
        </p:txBody>
      </p:sp>
      <p:sp>
        <p:nvSpPr>
          <p:cNvPr id="1234" name="Google Shape;1234;p73"/>
          <p:cNvSpPr txBox="1"/>
          <p:nvPr/>
        </p:nvSpPr>
        <p:spPr>
          <a:xfrm>
            <a:off x="5726112" y="2643187"/>
            <a:ext cx="4810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(1,1)</a:t>
            </a:r>
            <a:endParaRPr/>
          </a:p>
        </p:txBody>
      </p:sp>
      <p:sp>
        <p:nvSpPr>
          <p:cNvPr id="1235" name="Google Shape;1235;p73"/>
          <p:cNvSpPr txBox="1"/>
          <p:nvPr/>
        </p:nvSpPr>
        <p:spPr>
          <a:xfrm>
            <a:off x="5727700" y="3286125"/>
            <a:ext cx="51276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(0,N)</a:t>
            </a:r>
            <a:endParaRPr/>
          </a:p>
        </p:txBody>
      </p:sp>
      <p:sp>
        <p:nvSpPr>
          <p:cNvPr id="1236" name="Google Shape;1236;p73"/>
          <p:cNvSpPr txBox="1"/>
          <p:nvPr/>
        </p:nvSpPr>
        <p:spPr>
          <a:xfrm>
            <a:off x="4005262" y="4740275"/>
            <a:ext cx="1035050" cy="27622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Medicamento</a:t>
            </a:r>
            <a:endParaRPr/>
          </a:p>
        </p:txBody>
      </p:sp>
      <p:sp>
        <p:nvSpPr>
          <p:cNvPr id="1237" name="Google Shape;1237;p73"/>
          <p:cNvSpPr/>
          <p:nvPr/>
        </p:nvSpPr>
        <p:spPr>
          <a:xfrm>
            <a:off x="5959475" y="4075112"/>
            <a:ext cx="687387" cy="339725"/>
          </a:xfrm>
          <a:prstGeom prst="flowChartDecision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8" name="Google Shape;1238;p73"/>
          <p:cNvSpPr txBox="1"/>
          <p:nvPr/>
        </p:nvSpPr>
        <p:spPr>
          <a:xfrm>
            <a:off x="6958012" y="4764087"/>
            <a:ext cx="871537" cy="27622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Perfumaria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74"/>
          <p:cNvSpPr txBox="1"/>
          <p:nvPr>
            <p:ph idx="4294967295" type="title"/>
          </p:nvPr>
        </p:nvSpPr>
        <p:spPr>
          <a:xfrm>
            <a:off x="1341438" y="266700"/>
            <a:ext cx="77597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80"/>
              <a:buFont typeface="Lucida Sans"/>
              <a:buNone/>
            </a:pPr>
            <a:r>
              <a:rPr b="1" i="0" lang="en-US" sz="2880" u="none" cap="none" strike="noStrike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rPr>
              <a:t>Esquema Conceitual E-R </a:t>
            </a:r>
            <a:endParaRPr/>
          </a:p>
        </p:txBody>
      </p:sp>
      <p:sp>
        <p:nvSpPr>
          <p:cNvPr id="1244" name="Google Shape;1244;p74"/>
          <p:cNvSpPr txBox="1"/>
          <p:nvPr/>
        </p:nvSpPr>
        <p:spPr>
          <a:xfrm>
            <a:off x="1871662" y="2241550"/>
            <a:ext cx="1395412" cy="35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endParaRPr/>
          </a:p>
        </p:txBody>
      </p:sp>
      <p:sp>
        <p:nvSpPr>
          <p:cNvPr id="1245" name="Google Shape;1245;p74"/>
          <p:cNvSpPr txBox="1"/>
          <p:nvPr/>
        </p:nvSpPr>
        <p:spPr>
          <a:xfrm>
            <a:off x="6927850" y="1803400"/>
            <a:ext cx="1684337" cy="3746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DEPARTAMENTO</a:t>
            </a:r>
            <a:endParaRPr/>
          </a:p>
        </p:txBody>
      </p:sp>
      <p:sp>
        <p:nvSpPr>
          <p:cNvPr id="1246" name="Google Shape;1246;p74"/>
          <p:cNvSpPr txBox="1"/>
          <p:nvPr/>
        </p:nvSpPr>
        <p:spPr>
          <a:xfrm>
            <a:off x="7072312" y="4432300"/>
            <a:ext cx="1395412" cy="355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endParaRPr/>
          </a:p>
        </p:txBody>
      </p:sp>
      <p:sp>
        <p:nvSpPr>
          <p:cNvPr id="1247" name="Google Shape;1247;p74"/>
          <p:cNvSpPr txBox="1"/>
          <p:nvPr/>
        </p:nvSpPr>
        <p:spPr>
          <a:xfrm>
            <a:off x="3714750" y="5695950"/>
            <a:ext cx="1465262" cy="381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DEPENDENTE</a:t>
            </a:r>
            <a:endParaRPr/>
          </a:p>
        </p:txBody>
      </p:sp>
      <p:sp>
        <p:nvSpPr>
          <p:cNvPr id="1248" name="Google Shape;1248;p74"/>
          <p:cNvSpPr/>
          <p:nvPr/>
        </p:nvSpPr>
        <p:spPr>
          <a:xfrm>
            <a:off x="1892300" y="3536950"/>
            <a:ext cx="1374775" cy="698500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supervisiona</a:t>
            </a:r>
            <a:endParaRPr/>
          </a:p>
        </p:txBody>
      </p:sp>
      <p:sp>
        <p:nvSpPr>
          <p:cNvPr id="1249" name="Google Shape;1249;p74"/>
          <p:cNvSpPr/>
          <p:nvPr/>
        </p:nvSpPr>
        <p:spPr>
          <a:xfrm>
            <a:off x="4554537" y="1060450"/>
            <a:ext cx="1374775" cy="850900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emprega</a:t>
            </a:r>
            <a:endParaRPr/>
          </a:p>
        </p:txBody>
      </p:sp>
      <p:sp>
        <p:nvSpPr>
          <p:cNvPr id="1250" name="Google Shape;1250;p74"/>
          <p:cNvSpPr/>
          <p:nvPr/>
        </p:nvSpPr>
        <p:spPr>
          <a:xfrm>
            <a:off x="4554537" y="3384550"/>
            <a:ext cx="1374775" cy="850900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74"/>
          <p:cNvSpPr/>
          <p:nvPr/>
        </p:nvSpPr>
        <p:spPr>
          <a:xfrm>
            <a:off x="4533900" y="2203450"/>
            <a:ext cx="1374775" cy="850900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gerencia</a:t>
            </a:r>
            <a:endParaRPr/>
          </a:p>
        </p:txBody>
      </p:sp>
      <p:sp>
        <p:nvSpPr>
          <p:cNvPr id="1252" name="Google Shape;1252;p74"/>
          <p:cNvSpPr/>
          <p:nvPr/>
        </p:nvSpPr>
        <p:spPr>
          <a:xfrm>
            <a:off x="3714750" y="4324350"/>
            <a:ext cx="1423987" cy="933450"/>
          </a:xfrm>
          <a:prstGeom prst="diamond">
            <a:avLst/>
          </a:prstGeom>
          <a:noFill/>
          <a:ln cap="flat" cmpd="dbl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possui</a:t>
            </a:r>
            <a:endParaRPr/>
          </a:p>
        </p:txBody>
      </p:sp>
      <p:sp>
        <p:nvSpPr>
          <p:cNvPr id="1253" name="Google Shape;1253;p74"/>
          <p:cNvSpPr/>
          <p:nvPr/>
        </p:nvSpPr>
        <p:spPr>
          <a:xfrm>
            <a:off x="7092950" y="2870200"/>
            <a:ext cx="1374775" cy="850900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controla</a:t>
            </a:r>
            <a:endParaRPr/>
          </a:p>
        </p:txBody>
      </p:sp>
      <p:sp>
        <p:nvSpPr>
          <p:cNvPr id="1254" name="Google Shape;1254;p74"/>
          <p:cNvSpPr txBox="1"/>
          <p:nvPr/>
        </p:nvSpPr>
        <p:spPr>
          <a:xfrm>
            <a:off x="4044950" y="2057400"/>
            <a:ext cx="1028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início</a:t>
            </a:r>
            <a:endParaRPr/>
          </a:p>
        </p:txBody>
      </p:sp>
      <p:sp>
        <p:nvSpPr>
          <p:cNvPr id="1255" name="Google Shape;1255;p74"/>
          <p:cNvSpPr txBox="1"/>
          <p:nvPr/>
        </p:nvSpPr>
        <p:spPr>
          <a:xfrm>
            <a:off x="7759700" y="1219200"/>
            <a:ext cx="81915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endParaRPr/>
          </a:p>
        </p:txBody>
      </p:sp>
      <p:sp>
        <p:nvSpPr>
          <p:cNvPr id="1256" name="Google Shape;1256;p74"/>
          <p:cNvSpPr txBox="1"/>
          <p:nvPr/>
        </p:nvSpPr>
        <p:spPr>
          <a:xfrm>
            <a:off x="7594600" y="4876800"/>
            <a:ext cx="819150" cy="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endParaRPr/>
          </a:p>
        </p:txBody>
      </p:sp>
      <p:sp>
        <p:nvSpPr>
          <p:cNvPr id="1257" name="Google Shape;1257;p74"/>
          <p:cNvSpPr txBox="1"/>
          <p:nvPr/>
        </p:nvSpPr>
        <p:spPr>
          <a:xfrm>
            <a:off x="5365750" y="4191000"/>
            <a:ext cx="660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Horas</a:t>
            </a:r>
            <a:endParaRPr/>
          </a:p>
        </p:txBody>
      </p:sp>
      <p:sp>
        <p:nvSpPr>
          <p:cNvPr id="1258" name="Google Shape;1258;p74"/>
          <p:cNvSpPr txBox="1"/>
          <p:nvPr/>
        </p:nvSpPr>
        <p:spPr>
          <a:xfrm>
            <a:off x="1403350" y="838200"/>
            <a:ext cx="1525587" cy="13827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nascimento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Sexo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Endereco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Salario</a:t>
            </a:r>
            <a:endParaRPr/>
          </a:p>
        </p:txBody>
      </p:sp>
      <p:sp>
        <p:nvSpPr>
          <p:cNvPr id="1259" name="Google Shape;1259;p74"/>
          <p:cNvSpPr txBox="1"/>
          <p:nvPr/>
        </p:nvSpPr>
        <p:spPr>
          <a:xfrm>
            <a:off x="5200650" y="5410200"/>
            <a:ext cx="1495425" cy="95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Sexo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nascimento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Relacionamento</a:t>
            </a:r>
            <a:endParaRPr/>
          </a:p>
        </p:txBody>
      </p:sp>
      <p:cxnSp>
        <p:nvCxnSpPr>
          <p:cNvPr id="1260" name="Google Shape;1260;p74"/>
          <p:cNvCxnSpPr/>
          <p:nvPr/>
        </p:nvCxnSpPr>
        <p:spPr>
          <a:xfrm flipH="1">
            <a:off x="1871662" y="2616200"/>
            <a:ext cx="177800" cy="12636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61" name="Google Shape;1261;p74"/>
          <p:cNvCxnSpPr/>
          <p:nvPr/>
        </p:nvCxnSpPr>
        <p:spPr>
          <a:xfrm>
            <a:off x="3040062" y="2616200"/>
            <a:ext cx="214312" cy="12636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62" name="Google Shape;1262;p74"/>
          <p:cNvSpPr txBox="1"/>
          <p:nvPr/>
        </p:nvSpPr>
        <p:spPr>
          <a:xfrm>
            <a:off x="2311400" y="3200400"/>
            <a:ext cx="1385887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supervisionado</a:t>
            </a:r>
            <a:endParaRPr/>
          </a:p>
        </p:txBody>
      </p:sp>
      <p:sp>
        <p:nvSpPr>
          <p:cNvPr id="1263" name="Google Shape;1263;p74"/>
          <p:cNvSpPr txBox="1"/>
          <p:nvPr/>
        </p:nvSpPr>
        <p:spPr>
          <a:xfrm>
            <a:off x="1320800" y="3124200"/>
            <a:ext cx="1008062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</a:t>
            </a:r>
            <a:endParaRPr/>
          </a:p>
        </p:txBody>
      </p:sp>
      <p:cxnSp>
        <p:nvCxnSpPr>
          <p:cNvPr id="1264" name="Google Shape;1264;p74"/>
          <p:cNvCxnSpPr/>
          <p:nvPr/>
        </p:nvCxnSpPr>
        <p:spPr>
          <a:xfrm flipH="1" rot="10800000">
            <a:off x="3074987" y="1466850"/>
            <a:ext cx="1444625" cy="7810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65" name="Google Shape;1265;p74"/>
          <p:cNvCxnSpPr/>
          <p:nvPr/>
        </p:nvCxnSpPr>
        <p:spPr>
          <a:xfrm>
            <a:off x="5964237" y="1504950"/>
            <a:ext cx="928687" cy="3238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66" name="Google Shape;1266;p74"/>
          <p:cNvCxnSpPr/>
          <p:nvPr/>
        </p:nvCxnSpPr>
        <p:spPr>
          <a:xfrm>
            <a:off x="3295650" y="2393950"/>
            <a:ext cx="1209675" cy="2222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67" name="Google Shape;1267;p74"/>
          <p:cNvCxnSpPr/>
          <p:nvPr/>
        </p:nvCxnSpPr>
        <p:spPr>
          <a:xfrm>
            <a:off x="3302000" y="2533650"/>
            <a:ext cx="1217612" cy="1257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68" name="Google Shape;1268;p74"/>
          <p:cNvCxnSpPr/>
          <p:nvPr/>
        </p:nvCxnSpPr>
        <p:spPr>
          <a:xfrm flipH="1" rot="10800000">
            <a:off x="5922962" y="2095500"/>
            <a:ext cx="969962" cy="5524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69" name="Google Shape;1269;p74"/>
          <p:cNvCxnSpPr/>
          <p:nvPr/>
        </p:nvCxnSpPr>
        <p:spPr>
          <a:xfrm>
            <a:off x="5943600" y="3829050"/>
            <a:ext cx="1093787" cy="7810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70" name="Google Shape;1270;p74"/>
          <p:cNvCxnSpPr/>
          <p:nvPr/>
        </p:nvCxnSpPr>
        <p:spPr>
          <a:xfrm rot="10800000">
            <a:off x="7780337" y="2184400"/>
            <a:ext cx="0" cy="6794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71" name="Google Shape;1271;p74"/>
          <p:cNvCxnSpPr/>
          <p:nvPr/>
        </p:nvCxnSpPr>
        <p:spPr>
          <a:xfrm>
            <a:off x="7780337" y="3733800"/>
            <a:ext cx="0" cy="6667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72" name="Google Shape;1272;p74"/>
          <p:cNvCxnSpPr/>
          <p:nvPr/>
        </p:nvCxnSpPr>
        <p:spPr>
          <a:xfrm>
            <a:off x="3246437" y="2616200"/>
            <a:ext cx="1184275" cy="16827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73" name="Google Shape;1273;p74"/>
          <p:cNvCxnSpPr/>
          <p:nvPr/>
        </p:nvCxnSpPr>
        <p:spPr>
          <a:xfrm>
            <a:off x="4437062" y="527685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74" name="Google Shape;1274;p74"/>
          <p:cNvSpPr txBox="1"/>
          <p:nvPr/>
        </p:nvSpPr>
        <p:spPr>
          <a:xfrm>
            <a:off x="3879850" y="1295400"/>
            <a:ext cx="5492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(1,1)</a:t>
            </a:r>
            <a:endParaRPr/>
          </a:p>
        </p:txBody>
      </p:sp>
      <p:sp>
        <p:nvSpPr>
          <p:cNvPr id="1275" name="Google Shape;1275;p74"/>
          <p:cNvSpPr txBox="1"/>
          <p:nvPr/>
        </p:nvSpPr>
        <p:spPr>
          <a:xfrm>
            <a:off x="5969000" y="1243012"/>
            <a:ext cx="5810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(1,N)</a:t>
            </a:r>
            <a:endParaRPr/>
          </a:p>
        </p:txBody>
      </p:sp>
      <p:sp>
        <p:nvSpPr>
          <p:cNvPr id="1276" name="Google Shape;1276;p74"/>
          <p:cNvSpPr txBox="1"/>
          <p:nvPr/>
        </p:nvSpPr>
        <p:spPr>
          <a:xfrm>
            <a:off x="4292600" y="3352800"/>
            <a:ext cx="5810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(0,N)</a:t>
            </a:r>
            <a:endParaRPr/>
          </a:p>
        </p:txBody>
      </p:sp>
      <p:sp>
        <p:nvSpPr>
          <p:cNvPr id="1277" name="Google Shape;1277;p74"/>
          <p:cNvSpPr txBox="1"/>
          <p:nvPr/>
        </p:nvSpPr>
        <p:spPr>
          <a:xfrm>
            <a:off x="5948362" y="3586162"/>
            <a:ext cx="5810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(1,N)</a:t>
            </a:r>
            <a:endParaRPr/>
          </a:p>
        </p:txBody>
      </p:sp>
      <p:sp>
        <p:nvSpPr>
          <p:cNvPr id="1278" name="Google Shape;1278;p74"/>
          <p:cNvSpPr txBox="1"/>
          <p:nvPr/>
        </p:nvSpPr>
        <p:spPr>
          <a:xfrm>
            <a:off x="5969000" y="2576512"/>
            <a:ext cx="5810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(0,N)</a:t>
            </a:r>
            <a:endParaRPr/>
          </a:p>
        </p:txBody>
      </p:sp>
      <p:sp>
        <p:nvSpPr>
          <p:cNvPr id="1279" name="Google Shape;1279;p74"/>
          <p:cNvSpPr txBox="1"/>
          <p:nvPr/>
        </p:nvSpPr>
        <p:spPr>
          <a:xfrm>
            <a:off x="3962400" y="2667000"/>
            <a:ext cx="5810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(0,N)</a:t>
            </a:r>
            <a:endParaRPr/>
          </a:p>
        </p:txBody>
      </p:sp>
      <p:sp>
        <p:nvSpPr>
          <p:cNvPr id="1280" name="Google Shape;1280;p74"/>
          <p:cNvSpPr txBox="1"/>
          <p:nvPr/>
        </p:nvSpPr>
        <p:spPr>
          <a:xfrm>
            <a:off x="1238250" y="3581400"/>
            <a:ext cx="5810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(0,N)</a:t>
            </a:r>
            <a:endParaRPr/>
          </a:p>
        </p:txBody>
      </p:sp>
      <p:sp>
        <p:nvSpPr>
          <p:cNvPr id="1281" name="Google Shape;1281;p74"/>
          <p:cNvSpPr txBox="1"/>
          <p:nvPr/>
        </p:nvSpPr>
        <p:spPr>
          <a:xfrm>
            <a:off x="3632200" y="4038600"/>
            <a:ext cx="5810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(0,N)</a:t>
            </a:r>
            <a:endParaRPr/>
          </a:p>
        </p:txBody>
      </p:sp>
      <p:sp>
        <p:nvSpPr>
          <p:cNvPr id="1282" name="Google Shape;1282;p74"/>
          <p:cNvSpPr txBox="1"/>
          <p:nvPr/>
        </p:nvSpPr>
        <p:spPr>
          <a:xfrm>
            <a:off x="7785100" y="2576512"/>
            <a:ext cx="5810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(0,N)</a:t>
            </a:r>
            <a:endParaRPr/>
          </a:p>
        </p:txBody>
      </p:sp>
      <p:sp>
        <p:nvSpPr>
          <p:cNvPr id="1283" name="Google Shape;1283;p74"/>
          <p:cNvSpPr txBox="1"/>
          <p:nvPr/>
        </p:nvSpPr>
        <p:spPr>
          <a:xfrm>
            <a:off x="7785100" y="3700462"/>
            <a:ext cx="5508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(1,1)</a:t>
            </a:r>
            <a:endParaRPr/>
          </a:p>
        </p:txBody>
      </p:sp>
      <p:sp>
        <p:nvSpPr>
          <p:cNvPr id="1284" name="Google Shape;1284;p74"/>
          <p:cNvSpPr txBox="1"/>
          <p:nvPr/>
        </p:nvSpPr>
        <p:spPr>
          <a:xfrm>
            <a:off x="4421187" y="5243512"/>
            <a:ext cx="6969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(1,1)</a:t>
            </a:r>
            <a:endParaRPr/>
          </a:p>
        </p:txBody>
      </p:sp>
      <p:sp>
        <p:nvSpPr>
          <p:cNvPr id="1285" name="Google Shape;1285;p74"/>
          <p:cNvSpPr txBox="1"/>
          <p:nvPr/>
        </p:nvSpPr>
        <p:spPr>
          <a:xfrm>
            <a:off x="3224212" y="3586162"/>
            <a:ext cx="5508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(0,1)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75"/>
          <p:cNvSpPr txBox="1"/>
          <p:nvPr>
            <p:ph idx="1" type="body"/>
          </p:nvPr>
        </p:nvSpPr>
        <p:spPr>
          <a:xfrm>
            <a:off x="742950" y="1981200"/>
            <a:ext cx="91630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587" lvl="0" marL="3651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8"/>
              <a:buFont typeface="Noto Sans Symbols"/>
              <a:buChar char="🞂"/>
            </a:pPr>
            <a:r>
              <a:rPr b="1" i="0" lang="en-US" sz="2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Principais Abstrações usadas no MER </a:t>
            </a:r>
            <a:endParaRPr/>
          </a:p>
          <a:p>
            <a:pPr indent="-228599" lvl="1" marL="6207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1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Classificação: </a:t>
            </a:r>
            <a:r>
              <a:rPr b="0" i="1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agrupar objetos similares em classes </a:t>
            </a:r>
            <a:endParaRPr/>
          </a:p>
          <a:p>
            <a:pPr indent="-228599" lvl="2" marL="85883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1" lang="en-US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Exemplo: classificação de entidades em um tipo de entidade</a:t>
            </a:r>
            <a:endParaRPr/>
          </a:p>
          <a:p>
            <a:pPr indent="-228599" lvl="2" marL="85883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1" lang="en-US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-todos alunos  = entidade ALUNO</a:t>
            </a:r>
            <a:endParaRPr b="0" i="0" sz="19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1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Instanciação:</a:t>
            </a: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b="0" i="1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designar objetos distintos de uma classe</a:t>
            </a:r>
            <a:endParaRPr b="0" i="1" sz="21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2" marL="85883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1" lang="en-US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Ex:. uma entidade   alunoé instância de um tipo de entidade  ALUNO</a:t>
            </a:r>
            <a:endParaRPr/>
          </a:p>
          <a:p>
            <a:pPr indent="-228599" lvl="2" marL="85883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1" lang="en-US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João é uma instancia do tipo de entidade ALUNO</a:t>
            </a:r>
            <a:endParaRPr/>
          </a:p>
          <a:p>
            <a:pPr indent="-228599" lvl="1" marL="6207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1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Identificação:</a:t>
            </a: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b="0" i="1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critérios para identificar univocamente um conceito</a:t>
            </a:r>
            <a:endParaRPr/>
          </a:p>
          <a:p>
            <a:pPr indent="-228599" lvl="2" marL="85883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1" lang="en-US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Exemplo: nome de tipo de entidade e de atributo</a:t>
            </a:r>
            <a:endParaRPr/>
          </a:p>
          <a:p>
            <a:pPr indent="-228599" lvl="1" marL="6207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1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Associação:</a:t>
            </a: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b="0" i="1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associar objetos de classes independentes</a:t>
            </a:r>
            <a:endParaRPr/>
          </a:p>
          <a:p>
            <a:pPr indent="-228599" lvl="2" marL="85883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1" lang="en-US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Exemplo: relacionamento é uma associação entre entidades</a:t>
            </a:r>
            <a:endParaRPr/>
          </a:p>
        </p:txBody>
      </p:sp>
      <p:sp>
        <p:nvSpPr>
          <p:cNvPr id="1292" name="Google Shape;1292;p75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93" name="Google Shape;1293;p75"/>
          <p:cNvSpPr txBox="1"/>
          <p:nvPr>
            <p:ph idx="4294967295"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2.1 Introdução ao Modelo Entidade-Relacionamento  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76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00" name="Google Shape;1300;p76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 Introdução ao Modelo Entidade-Relacionamento</a:t>
            </a:r>
            <a:endParaRPr/>
          </a:p>
        </p:txBody>
      </p:sp>
      <p:sp>
        <p:nvSpPr>
          <p:cNvPr id="1301" name="Google Shape;1301;p76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Abstrações não previstas no MER: Extensões </a:t>
            </a:r>
            <a:endParaRPr/>
          </a:p>
          <a:p>
            <a:pPr indent="0" lvl="1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Especialização</a:t>
            </a:r>
            <a:endParaRPr/>
          </a:p>
          <a:p>
            <a:pPr indent="0" lvl="2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subdividir uma classe em subclasses mais especializadas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1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Generalização</a:t>
            </a:r>
            <a:endParaRPr/>
          </a:p>
          <a:p>
            <a:pPr indent="0" lvl="2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generalizar várias classes de objetos em uma classe que inclui todos os objetos de todas as classes generalizadas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Agregação</a:t>
            </a:r>
            <a:endParaRPr/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construir objetos compostos a partir de objetos componentes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77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08" name="Google Shape;1308;p77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O Modelos de Dados Entidade-Relacionamento</a:t>
            </a:r>
            <a:endParaRPr/>
          </a:p>
        </p:txBody>
      </p:sp>
      <p:sp>
        <p:nvSpPr>
          <p:cNvPr id="1309" name="Google Shape;1309;p77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2.1 Introdução ao MER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Ferramentas e conceitos de modelagem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2.3 Principais extensões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78"/>
          <p:cNvSpPr txBox="1"/>
          <p:nvPr>
            <p:ph idx="1" type="body"/>
          </p:nvPr>
        </p:nvSpPr>
        <p:spPr>
          <a:xfrm>
            <a:off x="495300" y="1481137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587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8"/>
              <a:buFont typeface="Noto Sans Symbols"/>
              <a:buChar char="🞂"/>
            </a:pPr>
            <a:r>
              <a:rPr b="1" i="0" lang="en-US" sz="2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Entidade</a:t>
            </a:r>
            <a:endParaRPr/>
          </a:p>
          <a:p>
            <a:pPr indent="-228599" lvl="1" marL="620712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representação abstrata de um objeto ou conceito do mundo real que está sendo modelado</a:t>
            </a:r>
            <a:endParaRPr/>
          </a:p>
          <a:p>
            <a:pPr indent="-228599" lvl="2" marL="85883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Objetos são concretos, como uma casa ou uma pessoa</a:t>
            </a:r>
            <a:endParaRPr/>
          </a:p>
          <a:p>
            <a:pPr indent="-228599" lvl="2" marL="85883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Conceitos são abstratos, como um curso ou um cargo</a:t>
            </a:r>
            <a:endParaRPr/>
          </a:p>
          <a:p>
            <a:pPr indent="-107949" lvl="2" marL="85883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deve ser um elemento distinguível</a:t>
            </a:r>
            <a:endParaRPr/>
          </a:p>
          <a:p>
            <a:pPr indent="-228599" lvl="2" marL="85883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Cada entidade representa um único elemento do mundo real </a:t>
            </a:r>
            <a:endParaRPr/>
          </a:p>
          <a:p>
            <a:pPr indent="-107949" lvl="2" marL="85883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Uma entidade é caracterizada por um conjunto de propriedades (atributos) e pode estar associada a outras entidades (através de relacionamentos)</a:t>
            </a:r>
            <a:endParaRPr/>
          </a:p>
          <a:p>
            <a:pPr indent="-88899" lvl="1" marL="620712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Representado por</a:t>
            </a:r>
            <a:endParaRPr/>
          </a:p>
        </p:txBody>
      </p:sp>
      <p:sp>
        <p:nvSpPr>
          <p:cNvPr id="1315" name="Google Shape;1315;p78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16" name="Google Shape;1316;p78"/>
          <p:cNvSpPr txBox="1"/>
          <p:nvPr>
            <p:ph idx="4294967295"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2.2 Ferramentas e Conceitos de Modelagem do MER 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17" name="Google Shape;1317;p78"/>
          <p:cNvSpPr txBox="1"/>
          <p:nvPr/>
        </p:nvSpPr>
        <p:spPr>
          <a:xfrm>
            <a:off x="4881562" y="5157787"/>
            <a:ext cx="1800225" cy="863600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79"/>
          <p:cNvSpPr txBox="1"/>
          <p:nvPr>
            <p:ph idx="1" type="body"/>
          </p:nvPr>
        </p:nvSpPr>
        <p:spPr>
          <a:xfrm>
            <a:off x="231775" y="1000125"/>
            <a:ext cx="9364662" cy="550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6359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Dicas:</a:t>
            </a:r>
            <a:endParaRPr/>
          </a:p>
          <a:p>
            <a:pPr indent="-120650" lvl="2" marL="59848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Char char="–"/>
            </a:pPr>
            <a:r>
              <a:rPr b="0" i="0" lang="en-US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Examine o texto e identifique todos os substantivos, verificando se são coisas significativas para a empresa; eles são um forte indicativo de Entidade;</a:t>
            </a:r>
            <a:endParaRPr/>
          </a:p>
          <a:p>
            <a:pPr indent="-120650" lvl="2" marL="59848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Char char="–"/>
            </a:pPr>
            <a:r>
              <a:rPr b="0" i="0" lang="en-US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Descarte substantivos que: </a:t>
            </a:r>
            <a:r>
              <a:rPr b="0" i="0" lang="en-US" sz="19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1) </a:t>
            </a:r>
            <a:r>
              <a:rPr b="0" i="0" lang="en-US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como entidade teriam apenas uma ocorrência; </a:t>
            </a:r>
            <a:r>
              <a:rPr b="0" i="0" lang="en-US" sz="19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2)</a:t>
            </a:r>
            <a:r>
              <a:rPr b="0" i="0" lang="en-US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servem apenas para o entendimento do problema; </a:t>
            </a:r>
            <a:r>
              <a:rPr b="0" i="0" lang="en-US" sz="19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3)</a:t>
            </a:r>
            <a:r>
              <a:rPr b="0" i="0" lang="en-US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que são referência a uma futura aplicação(ex: relatório);  </a:t>
            </a:r>
            <a:r>
              <a:rPr b="0" i="0" lang="en-US" sz="19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4)</a:t>
            </a:r>
            <a:r>
              <a:rPr b="0" i="0" lang="en-US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se transformados em entidades, teriam apenas um atributo(eles provavelmente será um atributo de uma entidade);</a:t>
            </a:r>
            <a:endParaRPr/>
          </a:p>
          <a:p>
            <a:pPr indent="-120650" lvl="2" marL="59848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Char char="–"/>
            </a:pPr>
            <a:r>
              <a:rPr b="0" i="0" lang="en-US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Liste os substantivos que se tornarão entidade;</a:t>
            </a:r>
            <a:endParaRPr/>
          </a:p>
          <a:p>
            <a:pPr indent="-120650" lvl="2" marL="59848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Char char="–"/>
            </a:pPr>
            <a:r>
              <a:rPr b="0" i="0" lang="en-US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Identifique os relacionamentos através de verbos ou preposições que demonstrem relação entre as entidades;</a:t>
            </a:r>
            <a:endParaRPr/>
          </a:p>
          <a:p>
            <a:pPr indent="-120650" lvl="2" marL="59848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Char char="–"/>
            </a:pPr>
            <a:r>
              <a:rPr b="0" i="0" lang="en-US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Identifique o número de entidades envolvidas no relacionamento;</a:t>
            </a:r>
            <a:endParaRPr/>
          </a:p>
          <a:p>
            <a:pPr indent="-120650" lvl="2" marL="59848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Char char="–"/>
            </a:pPr>
            <a:r>
              <a:rPr b="0" i="0" lang="en-US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Estabeleça a cardinalidade do relacionamento;</a:t>
            </a:r>
            <a:endParaRPr/>
          </a:p>
          <a:p>
            <a:pPr indent="-120650" lvl="2" marL="598487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Char char="–"/>
            </a:pPr>
            <a:r>
              <a:rPr b="0" i="0" lang="en-US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Descrever(identifique os atributos de) cada entidade.</a:t>
            </a:r>
            <a:endParaRPr/>
          </a:p>
          <a:p>
            <a:pPr indent="-173546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24" name="Google Shape;1324;p79"/>
          <p:cNvSpPr txBox="1"/>
          <p:nvPr>
            <p:ph idx="4294967295" type="title"/>
          </p:nvPr>
        </p:nvSpPr>
        <p:spPr>
          <a:xfrm>
            <a:off x="595313" y="142875"/>
            <a:ext cx="8420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Identificar e Modelar as Entidades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idx="1" type="body"/>
          </p:nvPr>
        </p:nvSpPr>
        <p:spPr>
          <a:xfrm>
            <a:off x="495300" y="1481137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Na abordagem hierárquica, podemos ver o banco de dados como um único arquivo organizado em níveis. O nível superior que contém a filial é chamado de raiz. </a:t>
            </a:r>
            <a:endParaRPr/>
          </a:p>
          <a:p>
            <a:pPr indent="-151955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Qualquer acesso ao banco de dados deve ser feito a partir dele;</a:t>
            </a:r>
            <a:endParaRPr/>
          </a:p>
          <a:p>
            <a:pPr indent="-151955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Em geral, a raiz pode ter qualquer quantidade de dependentes, e estes, qualquer quantidade de dependentes de nível mais baixo </a:t>
            </a:r>
            <a:endParaRPr/>
          </a:p>
        </p:txBody>
      </p:sp>
      <p:sp>
        <p:nvSpPr>
          <p:cNvPr id="129" name="Google Shape;129;p8"/>
          <p:cNvSpPr txBox="1"/>
          <p:nvPr>
            <p:ph idx="4294967295"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A Abordagem Hierárquica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80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31" name="Google Shape;1331;p80"/>
          <p:cNvSpPr txBox="1"/>
          <p:nvPr/>
        </p:nvSpPr>
        <p:spPr>
          <a:xfrm>
            <a:off x="631825" y="333375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Ferramentas e Conceitos de Modelagem do MER</a:t>
            </a:r>
            <a:endParaRPr/>
          </a:p>
        </p:txBody>
      </p:sp>
      <p:sp>
        <p:nvSpPr>
          <p:cNvPr id="1332" name="Google Shape;1332;p80"/>
          <p:cNvSpPr txBox="1"/>
          <p:nvPr/>
        </p:nvSpPr>
        <p:spPr>
          <a:xfrm>
            <a:off x="560387" y="1484312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 Entidade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(ou Conjunto de Entidades)</a:t>
            </a:r>
            <a:endParaRPr b="1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agrupa e dá nome a entidades que compartilham atributos e semântica no contexto modelado</a:t>
            </a:r>
            <a:endParaRPr/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Tipo de Entidade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contém todas as entidades que possuem nome, sexo, data de nascimento e CPF</a:t>
            </a:r>
            <a:endParaRPr/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Tipo de Entidade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Cargo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reúne as entidades caracterizadas por um conjunto de atribuições e um sálario.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Todas as entidades em um Tipo de Entidade possuem 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mesmo conjunto de atributos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embora cada entidade possa definir um valor específico para cada atributo</a:t>
            </a:r>
            <a:endParaRPr/>
          </a:p>
          <a:p>
            <a:pPr indent="0" lvl="2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 nome, mas o valor do nome pode variar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81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39" name="Google Shape;1339;p81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Ferramentas e Conceitos de Modelagem do MER</a:t>
            </a:r>
            <a:endParaRPr/>
          </a:p>
        </p:txBody>
      </p:sp>
      <p:sp>
        <p:nvSpPr>
          <p:cNvPr id="1340" name="Google Shape;1340;p81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Entidade e Tipo de Entidade: Exemplos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Entidades: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Pessoa1 (Nome: Joaquim Machado de Assis, Sexo: masculino, Data de 	Nascimento: 31/03/1878, CPF: 123456789-00)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Pessoa2 (Nome: Francisco de Assis, Sexo: masculino, Data de 	Nascimento: 12/07/1421, CPF: 987654321-01) 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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(...)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 Entidade Pessoa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Atributos: (Nome: alfabético, Sexo: {masculino, feminino}, Data de Nascimento: data, CPF: numérico)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82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47" name="Google Shape;1347;p82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Ferramentas e Conceitos de Modelagem do MER</a:t>
            </a:r>
            <a:endParaRPr/>
          </a:p>
        </p:txBody>
      </p:sp>
      <p:sp>
        <p:nvSpPr>
          <p:cNvPr id="1348" name="Google Shape;1348;p82"/>
          <p:cNvSpPr txBox="1"/>
          <p:nvPr/>
        </p:nvSpPr>
        <p:spPr>
          <a:xfrm>
            <a:off x="849312" y="1484312"/>
            <a:ext cx="8420100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Atributos de Entidade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conjunto de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propriedades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 descrevem cada entidade</a:t>
            </a:r>
            <a:endParaRPr/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Uma pessoa tem nome, sexo, data de nascimento e CPF</a:t>
            </a:r>
            <a:endParaRPr/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Um cargo tem um conjunto de atribuições e um sálario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atributo de entidade é uma função que mapeia um conjunto de entidades em um domínio</a:t>
            </a:r>
            <a:endParaRPr/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atributo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sexo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liga cada entidade do conjunto 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um valor do domínio {masculino, feminino}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domínio de um atributo é o conjunto de possíveis valores que o atributo pode assumir</a:t>
            </a:r>
            <a:endParaRPr/>
          </a:p>
        </p:txBody>
      </p:sp>
      <p:sp>
        <p:nvSpPr>
          <p:cNvPr id="1349" name="Google Shape;1349;p82"/>
          <p:cNvSpPr txBox="1"/>
          <p:nvPr/>
        </p:nvSpPr>
        <p:spPr>
          <a:xfrm>
            <a:off x="5961062" y="5373687"/>
            <a:ext cx="2087562" cy="71913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0" name="Google Shape;1350;p82"/>
          <p:cNvSpPr/>
          <p:nvPr/>
        </p:nvSpPr>
        <p:spPr>
          <a:xfrm>
            <a:off x="6608762" y="6453187"/>
            <a:ext cx="144462" cy="144462"/>
          </a:xfrm>
          <a:prstGeom prst="ellipse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1" name="Google Shape;1351;p82"/>
          <p:cNvSpPr/>
          <p:nvPr/>
        </p:nvSpPr>
        <p:spPr>
          <a:xfrm>
            <a:off x="7545387" y="6453187"/>
            <a:ext cx="144462" cy="144462"/>
          </a:xfrm>
          <a:prstGeom prst="ellipse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52" name="Google Shape;1352;p82"/>
          <p:cNvCxnSpPr/>
          <p:nvPr/>
        </p:nvCxnSpPr>
        <p:spPr>
          <a:xfrm rot="5400000">
            <a:off x="6501606" y="6273006"/>
            <a:ext cx="36036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53" name="Google Shape;1353;p82"/>
          <p:cNvCxnSpPr/>
          <p:nvPr/>
        </p:nvCxnSpPr>
        <p:spPr>
          <a:xfrm rot="5400000">
            <a:off x="7436643" y="6273006"/>
            <a:ext cx="36036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54" name="Google Shape;1354;p82"/>
          <p:cNvSpPr/>
          <p:nvPr/>
        </p:nvSpPr>
        <p:spPr>
          <a:xfrm>
            <a:off x="5097462" y="6381750"/>
            <a:ext cx="1150937" cy="215900"/>
          </a:xfrm>
          <a:prstGeom prst="rightArrow">
            <a:avLst>
              <a:gd fmla="val 19574" name="adj1"/>
              <a:gd fmla="val 50000" name="adj2"/>
            </a:avLst>
          </a:prstGeom>
          <a:noFill/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83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61" name="Google Shape;1361;p83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Ferramentas e Conceitos de Modelagem do MER</a:t>
            </a:r>
            <a:endParaRPr/>
          </a:p>
        </p:txBody>
      </p:sp>
      <p:sp>
        <p:nvSpPr>
          <p:cNvPr id="1362" name="Google Shape;1362;p83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Atributos de Entidade 13/02/2020</a:t>
            </a:r>
            <a:endParaRPr/>
          </a:p>
        </p:txBody>
      </p:sp>
      <p:sp>
        <p:nvSpPr>
          <p:cNvPr id="1363" name="Google Shape;1363;p83"/>
          <p:cNvSpPr/>
          <p:nvPr/>
        </p:nvSpPr>
        <p:spPr>
          <a:xfrm>
            <a:off x="1403350" y="3048000"/>
            <a:ext cx="990600" cy="19812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4" name="Google Shape;1364;p83"/>
          <p:cNvSpPr/>
          <p:nvPr/>
        </p:nvSpPr>
        <p:spPr>
          <a:xfrm>
            <a:off x="5118100" y="2971800"/>
            <a:ext cx="990600" cy="10668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5" name="Google Shape;1365;p83"/>
          <p:cNvSpPr txBox="1"/>
          <p:nvPr/>
        </p:nvSpPr>
        <p:spPr>
          <a:xfrm>
            <a:off x="5267325" y="2563812"/>
            <a:ext cx="8731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</a:t>
            </a:r>
            <a:endParaRPr/>
          </a:p>
        </p:txBody>
      </p:sp>
      <p:sp>
        <p:nvSpPr>
          <p:cNvPr id="1366" name="Google Shape;1366;p83"/>
          <p:cNvSpPr txBox="1"/>
          <p:nvPr/>
        </p:nvSpPr>
        <p:spPr>
          <a:xfrm>
            <a:off x="1479550" y="2640012"/>
            <a:ext cx="9477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</a:t>
            </a:r>
            <a:endParaRPr/>
          </a:p>
        </p:txBody>
      </p:sp>
      <p:sp>
        <p:nvSpPr>
          <p:cNvPr id="1367" name="Google Shape;1367;p83"/>
          <p:cNvSpPr/>
          <p:nvPr/>
        </p:nvSpPr>
        <p:spPr>
          <a:xfrm>
            <a:off x="6108700" y="4114800"/>
            <a:ext cx="990600" cy="9144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8" name="Google Shape;1368;p83"/>
          <p:cNvSpPr txBox="1"/>
          <p:nvPr/>
        </p:nvSpPr>
        <p:spPr>
          <a:xfrm>
            <a:off x="6318250" y="3554412"/>
            <a:ext cx="7508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Sexo</a:t>
            </a:r>
            <a:endParaRPr/>
          </a:p>
        </p:txBody>
      </p:sp>
      <p:sp>
        <p:nvSpPr>
          <p:cNvPr id="1369" name="Google Shape;1369;p83"/>
          <p:cNvSpPr/>
          <p:nvPr/>
        </p:nvSpPr>
        <p:spPr>
          <a:xfrm>
            <a:off x="4787900" y="5029200"/>
            <a:ext cx="990600" cy="11430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0" name="Google Shape;1370;p83"/>
          <p:cNvSpPr txBox="1"/>
          <p:nvPr/>
        </p:nvSpPr>
        <p:spPr>
          <a:xfrm>
            <a:off x="4926012" y="4240212"/>
            <a:ext cx="7493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Nasc</a:t>
            </a:r>
            <a:endParaRPr/>
          </a:p>
        </p:txBody>
      </p:sp>
      <p:sp>
        <p:nvSpPr>
          <p:cNvPr id="1371" name="Google Shape;1371;p83"/>
          <p:cNvSpPr/>
          <p:nvPr/>
        </p:nvSpPr>
        <p:spPr>
          <a:xfrm>
            <a:off x="3054350" y="5181600"/>
            <a:ext cx="990600" cy="9144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2" name="Google Shape;1372;p83"/>
          <p:cNvSpPr txBox="1"/>
          <p:nvPr/>
        </p:nvSpPr>
        <p:spPr>
          <a:xfrm>
            <a:off x="3219450" y="4724400"/>
            <a:ext cx="6889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CPF</a:t>
            </a:r>
            <a:endParaRPr/>
          </a:p>
        </p:txBody>
      </p:sp>
      <p:sp>
        <p:nvSpPr>
          <p:cNvPr id="1373" name="Google Shape;1373;p83"/>
          <p:cNvSpPr txBox="1"/>
          <p:nvPr/>
        </p:nvSpPr>
        <p:spPr>
          <a:xfrm>
            <a:off x="1600200" y="3338512"/>
            <a:ext cx="4302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</a:t>
            </a:r>
            <a:endParaRPr/>
          </a:p>
        </p:txBody>
      </p:sp>
      <p:sp>
        <p:nvSpPr>
          <p:cNvPr id="1374" name="Google Shape;1374;p83"/>
          <p:cNvSpPr txBox="1"/>
          <p:nvPr/>
        </p:nvSpPr>
        <p:spPr>
          <a:xfrm>
            <a:off x="1898650" y="4038600"/>
            <a:ext cx="431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</a:t>
            </a:r>
            <a:endParaRPr/>
          </a:p>
        </p:txBody>
      </p:sp>
      <p:sp>
        <p:nvSpPr>
          <p:cNvPr id="1375" name="Google Shape;1375;p83"/>
          <p:cNvSpPr txBox="1"/>
          <p:nvPr/>
        </p:nvSpPr>
        <p:spPr>
          <a:xfrm>
            <a:off x="1466850" y="3733800"/>
            <a:ext cx="431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</a:t>
            </a:r>
            <a:endParaRPr/>
          </a:p>
        </p:txBody>
      </p:sp>
      <p:sp>
        <p:nvSpPr>
          <p:cNvPr id="1376" name="Google Shape;1376;p83"/>
          <p:cNvSpPr txBox="1"/>
          <p:nvPr/>
        </p:nvSpPr>
        <p:spPr>
          <a:xfrm>
            <a:off x="1733550" y="4495800"/>
            <a:ext cx="431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</a:t>
            </a:r>
            <a:endParaRPr/>
          </a:p>
        </p:txBody>
      </p:sp>
      <p:sp>
        <p:nvSpPr>
          <p:cNvPr id="1377" name="Google Shape;1377;p83"/>
          <p:cNvSpPr/>
          <p:nvPr/>
        </p:nvSpPr>
        <p:spPr>
          <a:xfrm>
            <a:off x="5283200" y="3048000"/>
            <a:ext cx="247650" cy="228600"/>
          </a:xfrm>
          <a:prstGeom prst="flowChartConnec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8" name="Google Shape;1378;p83"/>
          <p:cNvSpPr/>
          <p:nvPr/>
        </p:nvSpPr>
        <p:spPr>
          <a:xfrm>
            <a:off x="5613400" y="3200400"/>
            <a:ext cx="247650" cy="228600"/>
          </a:xfrm>
          <a:prstGeom prst="flowChartConnec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9" name="Google Shape;1379;p83"/>
          <p:cNvSpPr/>
          <p:nvPr/>
        </p:nvSpPr>
        <p:spPr>
          <a:xfrm>
            <a:off x="5778500" y="3505200"/>
            <a:ext cx="247650" cy="228600"/>
          </a:xfrm>
          <a:prstGeom prst="flowChartConnec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0" name="Google Shape;1380;p83"/>
          <p:cNvSpPr/>
          <p:nvPr/>
        </p:nvSpPr>
        <p:spPr>
          <a:xfrm>
            <a:off x="5365750" y="3581400"/>
            <a:ext cx="247650" cy="228600"/>
          </a:xfrm>
          <a:prstGeom prst="flowChartConnec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1" name="Google Shape;1381;p83"/>
          <p:cNvSpPr/>
          <p:nvPr/>
        </p:nvSpPr>
        <p:spPr>
          <a:xfrm>
            <a:off x="6438900" y="4267200"/>
            <a:ext cx="247650" cy="228600"/>
          </a:xfrm>
          <a:prstGeom prst="flowChartConnec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2" name="Google Shape;1382;p83"/>
          <p:cNvSpPr/>
          <p:nvPr/>
        </p:nvSpPr>
        <p:spPr>
          <a:xfrm>
            <a:off x="6438900" y="4572000"/>
            <a:ext cx="247650" cy="228600"/>
          </a:xfrm>
          <a:prstGeom prst="flowChartConnec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3" name="Google Shape;1383;p83"/>
          <p:cNvSpPr/>
          <p:nvPr/>
        </p:nvSpPr>
        <p:spPr>
          <a:xfrm>
            <a:off x="5200650" y="5105400"/>
            <a:ext cx="247650" cy="228600"/>
          </a:xfrm>
          <a:prstGeom prst="flowChartConnec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4" name="Google Shape;1384;p83"/>
          <p:cNvSpPr/>
          <p:nvPr/>
        </p:nvSpPr>
        <p:spPr>
          <a:xfrm>
            <a:off x="5365750" y="5410200"/>
            <a:ext cx="247650" cy="228600"/>
          </a:xfrm>
          <a:prstGeom prst="flowChartConnec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5" name="Google Shape;1385;p83"/>
          <p:cNvSpPr/>
          <p:nvPr/>
        </p:nvSpPr>
        <p:spPr>
          <a:xfrm>
            <a:off x="5118100" y="5334000"/>
            <a:ext cx="247650" cy="228600"/>
          </a:xfrm>
          <a:prstGeom prst="flowChartConnec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6" name="Google Shape;1386;p83"/>
          <p:cNvSpPr/>
          <p:nvPr/>
        </p:nvSpPr>
        <p:spPr>
          <a:xfrm>
            <a:off x="5283200" y="5486400"/>
            <a:ext cx="247650" cy="228600"/>
          </a:xfrm>
          <a:prstGeom prst="flowChartConnec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7" name="Google Shape;1387;p83"/>
          <p:cNvSpPr/>
          <p:nvPr/>
        </p:nvSpPr>
        <p:spPr>
          <a:xfrm>
            <a:off x="4870450" y="5334000"/>
            <a:ext cx="247650" cy="228600"/>
          </a:xfrm>
          <a:prstGeom prst="flowChartConnec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8" name="Google Shape;1388;p83"/>
          <p:cNvSpPr/>
          <p:nvPr/>
        </p:nvSpPr>
        <p:spPr>
          <a:xfrm>
            <a:off x="3136900" y="5715000"/>
            <a:ext cx="247650" cy="228600"/>
          </a:xfrm>
          <a:prstGeom prst="flowChartConnec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9" name="Google Shape;1389;p83"/>
          <p:cNvSpPr/>
          <p:nvPr/>
        </p:nvSpPr>
        <p:spPr>
          <a:xfrm>
            <a:off x="3467100" y="5334000"/>
            <a:ext cx="247650" cy="228600"/>
          </a:xfrm>
          <a:prstGeom prst="flowChartConnec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0" name="Google Shape;1390;p83"/>
          <p:cNvSpPr/>
          <p:nvPr/>
        </p:nvSpPr>
        <p:spPr>
          <a:xfrm>
            <a:off x="3467100" y="5867400"/>
            <a:ext cx="247650" cy="228600"/>
          </a:xfrm>
          <a:prstGeom prst="flowChartConnec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1" name="Google Shape;1391;p83"/>
          <p:cNvSpPr/>
          <p:nvPr/>
        </p:nvSpPr>
        <p:spPr>
          <a:xfrm>
            <a:off x="5283200" y="3352800"/>
            <a:ext cx="247650" cy="228600"/>
          </a:xfrm>
          <a:prstGeom prst="flowChartConnec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92" name="Google Shape;1392;p83"/>
          <p:cNvCxnSpPr/>
          <p:nvPr/>
        </p:nvCxnSpPr>
        <p:spPr>
          <a:xfrm flipH="1" rot="10800000">
            <a:off x="2030412" y="3243387"/>
            <a:ext cx="3289200" cy="263400"/>
          </a:xfrm>
          <a:prstGeom prst="curvedConnector2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393" name="Google Shape;1393;p83"/>
          <p:cNvCxnSpPr/>
          <p:nvPr/>
        </p:nvCxnSpPr>
        <p:spPr>
          <a:xfrm>
            <a:off x="2030412" y="3506787"/>
            <a:ext cx="4408500" cy="874800"/>
          </a:xfrm>
          <a:prstGeom prst="curvedConnector3">
            <a:avLst>
              <a:gd fmla="val 10796" name="adj1"/>
            </a:avLst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394" name="Google Shape;1394;p83"/>
          <p:cNvCxnSpPr/>
          <p:nvPr/>
        </p:nvCxnSpPr>
        <p:spPr>
          <a:xfrm>
            <a:off x="2030412" y="3506787"/>
            <a:ext cx="3051300" cy="1860600"/>
          </a:xfrm>
          <a:prstGeom prst="curvedConnector2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395" name="Google Shape;1395;p83"/>
          <p:cNvCxnSpPr/>
          <p:nvPr/>
        </p:nvCxnSpPr>
        <p:spPr>
          <a:xfrm flipH="1" rot="-5400000">
            <a:off x="1481112" y="4056087"/>
            <a:ext cx="2241600" cy="1143000"/>
          </a:xfrm>
          <a:prstGeom prst="curvedConnector2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84"/>
          <p:cNvSpPr txBox="1"/>
          <p:nvPr>
            <p:ph idx="1" type="body"/>
          </p:nvPr>
        </p:nvSpPr>
        <p:spPr>
          <a:xfrm>
            <a:off x="742950" y="928687"/>
            <a:ext cx="8420100" cy="5167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🞂"/>
            </a:pPr>
            <a:r>
              <a:rPr b="0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ATRIBUTOS........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É uma característica própria de uma entidade ou de um relacionamento. 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 atributo identifica, caracteriza e classifica a entidade ou o relacionamento.(Matrícula, nome, cargo são exemplos de atributos da entidade Empregado).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 nome do atributo deve ser específico.</a:t>
            </a:r>
            <a:r>
              <a:rPr b="1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b="1" i="1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Quantidade</a:t>
            </a:r>
            <a:r>
              <a:rPr b="0" i="1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não é um nome válido: é quantidade de quê? Poderia ser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quantidade devolvida</a:t>
            </a:r>
            <a:r>
              <a:rPr b="1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b="1" i="1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quantidade comprada</a:t>
            </a: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etc..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Os nomes dos atributos devem ser claros para o usuário.</a:t>
            </a:r>
            <a:endParaRPr/>
          </a:p>
          <a:p>
            <a:pPr indent="-151955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02" name="Google Shape;1402;p84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03" name="Google Shape;1403;p84"/>
          <p:cNvSpPr txBox="1"/>
          <p:nvPr>
            <p:ph idx="4294967295" type="title"/>
          </p:nvPr>
        </p:nvSpPr>
        <p:spPr>
          <a:xfrm>
            <a:off x="738188" y="357188"/>
            <a:ext cx="84201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Lucida Sans"/>
              <a:buNone/>
            </a:pPr>
            <a:r>
              <a:rPr b="1" i="0" lang="en-US" sz="252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2.2 Ferramentas e Conceitos de Modelagem do MER</a:t>
            </a:r>
            <a:br>
              <a:rPr b="1" i="0" lang="en-US" sz="369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endParaRPr b="1" i="0" sz="369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85"/>
          <p:cNvSpPr txBox="1"/>
          <p:nvPr>
            <p:ph idx="1" type="body"/>
          </p:nvPr>
        </p:nvSpPr>
        <p:spPr>
          <a:xfrm>
            <a:off x="523875" y="1214437"/>
            <a:ext cx="9072562" cy="4929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587" lvl="0" marL="3651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Char char="🞂"/>
            </a:pPr>
            <a:r>
              <a:rPr b="0" i="0" lang="en-US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Uma determinada empresa está organizada por departamentos. A cada</a:t>
            </a:r>
            <a:endParaRPr/>
          </a:p>
          <a:p>
            <a:pPr indent="-255587" lvl="0" marL="365125" marR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Char char="🞂"/>
            </a:pPr>
            <a:r>
              <a:rPr b="0" i="0" lang="en-US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departamento está associado um nome único, um número único, um empregado que é o gerente e a data em que este começou a gerir o departamento. Um departamento pode ter várias localizações.</a:t>
            </a:r>
            <a:endParaRPr/>
          </a:p>
          <a:p>
            <a:pPr indent="-255587" lvl="0" marL="365125" marR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Char char="🞂"/>
            </a:pPr>
            <a:r>
              <a:rPr b="0" i="0" lang="en-US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Cada departamento controla um determinado número de projectos. Cada projecto tem um nome único, um número único e uma localização única.</a:t>
            </a:r>
            <a:endParaRPr/>
          </a:p>
          <a:p>
            <a:pPr indent="-255587" lvl="0" marL="365125" marR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Char char="🞂"/>
            </a:pPr>
            <a:r>
              <a:rPr b="0" i="0" lang="en-US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Para os empregados é necessário guardar o nome (próprio e de família), número do BI, endereço, salário, sexo, data de nascimento e o correspondente supervisor.</a:t>
            </a:r>
            <a:endParaRPr/>
          </a:p>
          <a:p>
            <a:pPr indent="-255587" lvl="0" marL="365125" marR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Char char="🞂"/>
            </a:pPr>
            <a:r>
              <a:rPr b="0" i="0" lang="en-US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Cada empregado pertence a um único departamento, mas pode trabalhar em vários projectos, que não são necessariamente controlados pelo mesmo departamento.</a:t>
            </a:r>
            <a:endParaRPr/>
          </a:p>
          <a:p>
            <a:pPr indent="-255587" lvl="0" marL="365125" marR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Char char="🞂"/>
            </a:pPr>
            <a:r>
              <a:rPr b="0" i="0" lang="en-US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Para cada projecto é necessário tomar nota do número de horas por semana que cada empregado nele trabalha.</a:t>
            </a:r>
            <a:endParaRPr/>
          </a:p>
          <a:p>
            <a:pPr indent="-255587" lvl="0" marL="365125" marR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Char char="🞂"/>
            </a:pPr>
            <a:r>
              <a:rPr b="0" i="0" lang="en-US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Para efeitos de seguro é necessário conhecer os dependentes de cada empregado, ou seja, o nome, sexo, data de nascimento e grau de parentesco.</a:t>
            </a:r>
            <a:endParaRPr/>
          </a:p>
          <a:p>
            <a:pPr indent="-173546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10" name="Google Shape;1410;p85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11" name="Google Shape;1411;p85"/>
          <p:cNvSpPr txBox="1"/>
          <p:nvPr>
            <p:ph idx="4294967295" type="title"/>
          </p:nvPr>
        </p:nvSpPr>
        <p:spPr>
          <a:xfrm>
            <a:off x="742950" y="609600"/>
            <a:ext cx="8420100" cy="604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Ex:. BD EMPRESA  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86"/>
          <p:cNvSpPr txBox="1"/>
          <p:nvPr>
            <p:ph idx="1" type="body"/>
          </p:nvPr>
        </p:nvSpPr>
        <p:spPr>
          <a:xfrm>
            <a:off x="738187" y="1285875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587" lvl="0" marL="3651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rPr b="1" i="0" lang="en-US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Entidades-tipo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Char char="🞂"/>
            </a:pPr>
            <a:r>
              <a:rPr b="0" i="0" lang="en-US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DEPARTAMENTO(Nome, Num, Gerente, GerenteData, {Localização})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Char char="🞂"/>
            </a:pPr>
            <a:r>
              <a:rPr b="0" i="0" lang="en-US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PROJECTO(Nome, Num, Localização, Departamento)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Char char="🞂"/>
            </a:pPr>
            <a:r>
              <a:rPr b="0" i="0" lang="en-US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EMPREGADO(Nome(Próprio, Família), NumBI, Endereço, Salário, Sexo, DataNasc, Supervisor, Departamento)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Char char="🞂"/>
            </a:pPr>
            <a:r>
              <a:rPr b="0" i="0" lang="en-US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DEPENDENTE(Empregado, Nome, Sexo, DataNasc, GrauParentesco)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Char char="🞂"/>
            </a:pPr>
            <a:r>
              <a:rPr b="0" i="0" lang="en-US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Para representar o número de horas que cada empregado trabalha num projecto e o facto de que um empregado pode trabalhar em vários projectos, podemos optar por: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Char char="🞂"/>
            </a:pPr>
            <a:r>
              <a:rPr b="0" i="0" lang="en-US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Atributo composto multi-valor na entidade-tipo EMPREGADO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Char char="🞂"/>
            </a:pPr>
            <a:r>
              <a:rPr b="0" i="0" lang="en-US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􀂃 {TrabalhaEm(Projecto, Horas)}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Char char="🞂"/>
            </a:pPr>
            <a:r>
              <a:rPr b="0" i="0" lang="en-US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Atributo composto multi-valor na entidade-tipo PROJECTO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Char char="🞂"/>
            </a:pPr>
            <a:r>
              <a:rPr b="0" i="0" lang="en-US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􀂃 {Empregados(Empregado, Horas)}</a:t>
            </a:r>
            <a:endParaRPr/>
          </a:p>
        </p:txBody>
      </p:sp>
      <p:sp>
        <p:nvSpPr>
          <p:cNvPr id="1418" name="Google Shape;1418;p86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19" name="Google Shape;1419;p86"/>
          <p:cNvSpPr txBox="1"/>
          <p:nvPr>
            <p:ph idx="4294967295" type="title"/>
          </p:nvPr>
        </p:nvSpPr>
        <p:spPr>
          <a:xfrm>
            <a:off x="742950" y="609600"/>
            <a:ext cx="84201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90"/>
              <a:buFont typeface="Lucida Sans"/>
              <a:buNone/>
            </a:pPr>
            <a:r>
              <a:rPr b="1" i="0" lang="en-US" sz="369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BD EMPRESA</a:t>
            </a:r>
            <a:endParaRPr b="1" i="0" sz="369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87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26" name="Google Shape;1426;p87"/>
          <p:cNvSpPr txBox="1"/>
          <p:nvPr/>
        </p:nvSpPr>
        <p:spPr>
          <a:xfrm>
            <a:off x="742950" y="609600"/>
            <a:ext cx="8420100" cy="803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Ferramentas e Conceitos de Modelagem do MER</a:t>
            </a:r>
            <a:endParaRPr/>
          </a:p>
        </p:txBody>
      </p:sp>
      <p:sp>
        <p:nvSpPr>
          <p:cNvPr id="1427" name="Google Shape;1427;p87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Taxonomia de Atributos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atributo descreve uma propriedade de um Tipo de Entidade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Critérios de classificação de atributos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Quanto à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composição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compostos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Quanto ao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 de valores aceitos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-valorados ou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-valorados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Quanto ao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armazenamento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armazenados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derivados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Quanto à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unicidade de valor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determinantes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não-determinantes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Quanto à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obrigatoriedade de valor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nulos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não-nulos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88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34" name="Google Shape;1434;p88"/>
          <p:cNvSpPr txBox="1"/>
          <p:nvPr/>
        </p:nvSpPr>
        <p:spPr>
          <a:xfrm>
            <a:off x="704850" y="333375"/>
            <a:ext cx="8420100" cy="93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Ferramentas e Conceitos de Modelagem do MER 14-08-2019</a:t>
            </a:r>
            <a:endParaRPr/>
          </a:p>
        </p:txBody>
      </p:sp>
      <p:sp>
        <p:nvSpPr>
          <p:cNvPr id="1435" name="Google Shape;1435;p88"/>
          <p:cNvSpPr txBox="1"/>
          <p:nvPr/>
        </p:nvSpPr>
        <p:spPr>
          <a:xfrm>
            <a:off x="742950" y="1412875"/>
            <a:ext cx="8420100" cy="468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Composição de Atributos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atributo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não pode ser dividido em unidades menores com semântica própria </a:t>
            </a:r>
            <a:endParaRPr/>
          </a:p>
          <a:p>
            <a:pPr indent="0" lvl="2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Exemplo, o atributo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sexo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tipo de entidade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</a:t>
            </a:r>
            <a:endParaRPr/>
          </a:p>
          <a:p>
            <a:pPr indent="0" lvl="2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atributo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composto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(ou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complexo)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é formado por  atributos mais básicos (com significado próprio)</a:t>
            </a:r>
            <a:endParaRPr/>
          </a:p>
          <a:p>
            <a:pPr indent="0" lvl="2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Exemplo: o atributo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 nascimento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tipo de entidade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pode ser decomposto em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 de nascimento, mês de nascimento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ano de nascimento</a:t>
            </a:r>
            <a:endParaRPr/>
          </a:p>
          <a:p>
            <a:pPr indent="0" lvl="2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atributo não pode ser simultaneamente simples e composto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89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42" name="Google Shape;1442;p89"/>
          <p:cNvSpPr txBox="1"/>
          <p:nvPr/>
        </p:nvSpPr>
        <p:spPr>
          <a:xfrm>
            <a:off x="704850" y="476250"/>
            <a:ext cx="8420100" cy="865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Ferramentas e Conceitos de Modelagem do MER </a:t>
            </a:r>
            <a:endParaRPr/>
          </a:p>
        </p:txBody>
      </p:sp>
      <p:sp>
        <p:nvSpPr>
          <p:cNvPr id="1443" name="Google Shape;1443;p89"/>
          <p:cNvSpPr txBox="1"/>
          <p:nvPr/>
        </p:nvSpPr>
        <p:spPr>
          <a:xfrm>
            <a:off x="742950" y="1412875"/>
            <a:ext cx="8420100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Valores de Atributos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atributo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mono-valorado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não pode armazenar mais do que um valor do seu domínio em cada entidade</a:t>
            </a:r>
            <a:endParaRPr/>
          </a:p>
          <a:p>
            <a:pPr indent="0" lvl="2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Exemplo, o atributo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sexo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tipo de entidade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 </a:t>
            </a:r>
            <a:endParaRPr/>
          </a:p>
          <a:p>
            <a:pPr indent="0" lvl="2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atributo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multi-valorado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permite associar a cada entidade um conjunto de valores do seu domínio</a:t>
            </a:r>
            <a:endParaRPr/>
          </a:p>
          <a:p>
            <a:pPr indent="0" lvl="2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Exemplo: o atributo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 do telefone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tipo de entidade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deve ser definido como multi-valorado para representar o fato de que uma pessoa pode ter diversos telefones</a:t>
            </a:r>
            <a:endParaRPr/>
          </a:p>
          <a:p>
            <a:pPr indent="0" lvl="2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atributo não pode ser simultaneamente mono-valorado e multi-valorado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742950" y="228600"/>
            <a:ext cx="84201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001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2146300" y="990600"/>
            <a:ext cx="5448300" cy="533400"/>
          </a:xfrm>
          <a:prstGeom prst="rect">
            <a:avLst/>
          </a:prstGeom>
          <a:solidFill>
            <a:srgbClr val="9900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001 - Curitiba</a:t>
            </a:r>
            <a:endParaRPr/>
          </a:p>
        </p:txBody>
      </p:sp>
      <p:sp>
        <p:nvSpPr>
          <p:cNvPr id="137" name="Google Shape;137;p9"/>
          <p:cNvSpPr txBox="1"/>
          <p:nvPr/>
        </p:nvSpPr>
        <p:spPr>
          <a:xfrm>
            <a:off x="1320800" y="2514600"/>
            <a:ext cx="2641600" cy="5334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001- Comercial</a:t>
            </a:r>
            <a:endParaRPr/>
          </a:p>
        </p:txBody>
      </p:sp>
      <p:sp>
        <p:nvSpPr>
          <p:cNvPr id="138" name="Google Shape;138;p9"/>
          <p:cNvSpPr txBox="1"/>
          <p:nvPr/>
        </p:nvSpPr>
        <p:spPr>
          <a:xfrm>
            <a:off x="5118100" y="2514600"/>
            <a:ext cx="3219450" cy="5334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002- Administrativo</a:t>
            </a:r>
            <a:endParaRPr/>
          </a:p>
        </p:txBody>
      </p:sp>
      <p:cxnSp>
        <p:nvCxnSpPr>
          <p:cNvPr id="139" name="Google Shape;139;p9"/>
          <p:cNvCxnSpPr/>
          <p:nvPr/>
        </p:nvCxnSpPr>
        <p:spPr>
          <a:xfrm flipH="1">
            <a:off x="2806700" y="1524000"/>
            <a:ext cx="4953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0" name="Google Shape;140;p9"/>
          <p:cNvCxnSpPr/>
          <p:nvPr/>
        </p:nvCxnSpPr>
        <p:spPr>
          <a:xfrm>
            <a:off x="6108700" y="1524000"/>
            <a:ext cx="6604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1" name="Google Shape;141;p9"/>
          <p:cNvSpPr txBox="1"/>
          <p:nvPr/>
        </p:nvSpPr>
        <p:spPr>
          <a:xfrm>
            <a:off x="1238250" y="4191000"/>
            <a:ext cx="1816100" cy="609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001- João</a:t>
            </a:r>
            <a:endParaRPr/>
          </a:p>
        </p:txBody>
      </p:sp>
      <p:sp>
        <p:nvSpPr>
          <p:cNvPr id="142" name="Google Shape;142;p9"/>
          <p:cNvSpPr txBox="1"/>
          <p:nvPr/>
        </p:nvSpPr>
        <p:spPr>
          <a:xfrm>
            <a:off x="3632200" y="4191000"/>
            <a:ext cx="1898650" cy="609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002- Antonio</a:t>
            </a:r>
            <a:endParaRPr/>
          </a:p>
        </p:txBody>
      </p:sp>
      <p:cxnSp>
        <p:nvCxnSpPr>
          <p:cNvPr id="143" name="Google Shape;143;p9"/>
          <p:cNvCxnSpPr/>
          <p:nvPr/>
        </p:nvCxnSpPr>
        <p:spPr>
          <a:xfrm flipH="1">
            <a:off x="2063750" y="3048000"/>
            <a:ext cx="3302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4" name="Google Shape;144;p9"/>
          <p:cNvCxnSpPr/>
          <p:nvPr/>
        </p:nvCxnSpPr>
        <p:spPr>
          <a:xfrm>
            <a:off x="3302000" y="3048000"/>
            <a:ext cx="123825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90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50" name="Google Shape;1450;p90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Ferramentas e Conceitos de Modelagem do MER</a:t>
            </a:r>
            <a:endParaRPr/>
          </a:p>
        </p:txBody>
      </p:sp>
      <p:sp>
        <p:nvSpPr>
          <p:cNvPr id="1451" name="Google Shape;1451;p90"/>
          <p:cNvSpPr txBox="1"/>
          <p:nvPr/>
        </p:nvSpPr>
        <p:spPr>
          <a:xfrm>
            <a:off x="742950" y="1628775"/>
            <a:ext cx="8420100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Armazenamento de Atributos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atributo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armazenado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explícito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não pode ser obtido a partir de outros atributos,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sendo obrigatória sua  representação no modelo de dados</a:t>
            </a:r>
            <a:endParaRPr/>
          </a:p>
          <a:p>
            <a:pPr indent="0" lvl="2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Exemplo, o atributo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 nascimento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 </a:t>
            </a:r>
            <a:endParaRPr/>
          </a:p>
          <a:p>
            <a:pPr indent="0" lvl="2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atributo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derivado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pode ser calculado ou deduzido a partir de outros atributos do modelo</a:t>
            </a:r>
            <a:endParaRPr/>
          </a:p>
          <a:p>
            <a:pPr indent="0" lvl="2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Exemplo: o atributo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idade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pode ser calculado a partir do atributo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 nascimento</a:t>
            </a:r>
            <a:endParaRPr/>
          </a:p>
          <a:p>
            <a:pPr indent="0" lvl="2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atributo não pode ser simultaneamente armazenado e derivado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91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58" name="Google Shape;1458;p91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Ferramentas e Conceitos de Modelagem do MER</a:t>
            </a:r>
            <a:endParaRPr/>
          </a:p>
        </p:txBody>
      </p:sp>
      <p:sp>
        <p:nvSpPr>
          <p:cNvPr id="1459" name="Google Shape;1459;p91"/>
          <p:cNvSpPr txBox="1"/>
          <p:nvPr/>
        </p:nvSpPr>
        <p:spPr>
          <a:xfrm>
            <a:off x="742950" y="1557337"/>
            <a:ext cx="8420100" cy="4538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Obrigatoriedade de Valores para Atributos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valor nulo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é um valor especial que pode fazer parte de qualquer domínio. Usado quando:</a:t>
            </a:r>
            <a:endParaRPr/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atributo não se aplica a uma entidade. Exemplo: nome do cônjuge de uma pessoa solteira</a:t>
            </a:r>
            <a:endParaRPr/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valor específico é temporariamente desconhecido. Exemplo: antes de ser pago, o valor total de uma multa por dia de atraso </a:t>
            </a:r>
            <a:endParaRPr/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atributo pode aceitar ou não o valor nulo, de acordo com a semântica desejada para o modelo de dados</a:t>
            </a:r>
            <a:endParaRPr/>
          </a:p>
          <a:p>
            <a:pPr indent="0" lvl="1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Tipo de Entidade especifica, na definição do atributo,  se ele pode ou não conter o valor nulo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92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66" name="Google Shape;1466;p92"/>
          <p:cNvSpPr txBox="1"/>
          <p:nvPr/>
        </p:nvSpPr>
        <p:spPr>
          <a:xfrm>
            <a:off x="560387" y="333375"/>
            <a:ext cx="8420100" cy="801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Ferramentas e Conceitos de Modelagem do MER </a:t>
            </a:r>
            <a:endParaRPr/>
          </a:p>
        </p:txBody>
      </p:sp>
      <p:sp>
        <p:nvSpPr>
          <p:cNvPr id="1467" name="Google Shape;1467;p92"/>
          <p:cNvSpPr txBox="1"/>
          <p:nvPr/>
        </p:nvSpPr>
        <p:spPr>
          <a:xfrm>
            <a:off x="742950" y="1412875"/>
            <a:ext cx="8420100" cy="468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Unicidade de Atributos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atributo é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determinante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(ou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chave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duas entidades nunca possuem valores idênticos para ele</a:t>
            </a:r>
            <a:endParaRPr/>
          </a:p>
          <a:p>
            <a:pPr indent="0" lvl="2" marL="9144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Exemplo, o atributo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CPF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tipo de entidade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 </a:t>
            </a:r>
            <a:endParaRPr/>
          </a:p>
          <a:p>
            <a:pPr indent="0" lvl="2" marL="9144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atributo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não-determinante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(não-chave) permite que duas ou mais entidades possuam o mesmo valor </a:t>
            </a:r>
            <a:endParaRPr/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Exemplo: o atributo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Sexo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tipo de entidade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</a:t>
            </a:r>
            <a:endParaRPr/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atributo não pode ser simultaneamente determinante e não-determinante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93"/>
          <p:cNvSpPr txBox="1"/>
          <p:nvPr>
            <p:ph idx="1" type="body"/>
          </p:nvPr>
        </p:nvSpPr>
        <p:spPr>
          <a:xfrm>
            <a:off x="495300" y="1481137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É o conjunto de valores  possíveis de um atributo.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Exemplo a partir da entidade Empregado.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74" name="Google Shape;1474;p93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75" name="Google Shape;1475;p93"/>
          <p:cNvSpPr txBox="1"/>
          <p:nvPr>
            <p:ph idx="4294967295"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Domínio de valores de atributos</a:t>
            </a:r>
            <a:endParaRPr/>
          </a:p>
        </p:txBody>
      </p:sp>
      <p:grpSp>
        <p:nvGrpSpPr>
          <p:cNvPr id="1476" name="Google Shape;1476;p93"/>
          <p:cNvGrpSpPr/>
          <p:nvPr/>
        </p:nvGrpSpPr>
        <p:grpSpPr>
          <a:xfrm>
            <a:off x="1166812" y="3286125"/>
            <a:ext cx="6637337" cy="2922587"/>
            <a:chOff x="864" y="1423"/>
            <a:chExt cx="4181" cy="1841"/>
          </a:xfrm>
        </p:grpSpPr>
        <p:cxnSp>
          <p:nvCxnSpPr>
            <p:cNvPr id="1477" name="Google Shape;1477;p93"/>
            <p:cNvCxnSpPr/>
            <p:nvPr/>
          </p:nvCxnSpPr>
          <p:spPr>
            <a:xfrm>
              <a:off x="864" y="1440"/>
              <a:ext cx="4181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478" name="Google Shape;1478;p93"/>
            <p:cNvGrpSpPr/>
            <p:nvPr/>
          </p:nvGrpSpPr>
          <p:grpSpPr>
            <a:xfrm>
              <a:off x="864" y="1423"/>
              <a:ext cx="4176" cy="1841"/>
              <a:chOff x="864" y="1423"/>
              <a:chExt cx="4176" cy="1841"/>
            </a:xfrm>
          </p:grpSpPr>
          <p:cxnSp>
            <p:nvCxnSpPr>
              <p:cNvPr id="1479" name="Google Shape;1479;p93"/>
              <p:cNvCxnSpPr/>
              <p:nvPr/>
            </p:nvCxnSpPr>
            <p:spPr>
              <a:xfrm>
                <a:off x="5040" y="1440"/>
                <a:ext cx="0" cy="168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grpSp>
            <p:nvGrpSpPr>
              <p:cNvPr id="1480" name="Google Shape;1480;p93"/>
              <p:cNvGrpSpPr/>
              <p:nvPr/>
            </p:nvGrpSpPr>
            <p:grpSpPr>
              <a:xfrm>
                <a:off x="864" y="1423"/>
                <a:ext cx="4176" cy="1841"/>
                <a:chOff x="864" y="1423"/>
                <a:chExt cx="4176" cy="1841"/>
              </a:xfrm>
            </p:grpSpPr>
            <p:sp>
              <p:nvSpPr>
                <p:cNvPr id="1481" name="Google Shape;1481;p93"/>
                <p:cNvSpPr txBox="1"/>
                <p:nvPr/>
              </p:nvSpPr>
              <p:spPr>
                <a:xfrm>
                  <a:off x="1074" y="1423"/>
                  <a:ext cx="3918" cy="18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rPr b="0" i="0" lang="en-US" sz="240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Atributo                                Domínio</a:t>
                  </a:r>
                  <a:endParaRPr/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rPr b="0" i="0" lang="en-US" sz="240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nome                          qualquer caracter alfabético</a:t>
                  </a:r>
                  <a:endParaRPr/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rPr b="0" i="0" lang="en-US" sz="240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data admissão             dd/mm/aaaa, tal que</a:t>
                  </a:r>
                  <a:endParaRPr/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rPr b="0" i="0" lang="en-US" sz="240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                       01 &lt;= mm &lt;= 12</a:t>
                  </a:r>
                  <a:endParaRPr/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rPr b="0" i="0" lang="en-US" sz="240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                       01 &lt;= dd   &lt;=  31 se</a:t>
                  </a:r>
                  <a:endParaRPr/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rPr b="0" i="0" lang="en-US" sz="240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                            mm = 01, 03, 05 ...</a:t>
                  </a:r>
                  <a:endParaRPr/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rPr b="0" i="0" lang="en-US" sz="240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			      1980&lt;= aaaa &lt;= 1999</a:t>
                  </a:r>
                  <a:endParaRPr/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482" name="Google Shape;1482;p93"/>
                <p:cNvGrpSpPr/>
                <p:nvPr/>
              </p:nvGrpSpPr>
              <p:grpSpPr>
                <a:xfrm>
                  <a:off x="864" y="1440"/>
                  <a:ext cx="4176" cy="1680"/>
                  <a:chOff x="864" y="1440"/>
                  <a:chExt cx="4176" cy="1680"/>
                </a:xfrm>
              </p:grpSpPr>
              <p:cxnSp>
                <p:nvCxnSpPr>
                  <p:cNvPr id="1483" name="Google Shape;1483;p93"/>
                  <p:cNvCxnSpPr/>
                  <p:nvPr/>
                </p:nvCxnSpPr>
                <p:spPr>
                  <a:xfrm>
                    <a:off x="864" y="1680"/>
                    <a:ext cx="4176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484" name="Google Shape;1484;p93"/>
                  <p:cNvCxnSpPr/>
                  <p:nvPr/>
                </p:nvCxnSpPr>
                <p:spPr>
                  <a:xfrm>
                    <a:off x="2496" y="1458"/>
                    <a:ext cx="0" cy="1662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485" name="Google Shape;1485;p93"/>
                  <p:cNvCxnSpPr/>
                  <p:nvPr/>
                </p:nvCxnSpPr>
                <p:spPr>
                  <a:xfrm>
                    <a:off x="865" y="3120"/>
                    <a:ext cx="4175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486" name="Google Shape;1486;p93"/>
                  <p:cNvCxnSpPr/>
                  <p:nvPr/>
                </p:nvCxnSpPr>
                <p:spPr>
                  <a:xfrm rot="10800000">
                    <a:off x="864" y="1440"/>
                    <a:ext cx="0" cy="168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cxnSp>
        <p:nvCxnSpPr>
          <p:cNvPr id="1487" name="Google Shape;1487;p93"/>
          <p:cNvCxnSpPr/>
          <p:nvPr/>
        </p:nvCxnSpPr>
        <p:spPr>
          <a:xfrm>
            <a:off x="1208087" y="4149725"/>
            <a:ext cx="66246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94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93" name="Google Shape;1493;p94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494" name="Google Shape;1494;p9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0975"/>
            <a:ext cx="9755187" cy="63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95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00" name="Google Shape;1500;p95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501" name="Google Shape;1501;p9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4525"/>
            <a:ext cx="9929812" cy="62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96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08" name="Google Shape;1508;p96"/>
          <p:cNvSpPr txBox="1"/>
          <p:nvPr/>
        </p:nvSpPr>
        <p:spPr>
          <a:xfrm>
            <a:off x="776287" y="260350"/>
            <a:ext cx="8420100" cy="1008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Ferramentas e Conceitos de Modelagem do MER</a:t>
            </a:r>
            <a:endParaRPr/>
          </a:p>
        </p:txBody>
      </p:sp>
      <p:sp>
        <p:nvSpPr>
          <p:cNvPr id="1509" name="Google Shape;1509;p96"/>
          <p:cNvSpPr txBox="1"/>
          <p:nvPr/>
        </p:nvSpPr>
        <p:spPr>
          <a:xfrm>
            <a:off x="776287" y="1268412"/>
            <a:ext cx="8420100" cy="4681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Relacionamento entre Entidades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Permite capturar as associações que ocorrem entre objetos e conceitos do mundo real modelado. </a:t>
            </a:r>
            <a:endParaRPr/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Exemplo: 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Juliano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ministra aulas para um grupo 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Existe, portanto, uma associação entre uma entidade do tipo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outras entidades do tipo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Aluno. </a:t>
            </a:r>
            <a:endParaRPr/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Poderíamos tentar representar este fato através de um atributo multi-valorado 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indicando os seus alunos. Este tipo de modelagem é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incorreta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pois o MER provê o conceito 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relacionamento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especificamente para esta finalidade. </a:t>
            </a:r>
            <a:endParaRPr/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relacionamento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evita que um atributo de uma entidade seja usado para referenciar outra entidade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97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16" name="Google Shape;1516;p97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Ferramentas e Conceitos de Modelagem do MER </a:t>
            </a:r>
            <a:endParaRPr/>
          </a:p>
        </p:txBody>
      </p:sp>
      <p:sp>
        <p:nvSpPr>
          <p:cNvPr id="1517" name="Google Shape;1517;p97"/>
          <p:cNvSpPr txBox="1"/>
          <p:nvPr/>
        </p:nvSpPr>
        <p:spPr>
          <a:xfrm>
            <a:off x="742950" y="1828800"/>
            <a:ext cx="84201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 Relacionamento 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(ou Conjunto de Relacionamentos)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Descreve e dá nome a um grupo de relacionamentos da mesma natureza e  que envolvem os mesmos tipos de entidades </a:t>
            </a:r>
            <a:endParaRPr/>
          </a:p>
          <a:p>
            <a:pPr indent="0" lvl="2" marL="9144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Exemplo: o tipo de relacionamento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Ministra Aulas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descreve os relacionamentos entre o tipo de entidade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o tipo de entidade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/>
          </a:p>
          <a:p>
            <a:pPr indent="0" lvl="1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 relacionamento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está para um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relacionamento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assim como um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 entidade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está para uma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entidade</a:t>
            </a:r>
            <a:endParaRPr/>
          </a:p>
          <a:p>
            <a:pPr indent="0" lvl="1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Representado por</a:t>
            </a:r>
            <a:endParaRPr/>
          </a:p>
        </p:txBody>
      </p:sp>
      <p:sp>
        <p:nvSpPr>
          <p:cNvPr id="1518" name="Google Shape;1518;p97"/>
          <p:cNvSpPr/>
          <p:nvPr/>
        </p:nvSpPr>
        <p:spPr>
          <a:xfrm>
            <a:off x="5240337" y="5229225"/>
            <a:ext cx="2736850" cy="863600"/>
          </a:xfrm>
          <a:prstGeom prst="flowChartDecision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&lt;nome&gt;</a:t>
            </a:r>
            <a:endParaRPr/>
          </a:p>
        </p:txBody>
      </p:sp>
      <p:cxnSp>
        <p:nvCxnSpPr>
          <p:cNvPr id="1519" name="Google Shape;1519;p97"/>
          <p:cNvCxnSpPr/>
          <p:nvPr/>
        </p:nvCxnSpPr>
        <p:spPr>
          <a:xfrm>
            <a:off x="4305300" y="5661025"/>
            <a:ext cx="935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20" name="Google Shape;1520;p97"/>
          <p:cNvCxnSpPr/>
          <p:nvPr/>
        </p:nvCxnSpPr>
        <p:spPr>
          <a:xfrm>
            <a:off x="7977187" y="5661025"/>
            <a:ext cx="122396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98"/>
          <p:cNvSpPr txBox="1"/>
          <p:nvPr/>
        </p:nvSpPr>
        <p:spPr>
          <a:xfrm>
            <a:off x="9367837" y="6408737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27" name="Google Shape;1527;p98"/>
          <p:cNvSpPr/>
          <p:nvPr/>
        </p:nvSpPr>
        <p:spPr>
          <a:xfrm>
            <a:off x="6273800" y="3581400"/>
            <a:ext cx="1981200" cy="20574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8" name="Google Shape;1528;p98"/>
          <p:cNvSpPr/>
          <p:nvPr/>
        </p:nvSpPr>
        <p:spPr>
          <a:xfrm>
            <a:off x="4292600" y="3810000"/>
            <a:ext cx="495300" cy="14478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9" name="Google Shape;1529;p98"/>
          <p:cNvSpPr/>
          <p:nvPr/>
        </p:nvSpPr>
        <p:spPr>
          <a:xfrm>
            <a:off x="1320800" y="3657600"/>
            <a:ext cx="1568450" cy="1703387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0" name="Google Shape;1530;p98"/>
          <p:cNvSpPr txBox="1"/>
          <p:nvPr/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Ferramentas e Conceitos de Modelagem do MER 13-02-2019</a:t>
            </a:r>
            <a:endParaRPr/>
          </a:p>
        </p:txBody>
      </p:sp>
      <p:sp>
        <p:nvSpPr>
          <p:cNvPr id="1531" name="Google Shape;1531;p98"/>
          <p:cNvSpPr txBox="1"/>
          <p:nvPr/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Relacionamento e Tipo de Relacionamento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		Ministra Aula	            Aluno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Max		          .			Platão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     .			Sócrates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Vicente		          .			Euclides  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     .			Aristóteles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32" name="Google Shape;1532;p98"/>
          <p:cNvCxnSpPr/>
          <p:nvPr/>
        </p:nvCxnSpPr>
        <p:spPr>
          <a:xfrm>
            <a:off x="2476500" y="4038600"/>
            <a:ext cx="1981200" cy="1587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33" name="Google Shape;1533;p98"/>
          <p:cNvCxnSpPr/>
          <p:nvPr/>
        </p:nvCxnSpPr>
        <p:spPr>
          <a:xfrm>
            <a:off x="4622800" y="4038600"/>
            <a:ext cx="2146300" cy="1587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34" name="Google Shape;1534;p98"/>
          <p:cNvCxnSpPr/>
          <p:nvPr/>
        </p:nvCxnSpPr>
        <p:spPr>
          <a:xfrm>
            <a:off x="2476500" y="4038600"/>
            <a:ext cx="1981200" cy="304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35" name="Google Shape;1535;p98"/>
          <p:cNvCxnSpPr/>
          <p:nvPr/>
        </p:nvCxnSpPr>
        <p:spPr>
          <a:xfrm>
            <a:off x="4622800" y="4343400"/>
            <a:ext cx="206375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36" name="Google Shape;1536;p98"/>
          <p:cNvCxnSpPr/>
          <p:nvPr/>
        </p:nvCxnSpPr>
        <p:spPr>
          <a:xfrm rot="10800000">
            <a:off x="2641600" y="4648200"/>
            <a:ext cx="1816100" cy="304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37" name="Google Shape;1537;p98"/>
          <p:cNvCxnSpPr/>
          <p:nvPr/>
        </p:nvCxnSpPr>
        <p:spPr>
          <a:xfrm>
            <a:off x="4622800" y="4953000"/>
            <a:ext cx="206375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38" name="Google Shape;1538;p98"/>
          <p:cNvCxnSpPr/>
          <p:nvPr/>
        </p:nvCxnSpPr>
        <p:spPr>
          <a:xfrm flipH="1" rot="10800000">
            <a:off x="4622800" y="4343400"/>
            <a:ext cx="2063750" cy="304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39" name="Google Shape;1539;p98"/>
          <p:cNvCxnSpPr/>
          <p:nvPr/>
        </p:nvCxnSpPr>
        <p:spPr>
          <a:xfrm>
            <a:off x="2641600" y="4648200"/>
            <a:ext cx="1816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99"/>
          <p:cNvSpPr txBox="1"/>
          <p:nvPr>
            <p:ph idx="4294967295" type="title"/>
          </p:nvPr>
        </p:nvSpPr>
        <p:spPr>
          <a:xfrm>
            <a:off x="738188" y="214313"/>
            <a:ext cx="8420100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Lucida Sans"/>
              <a:buNone/>
            </a:pPr>
            <a:r>
              <a:rPr b="1" i="0" lang="en-US" sz="288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rPr>
              <a:t>Ferramentas e Conceitos de Modelagem do MER     Associações Típicas</a:t>
            </a:r>
            <a:endParaRPr/>
          </a:p>
        </p:txBody>
      </p:sp>
      <p:sp>
        <p:nvSpPr>
          <p:cNvPr id="1546" name="Google Shape;1546;p99"/>
          <p:cNvSpPr txBox="1"/>
          <p:nvPr/>
        </p:nvSpPr>
        <p:spPr>
          <a:xfrm>
            <a:off x="1114425" y="1092200"/>
            <a:ext cx="3741737" cy="525462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Categoria</a:t>
            </a:r>
            <a:endParaRPr/>
          </a:p>
        </p:txBody>
      </p:sp>
      <p:sp>
        <p:nvSpPr>
          <p:cNvPr id="1547" name="Google Shape;1547;p99"/>
          <p:cNvSpPr txBox="1"/>
          <p:nvPr/>
        </p:nvSpPr>
        <p:spPr>
          <a:xfrm>
            <a:off x="1114425" y="2327275"/>
            <a:ext cx="3741737" cy="709612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é uma parte lógica de B (*)</a:t>
            </a:r>
            <a:endParaRPr/>
          </a:p>
        </p:txBody>
      </p:sp>
      <p:sp>
        <p:nvSpPr>
          <p:cNvPr id="1548" name="Google Shape;1548;p99"/>
          <p:cNvSpPr txBox="1"/>
          <p:nvPr/>
        </p:nvSpPr>
        <p:spPr>
          <a:xfrm>
            <a:off x="4856162" y="2327275"/>
            <a:ext cx="3843337" cy="709612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de Venda - Venda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Escala - Vôo</a:t>
            </a:r>
            <a:endParaRPr/>
          </a:p>
        </p:txBody>
      </p:sp>
      <p:sp>
        <p:nvSpPr>
          <p:cNvPr id="1549" name="Google Shape;1549;p99"/>
          <p:cNvSpPr txBox="1"/>
          <p:nvPr/>
        </p:nvSpPr>
        <p:spPr>
          <a:xfrm>
            <a:off x="1114425" y="1617662"/>
            <a:ext cx="3741737" cy="709612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é uma parte física de B (*)</a:t>
            </a:r>
            <a:endParaRPr/>
          </a:p>
        </p:txBody>
      </p:sp>
      <p:sp>
        <p:nvSpPr>
          <p:cNvPr id="1550" name="Google Shape;1550;p99"/>
          <p:cNvSpPr txBox="1"/>
          <p:nvPr/>
        </p:nvSpPr>
        <p:spPr>
          <a:xfrm>
            <a:off x="4856162" y="1617662"/>
            <a:ext cx="3843337" cy="709612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Gaveta – caixa registrador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Asa - Avião</a:t>
            </a:r>
            <a:endParaRPr/>
          </a:p>
        </p:txBody>
      </p:sp>
      <p:sp>
        <p:nvSpPr>
          <p:cNvPr id="1551" name="Google Shape;1551;p99"/>
          <p:cNvSpPr txBox="1"/>
          <p:nvPr/>
        </p:nvSpPr>
        <p:spPr>
          <a:xfrm>
            <a:off x="1114425" y="3036887"/>
            <a:ext cx="3741737" cy="684212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está fisicamente contido em B (*) </a:t>
            </a:r>
            <a:endParaRPr/>
          </a:p>
        </p:txBody>
      </p:sp>
      <p:sp>
        <p:nvSpPr>
          <p:cNvPr id="1552" name="Google Shape;1552;p99"/>
          <p:cNvSpPr txBox="1"/>
          <p:nvPr/>
        </p:nvSpPr>
        <p:spPr>
          <a:xfrm>
            <a:off x="4856162" y="3036887"/>
            <a:ext cx="3843337" cy="684212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Caixa registrador - Loja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Passageiro - Avião</a:t>
            </a:r>
            <a:endParaRPr/>
          </a:p>
        </p:txBody>
      </p:sp>
      <p:sp>
        <p:nvSpPr>
          <p:cNvPr id="1553" name="Google Shape;1553;p99"/>
          <p:cNvSpPr txBox="1"/>
          <p:nvPr/>
        </p:nvSpPr>
        <p:spPr>
          <a:xfrm>
            <a:off x="1114425" y="3721100"/>
            <a:ext cx="3741737" cy="696912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está logicamente contido em B (*)  </a:t>
            </a:r>
            <a:endParaRPr/>
          </a:p>
        </p:txBody>
      </p:sp>
      <p:sp>
        <p:nvSpPr>
          <p:cNvPr id="1554" name="Google Shape;1554;p99"/>
          <p:cNvSpPr txBox="1"/>
          <p:nvPr/>
        </p:nvSpPr>
        <p:spPr>
          <a:xfrm>
            <a:off x="4856162" y="3721100"/>
            <a:ext cx="3843337" cy="696912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Descrição-Item - Catálogo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Vôo - Roteiro de Viagem</a:t>
            </a:r>
            <a:endParaRPr/>
          </a:p>
        </p:txBody>
      </p:sp>
      <p:sp>
        <p:nvSpPr>
          <p:cNvPr id="1555" name="Google Shape;1555;p99"/>
          <p:cNvSpPr txBox="1"/>
          <p:nvPr/>
        </p:nvSpPr>
        <p:spPr>
          <a:xfrm>
            <a:off x="4852987" y="1092200"/>
            <a:ext cx="3838575" cy="525462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Exemplos</a:t>
            </a:r>
            <a:endParaRPr/>
          </a:p>
        </p:txBody>
      </p:sp>
      <p:sp>
        <p:nvSpPr>
          <p:cNvPr id="1556" name="Google Shape;1556;p99"/>
          <p:cNvSpPr txBox="1"/>
          <p:nvPr/>
        </p:nvSpPr>
        <p:spPr>
          <a:xfrm>
            <a:off x="1109662" y="4418012"/>
            <a:ext cx="3741737" cy="696912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é uma descrição de B</a:t>
            </a:r>
            <a:endParaRPr/>
          </a:p>
        </p:txBody>
      </p:sp>
      <p:sp>
        <p:nvSpPr>
          <p:cNvPr id="1557" name="Google Shape;1557;p99"/>
          <p:cNvSpPr txBox="1"/>
          <p:nvPr/>
        </p:nvSpPr>
        <p:spPr>
          <a:xfrm>
            <a:off x="4851400" y="4418012"/>
            <a:ext cx="3841750" cy="696912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Descrição-Item - Item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Descrição-Vôo - Vôo</a:t>
            </a:r>
            <a:endParaRPr/>
          </a:p>
        </p:txBody>
      </p:sp>
      <p:sp>
        <p:nvSpPr>
          <p:cNvPr id="1558" name="Google Shape;1558;p99"/>
          <p:cNvSpPr txBox="1"/>
          <p:nvPr/>
        </p:nvSpPr>
        <p:spPr>
          <a:xfrm>
            <a:off x="1114425" y="5813425"/>
            <a:ext cx="3741737" cy="695325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é conhecido/registrado/repor-tado/capturado em B (*)</a:t>
            </a:r>
            <a:endParaRPr/>
          </a:p>
        </p:txBody>
      </p:sp>
      <p:sp>
        <p:nvSpPr>
          <p:cNvPr id="1559" name="Google Shape;1559;p99"/>
          <p:cNvSpPr txBox="1"/>
          <p:nvPr/>
        </p:nvSpPr>
        <p:spPr>
          <a:xfrm>
            <a:off x="4856162" y="5813425"/>
            <a:ext cx="3843337" cy="695325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Venda – caixa registrador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Reserva - Terminal de Reserva</a:t>
            </a:r>
            <a:endParaRPr/>
          </a:p>
        </p:txBody>
      </p:sp>
      <p:sp>
        <p:nvSpPr>
          <p:cNvPr id="1560" name="Google Shape;1560;p99"/>
          <p:cNvSpPr txBox="1"/>
          <p:nvPr/>
        </p:nvSpPr>
        <p:spPr>
          <a:xfrm>
            <a:off x="1114425" y="5114925"/>
            <a:ext cx="3741737" cy="696912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é um item de uma transação ou relatório B</a:t>
            </a:r>
            <a:endParaRPr/>
          </a:p>
        </p:txBody>
      </p:sp>
      <p:sp>
        <p:nvSpPr>
          <p:cNvPr id="1561" name="Google Shape;1561;p99"/>
          <p:cNvSpPr txBox="1"/>
          <p:nvPr/>
        </p:nvSpPr>
        <p:spPr>
          <a:xfrm>
            <a:off x="4856162" y="5114925"/>
            <a:ext cx="3843337" cy="696912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de Venda - Venda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Opção de Reserva - Reserva</a:t>
            </a:r>
            <a:endParaRPr/>
          </a:p>
        </p:txBody>
      </p:sp>
      <p:sp>
        <p:nvSpPr>
          <p:cNvPr id="1562" name="Google Shape;1562;p99"/>
          <p:cNvSpPr txBox="1"/>
          <p:nvPr/>
        </p:nvSpPr>
        <p:spPr>
          <a:xfrm>
            <a:off x="6867525" y="6483350"/>
            <a:ext cx="171608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(*) Alta prioridade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1999-02-18T12:17:11Z</dcterms:created>
  <dc:creator>admin</dc:creator>
</cp:coreProperties>
</file>