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media/image2.png" ContentType="image/png"/>
  <Override PartName="/ppt/media/image3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Estrutura de Dados I</a:t>
            </a:r>
            <a:br/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Pilhas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de Pilhas por meio de Estruturas Auto-Referenciadas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88000" y="652680"/>
            <a:ext cx="11663640" cy="553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main(String[] 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args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9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Pilha 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pilha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Pilha();</a:t>
            </a:r>
            <a:endParaRPr b="0" lang="pt-BR" sz="19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9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Livro 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9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do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 b="0" lang="pt-BR" sz="19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19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1900" spc="-1" strike="noStrike">
                <a:solidFill>
                  <a:srgbClr val="2a00ff"/>
                </a:solidFill>
                <a:latin typeface="Monospace"/>
                <a:ea typeface="Monospace"/>
              </a:rPr>
              <a:t>"Digite:"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9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19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1900" spc="-1" strike="noStrike">
                <a:solidFill>
                  <a:srgbClr val="2a00ff"/>
                </a:solidFill>
                <a:latin typeface="Monospace"/>
                <a:ea typeface="Monospace"/>
              </a:rPr>
              <a:t>"1 - para empilhar um livro."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9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19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1900" spc="-1" strike="noStrike">
                <a:solidFill>
                  <a:srgbClr val="2a00ff"/>
                </a:solidFill>
                <a:latin typeface="Monospace"/>
                <a:ea typeface="Monospace"/>
              </a:rPr>
              <a:t>"2 - para desempilhar um livro."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9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19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1900" spc="-1" strike="noStrike">
                <a:solidFill>
                  <a:srgbClr val="2a00ff"/>
                </a:solidFill>
                <a:latin typeface="Monospace"/>
                <a:ea typeface="Monospace"/>
              </a:rPr>
              <a:t>"3 - para encerrar o programa."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9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19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.nextInt();</a:t>
            </a:r>
            <a:endParaRPr b="0" lang="pt-BR" sz="19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switch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9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1:</a:t>
            </a:r>
            <a:endParaRPr b="0" lang="pt-BR" sz="19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obtemLivro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b="0" lang="pt-BR" sz="19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pilha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.push(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9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19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1900" spc="-1" strike="noStrike">
                <a:solidFill>
                  <a:srgbClr val="2a00ff"/>
                </a:solidFill>
                <a:latin typeface="Monospace"/>
                <a:ea typeface="Monospace"/>
              </a:rPr>
              <a:t>"Pilha com "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pilha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.getTam() + </a:t>
            </a:r>
            <a:r>
              <a:rPr b="0" lang="pt-BR" sz="1900" spc="-1" strike="noStrike">
                <a:solidFill>
                  <a:srgbClr val="2a00ff"/>
                </a:solidFill>
                <a:latin typeface="Monospace"/>
                <a:ea typeface="Monospace"/>
              </a:rPr>
              <a:t>" livros."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9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19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9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1900" spc="-1" strike="noStrike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b="0" lang="pt-BR" sz="19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87480" y="1008000"/>
            <a:ext cx="988416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2: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pilha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.pop();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 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"Erro!"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.getLivro());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3: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"Programa encerrando!"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}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!= 3);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75840"/>
            <a:ext cx="10514520" cy="60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Propriedade: o último item inserido é o primeiro item que pode ser retirado da lista. São chamadas listas lifo (“last-in, ﬁrst-out”).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Existe uma ordem linear para pilhas, do “mais recente para o menos recente”.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ideal para processamento de estruturas aninhadas de profundidade imprevisível.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Uma pilha contém uma sequência de obrigações adiadas. A ordem de remoção garante que as estruturas mais internas serão processadas antes das mais externas.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Aplicações em estruturas aninhadas: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Quando é necessário caminhar em um conjunto de dados e guardar uma lista de coisas a fazer posteriormente.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controle de sequências de chamadas de subprogramas.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sintaxe de expressões aritméticas.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pilhas ocorrem em estruturas de natureza recursiva (como árvores). Elas são utilizadas para implementar a recursividade.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75840"/>
            <a:ext cx="10514520" cy="60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TAD PILHA</a:t>
            </a:r>
            <a:endParaRPr b="0" lang="pt-BR" sz="36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Conjunto de operações:</a:t>
            </a:r>
            <a:endParaRPr b="0" lang="pt-BR" sz="3200" spc="-1" strike="noStrike">
              <a:latin typeface="Arial"/>
            </a:endParaRPr>
          </a:p>
          <a:p>
            <a:pPr lvl="2" marL="13716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Cria uma pilha Vazia.</a:t>
            </a:r>
            <a:endParaRPr b="0" lang="pt-BR" sz="2800" spc="-1" strike="noStrike">
              <a:latin typeface="Arial"/>
            </a:endParaRPr>
          </a:p>
          <a:p>
            <a:pPr lvl="2" marL="13716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Veriﬁca se a lista está vazia. Retorna true se a pilha está vazia; caso contrário, retorna false.</a:t>
            </a:r>
            <a:endParaRPr b="0" lang="pt-BR" sz="2800" spc="-1" strike="noStrike">
              <a:latin typeface="Arial"/>
            </a:endParaRPr>
          </a:p>
          <a:p>
            <a:pPr lvl="2" marL="13716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Empilhar o item x no topo da pilha.</a:t>
            </a:r>
            <a:endParaRPr b="0" lang="pt-BR" sz="2800" spc="-1" strike="noStrike">
              <a:latin typeface="Arial"/>
            </a:endParaRPr>
          </a:p>
          <a:p>
            <a:pPr lvl="2" marL="13716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Desempilhar o item x no topo da pilha, retirando-o da pilha.</a:t>
            </a:r>
            <a:endParaRPr b="0" lang="pt-BR" sz="2800" spc="-1" strike="noStrike">
              <a:latin typeface="Arial"/>
            </a:endParaRPr>
          </a:p>
          <a:p>
            <a:pPr lvl="2" marL="13716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Veriﬁcar o tamanho atual da pilha.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Existem várias opções de estruturas de dados que podem ser usadas para representar pilhas.</a:t>
            </a:r>
            <a:endParaRPr b="0" lang="pt-BR" sz="3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 duas representações mais utilizadas são as implementações por meio de arranjos e de estruturas auto-referenciadas.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75840"/>
            <a:ext cx="10514520" cy="60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Ao contrário da implementação de listas lineares por meio e estruturas auto-referenciadas não há necessidade de manter uma célula cabeça é no topo da pilha. 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 desempilhar um item, basta desligar a célula que contém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 a célula que contém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n−1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passa a ser a célula de topo.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 empilhar um novo item, basta fazer a operação contrária, criando uma nova célula para receber o novo item.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campo 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evita a contagem do número de itens no método tamanho. 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Cada célula de uma pilha contém um item da pilha e uma referência para outra célula. 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classe Pilha contém uma referência para o topo da pilha.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"/>
          <p:cNvGrpSpPr/>
          <p:nvPr/>
        </p:nvGrpSpPr>
        <p:grpSpPr>
          <a:xfrm>
            <a:off x="576000" y="1080000"/>
            <a:ext cx="2807280" cy="2375280"/>
            <a:chOff x="576000" y="1080000"/>
            <a:chExt cx="2807280" cy="2375280"/>
          </a:xfrm>
        </p:grpSpPr>
        <p:sp>
          <p:nvSpPr>
            <p:cNvPr id="82" name="CustomShape 2"/>
            <p:cNvSpPr/>
            <p:nvPr/>
          </p:nvSpPr>
          <p:spPr>
            <a:xfrm>
              <a:off x="576000" y="1080000"/>
              <a:ext cx="2807280" cy="237528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3"/>
            <p:cNvSpPr/>
            <p:nvPr/>
          </p:nvSpPr>
          <p:spPr>
            <a:xfrm>
              <a:off x="1008000" y="1188000"/>
              <a:ext cx="184104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Classe Livro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84" name="CustomShape 4"/>
            <p:cNvSpPr/>
            <p:nvPr/>
          </p:nvSpPr>
          <p:spPr>
            <a:xfrm>
              <a:off x="758880" y="1661040"/>
              <a:ext cx="2074320" cy="150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titulo: String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- autor: String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- editora: String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+ get….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+ set ...</a:t>
              </a:r>
              <a:endParaRPr b="0" lang="pt-BR" sz="2000" spc="-1" strike="noStrike">
                <a:latin typeface="Arial"/>
              </a:endParaRPr>
            </a:p>
          </p:txBody>
        </p:sp>
      </p:grpSp>
      <p:grpSp>
        <p:nvGrpSpPr>
          <p:cNvPr id="85" name="Group 5"/>
          <p:cNvGrpSpPr/>
          <p:nvPr/>
        </p:nvGrpSpPr>
        <p:grpSpPr>
          <a:xfrm>
            <a:off x="4356000" y="1080000"/>
            <a:ext cx="3167280" cy="4463280"/>
            <a:chOff x="4356000" y="1080000"/>
            <a:chExt cx="3167280" cy="4463280"/>
          </a:xfrm>
        </p:grpSpPr>
        <p:sp>
          <p:nvSpPr>
            <p:cNvPr id="86" name="CustomShape 6"/>
            <p:cNvSpPr/>
            <p:nvPr/>
          </p:nvSpPr>
          <p:spPr>
            <a:xfrm>
              <a:off x="4356000" y="1080000"/>
              <a:ext cx="3167280" cy="446328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7"/>
            <p:cNvSpPr/>
            <p:nvPr/>
          </p:nvSpPr>
          <p:spPr>
            <a:xfrm>
              <a:off x="4761360" y="1145160"/>
              <a:ext cx="182592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Classe Pilha</a:t>
              </a:r>
              <a:endParaRPr b="0" lang="pt-BR" sz="2200" spc="-1" strike="noStrike">
                <a:latin typeface="Arial"/>
              </a:endParaRPr>
            </a:p>
          </p:txBody>
        </p:sp>
        <p:grpSp>
          <p:nvGrpSpPr>
            <p:cNvPr id="88" name="Group 8"/>
            <p:cNvGrpSpPr/>
            <p:nvPr/>
          </p:nvGrpSpPr>
          <p:grpSpPr>
            <a:xfrm>
              <a:off x="4716000" y="1728000"/>
              <a:ext cx="2015280" cy="1583280"/>
              <a:chOff x="4716000" y="1728000"/>
              <a:chExt cx="2015280" cy="1583280"/>
            </a:xfrm>
          </p:grpSpPr>
          <p:sp>
            <p:nvSpPr>
              <p:cNvPr id="89" name="CustomShape 9"/>
              <p:cNvSpPr/>
              <p:nvPr/>
            </p:nvSpPr>
            <p:spPr>
              <a:xfrm>
                <a:off x="4716000" y="1728000"/>
                <a:ext cx="2015280" cy="1583280"/>
              </a:xfrm>
              <a:prstGeom prst="rect">
                <a:avLst/>
              </a:prstGeom>
              <a:solidFill>
                <a:srgbClr val="ffbf00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0"/>
              <p:cNvSpPr/>
              <p:nvPr/>
            </p:nvSpPr>
            <p:spPr>
              <a:xfrm>
                <a:off x="4788000" y="1829160"/>
                <a:ext cx="1530360" cy="40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Classe No</a:t>
                </a:r>
                <a:endParaRPr b="0" lang="pt-BR" sz="2200" spc="-1" strike="noStrike">
                  <a:latin typeface="Arial"/>
                </a:endParaRPr>
              </a:p>
            </p:txBody>
          </p:sp>
          <p:sp>
            <p:nvSpPr>
              <p:cNvPr id="91" name="CustomShape 11"/>
              <p:cNvSpPr/>
              <p:nvPr/>
            </p:nvSpPr>
            <p:spPr>
              <a:xfrm>
                <a:off x="4724640" y="2295000"/>
                <a:ext cx="1693440" cy="60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- dados: Livro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- prox: No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92" name="CustomShape 12"/>
            <p:cNvSpPr/>
            <p:nvPr/>
          </p:nvSpPr>
          <p:spPr>
            <a:xfrm>
              <a:off x="4680000" y="3600000"/>
              <a:ext cx="2565000" cy="162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topo: No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tam: int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empilha(Livro): void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desempilha(): Livro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vazia(): lógico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getTamanho(): int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93" name="Group 13"/>
          <p:cNvGrpSpPr/>
          <p:nvPr/>
        </p:nvGrpSpPr>
        <p:grpSpPr>
          <a:xfrm>
            <a:off x="8352000" y="1008000"/>
            <a:ext cx="3455280" cy="2303280"/>
            <a:chOff x="8352000" y="1008000"/>
            <a:chExt cx="3455280" cy="2303280"/>
          </a:xfrm>
        </p:grpSpPr>
        <p:grpSp>
          <p:nvGrpSpPr>
            <p:cNvPr id="94" name="Group 14"/>
            <p:cNvGrpSpPr/>
            <p:nvPr/>
          </p:nvGrpSpPr>
          <p:grpSpPr>
            <a:xfrm>
              <a:off x="8352000" y="1008000"/>
              <a:ext cx="3455280" cy="2303280"/>
              <a:chOff x="8352000" y="1008000"/>
              <a:chExt cx="3455280" cy="2303280"/>
            </a:xfrm>
          </p:grpSpPr>
          <p:sp>
            <p:nvSpPr>
              <p:cNvPr id="95" name="CustomShape 15"/>
              <p:cNvSpPr/>
              <p:nvPr/>
            </p:nvSpPr>
            <p:spPr>
              <a:xfrm>
                <a:off x="8352000" y="1008000"/>
                <a:ext cx="3455280" cy="2303280"/>
              </a:xfrm>
              <a:prstGeom prst="rect">
                <a:avLst/>
              </a:prstGeom>
              <a:solidFill>
                <a:srgbClr val="b4c7dc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16"/>
              <p:cNvSpPr/>
              <p:nvPr/>
            </p:nvSpPr>
            <p:spPr>
              <a:xfrm>
                <a:off x="8771040" y="1114920"/>
                <a:ext cx="2609640" cy="477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Classe Main</a:t>
                </a:r>
                <a:endParaRPr b="0" lang="pt-BR" sz="2200" spc="-1" strike="noStrike">
                  <a:latin typeface="Arial"/>
                </a:endParaRPr>
              </a:p>
            </p:txBody>
          </p:sp>
        </p:grpSp>
        <p:sp>
          <p:nvSpPr>
            <p:cNvPr id="97" name="CustomShape 17"/>
            <p:cNvSpPr/>
            <p:nvPr/>
          </p:nvSpPr>
          <p:spPr>
            <a:xfrm>
              <a:off x="8568000" y="1800000"/>
              <a:ext cx="3198960" cy="85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leia: Scanner, static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main(): void, static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obtemLivro(): Livro, static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360000" y="173160"/>
            <a:ext cx="1609560" cy="2116440"/>
            <a:chOff x="360000" y="173160"/>
            <a:chExt cx="1609560" cy="2116440"/>
          </a:xfrm>
        </p:grpSpPr>
        <p:grpSp>
          <p:nvGrpSpPr>
            <p:cNvPr id="99" name="Group 2"/>
            <p:cNvGrpSpPr/>
            <p:nvPr/>
          </p:nvGrpSpPr>
          <p:grpSpPr>
            <a:xfrm>
              <a:off x="900000" y="1008000"/>
              <a:ext cx="623520" cy="1281600"/>
              <a:chOff x="900000" y="1008000"/>
              <a:chExt cx="623520" cy="1281600"/>
            </a:xfrm>
          </p:grpSpPr>
          <p:sp>
            <p:nvSpPr>
              <p:cNvPr id="100" name="CustomShape 3"/>
              <p:cNvSpPr/>
              <p:nvPr/>
            </p:nvSpPr>
            <p:spPr>
              <a:xfrm>
                <a:off x="936000" y="1944000"/>
                <a:ext cx="533520" cy="345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null</a:t>
                </a:r>
                <a:endParaRPr b="0" lang="pt-BR" sz="1800" spc="-1" strike="noStrike">
                  <a:latin typeface="Arial"/>
                </a:endParaRPr>
              </a:p>
            </p:txBody>
          </p:sp>
          <p:grpSp>
            <p:nvGrpSpPr>
              <p:cNvPr id="101" name="Group 4"/>
              <p:cNvGrpSpPr/>
              <p:nvPr/>
            </p:nvGrpSpPr>
            <p:grpSpPr>
              <a:xfrm>
                <a:off x="900000" y="1008000"/>
                <a:ext cx="623520" cy="957600"/>
                <a:chOff x="900000" y="1008000"/>
                <a:chExt cx="623520" cy="957600"/>
              </a:xfrm>
            </p:grpSpPr>
            <p:pic>
              <p:nvPicPr>
                <p:cNvPr id="102" name="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1116360" y="1390320"/>
                  <a:ext cx="106920" cy="5752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3" name="CustomShape 5"/>
                <p:cNvSpPr/>
                <p:nvPr/>
              </p:nvSpPr>
              <p:spPr>
                <a:xfrm>
                  <a:off x="900000" y="1008000"/>
                  <a:ext cx="623520" cy="34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topo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04" name="CustomShape 6"/>
            <p:cNvSpPr/>
            <p:nvPr/>
          </p:nvSpPr>
          <p:spPr>
            <a:xfrm>
              <a:off x="360000" y="173160"/>
              <a:ext cx="160956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c9211e"/>
                  </a:solidFill>
                  <a:latin typeface="Arial"/>
                  <a:ea typeface="DejaVu Sans"/>
                </a:rPr>
                <a:t>Pilha vazia</a:t>
              </a:r>
              <a:endParaRPr b="0" lang="pt-BR" sz="2200" spc="-1" strike="noStrike">
                <a:latin typeface="Arial"/>
              </a:endParaRPr>
            </a:p>
          </p:txBody>
        </p:sp>
      </p:grpSp>
      <p:grpSp>
        <p:nvGrpSpPr>
          <p:cNvPr id="105" name="Group 7"/>
          <p:cNvGrpSpPr/>
          <p:nvPr/>
        </p:nvGrpSpPr>
        <p:grpSpPr>
          <a:xfrm>
            <a:off x="3024000" y="173160"/>
            <a:ext cx="3671280" cy="3592440"/>
            <a:chOff x="3024000" y="173160"/>
            <a:chExt cx="3671280" cy="3592440"/>
          </a:xfrm>
        </p:grpSpPr>
        <p:grpSp>
          <p:nvGrpSpPr>
            <p:cNvPr id="106" name="Group 8"/>
            <p:cNvGrpSpPr/>
            <p:nvPr/>
          </p:nvGrpSpPr>
          <p:grpSpPr>
            <a:xfrm>
              <a:off x="3060000" y="173160"/>
              <a:ext cx="3383280" cy="3592440"/>
              <a:chOff x="3060000" y="173160"/>
              <a:chExt cx="3383280" cy="3592440"/>
            </a:xfrm>
          </p:grpSpPr>
          <p:grpSp>
            <p:nvGrpSpPr>
              <p:cNvPr id="107" name="Group 9"/>
              <p:cNvGrpSpPr/>
              <p:nvPr/>
            </p:nvGrpSpPr>
            <p:grpSpPr>
              <a:xfrm>
                <a:off x="3204000" y="972000"/>
                <a:ext cx="3239280" cy="2793600"/>
                <a:chOff x="3204000" y="972000"/>
                <a:chExt cx="3239280" cy="2793600"/>
              </a:xfrm>
            </p:grpSpPr>
            <p:grpSp>
              <p:nvGrpSpPr>
                <p:cNvPr id="108" name="Group 10"/>
                <p:cNvGrpSpPr/>
                <p:nvPr/>
              </p:nvGrpSpPr>
              <p:grpSpPr>
                <a:xfrm>
                  <a:off x="3204000" y="1944000"/>
                  <a:ext cx="3239280" cy="1511640"/>
                  <a:chOff x="3204000" y="1944000"/>
                  <a:chExt cx="3239280" cy="1511640"/>
                </a:xfrm>
              </p:grpSpPr>
              <p:sp>
                <p:nvSpPr>
                  <p:cNvPr id="109" name="CustomShape 11"/>
                  <p:cNvSpPr/>
                  <p:nvPr/>
                </p:nvSpPr>
                <p:spPr>
                  <a:xfrm>
                    <a:off x="5148000" y="2160000"/>
                    <a:ext cx="1295280" cy="647280"/>
                  </a:xfrm>
                  <a:prstGeom prst="rect">
                    <a:avLst/>
                  </a:prstGeom>
                  <a:solidFill>
                    <a:srgbClr val="729fcf"/>
                  </a:solidFill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" name="CustomShape 12"/>
                  <p:cNvSpPr/>
                  <p:nvPr/>
                </p:nvSpPr>
                <p:spPr>
                  <a:xfrm>
                    <a:off x="3204000" y="1944000"/>
                    <a:ext cx="1439280" cy="1151280"/>
                  </a:xfrm>
                  <a:prstGeom prst="ellipse">
                    <a:avLst/>
                  </a:prstGeom>
                  <a:solidFill>
                    <a:srgbClr val="729fcf"/>
                  </a:solidFill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" name="Line 13"/>
                  <p:cNvSpPr/>
                  <p:nvPr/>
                </p:nvSpPr>
                <p:spPr>
                  <a:xfrm>
                    <a:off x="4427640" y="2519640"/>
                    <a:ext cx="720000" cy="0"/>
                  </a:xfrm>
                  <a:prstGeom prst="line">
                    <a:avLst/>
                  </a:prstGeom>
                  <a:ln>
                    <a:solidFill>
                      <a:srgbClr val="3465a4"/>
                    </a:solidFill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" name="Line 14"/>
                  <p:cNvSpPr/>
                  <p:nvPr/>
                </p:nvSpPr>
                <p:spPr>
                  <a:xfrm>
                    <a:off x="3923640" y="2879640"/>
                    <a:ext cx="0" cy="576000"/>
                  </a:xfrm>
                  <a:prstGeom prst="line">
                    <a:avLst/>
                  </a:prstGeom>
                  <a:ln>
                    <a:solidFill>
                      <a:srgbClr val="3465a4"/>
                    </a:solidFill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" name="CustomShape 15"/>
                  <p:cNvSpPr/>
                  <p:nvPr/>
                </p:nvSpPr>
                <p:spPr>
                  <a:xfrm>
                    <a:off x="5472000" y="2340000"/>
                    <a:ext cx="673920" cy="345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Livro</a:t>
                    </a:r>
                    <a:endParaRPr b="0" lang="pt-BR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14" name="CustomShape 16"/>
                  <p:cNvSpPr/>
                  <p:nvPr/>
                </p:nvSpPr>
                <p:spPr>
                  <a:xfrm>
                    <a:off x="3708000" y="2376000"/>
                    <a:ext cx="471240" cy="345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No</a:t>
                    </a:r>
                    <a:endParaRPr b="0" lang="pt-BR" sz="18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115" name="CustomShape 17"/>
                <p:cNvSpPr/>
                <p:nvPr/>
              </p:nvSpPr>
              <p:spPr>
                <a:xfrm>
                  <a:off x="3672000" y="3420000"/>
                  <a:ext cx="533520" cy="34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null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grpSp>
              <p:nvGrpSpPr>
                <p:cNvPr id="116" name="Group 18"/>
                <p:cNvGrpSpPr/>
                <p:nvPr/>
              </p:nvGrpSpPr>
              <p:grpSpPr>
                <a:xfrm>
                  <a:off x="3623760" y="972000"/>
                  <a:ext cx="623520" cy="957600"/>
                  <a:chOff x="3623760" y="972000"/>
                  <a:chExt cx="623520" cy="957600"/>
                </a:xfrm>
              </p:grpSpPr>
              <p:pic>
                <p:nvPicPr>
                  <p:cNvPr id="11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40120" y="1354320"/>
                    <a:ext cx="106920" cy="575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18" name="CustomShape 19"/>
                  <p:cNvSpPr/>
                  <p:nvPr/>
                </p:nvSpPr>
                <p:spPr>
                  <a:xfrm>
                    <a:off x="3623760" y="972000"/>
                    <a:ext cx="623520" cy="345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topo</a:t>
                    </a:r>
                    <a:endParaRPr b="0" lang="pt-BR" sz="18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19" name="CustomShape 20"/>
              <p:cNvSpPr/>
              <p:nvPr/>
            </p:nvSpPr>
            <p:spPr>
              <a:xfrm>
                <a:off x="3060000" y="173160"/>
                <a:ext cx="2400480" cy="40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c9211e"/>
                    </a:solidFill>
                    <a:latin typeface="Arial"/>
                    <a:ea typeface="DejaVu Sans"/>
                  </a:rPr>
                  <a:t>Pilha com 1 livro</a:t>
                </a:r>
                <a:endParaRPr b="0" lang="pt-BR" sz="2200" spc="-1" strike="noStrike">
                  <a:latin typeface="Arial"/>
                </a:endParaRPr>
              </a:p>
            </p:txBody>
          </p:sp>
        </p:grpSp>
        <p:sp>
          <p:nvSpPr>
            <p:cNvPr id="120" name="CustomShape 21"/>
            <p:cNvSpPr/>
            <p:nvPr/>
          </p:nvSpPr>
          <p:spPr>
            <a:xfrm>
              <a:off x="3024000" y="1872000"/>
              <a:ext cx="3671280" cy="1295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22"/>
          <p:cNvSpPr/>
          <p:nvPr/>
        </p:nvSpPr>
        <p:spPr>
          <a:xfrm>
            <a:off x="7560000" y="4716000"/>
            <a:ext cx="3671280" cy="1295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" name="Group 23"/>
          <p:cNvGrpSpPr/>
          <p:nvPr/>
        </p:nvGrpSpPr>
        <p:grpSpPr>
          <a:xfrm>
            <a:off x="7560000" y="180000"/>
            <a:ext cx="3671280" cy="6501600"/>
            <a:chOff x="7560000" y="180000"/>
            <a:chExt cx="3671280" cy="6501600"/>
          </a:xfrm>
        </p:grpSpPr>
        <p:grpSp>
          <p:nvGrpSpPr>
            <p:cNvPr id="123" name="Group 24"/>
            <p:cNvGrpSpPr/>
            <p:nvPr/>
          </p:nvGrpSpPr>
          <p:grpSpPr>
            <a:xfrm>
              <a:off x="7560000" y="180000"/>
              <a:ext cx="3491280" cy="6501600"/>
              <a:chOff x="7560000" y="180000"/>
              <a:chExt cx="3491280" cy="6501600"/>
            </a:xfrm>
          </p:grpSpPr>
          <p:grpSp>
            <p:nvGrpSpPr>
              <p:cNvPr id="124" name="Group 25"/>
              <p:cNvGrpSpPr/>
              <p:nvPr/>
            </p:nvGrpSpPr>
            <p:grpSpPr>
              <a:xfrm>
                <a:off x="7812000" y="697680"/>
                <a:ext cx="3239280" cy="5983920"/>
                <a:chOff x="7812000" y="697680"/>
                <a:chExt cx="3239280" cy="5983920"/>
              </a:xfrm>
            </p:grpSpPr>
            <p:sp>
              <p:nvSpPr>
                <p:cNvPr id="125" name="CustomShape 26"/>
                <p:cNvSpPr/>
                <p:nvPr/>
              </p:nvSpPr>
              <p:spPr>
                <a:xfrm>
                  <a:off x="8280000" y="6336000"/>
                  <a:ext cx="533520" cy="34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null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grpSp>
              <p:nvGrpSpPr>
                <p:cNvPr id="126" name="Group 27"/>
                <p:cNvGrpSpPr/>
                <p:nvPr/>
              </p:nvGrpSpPr>
              <p:grpSpPr>
                <a:xfrm>
                  <a:off x="7812000" y="697680"/>
                  <a:ext cx="3239280" cy="5601600"/>
                  <a:chOff x="7812000" y="697680"/>
                  <a:chExt cx="3239280" cy="5601600"/>
                </a:xfrm>
              </p:grpSpPr>
              <p:grpSp>
                <p:nvGrpSpPr>
                  <p:cNvPr id="127" name="Group 28"/>
                  <p:cNvGrpSpPr/>
                  <p:nvPr/>
                </p:nvGrpSpPr>
                <p:grpSpPr>
                  <a:xfrm>
                    <a:off x="7812000" y="4788000"/>
                    <a:ext cx="3239280" cy="1511280"/>
                    <a:chOff x="7812000" y="4788000"/>
                    <a:chExt cx="3239280" cy="1511280"/>
                  </a:xfrm>
                </p:grpSpPr>
                <p:sp>
                  <p:nvSpPr>
                    <p:cNvPr id="128" name="CustomShape 29"/>
                    <p:cNvSpPr/>
                    <p:nvPr/>
                  </p:nvSpPr>
                  <p:spPr>
                    <a:xfrm>
                      <a:off x="9756000" y="5004000"/>
                      <a:ext cx="1295280" cy="647280"/>
                    </a:xfrm>
                    <a:prstGeom prst="rect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9" name="CustomShape 30"/>
                    <p:cNvSpPr/>
                    <p:nvPr/>
                  </p:nvSpPr>
                  <p:spPr>
                    <a:xfrm>
                      <a:off x="7812000" y="4788000"/>
                      <a:ext cx="1439280" cy="1151280"/>
                    </a:xfrm>
                    <a:prstGeom prst="ellipse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0" name="Line 31"/>
                    <p:cNvSpPr/>
                    <p:nvPr/>
                  </p:nvSpPr>
                  <p:spPr>
                    <a:xfrm>
                      <a:off x="9035640" y="5363280"/>
                      <a:ext cx="720000" cy="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1" name="Line 32"/>
                    <p:cNvSpPr/>
                    <p:nvPr/>
                  </p:nvSpPr>
                  <p:spPr>
                    <a:xfrm>
                      <a:off x="8531640" y="5723280"/>
                      <a:ext cx="0" cy="57600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2" name="CustomShape 33"/>
                    <p:cNvSpPr/>
                    <p:nvPr/>
                  </p:nvSpPr>
                  <p:spPr>
                    <a:xfrm>
                      <a:off x="10080000" y="5184000"/>
                      <a:ext cx="67392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Livro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33" name="CustomShape 34"/>
                    <p:cNvSpPr/>
                    <p:nvPr/>
                  </p:nvSpPr>
                  <p:spPr>
                    <a:xfrm>
                      <a:off x="8316000" y="5220000"/>
                      <a:ext cx="47124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34" name="Group 35"/>
                  <p:cNvGrpSpPr/>
                  <p:nvPr/>
                </p:nvGrpSpPr>
                <p:grpSpPr>
                  <a:xfrm>
                    <a:off x="7812000" y="3240000"/>
                    <a:ext cx="3239280" cy="1512000"/>
                    <a:chOff x="7812000" y="3240000"/>
                    <a:chExt cx="3239280" cy="1512000"/>
                  </a:xfrm>
                </p:grpSpPr>
                <p:sp>
                  <p:nvSpPr>
                    <p:cNvPr id="135" name="CustomShape 36"/>
                    <p:cNvSpPr/>
                    <p:nvPr/>
                  </p:nvSpPr>
                  <p:spPr>
                    <a:xfrm>
                      <a:off x="9756000" y="3456000"/>
                      <a:ext cx="1295280" cy="647280"/>
                    </a:xfrm>
                    <a:prstGeom prst="rect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6" name="CustomShape 37"/>
                    <p:cNvSpPr/>
                    <p:nvPr/>
                  </p:nvSpPr>
                  <p:spPr>
                    <a:xfrm>
                      <a:off x="7812000" y="3240000"/>
                      <a:ext cx="1439280" cy="1151280"/>
                    </a:xfrm>
                    <a:prstGeom prst="ellipse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7" name="Line 38"/>
                    <p:cNvSpPr/>
                    <p:nvPr/>
                  </p:nvSpPr>
                  <p:spPr>
                    <a:xfrm>
                      <a:off x="9035640" y="3816000"/>
                      <a:ext cx="720000" cy="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8" name="Line 39"/>
                    <p:cNvSpPr/>
                    <p:nvPr/>
                  </p:nvSpPr>
                  <p:spPr>
                    <a:xfrm>
                      <a:off x="8531640" y="4176000"/>
                      <a:ext cx="0" cy="57600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39" name="CustomShape 40"/>
                    <p:cNvSpPr/>
                    <p:nvPr/>
                  </p:nvSpPr>
                  <p:spPr>
                    <a:xfrm>
                      <a:off x="10080000" y="3636000"/>
                      <a:ext cx="67392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Livro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40" name="CustomShape 41"/>
                    <p:cNvSpPr/>
                    <p:nvPr/>
                  </p:nvSpPr>
                  <p:spPr>
                    <a:xfrm>
                      <a:off x="8316000" y="3672000"/>
                      <a:ext cx="47124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1" name="Group 42"/>
                  <p:cNvGrpSpPr/>
                  <p:nvPr/>
                </p:nvGrpSpPr>
                <p:grpSpPr>
                  <a:xfrm>
                    <a:off x="8208000" y="697680"/>
                    <a:ext cx="623520" cy="957600"/>
                    <a:chOff x="8208000" y="697680"/>
                    <a:chExt cx="623520" cy="957600"/>
                  </a:xfrm>
                </p:grpSpPr>
                <p:pic>
                  <p:nvPicPr>
                    <p:cNvPr id="142" name="" descr=""/>
                    <p:cNvPicPr/>
                    <p:nvPr/>
                  </p:nvPicPr>
                  <p:blipFill>
                    <a:blip r:embed="rId3"/>
                    <a:stretch/>
                  </p:blipFill>
                  <p:spPr>
                    <a:xfrm>
                      <a:off x="8424360" y="1080000"/>
                      <a:ext cx="106920" cy="5752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sp>
                  <p:nvSpPr>
                    <p:cNvPr id="143" name="CustomShape 43"/>
                    <p:cNvSpPr/>
                    <p:nvPr/>
                  </p:nvSpPr>
                  <p:spPr>
                    <a:xfrm>
                      <a:off x="8208000" y="697680"/>
                      <a:ext cx="62352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topo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4" name="Group 44"/>
                  <p:cNvGrpSpPr/>
                  <p:nvPr/>
                </p:nvGrpSpPr>
                <p:grpSpPr>
                  <a:xfrm>
                    <a:off x="7812000" y="1692000"/>
                    <a:ext cx="3239280" cy="1511640"/>
                    <a:chOff x="7812000" y="1692000"/>
                    <a:chExt cx="3239280" cy="1511640"/>
                  </a:xfrm>
                </p:grpSpPr>
                <p:sp>
                  <p:nvSpPr>
                    <p:cNvPr id="145" name="CustomShape 45"/>
                    <p:cNvSpPr/>
                    <p:nvPr/>
                  </p:nvSpPr>
                  <p:spPr>
                    <a:xfrm>
                      <a:off x="9756000" y="1908000"/>
                      <a:ext cx="1295280" cy="647280"/>
                    </a:xfrm>
                    <a:prstGeom prst="rect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46" name="CustomShape 46"/>
                    <p:cNvSpPr/>
                    <p:nvPr/>
                  </p:nvSpPr>
                  <p:spPr>
                    <a:xfrm>
                      <a:off x="7812000" y="1692000"/>
                      <a:ext cx="1439280" cy="1151280"/>
                    </a:xfrm>
                    <a:prstGeom prst="ellipse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47" name="Line 47"/>
                    <p:cNvSpPr/>
                    <p:nvPr/>
                  </p:nvSpPr>
                  <p:spPr>
                    <a:xfrm>
                      <a:off x="9035640" y="2267640"/>
                      <a:ext cx="720000" cy="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48" name="Line 48"/>
                    <p:cNvSpPr/>
                    <p:nvPr/>
                  </p:nvSpPr>
                  <p:spPr>
                    <a:xfrm>
                      <a:off x="8531640" y="2627640"/>
                      <a:ext cx="0" cy="57600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49" name="CustomShape 49"/>
                    <p:cNvSpPr/>
                    <p:nvPr/>
                  </p:nvSpPr>
                  <p:spPr>
                    <a:xfrm>
                      <a:off x="10080000" y="2088000"/>
                      <a:ext cx="67392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Livro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50" name="CustomShape 50"/>
                    <p:cNvSpPr/>
                    <p:nvPr/>
                  </p:nvSpPr>
                  <p:spPr>
                    <a:xfrm>
                      <a:off x="8316000" y="2124000"/>
                      <a:ext cx="471240" cy="34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pt-BR" sz="1800" spc="-1" strike="noStrike">
                        <a:latin typeface="Arial"/>
                      </a:endParaRPr>
                    </a:p>
                  </p:txBody>
                </p:sp>
              </p:grpSp>
            </p:grpSp>
          </p:grpSp>
          <p:sp>
            <p:nvSpPr>
              <p:cNvPr id="151" name="CustomShape 51"/>
              <p:cNvSpPr/>
              <p:nvPr/>
            </p:nvSpPr>
            <p:spPr>
              <a:xfrm>
                <a:off x="7560000" y="180000"/>
                <a:ext cx="2556000" cy="40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c9211e"/>
                    </a:solidFill>
                    <a:latin typeface="Arial"/>
                    <a:ea typeface="DejaVu Sans"/>
                  </a:rPr>
                  <a:t>Pilha com 3 livros</a:t>
                </a:r>
                <a:endParaRPr b="0" lang="pt-BR" sz="2200" spc="-1" strike="noStrike">
                  <a:latin typeface="Arial"/>
                </a:endParaRPr>
              </a:p>
            </p:txBody>
          </p:sp>
        </p:grpSp>
        <p:sp>
          <p:nvSpPr>
            <p:cNvPr id="152" name="CustomShape 52"/>
            <p:cNvSpPr/>
            <p:nvPr/>
          </p:nvSpPr>
          <p:spPr>
            <a:xfrm>
              <a:off x="7560000" y="1620000"/>
              <a:ext cx="3671280" cy="1295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3"/>
            <p:cNvSpPr/>
            <p:nvPr/>
          </p:nvSpPr>
          <p:spPr>
            <a:xfrm>
              <a:off x="7560000" y="3168000"/>
              <a:ext cx="3671280" cy="1295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4"/>
            <p:cNvSpPr/>
            <p:nvPr/>
          </p:nvSpPr>
          <p:spPr>
            <a:xfrm>
              <a:off x="7560000" y="4716000"/>
              <a:ext cx="3671280" cy="1295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184480" y="288000"/>
            <a:ext cx="7581960" cy="6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pilha.encadeada;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Livro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autor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editora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titulo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setAutor(String </a:t>
            </a:r>
            <a:r>
              <a:rPr b="0" lang="pt-BR" sz="1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	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autor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1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setEditora(String </a:t>
            </a:r>
            <a:r>
              <a:rPr b="0" lang="pt-BR" sz="1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	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editora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1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setTitulo(String </a:t>
            </a:r>
            <a:r>
              <a:rPr b="0" lang="pt-BR" sz="1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	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titulo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1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getAutor()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	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autor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getEditora()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	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editora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getTitulo()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	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titulo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getLivro() 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	</a:t>
            </a:r>
            <a:r>
              <a:rPr b="1" lang="pt-BR" sz="16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titulo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600" spc="-1" strike="noStrike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autor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600" spc="-1" strike="noStrike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600" spc="-1" strike="noStrike">
                <a:solidFill>
                  <a:srgbClr val="0000c0"/>
                </a:solidFill>
                <a:latin typeface="Monospace"/>
                <a:ea typeface="Monospace"/>
              </a:rPr>
              <a:t>editora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600" spc="-1" strike="noStrike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32000" y="36000"/>
            <a:ext cx="5255280" cy="61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pilha.encadeada;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Pilha {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No{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Livro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No(Livro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Pilha()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0;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getTam()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vazia()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192000" y="36000"/>
            <a:ext cx="5471280" cy="65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push(Livro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No(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(vazia())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++;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++;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Livro pop()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(!vazia()) {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Livro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topo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--;</a:t>
            </a:r>
            <a:endParaRPr b="0" lang="pt-BR" sz="20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88000" y="216000"/>
            <a:ext cx="9287280" cy="63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pilha.encadeada;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import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java.util.Scanner;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Main {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Scanner </a:t>
            </a:r>
            <a:r>
              <a:rPr b="0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Scanner(System.</a:t>
            </a:r>
            <a:r>
              <a:rPr b="1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in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Livro obtemLivro() {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Livro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Livro();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String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 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000" spc="-1" strike="noStrike">
                <a:solidFill>
                  <a:srgbClr val="2a00ff"/>
                </a:solidFill>
                <a:latin typeface="Monospace"/>
                <a:ea typeface="Monospace"/>
              </a:rPr>
              <a:t>"Digite o Título do Livro.\n"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.setTitulo(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000" spc="-1" strike="noStrike">
                <a:solidFill>
                  <a:srgbClr val="2a00ff"/>
                </a:solidFill>
                <a:latin typeface="Monospace"/>
                <a:ea typeface="Monospace"/>
              </a:rPr>
              <a:t>"Digite o Autor do Livro.\n"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.setAutor(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000" spc="-1" strike="noStrike">
                <a:solidFill>
                  <a:srgbClr val="2a00ff"/>
                </a:solidFill>
                <a:latin typeface="Monospace"/>
                <a:ea typeface="Monospace"/>
              </a:rPr>
              <a:t>"Digite a Editora do Livro.\n"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0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.setEditora(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0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0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0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6A2052E6FD5D4E8E8087580FDABF81" ma:contentTypeVersion="0" ma:contentTypeDescription="Crie um novo documento." ma:contentTypeScope="" ma:versionID="7d3fc381bbd4cbc8f03256d196212a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99408F-3A3D-41FD-ABD7-ED9DEEAF4652}"/>
</file>

<file path=customXml/itemProps2.xml><?xml version="1.0" encoding="utf-8"?>
<ds:datastoreItem xmlns:ds="http://schemas.openxmlformats.org/officeDocument/2006/customXml" ds:itemID="{239B2A59-4ED9-478C-996E-1E7EA0D79633}"/>
</file>

<file path=customXml/itemProps3.xml><?xml version="1.0" encoding="utf-8"?>
<ds:datastoreItem xmlns:ds="http://schemas.openxmlformats.org/officeDocument/2006/customXml" ds:itemID="{18590D7B-5796-459D-A6A1-E2C3D970AF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LibreOffice/6.3.5.2$Linux_X86_64 LibreOffice_project/30$Build-2</Application>
  <Words>539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 Pilhas</dc:title>
  <dc:subject/>
  <dc:creator>JOSE OLIMPIO FERREIRA</dc:creator>
  <dc:description/>
  <cp:lastModifiedBy/>
  <cp:revision>8</cp:revision>
  <dcterms:created xsi:type="dcterms:W3CDTF">2020-03-20T21:21:24Z</dcterms:created>
  <dcterms:modified xsi:type="dcterms:W3CDTF">2020-03-22T15:04:56Z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ContentTypeId">
    <vt:lpwstr>0x010100436A2052E6FD5D4E8E8087580FDABF81</vt:lpwstr>
  </property>
</Properties>
</file>