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9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0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08" name="PlaceHolder 4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559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20" name="PlaceHolder 4"/>
          <p:cNvSpPr/>
          <p:nvPr/>
        </p:nvSpPr>
        <p:spPr>
          <a:xfrm>
            <a:off x="6639120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21" name="PlaceHolder 5"/>
          <p:cNvSpPr/>
          <p:nvPr/>
        </p:nvSpPr>
        <p:spPr>
          <a:xfrm>
            <a:off x="50399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22" name="PlaceHolder 6"/>
          <p:cNvSpPr/>
          <p:nvPr/>
        </p:nvSpPr>
        <p:spPr>
          <a:xfrm>
            <a:off x="3571559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 sz="quarter" idx="13"/>
          </p:nvPr>
        </p:nvSpPr>
        <p:spPr>
          <a:xfrm>
            <a:off x="6639120" y="4058639"/>
            <a:ext cx="292104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39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48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5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 sz="half" idx="13"/>
          </p:nvPr>
        </p:nvSpPr>
        <p:spPr>
          <a:xfrm>
            <a:off x="5152680" y="1768679"/>
            <a:ext cx="4426921" cy="4384082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5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6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8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5152680" y="1768679"/>
            <a:ext cx="44269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 sz="quarter" idx="13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9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19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9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20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21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7" name="PlaceHolder 3"/>
          <p:cNvSpPr>
            <a:spLocks noGrp="1"/>
          </p:cNvSpPr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1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22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8" name="PlaceHolder 4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3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 spc="0"/>
            </a:lvl1pPr>
          </a:lstStyle>
          <a:p>
            <a:r>
              <a:t>Texto do Título</a:t>
            </a:r>
          </a:p>
        </p:txBody>
      </p:sp>
      <p:sp>
        <p:nvSpPr>
          <p:cNvPr id="23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3571559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0" name="PlaceHolder 4"/>
          <p:cNvSpPr/>
          <p:nvPr/>
        </p:nvSpPr>
        <p:spPr>
          <a:xfrm>
            <a:off x="6639120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1" name="PlaceHolder 5"/>
          <p:cNvSpPr/>
          <p:nvPr/>
        </p:nvSpPr>
        <p:spPr>
          <a:xfrm>
            <a:off x="50399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2" name="PlaceHolder 6"/>
          <p:cNvSpPr/>
          <p:nvPr/>
        </p:nvSpPr>
        <p:spPr>
          <a:xfrm>
            <a:off x="3571559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3" name="PlaceHolder 7"/>
          <p:cNvSpPr>
            <a:spLocks noGrp="1"/>
          </p:cNvSpPr>
          <p:nvPr>
            <p:ph type="body" sz="quarter" idx="13"/>
          </p:nvPr>
        </p:nvSpPr>
        <p:spPr>
          <a:xfrm>
            <a:off x="6639120" y="4058639"/>
            <a:ext cx="2921041" cy="2090880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4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8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13"/>
          </p:nvPr>
        </p:nvSpPr>
        <p:spPr>
          <a:xfrm>
            <a:off x="5152680" y="1768679"/>
            <a:ext cx="4426921" cy="43840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6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768679"/>
            <a:ext cx="44269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 sz="quarter" idx="13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7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 sz="quarter" idx="13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7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o do Título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8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 algn="ctr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 sz="half" idx="13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8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63999" marR="0" indent="-323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95999" marR="0" indent="-288000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999" marR="0" indent="-215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59999" marR="0" indent="-215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91999" marR="0" indent="-215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23999" marR="0" indent="-215999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ctr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 txBox="1"/>
          <p:nvPr/>
        </p:nvSpPr>
        <p:spPr>
          <a:xfrm>
            <a:off x="504000" y="3360929"/>
            <a:ext cx="9071280" cy="87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6200" b="1" spc="-1"/>
            </a:lvl1pPr>
          </a:lstStyle>
          <a:p>
            <a:r>
              <a:t>CMP1054 - java</a:t>
            </a:r>
          </a:p>
        </p:txBody>
      </p:sp>
      <p:sp>
        <p:nvSpPr>
          <p:cNvPr id="254" name="CustomShape 2"/>
          <p:cNvSpPr txBox="1"/>
          <p:nvPr/>
        </p:nvSpPr>
        <p:spPr>
          <a:xfrm>
            <a:off x="353525" y="5370652"/>
            <a:ext cx="9253458" cy="197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indent="108360">
              <a:spcBef>
                <a:spcPts val="1800"/>
              </a:spcBef>
              <a:defRPr sz="3600" spc="-100"/>
            </a:lvl1pPr>
          </a:lstStyle>
          <a:p>
            <a:r>
              <a:t>LISTAS LIGADAS ORDENADAS LINEARES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 txBox="1"/>
          <p:nvPr/>
        </p:nvSpPr>
        <p:spPr>
          <a:xfrm>
            <a:off x="504000" y="303097"/>
            <a:ext cx="9071280" cy="1552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400" b="1" spc="-1"/>
            </a:lvl1pPr>
          </a:lstStyle>
          <a:p>
            <a:r>
              <a:t>Implementação de uma lista ordenada</a:t>
            </a:r>
          </a:p>
        </p:txBody>
      </p:sp>
      <p:sp>
        <p:nvSpPr>
          <p:cNvPr id="279" name="CustomShape 2"/>
          <p:cNvSpPr txBox="1"/>
          <p:nvPr/>
        </p:nvSpPr>
        <p:spPr>
          <a:xfrm>
            <a:off x="287999" y="2159999"/>
            <a:ext cx="9575642" cy="489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900" spc="-100"/>
            </a:pPr>
            <a:r>
              <a:t>A operação de inserção ou adição de um novo item será realizada em qualquer posição da lista que mantenha a ordem dos itens.</a:t>
            </a:r>
            <a:endParaRPr sz="1600" spc="-41"/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900" spc="-100"/>
            </a:pPr>
            <a:r>
              <a:t>A operações de pesquisa e de remoção.</a:t>
            </a:r>
            <a:endParaRPr sz="1600" spc="-41"/>
          </a:p>
          <a:p>
            <a:pPr marL="863999" lvl="1" indent="-323640"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3400" spc="-100"/>
            </a:pPr>
            <a:r>
              <a:t>Serão feitas por busca através de um atributo chave a ser escolhido previamente.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 txBox="1"/>
          <p:nvPr/>
        </p:nvSpPr>
        <p:spPr>
          <a:xfrm>
            <a:off x="2835797" y="576000"/>
            <a:ext cx="3303644" cy="6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4000" b="1" spc="-1"/>
            </a:lvl1pPr>
          </a:lstStyle>
          <a:p>
            <a:r>
              <a:t>ADIÇÃO</a:t>
            </a:r>
          </a:p>
        </p:txBody>
      </p:sp>
      <p:grpSp>
        <p:nvGrpSpPr>
          <p:cNvPr id="292" name="Agrupar 18"/>
          <p:cNvGrpSpPr/>
          <p:nvPr/>
        </p:nvGrpSpPr>
        <p:grpSpPr>
          <a:xfrm>
            <a:off x="1153439" y="2476979"/>
            <a:ext cx="7414561" cy="3525619"/>
            <a:chOff x="0" y="0"/>
            <a:chExt cx="7414559" cy="3525617"/>
          </a:xfrm>
        </p:grpSpPr>
        <p:grpSp>
          <p:nvGrpSpPr>
            <p:cNvPr id="288" name="Agrupar 13"/>
            <p:cNvGrpSpPr/>
            <p:nvPr/>
          </p:nvGrpSpPr>
          <p:grpSpPr>
            <a:xfrm>
              <a:off x="0" y="-1"/>
              <a:ext cx="7414560" cy="2805164"/>
              <a:chOff x="0" y="0"/>
              <a:chExt cx="7414559" cy="2805162"/>
            </a:xfrm>
          </p:grpSpPr>
          <p:pic>
            <p:nvPicPr>
              <p:cNvPr id="282" name="Imagem 107" descr="Imagem 1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788082"/>
                <a:ext cx="7414560" cy="20170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87" name="Agrupar 11"/>
              <p:cNvGrpSpPr/>
              <p:nvPr/>
            </p:nvGrpSpPr>
            <p:grpSpPr>
              <a:xfrm>
                <a:off x="1385425" y="0"/>
                <a:ext cx="1620900" cy="788083"/>
                <a:chOff x="0" y="0"/>
                <a:chExt cx="1620898" cy="788081"/>
              </a:xfrm>
            </p:grpSpPr>
            <p:sp>
              <p:nvSpPr>
                <p:cNvPr id="283" name="CaixaDeTexto 1"/>
                <p:cNvSpPr txBox="1"/>
                <p:nvPr/>
              </p:nvSpPr>
              <p:spPr>
                <a:xfrm>
                  <a:off x="1465970" y="0"/>
                  <a:ext cx="154929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r>
                    <a:t>i</a:t>
                  </a:r>
                </a:p>
              </p:txBody>
            </p:sp>
            <p:sp>
              <p:nvSpPr>
                <p:cNvPr id="284" name="CaixaDeTexto 5"/>
                <p:cNvSpPr txBox="1"/>
                <p:nvPr/>
              </p:nvSpPr>
              <p:spPr>
                <a:xfrm>
                  <a:off x="0" y="24709"/>
                  <a:ext cx="421926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r>
                    <a:t>ant</a:t>
                  </a:r>
                </a:p>
              </p:txBody>
            </p:sp>
            <p:sp>
              <p:nvSpPr>
                <p:cNvPr id="285" name="Conector de Seta Reta 10"/>
                <p:cNvSpPr/>
                <p:nvPr/>
              </p:nvSpPr>
              <p:spPr>
                <a:xfrm flipH="1">
                  <a:off x="253902" y="394041"/>
                  <a:ext cx="1" cy="394041"/>
                </a:xfrm>
                <a:prstGeom prst="line">
                  <a:avLst/>
                </a:prstGeom>
                <a:noFill/>
                <a:ln w="9525" cap="flat">
                  <a:solidFill>
                    <a:srgbClr val="BE4B48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Conector de Seta Reta 12"/>
                <p:cNvSpPr/>
                <p:nvPr/>
              </p:nvSpPr>
              <p:spPr>
                <a:xfrm>
                  <a:off x="1585221" y="394041"/>
                  <a:ext cx="1" cy="394041"/>
                </a:xfrm>
                <a:prstGeom prst="line">
                  <a:avLst/>
                </a:prstGeom>
                <a:noFill/>
                <a:ln w="9525" cap="flat">
                  <a:solidFill>
                    <a:srgbClr val="BE4B48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1" name="Agrupar 17"/>
            <p:cNvGrpSpPr/>
            <p:nvPr/>
          </p:nvGrpSpPr>
          <p:grpSpPr>
            <a:xfrm>
              <a:off x="2232302" y="2662179"/>
              <a:ext cx="599851" cy="863439"/>
              <a:chOff x="0" y="0"/>
              <a:chExt cx="599849" cy="863438"/>
            </a:xfrm>
          </p:grpSpPr>
          <p:sp>
            <p:nvSpPr>
              <p:cNvPr id="289" name="CaixaDeTexto 15"/>
              <p:cNvSpPr txBox="1"/>
              <p:nvPr/>
            </p:nvSpPr>
            <p:spPr>
              <a:xfrm>
                <a:off x="0" y="512777"/>
                <a:ext cx="5998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novo</a:t>
                </a:r>
              </a:p>
            </p:txBody>
          </p:sp>
          <p:sp>
            <p:nvSpPr>
              <p:cNvPr id="290" name="Conector de Seta Reta 16"/>
              <p:cNvSpPr/>
              <p:nvPr/>
            </p:nvSpPr>
            <p:spPr>
              <a:xfrm flipH="1" flipV="1">
                <a:off x="341305" y="0"/>
                <a:ext cx="1098" cy="512778"/>
              </a:xfrm>
              <a:prstGeom prst="line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 txBox="1"/>
          <p:nvPr/>
        </p:nvSpPr>
        <p:spPr>
          <a:xfrm>
            <a:off x="2835797" y="576000"/>
            <a:ext cx="3303644" cy="6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4000" b="1" spc="-1"/>
            </a:lvl1pPr>
          </a:lstStyle>
          <a:p>
            <a:r>
              <a:t>REMOÇÃO</a:t>
            </a:r>
          </a:p>
        </p:txBody>
      </p:sp>
      <p:grpSp>
        <p:nvGrpSpPr>
          <p:cNvPr id="306" name="Agrupar 13"/>
          <p:cNvGrpSpPr/>
          <p:nvPr/>
        </p:nvGrpSpPr>
        <p:grpSpPr>
          <a:xfrm>
            <a:off x="719999" y="3507136"/>
            <a:ext cx="8732882" cy="3035166"/>
            <a:chOff x="0" y="0"/>
            <a:chExt cx="8732880" cy="3035165"/>
          </a:xfrm>
        </p:grpSpPr>
        <p:grpSp>
          <p:nvGrpSpPr>
            <p:cNvPr id="302" name="Agrupar 8"/>
            <p:cNvGrpSpPr/>
            <p:nvPr/>
          </p:nvGrpSpPr>
          <p:grpSpPr>
            <a:xfrm>
              <a:off x="0" y="0"/>
              <a:ext cx="8732881" cy="2684505"/>
              <a:chOff x="0" y="0"/>
              <a:chExt cx="8732880" cy="2684504"/>
            </a:xfrm>
          </p:grpSpPr>
          <p:pic>
            <p:nvPicPr>
              <p:cNvPr id="295" name="Imagem 97" descr="Imagem 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08863"/>
                <a:ext cx="8732881" cy="23756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98" name="Agrupar 1"/>
              <p:cNvGrpSpPr/>
              <p:nvPr/>
            </p:nvGrpSpPr>
            <p:grpSpPr>
              <a:xfrm>
                <a:off x="1529500" y="24708"/>
                <a:ext cx="421927" cy="763374"/>
                <a:chOff x="0" y="0"/>
                <a:chExt cx="421925" cy="763372"/>
              </a:xfrm>
            </p:grpSpPr>
            <p:sp>
              <p:nvSpPr>
                <p:cNvPr id="296" name="CaixaDeTexto 5"/>
                <p:cNvSpPr txBox="1"/>
                <p:nvPr/>
              </p:nvSpPr>
              <p:spPr>
                <a:xfrm>
                  <a:off x="0" y="0"/>
                  <a:ext cx="421926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r>
                    <a:t>ant</a:t>
                  </a:r>
                </a:p>
              </p:txBody>
            </p:sp>
            <p:sp>
              <p:nvSpPr>
                <p:cNvPr id="297" name="Conector de Seta Reta 6"/>
                <p:cNvSpPr/>
                <p:nvPr/>
              </p:nvSpPr>
              <p:spPr>
                <a:xfrm flipH="1">
                  <a:off x="253903" y="369332"/>
                  <a:ext cx="1" cy="394041"/>
                </a:xfrm>
                <a:prstGeom prst="line">
                  <a:avLst/>
                </a:prstGeom>
                <a:noFill/>
                <a:ln w="9525" cap="flat">
                  <a:solidFill>
                    <a:srgbClr val="BE4B48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1" name="Agrupar 2"/>
              <p:cNvGrpSpPr/>
              <p:nvPr/>
            </p:nvGrpSpPr>
            <p:grpSpPr>
              <a:xfrm>
                <a:off x="3342716" y="-1"/>
                <a:ext cx="154928" cy="788083"/>
                <a:chOff x="0" y="0"/>
                <a:chExt cx="154927" cy="788081"/>
              </a:xfrm>
            </p:grpSpPr>
            <p:sp>
              <p:nvSpPr>
                <p:cNvPr id="299" name="CaixaDeTexto 4"/>
                <p:cNvSpPr txBox="1"/>
                <p:nvPr/>
              </p:nvSpPr>
              <p:spPr>
                <a:xfrm>
                  <a:off x="0" y="0"/>
                  <a:ext cx="154928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r>
                    <a:t>i</a:t>
                  </a:r>
                </a:p>
              </p:txBody>
            </p:sp>
            <p:sp>
              <p:nvSpPr>
                <p:cNvPr id="300" name="Conector de Seta Reta 7"/>
                <p:cNvSpPr/>
                <p:nvPr/>
              </p:nvSpPr>
              <p:spPr>
                <a:xfrm flipH="1">
                  <a:off x="119251" y="394041"/>
                  <a:ext cx="1" cy="394041"/>
                </a:xfrm>
                <a:prstGeom prst="line">
                  <a:avLst/>
                </a:prstGeom>
                <a:noFill/>
                <a:ln w="9525" cap="flat">
                  <a:solidFill>
                    <a:srgbClr val="BE4B48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5" name="Agrupar 12"/>
            <p:cNvGrpSpPr/>
            <p:nvPr/>
          </p:nvGrpSpPr>
          <p:grpSpPr>
            <a:xfrm>
              <a:off x="2115798" y="1388956"/>
              <a:ext cx="2118164" cy="1646210"/>
              <a:chOff x="0" y="0"/>
              <a:chExt cx="2118162" cy="1646209"/>
            </a:xfrm>
          </p:grpSpPr>
          <p:sp>
            <p:nvSpPr>
              <p:cNvPr id="303" name="CaixaDeTexto 9"/>
              <p:cNvSpPr txBox="1"/>
              <p:nvPr/>
            </p:nvSpPr>
            <p:spPr>
              <a:xfrm>
                <a:off x="0" y="1295547"/>
                <a:ext cx="211816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Item Item = dados;</a:t>
                </a:r>
              </a:p>
            </p:txBody>
          </p:sp>
          <p:sp>
            <p:nvSpPr>
              <p:cNvPr id="304" name="Conector de Seta Reta 11"/>
              <p:cNvSpPr/>
              <p:nvPr/>
            </p:nvSpPr>
            <p:spPr>
              <a:xfrm flipV="1">
                <a:off x="1059081" y="0"/>
                <a:ext cx="285821" cy="1295549"/>
              </a:xfrm>
              <a:prstGeom prst="line">
                <a:avLst/>
              </a:prstGeom>
              <a:noFill/>
              <a:ln w="9525" cap="flat">
                <a:solidFill>
                  <a:srgbClr val="BE4B48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 txBox="1"/>
          <p:nvPr/>
        </p:nvSpPr>
        <p:spPr>
          <a:xfrm>
            <a:off x="287999" y="359999"/>
            <a:ext cx="9575642" cy="720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package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listaligadainsercaoinicio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>
              <a:defRPr sz="2200" spc="-1"/>
            </a:pPr>
            <a:endParaRPr b="0" dirty="0">
              <a:solidFill>
                <a:srgbClr val="000000"/>
              </a:solidFill>
            </a:endParaRPr>
          </a:p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Item {</a:t>
            </a:r>
          </a:p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private</a:t>
            </a:r>
            <a:r>
              <a:rPr b="0" dirty="0">
                <a:solidFill>
                  <a:srgbClr val="000000"/>
                </a:solidFill>
              </a:rPr>
              <a:t> String </a:t>
            </a:r>
            <a:r>
              <a:rPr b="0" dirty="0" err="1">
                <a:solidFill>
                  <a:srgbClr val="0000C0"/>
                </a:solidFill>
              </a:rPr>
              <a:t>descricao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private</a:t>
            </a:r>
            <a:r>
              <a:rPr dirty="0"/>
              <a:t> </a:t>
            </a:r>
            <a:r>
              <a:rPr b="1" dirty="0">
                <a:solidFill>
                  <a:srgbClr val="7F0055"/>
                </a:solidFill>
              </a:rPr>
              <a:t>int</a:t>
            </a:r>
            <a:r>
              <a:rPr dirty="0"/>
              <a:t> </a:t>
            </a:r>
            <a:r>
              <a:rPr dirty="0" err="1">
                <a:solidFill>
                  <a:srgbClr val="0000C0"/>
                </a:solidFill>
              </a:rPr>
              <a:t>quantidade</a:t>
            </a:r>
            <a:r>
              <a:rPr dirty="0"/>
              <a:t>, </a:t>
            </a:r>
            <a:r>
              <a:rPr dirty="0" err="1">
                <a:solidFill>
                  <a:srgbClr val="0000C0"/>
                </a:solidFill>
              </a:rPr>
              <a:t>prioridade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public</a:t>
            </a:r>
            <a:r>
              <a:rPr dirty="0"/>
              <a:t> Item(String </a:t>
            </a:r>
            <a:r>
              <a:rPr dirty="0">
                <a:solidFill>
                  <a:srgbClr val="6A3E3E"/>
                </a:solidFill>
              </a:rPr>
              <a:t>desc</a:t>
            </a:r>
            <a:r>
              <a:rPr dirty="0"/>
              <a:t>, </a:t>
            </a:r>
            <a:r>
              <a:rPr b="1" dirty="0">
                <a:solidFill>
                  <a:srgbClr val="7F0055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6A3E3E"/>
                </a:solidFill>
              </a:rPr>
              <a:t>qt</a:t>
            </a:r>
            <a:r>
              <a:rPr dirty="0"/>
              <a:t>, </a:t>
            </a:r>
            <a:r>
              <a:rPr b="1" dirty="0">
                <a:solidFill>
                  <a:srgbClr val="7F0055"/>
                </a:solidFill>
              </a:rPr>
              <a:t>int</a:t>
            </a:r>
            <a:r>
              <a:rPr dirty="0"/>
              <a:t> </a:t>
            </a:r>
            <a:r>
              <a:rPr dirty="0" err="1">
                <a:solidFill>
                  <a:srgbClr val="6A3E3E"/>
                </a:solidFill>
              </a:rPr>
              <a:t>pri</a:t>
            </a:r>
            <a:r>
              <a:rPr dirty="0"/>
              <a:t>) {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</a:t>
            </a:r>
            <a:r>
              <a:rPr dirty="0" err="1">
                <a:solidFill>
                  <a:srgbClr val="0000C0"/>
                </a:solidFill>
              </a:rPr>
              <a:t>descricao</a:t>
            </a:r>
            <a:r>
              <a:rPr dirty="0"/>
              <a:t> = </a:t>
            </a:r>
            <a:r>
              <a:rPr dirty="0">
                <a:solidFill>
                  <a:srgbClr val="6A3E3E"/>
                </a:solidFill>
              </a:rPr>
              <a:t>desc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</a:t>
            </a:r>
            <a:r>
              <a:rPr dirty="0" err="1">
                <a:solidFill>
                  <a:srgbClr val="0000C0"/>
                </a:solidFill>
              </a:rPr>
              <a:t>quantidade</a:t>
            </a:r>
            <a:r>
              <a:rPr dirty="0"/>
              <a:t> = </a:t>
            </a:r>
            <a:r>
              <a:rPr dirty="0">
                <a:solidFill>
                  <a:srgbClr val="6A3E3E"/>
                </a:solidFill>
              </a:rPr>
              <a:t>qt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</a:t>
            </a:r>
            <a:r>
              <a:rPr dirty="0" err="1">
                <a:solidFill>
                  <a:srgbClr val="0000C0"/>
                </a:solidFill>
              </a:rPr>
              <a:t>prioridade</a:t>
            </a:r>
            <a:r>
              <a:rPr dirty="0"/>
              <a:t> = </a:t>
            </a:r>
            <a:r>
              <a:rPr dirty="0" err="1">
                <a:solidFill>
                  <a:srgbClr val="6A3E3E"/>
                </a:solidFill>
              </a:rPr>
              <a:t>pri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}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public</a:t>
            </a:r>
            <a:r>
              <a:rPr dirty="0"/>
              <a:t> String </a:t>
            </a:r>
            <a:r>
              <a:rPr dirty="0" err="1"/>
              <a:t>getDescricao</a:t>
            </a:r>
            <a:r>
              <a:rPr dirty="0"/>
              <a:t>() { </a:t>
            </a:r>
            <a:r>
              <a:rPr b="1" dirty="0">
                <a:solidFill>
                  <a:srgbClr val="7F0055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000C0"/>
                </a:solidFill>
              </a:rPr>
              <a:t>descricao</a:t>
            </a:r>
            <a:r>
              <a:rPr dirty="0"/>
              <a:t>; }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7F0055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getQuantidade</a:t>
            </a:r>
            <a:r>
              <a:rPr dirty="0"/>
              <a:t>()  { </a:t>
            </a:r>
            <a:r>
              <a:rPr b="1" dirty="0">
                <a:solidFill>
                  <a:srgbClr val="7F0055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000C0"/>
                </a:solidFill>
              </a:rPr>
              <a:t>quantidade</a:t>
            </a:r>
            <a:r>
              <a:rPr dirty="0"/>
              <a:t>; }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7F0055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getPrioridade</a:t>
            </a:r>
            <a:r>
              <a:rPr dirty="0"/>
              <a:t>()  { </a:t>
            </a:r>
            <a:r>
              <a:rPr b="1" dirty="0">
                <a:solidFill>
                  <a:srgbClr val="7F0055"/>
                </a:solidFill>
              </a:rPr>
              <a:t>return</a:t>
            </a:r>
            <a:r>
              <a:rPr dirty="0"/>
              <a:t> </a:t>
            </a:r>
            <a:r>
              <a:rPr dirty="0" err="1">
                <a:solidFill>
                  <a:srgbClr val="0000C0"/>
                </a:solidFill>
              </a:rPr>
              <a:t>prioridade</a:t>
            </a:r>
            <a:r>
              <a:rPr dirty="0"/>
              <a:t>; }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dirty="0">
                <a:solidFill>
                  <a:srgbClr val="646464"/>
                </a:solidFill>
              </a:rPr>
              <a:t>@Override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</a:t>
            </a:r>
            <a:r>
              <a:rPr b="1" dirty="0">
                <a:solidFill>
                  <a:srgbClr val="7F0055"/>
                </a:solidFill>
              </a:rPr>
              <a:t>public</a:t>
            </a:r>
            <a:r>
              <a:rPr dirty="0"/>
              <a:t> String </a:t>
            </a:r>
            <a:r>
              <a:rPr dirty="0" err="1"/>
              <a:t>toString</a:t>
            </a:r>
            <a:r>
              <a:rPr dirty="0"/>
              <a:t>(){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String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 = </a:t>
            </a:r>
            <a:r>
              <a:rPr dirty="0" err="1">
                <a:solidFill>
                  <a:srgbClr val="0000C0"/>
                </a:solidFill>
              </a:rPr>
              <a:t>descricao</a:t>
            </a:r>
            <a:r>
              <a:rPr dirty="0"/>
              <a:t> + </a:t>
            </a:r>
            <a:r>
              <a:rPr dirty="0">
                <a:solidFill>
                  <a:srgbClr val="2A00FF"/>
                </a:solidFill>
              </a:rPr>
              <a:t>"\n"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 =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 + </a:t>
            </a:r>
            <a:r>
              <a:rPr dirty="0" err="1"/>
              <a:t>Integer.</a:t>
            </a:r>
            <a:r>
              <a:rPr i="1" dirty="0" err="1"/>
              <a:t>toString</a:t>
            </a:r>
            <a:r>
              <a:rPr dirty="0"/>
              <a:t>(</a:t>
            </a:r>
            <a:r>
              <a:rPr dirty="0" err="1">
                <a:solidFill>
                  <a:srgbClr val="0000C0"/>
                </a:solidFill>
              </a:rPr>
              <a:t>quantidade</a:t>
            </a:r>
            <a:r>
              <a:rPr dirty="0"/>
              <a:t>) + </a:t>
            </a:r>
            <a:r>
              <a:rPr dirty="0">
                <a:solidFill>
                  <a:srgbClr val="2A00FF"/>
                </a:solidFill>
              </a:rPr>
              <a:t>"\n"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	 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 =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 + </a:t>
            </a:r>
            <a:r>
              <a:rPr dirty="0" err="1"/>
              <a:t>Integer.</a:t>
            </a:r>
            <a:r>
              <a:rPr i="1" dirty="0" err="1"/>
              <a:t>toString</a:t>
            </a:r>
            <a:r>
              <a:rPr dirty="0"/>
              <a:t>(</a:t>
            </a:r>
            <a:r>
              <a:rPr dirty="0" err="1">
                <a:solidFill>
                  <a:srgbClr val="0000C0"/>
                </a:solidFill>
              </a:rPr>
              <a:t>prioridade</a:t>
            </a:r>
            <a:r>
              <a:rPr dirty="0"/>
              <a:t>)+</a:t>
            </a:r>
            <a:r>
              <a:rPr dirty="0">
                <a:solidFill>
                  <a:srgbClr val="2A00FF"/>
                </a:solidFill>
              </a:rPr>
              <a:t>"\n"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   </a:t>
            </a:r>
            <a:r>
              <a:rPr b="1" dirty="0">
                <a:solidFill>
                  <a:srgbClr val="7F0055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/>
              <a:t>;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    }</a:t>
            </a:r>
          </a:p>
          <a:p>
            <a:pPr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 txBox="1"/>
          <p:nvPr/>
        </p:nvSpPr>
        <p:spPr>
          <a:xfrm>
            <a:off x="360000" y="107999"/>
            <a:ext cx="9431640" cy="747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package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listaligadainsercaoinicio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indent="35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Lista {</a:t>
            </a:r>
          </a:p>
          <a:p>
            <a:pPr indent="359999">
              <a:defRPr sz="2000" spc="-1"/>
            </a:pPr>
            <a:endParaRPr b="0" dirty="0">
              <a:solidFill>
                <a:srgbClr val="000000"/>
              </a:solidFill>
            </a:endParaRP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No{</a:t>
            </a:r>
          </a:p>
          <a:p>
            <a:pPr indent="107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private</a:t>
            </a:r>
            <a:r>
              <a:rPr b="0" dirty="0">
                <a:solidFill>
                  <a:srgbClr val="000000"/>
                </a:solidFill>
              </a:rPr>
              <a:t> Item </a:t>
            </a:r>
            <a:r>
              <a:rPr b="0" dirty="0">
                <a:solidFill>
                  <a:srgbClr val="0000C0"/>
                </a:solidFill>
              </a:rPr>
              <a:t>dados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indent="107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private</a:t>
            </a:r>
            <a:r>
              <a:rPr b="0" dirty="0">
                <a:solidFill>
                  <a:srgbClr val="000000"/>
                </a:solidFill>
              </a:rPr>
              <a:t> No </a:t>
            </a:r>
            <a:r>
              <a:rPr b="0" dirty="0" err="1">
                <a:solidFill>
                  <a:srgbClr val="0000C0"/>
                </a:solidFill>
              </a:rPr>
              <a:t>prox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indent="1079999">
              <a:defRPr sz="2000" spc="-1"/>
            </a:pPr>
            <a:endParaRPr b="0" dirty="0">
              <a:solidFill>
                <a:srgbClr val="000000"/>
              </a:solidFill>
            </a:endParaRPr>
          </a:p>
          <a:p>
            <a:pPr indent="107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No(Item </a:t>
            </a:r>
            <a:r>
              <a:rPr b="0" dirty="0">
                <a:solidFill>
                  <a:srgbClr val="6A3E3E"/>
                </a:solidFill>
              </a:rPr>
              <a:t>aux</a:t>
            </a:r>
            <a:r>
              <a:rPr b="0" dirty="0">
                <a:solidFill>
                  <a:srgbClr val="000000"/>
                </a:solidFill>
              </a:rPr>
              <a:t>) {</a:t>
            </a:r>
          </a:p>
          <a:p>
            <a:pPr indent="1439999">
              <a:defRPr sz="2000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dados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6A3E3E"/>
                </a:solidFill>
              </a:rPr>
              <a:t>aux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indent="1439999">
              <a:defRPr sz="2000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 err="1"/>
              <a:t>prox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b="1" dirty="0">
                <a:solidFill>
                  <a:srgbClr val="7F0055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indent="107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}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}</a:t>
            </a:r>
          </a:p>
          <a:p>
            <a:pPr indent="719999">
              <a:defRPr sz="2000" spc="-1"/>
            </a:pPr>
            <a:endParaRPr dirty="0"/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private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/>
              <a:t>int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C0"/>
                </a:solidFill>
              </a:rPr>
              <a:t>tam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private</a:t>
            </a:r>
            <a:r>
              <a:rPr b="0" dirty="0">
                <a:solidFill>
                  <a:srgbClr val="000000"/>
                </a:solidFill>
              </a:rPr>
              <a:t> No </a:t>
            </a:r>
            <a:r>
              <a:rPr b="0" dirty="0" err="1">
                <a:solidFill>
                  <a:srgbClr val="0000C0"/>
                </a:solidFill>
              </a:rPr>
              <a:t>inicio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indent="719999">
              <a:defRPr sz="2000" spc="-1"/>
            </a:pPr>
            <a:endParaRPr b="0" dirty="0">
              <a:solidFill>
                <a:srgbClr val="000000"/>
              </a:solidFill>
            </a:endParaRP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Lista() {</a:t>
            </a:r>
          </a:p>
          <a:p>
            <a:pPr indent="1079999">
              <a:defRPr sz="2000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tam</a:t>
            </a:r>
            <a:r>
              <a:rPr dirty="0">
                <a:solidFill>
                  <a:srgbClr val="000000"/>
                </a:solidFill>
              </a:rPr>
              <a:t> = 0;</a:t>
            </a:r>
          </a:p>
          <a:p>
            <a:pPr indent="1079999">
              <a:defRPr sz="2000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 err="1"/>
              <a:t>inicio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b="1" dirty="0">
                <a:solidFill>
                  <a:srgbClr val="7F0055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}</a:t>
            </a:r>
          </a:p>
          <a:p>
            <a:pPr indent="719999">
              <a:defRPr sz="2000" spc="-1"/>
            </a:pPr>
            <a:endParaRPr dirty="0"/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 err="1"/>
              <a:t>boolean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vazia</a:t>
            </a:r>
            <a:r>
              <a:rPr b="0" dirty="0">
                <a:solidFill>
                  <a:srgbClr val="000000"/>
                </a:solidFill>
              </a:rPr>
              <a:t>() { </a:t>
            </a:r>
            <a:r>
              <a:rPr dirty="0"/>
              <a:t>return</a:t>
            </a:r>
            <a:r>
              <a:rPr b="0" dirty="0">
                <a:solidFill>
                  <a:srgbClr val="000000"/>
                </a:solidFill>
              </a:rPr>
              <a:t> (</a:t>
            </a:r>
            <a:r>
              <a:rPr b="0" dirty="0" err="1">
                <a:solidFill>
                  <a:srgbClr val="0000C0"/>
                </a:solidFill>
              </a:rPr>
              <a:t>inicio</a:t>
            </a:r>
            <a:r>
              <a:rPr b="0" dirty="0">
                <a:solidFill>
                  <a:srgbClr val="000000"/>
                </a:solidFill>
              </a:rPr>
              <a:t> == </a:t>
            </a:r>
            <a:r>
              <a:rPr dirty="0"/>
              <a:t>null</a:t>
            </a:r>
            <a:r>
              <a:rPr b="0" dirty="0">
                <a:solidFill>
                  <a:srgbClr val="000000"/>
                </a:solidFill>
              </a:rPr>
              <a:t>); }</a:t>
            </a:r>
          </a:p>
          <a:p>
            <a:pPr indent="719999">
              <a:defRPr sz="2000" spc="-1"/>
            </a:pPr>
            <a:endParaRPr b="0" dirty="0">
              <a:solidFill>
                <a:srgbClr val="000000"/>
              </a:solidFill>
            </a:endParaRP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dirty="0"/>
              <a:t>public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/>
              <a:t>int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getTam</a:t>
            </a:r>
            <a:r>
              <a:rPr b="0" dirty="0">
                <a:solidFill>
                  <a:srgbClr val="000000"/>
                </a:solidFill>
              </a:rPr>
              <a:t>() { </a:t>
            </a:r>
            <a:r>
              <a:rPr dirty="0"/>
              <a:t>return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C0"/>
                </a:solidFill>
              </a:rPr>
              <a:t>tam</a:t>
            </a:r>
            <a:r>
              <a:rPr b="0" dirty="0">
                <a:solidFill>
                  <a:srgbClr val="000000"/>
                </a:solidFill>
              </a:rPr>
              <a:t>; 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 txBox="1"/>
          <p:nvPr/>
        </p:nvSpPr>
        <p:spPr>
          <a:xfrm>
            <a:off x="144000" y="214624"/>
            <a:ext cx="9863640" cy="721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 </a:t>
            </a:r>
            <a:r>
              <a:rPr sz="1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359999"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vazia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1300" spc="0"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!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.getDescricao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().equals(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.getDescricao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359999"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359999"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1300" spc="0"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59999">
              <a:defRPr sz="1300" spc="0"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sz="1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Item(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.getDescricao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.getQuantidade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sz="1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.getPrioridade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indent="359999"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spc="0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b="1" dirty="0">
              <a:solidFill>
                <a:srgbClr val="931A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 err="1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adicionaOrdenado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(Item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Item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buscado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457200">
              <a:defRPr sz="1300">
                <a:solidFill>
                  <a:srgbClr val="7E504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buscado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No(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vazia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>
                <a:solidFill>
                  <a:srgbClr val="032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defTabSz="457200">
              <a:defRPr sz="1300" b="1">
                <a:solidFill>
                  <a:srgbClr val="931A6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(;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.getDescricao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32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.getDescricao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())&gt;0;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32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solidFill>
                  <a:srgbClr val="931A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defTabSz="457200">
              <a:defRPr sz="1300" b="1">
                <a:solidFill>
                  <a:srgbClr val="931A6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defTabSz="457200">
              <a:defRPr sz="1300">
                <a:solidFill>
                  <a:srgbClr val="0326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 err="1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>
                <a:solidFill>
                  <a:srgbClr val="7E50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solidFill>
                  <a:srgbClr val="7E504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400" b="1" dirty="0" err="1">
                <a:solidFill>
                  <a:srgbClr val="032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solidFill>
                  <a:srgbClr val="032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defTabSz="457200">
              <a:defRPr sz="1300" b="1">
                <a:solidFill>
                  <a:srgbClr val="931A6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 txBox="1"/>
          <p:nvPr/>
        </p:nvSpPr>
        <p:spPr>
          <a:xfrm>
            <a:off x="215999" y="360000"/>
            <a:ext cx="9755642" cy="70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35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retira(Item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35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(vazia())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13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(;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!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.getDescricao().equals(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.getDescricao());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13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tam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--;</a:t>
            </a: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59999">
              <a:defRPr sz="13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imprima() {</a:t>
            </a:r>
          </a:p>
          <a:p>
            <a:pPr indent="71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String(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13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(vazia()) {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vazia."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indent="719999">
              <a:defRPr sz="13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indent="107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1439999">
              <a:defRPr sz="13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.toString();</a:t>
            </a:r>
          </a:p>
          <a:p>
            <a:pPr indent="107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71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719999">
              <a:defRPr sz="13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3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59999">
              <a:defRPr sz="13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 txBox="1"/>
          <p:nvPr/>
        </p:nvSpPr>
        <p:spPr>
          <a:xfrm>
            <a:off x="359999" y="359999"/>
            <a:ext cx="9359642" cy="720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listaligadainsercaoinicio;</a:t>
            </a:r>
          </a:p>
          <a:p>
            <a:pPr>
              <a:defRPr sz="22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java.util.Scanner;</a:t>
            </a:r>
          </a:p>
          <a:p>
            <a:pPr>
              <a:defRPr sz="22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 {</a:t>
            </a:r>
          </a:p>
          <a:p>
            <a:pPr>
              <a:defRPr sz="22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Scanner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Scanner(System.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359999">
              <a:defRPr sz="22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obtemItem() {</a:t>
            </a:r>
          </a:p>
          <a:p>
            <a:pPr indent="71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2200" i="1" spc="-1">
                <a:solidFill>
                  <a:srgbClr val="0000C0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.skip(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“\\R"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"Descrição:"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2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.nextLine();</a:t>
            </a:r>
          </a:p>
          <a:p>
            <a:pPr indent="71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"Quantidade:"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2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Integer.parseInt(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.next());</a:t>
            </a:r>
          </a:p>
          <a:p>
            <a:pPr indent="71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"Prioridade:"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2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pri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Integer.parseInt(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.next());</a:t>
            </a:r>
          </a:p>
          <a:p>
            <a:pPr indent="71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Item(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2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22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 txBox="1"/>
          <p:nvPr/>
        </p:nvSpPr>
        <p:spPr>
          <a:xfrm>
            <a:off x="359999" y="359999"/>
            <a:ext cx="9359642" cy="5938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35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menu() {</a:t>
            </a: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"Digite:"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"1 - para adicionar um item."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"2 - para remover um item."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"3 - para pesquisar um item."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"4 - para imprimir a lista."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"5 - para encerrar o programa."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719999">
              <a:defRPr sz="20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Integer.parseInt(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.next());</a:t>
            </a: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59999">
              <a:defRPr sz="20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359999">
              <a:defRPr sz="20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Lista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Lista();</a:t>
            </a:r>
          </a:p>
          <a:p>
            <a:pPr indent="719999">
              <a:defRPr sz="20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20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719999">
              <a:defRPr sz="20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20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 txBox="1"/>
          <p:nvPr/>
        </p:nvSpPr>
        <p:spPr>
          <a:xfrm>
            <a:off x="144000" y="215999"/>
            <a:ext cx="9827640" cy="618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35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indent="71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menu();</a:t>
            </a:r>
          </a:p>
          <a:p>
            <a:pPr indent="71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indent="719999">
              <a:defRPr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obtemItem();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.adicionaFim(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079999">
              <a:defRPr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com 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.getTam() +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itens."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07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079999">
              <a:defRPr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obtemItem();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.retira(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079999">
              <a:defRPr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07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"Erro!"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079999">
              <a:defRPr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07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.toString());</a:t>
            </a:r>
          </a:p>
          <a:p>
            <a:pPr indent="1079999">
              <a:defRPr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079999">
              <a:defRPr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.getTam() +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itens."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079999">
              <a:defRPr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079999">
              <a:defRPr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 txBox="1"/>
          <p:nvPr/>
        </p:nvSpPr>
        <p:spPr>
          <a:xfrm>
            <a:off x="504000" y="245849"/>
            <a:ext cx="9071280" cy="87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6200" b="1" spc="-1"/>
            </a:lvl1pPr>
          </a:lstStyle>
          <a:p>
            <a:r>
              <a:t>Listas ligadas Lineares</a:t>
            </a:r>
          </a:p>
        </p:txBody>
      </p:sp>
      <p:sp>
        <p:nvSpPr>
          <p:cNvPr id="257" name="CustomShape 2"/>
          <p:cNvSpPr txBox="1"/>
          <p:nvPr/>
        </p:nvSpPr>
        <p:spPr>
          <a:xfrm>
            <a:off x="287999" y="1368000"/>
            <a:ext cx="9575642" cy="56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700" spc="-100"/>
            </a:pPr>
            <a:r>
              <a:t>Uma das formas mais simples de interligar os elementos de um conjunto.</a:t>
            </a:r>
            <a:endParaRPr sz="1500" spc="-40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700" spc="-100"/>
            </a:pPr>
            <a:r>
              <a:t>Estrutura em que as operações inserir, retirar e localizar são definidas.</a:t>
            </a:r>
            <a:endParaRPr sz="1500" spc="-40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700" spc="-100"/>
            </a:pPr>
            <a:r>
              <a:t>Podem crescer ou diminuir de tamanho durante a execução de um programa, de acordo com a demanda.</a:t>
            </a:r>
            <a:endParaRPr sz="1500" spc="-40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3700" spc="-100"/>
            </a:pPr>
            <a:r>
              <a:t>Itens podem ser acessados, inseridos ou retirados de uma lista.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 txBox="1"/>
          <p:nvPr/>
        </p:nvSpPr>
        <p:spPr>
          <a:xfrm>
            <a:off x="143999" y="504000"/>
            <a:ext cx="9791642" cy="698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1439999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  <a:p>
            <a:pPr indent="1800000">
              <a:defRPr sz="16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obtemItem();</a:t>
            </a:r>
          </a:p>
          <a:p>
            <a:pPr indent="1800000">
              <a:defRPr sz="16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.busca(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00000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"Erro!"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00000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.toString());</a:t>
            </a:r>
          </a:p>
          <a:p>
            <a:pPr indent="1800000">
              <a:defRPr sz="16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00000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.getTam() +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itens."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>
                <a:solidFill>
                  <a:srgbClr val="6A3E3E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novo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800000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800000">
              <a:defRPr sz="16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439999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  <a:p>
            <a:pPr indent="1800000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.getTam() +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itens."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.imprima());</a:t>
            </a:r>
          </a:p>
          <a:p>
            <a:pPr indent="1800000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1800000">
              <a:defRPr sz="1600" spc="-1"/>
            </a:pPr>
            <a:endParaRPr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439999">
              <a:defRPr sz="1600" b="1" spc="-1">
                <a:solidFill>
                  <a:srgbClr val="7F0055"/>
                </a:solidFill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</a:p>
          <a:p>
            <a:pPr indent="1800000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"Lista com 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.getTam() + 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itens."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b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.println(</a:t>
            </a:r>
            <a:r>
              <a:rPr b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"Programa encerrando!"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800000">
              <a:defRPr sz="16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079999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 // fim switc() … case</a:t>
            </a:r>
          </a:p>
          <a:p>
            <a:pPr indent="1079999">
              <a:defRPr sz="16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19999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b="1">
                <a:solidFill>
                  <a:srgbClr val="7F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!= 5); // fim do .. while</a:t>
            </a:r>
          </a:p>
          <a:p>
            <a:pPr indent="719999">
              <a:defRPr sz="16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 // fim da função main</a:t>
            </a:r>
          </a:p>
          <a:p>
            <a:pPr indent="359999">
              <a:defRPr sz="1600" spc="-1"/>
            </a:pP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9999">
              <a:defRPr sz="1600" spc="-1">
                <a:latin typeface="Monospace"/>
                <a:ea typeface="Monospace"/>
                <a:cs typeface="Monospace"/>
                <a:sym typeface="Monospace"/>
              </a:defRPr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} // fim classe Main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 txBox="1"/>
          <p:nvPr/>
        </p:nvSpPr>
        <p:spPr>
          <a:xfrm>
            <a:off x="504000" y="494249"/>
            <a:ext cx="9071280" cy="87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6200" b="1" spc="-1"/>
            </a:lvl1pPr>
          </a:lstStyle>
          <a:p>
            <a:r>
              <a:t>Listas ligadas Lineares</a:t>
            </a:r>
          </a:p>
        </p:txBody>
      </p:sp>
      <p:sp>
        <p:nvSpPr>
          <p:cNvPr id="260" name="CustomShape 2"/>
          <p:cNvSpPr txBox="1"/>
          <p:nvPr/>
        </p:nvSpPr>
        <p:spPr>
          <a:xfrm>
            <a:off x="360000" y="1563479"/>
            <a:ext cx="9431640" cy="5708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2600" spc="-100"/>
            </a:pPr>
            <a:r>
              <a:t>Duas listas podem ser concatenadas para formar uma lista única.</a:t>
            </a:r>
            <a:endParaRPr sz="1000" spc="-38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2600" spc="-100"/>
            </a:pPr>
            <a:r>
              <a:t>Ou uma pode ser partida em duas ou mais listas.</a:t>
            </a:r>
            <a:endParaRPr sz="1000" spc="-38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2600" spc="-100"/>
            </a:pPr>
            <a:r>
              <a:t>Adequadas quando não é possível prever a demanda por  memória.</a:t>
            </a:r>
            <a:endParaRPr sz="1000" spc="-38"/>
          </a:p>
          <a:p>
            <a:pPr marL="863999" lvl="1" indent="-323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2400" spc="-100"/>
            </a:pPr>
            <a:r>
              <a:t>Permitindo a manipulação de quantidades imprevisíveis de dados, de formato também imprevisível.</a:t>
            </a:r>
            <a:endParaRPr sz="1000" spc="-41"/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2600" spc="-100"/>
            </a:pPr>
            <a:r>
              <a:t>São úteis em aplicações tais como:</a:t>
            </a:r>
            <a:endParaRPr sz="1000" spc="-38"/>
          </a:p>
          <a:p>
            <a:pPr marL="863999" lvl="1" indent="-323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2400" spc="-100"/>
            </a:pPr>
            <a:r>
              <a:t>manipulação simbólica</a:t>
            </a:r>
            <a:endParaRPr sz="1000" spc="-41"/>
          </a:p>
          <a:p>
            <a:pPr marL="863999" lvl="1" indent="-323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2400" spc="-100"/>
            </a:pPr>
            <a:r>
              <a:t>gerência de memória</a:t>
            </a:r>
            <a:endParaRPr sz="1000" spc="-41"/>
          </a:p>
          <a:p>
            <a:pPr marL="863999" lvl="1" indent="-323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2400" spc="-100"/>
            </a:pPr>
            <a:r>
              <a:t>Simulação</a:t>
            </a:r>
            <a:endParaRPr sz="1000" spc="-41"/>
          </a:p>
          <a:p>
            <a:pPr marL="863999" lvl="1" indent="-323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Symbol"/>
              <a:buChar char="-"/>
              <a:defRPr sz="2400" spc="-100"/>
            </a:pPr>
            <a:r>
              <a:t>compiladores.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 txBox="1"/>
          <p:nvPr/>
        </p:nvSpPr>
        <p:spPr>
          <a:xfrm>
            <a:off x="504000" y="92657"/>
            <a:ext cx="9071280" cy="1552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400" b="1" spc="-1"/>
            </a:lvl1pPr>
          </a:lstStyle>
          <a:p>
            <a:r>
              <a:t>TAD Listas Ligadas Ordenadas Lineares</a:t>
            </a:r>
          </a:p>
        </p:txBody>
      </p:sp>
      <p:sp>
        <p:nvSpPr>
          <p:cNvPr id="263" name="CustomShape 2"/>
          <p:cNvSpPr txBox="1"/>
          <p:nvPr/>
        </p:nvSpPr>
        <p:spPr>
          <a:xfrm>
            <a:off x="287999" y="1749974"/>
            <a:ext cx="9575642" cy="56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000" spc="-100"/>
            </a:pPr>
            <a:r>
              <a:t>O conjunto de dados e de operações a ser definido depende de cada aplicação.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000" spc="-100"/>
            </a:pPr>
            <a:r>
              <a:t>Um conjunto de operações necessário a uma maioria de aplicações é definida a seguir.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000" spc="-100"/>
            </a:pPr>
            <a:r>
              <a:t>Os dados e as operações sobre eles são implementadas através objetos ou estruturas auto-referenciados.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 txBox="1"/>
          <p:nvPr/>
        </p:nvSpPr>
        <p:spPr>
          <a:xfrm>
            <a:off x="504000" y="245849"/>
            <a:ext cx="9071280" cy="87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6200" b="1" spc="-1"/>
            </a:lvl1pPr>
          </a:lstStyle>
          <a:p>
            <a:r>
              <a:t>Operações</a:t>
            </a:r>
          </a:p>
        </p:txBody>
      </p:sp>
      <p:sp>
        <p:nvSpPr>
          <p:cNvPr id="266" name="CustomShape 2"/>
          <p:cNvSpPr txBox="1"/>
          <p:nvPr/>
        </p:nvSpPr>
        <p:spPr>
          <a:xfrm>
            <a:off x="287999" y="1368000"/>
            <a:ext cx="9575642" cy="56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Criar uma lista vazia.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Adicionar um item na lista ordenada.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Remover um item da lista.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Pesquisar por um item na lista.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Modificar um item da lista.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100000"/>
              <a:buAutoNum type="arabicPeriod"/>
              <a:defRPr sz="4200" spc="-100"/>
            </a:pPr>
            <a:r>
              <a:t>Imprimir todos os itens da lista.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 txBox="1"/>
          <p:nvPr/>
        </p:nvSpPr>
        <p:spPr>
          <a:xfrm>
            <a:off x="504000" y="301337"/>
            <a:ext cx="907128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400" b="1" spc="-1"/>
            </a:lvl1pPr>
          </a:lstStyle>
          <a:p>
            <a:r>
              <a:t>Listas Ligadas Lineares</a:t>
            </a:r>
          </a:p>
        </p:txBody>
      </p:sp>
      <p:sp>
        <p:nvSpPr>
          <p:cNvPr id="269" name="CustomShape 2"/>
          <p:cNvSpPr txBox="1"/>
          <p:nvPr/>
        </p:nvSpPr>
        <p:spPr>
          <a:xfrm>
            <a:off x="287999" y="1368000"/>
            <a:ext cx="9575642" cy="56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Cada elemento da lista contém a informação que é necessária para alcançar o próximo elemento.</a:t>
            </a:r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Permite utilizar posições não contíguas de memória.</a:t>
            </a:r>
          </a:p>
          <a:p>
            <a:pPr marL="431999" indent="-32364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É possível inserir e retirar elementos sem necessidade de deslocar os itens seguintes da lista.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 txBox="1"/>
          <p:nvPr/>
        </p:nvSpPr>
        <p:spPr>
          <a:xfrm>
            <a:off x="504000" y="301337"/>
            <a:ext cx="907128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400" b="1" spc="-1"/>
            </a:lvl1pPr>
          </a:lstStyle>
          <a:p>
            <a:r>
              <a:t>Listas Ligadas Lineares</a:t>
            </a:r>
          </a:p>
        </p:txBody>
      </p:sp>
      <p:sp>
        <p:nvSpPr>
          <p:cNvPr id="272" name="CustomShape 2"/>
          <p:cNvSpPr txBox="1"/>
          <p:nvPr/>
        </p:nvSpPr>
        <p:spPr>
          <a:xfrm>
            <a:off x="287999" y="1368000"/>
            <a:ext cx="9575642" cy="56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A lista é constituída de nós (elementos ou células).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Cada nó contém um item da lista e uma referência para o nó seguinte.</a:t>
            </a:r>
          </a:p>
          <a:p>
            <a:pPr marL="431999" indent="-323640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z="4200" spc="-100"/>
            </a:pPr>
            <a:r>
              <a:t>A classe Lista contém uma referência para o primeiro nó da lista.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Imagem 91" descr="Imagem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0" y="2232000"/>
            <a:ext cx="9687601" cy="3671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m 92" descr="Imagem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0" y="1547999"/>
            <a:ext cx="9698040" cy="4103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6A2052E6FD5D4E8E8087580FDABF81" ma:contentTypeVersion="2" ma:contentTypeDescription="Crie um novo documento." ma:contentTypeScope="" ma:versionID="a2abdf32a0aa9f49d219c92d5d924dd1">
  <xsd:schema xmlns:xsd="http://www.w3.org/2001/XMLSchema" xmlns:xs="http://www.w3.org/2001/XMLSchema" xmlns:p="http://schemas.microsoft.com/office/2006/metadata/properties" xmlns:ns2="8efc3146-e4f8-4ea3-8d71-46d21362be1b" targetNamespace="http://schemas.microsoft.com/office/2006/metadata/properties" ma:root="true" ma:fieldsID="2239e3c3828bcac332f1bb390bd5f67f" ns2:_="">
    <xsd:import namespace="8efc3146-e4f8-4ea3-8d71-46d21362be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c3146-e4f8-4ea3-8d71-46d21362b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F812E3-1587-4288-992C-E9A44B99FAF7}"/>
</file>

<file path=customXml/itemProps2.xml><?xml version="1.0" encoding="utf-8"?>
<ds:datastoreItem xmlns:ds="http://schemas.openxmlformats.org/officeDocument/2006/customXml" ds:itemID="{B7234CD8-E944-42AF-B79D-91F5D6B0FB39}"/>
</file>

<file path=customXml/itemProps3.xml><?xml version="1.0" encoding="utf-8"?>
<ds:datastoreItem xmlns:ds="http://schemas.openxmlformats.org/officeDocument/2006/customXml" ds:itemID="{5665E1A2-854F-42EB-9C92-549A9B69D2B0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1493</Words>
  <Application>Microsoft Macintosh PowerPoint</Application>
  <PresentationFormat>Personalizar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Monospace</vt:lpstr>
      <vt:lpstr>Arial</vt:lpstr>
      <vt:lpstr>Symbol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JOSE OLIMPIO FERREIRA</cp:lastModifiedBy>
  <cp:revision>2</cp:revision>
  <dcterms:modified xsi:type="dcterms:W3CDTF">2020-04-03T12:18:49Z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0x010100436A2052E6FD5D4E8E8087580FDABF81</vt:lpwstr>
  </property>
</Properties>
</file>