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0080625" cy="7559675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1"/>
    <p:restoredTop sz="94672"/>
  </p:normalViewPr>
  <p:slideViewPr>
    <p:cSldViewPr snapToGrid="0" snapToObjects="1">
      <p:cViewPr>
        <p:scale>
          <a:sx n="117" d="100"/>
          <a:sy n="117" d="100"/>
        </p:scale>
        <p:origin x="2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88000" y="1368000"/>
            <a:ext cx="9575640" cy="56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-201600"/>
            <a:ext cx="9071280" cy="1771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88000" y="1368000"/>
            <a:ext cx="9575640" cy="56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168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6240" b="1" strike="noStrike" spc="-1">
                <a:latin typeface="Arial"/>
              </a:rPr>
              <a:t>CMP1054 - java</a:t>
            </a:r>
            <a:endParaRPr lang="pt-BR" sz="624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4752000"/>
            <a:ext cx="886968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000" b="0" strike="noStrike" spc="-1">
                <a:latin typeface="Arial"/>
              </a:rPr>
              <a:t>LISTAS LIGADAS LINEARES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14920"/>
            <a:ext cx="9071280" cy="172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latin typeface="Arial"/>
              </a:rPr>
              <a:t>Implementação de uma lista desordenada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88000" y="2160000"/>
            <a:ext cx="9575640" cy="48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000"/>
          </a:bodyPr>
          <a:lstStyle/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270" b="0" strike="noStrike" spc="-1">
                <a:latin typeface="Arial"/>
              </a:rPr>
              <a:t>A operação de inserção ou adição de um novo item será realizada sempre no inicio da lista.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270" b="0" strike="noStrike" spc="-1">
                <a:latin typeface="Arial"/>
              </a:rPr>
              <a:t>A operações de pesquisa e de remoção.</a:t>
            </a:r>
          </a:p>
          <a:p>
            <a:pPr marL="864000" lvl="1" indent="-32364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3730" b="0" strike="noStrike" spc="-1">
                <a:latin typeface="Arial"/>
              </a:rPr>
              <a:t>Serão feitas por busca através de um atributo chave a ser escolhido previamente.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m 95"/>
          <p:cNvPicPr/>
          <p:nvPr/>
        </p:nvPicPr>
        <p:blipFill>
          <a:blip r:embed="rId2"/>
          <a:stretch/>
        </p:blipFill>
        <p:spPr>
          <a:xfrm>
            <a:off x="864000" y="648000"/>
            <a:ext cx="8567640" cy="673524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1908359" y="119575"/>
            <a:ext cx="6703205" cy="65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latin typeface="Arial"/>
              </a:rPr>
              <a:t>ADIÇÃO ou INSERÇÃO</a:t>
            </a:r>
            <a:endParaRPr lang="pt-BR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m 97"/>
          <p:cNvPicPr/>
          <p:nvPr/>
        </p:nvPicPr>
        <p:blipFill>
          <a:blip r:embed="rId2"/>
          <a:stretch/>
        </p:blipFill>
        <p:spPr>
          <a:xfrm>
            <a:off x="720000" y="3816000"/>
            <a:ext cx="8732880" cy="23756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3311999" y="576000"/>
            <a:ext cx="3412891" cy="65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latin typeface="Arial"/>
              </a:rPr>
              <a:t>REMOÇÃO</a:t>
            </a:r>
            <a:endParaRPr lang="pt-BR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88000" y="360000"/>
            <a:ext cx="9575640" cy="69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package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listaligadainsercaoinicio;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Item {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    private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String </a:t>
            </a:r>
            <a:r>
              <a:rPr lang="pt-BR" sz="2200" b="0" strike="noStrike" spc="-1">
                <a:solidFill>
                  <a:srgbClr val="0000C0"/>
                </a:solidFill>
                <a:latin typeface="Monospace"/>
                <a:ea typeface="Monospace"/>
              </a:rPr>
              <a:t>descricao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private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200" b="0" strike="noStrike" spc="-1">
                <a:solidFill>
                  <a:srgbClr val="0000C0"/>
                </a:solidFill>
                <a:latin typeface="Monospace"/>
                <a:ea typeface="Monospace"/>
              </a:rPr>
              <a:t>quantidade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lang="pt-BR" sz="2200" b="0" strike="noStrike" spc="-1">
                <a:solidFill>
                  <a:srgbClr val="0000C0"/>
                </a:solidFill>
                <a:latin typeface="Monospace"/>
                <a:ea typeface="Monospace"/>
              </a:rPr>
              <a:t>prioridade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Item(String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desc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qt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pri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   	  </a:t>
            </a:r>
            <a:r>
              <a:rPr lang="pt-BR" sz="2200" b="0" strike="noStrike" spc="-1">
                <a:solidFill>
                  <a:srgbClr val="0000C0"/>
                </a:solidFill>
                <a:latin typeface="Monospace"/>
                <a:ea typeface="Monospace"/>
              </a:rPr>
              <a:t>descricao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desc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   	  </a:t>
            </a:r>
            <a:r>
              <a:rPr lang="pt-BR" sz="2200" b="0" strike="noStrike" spc="-1">
                <a:solidFill>
                  <a:srgbClr val="0000C0"/>
                </a:solidFill>
                <a:latin typeface="Monospace"/>
                <a:ea typeface="Monospace"/>
              </a:rPr>
              <a:t>quantidade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qt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   	  </a:t>
            </a:r>
            <a:r>
              <a:rPr lang="pt-BR" sz="2200" b="0" strike="noStrike" spc="-1">
                <a:solidFill>
                  <a:srgbClr val="0000C0"/>
                </a:solidFill>
                <a:latin typeface="Monospace"/>
                <a:ea typeface="Monospace"/>
              </a:rPr>
              <a:t>prioridade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pri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   }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String getDescricao() {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200" b="0" strike="noStrike" spc="-1">
                <a:solidFill>
                  <a:srgbClr val="0000C0"/>
                </a:solidFill>
                <a:latin typeface="Monospace"/>
                <a:ea typeface="Monospace"/>
              </a:rPr>
              <a:t>descricao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; }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getQuantidade()  {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200" b="0" strike="noStrike" spc="-1">
                <a:solidFill>
                  <a:srgbClr val="0000C0"/>
                </a:solidFill>
                <a:latin typeface="Monospace"/>
                <a:ea typeface="Monospace"/>
              </a:rPr>
              <a:t>quantidade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; }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getPrioridade()  {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200" b="0" strike="noStrike" spc="-1">
                <a:solidFill>
                  <a:srgbClr val="0000C0"/>
                </a:solidFill>
                <a:latin typeface="Monospace"/>
                <a:ea typeface="Monospace"/>
              </a:rPr>
              <a:t>prioridade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; }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pt-BR" sz="2200" b="0" strike="noStrike" spc="-1">
                <a:solidFill>
                  <a:srgbClr val="646464"/>
                </a:solidFill>
                <a:latin typeface="Monospace"/>
                <a:ea typeface="Monospace"/>
              </a:rPr>
              <a:t>@Override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String toString(){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   	  String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2200" b="0" strike="noStrike" spc="-1">
                <a:solidFill>
                  <a:srgbClr val="0000C0"/>
                </a:solidFill>
                <a:latin typeface="Monospace"/>
                <a:ea typeface="Monospace"/>
              </a:rPr>
              <a:t>descricao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+ </a:t>
            </a:r>
            <a:r>
              <a:rPr lang="pt-BR" sz="2200" b="0" strike="noStrike" spc="-1">
                <a:solidFill>
                  <a:srgbClr val="2A00FF"/>
                </a:solidFill>
                <a:latin typeface="Monospace"/>
                <a:ea typeface="Monospace"/>
              </a:rPr>
              <a:t>"\n"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   	 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+ Integer.</a:t>
            </a:r>
            <a:r>
              <a:rPr lang="pt-BR" sz="2200" b="0" i="1" strike="noStrike" spc="-1">
                <a:solidFill>
                  <a:srgbClr val="000000"/>
                </a:solidFill>
                <a:latin typeface="Monospace"/>
                <a:ea typeface="Monospace"/>
              </a:rPr>
              <a:t>toString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2200" b="0" strike="noStrike" spc="-1">
                <a:solidFill>
                  <a:srgbClr val="0000C0"/>
                </a:solidFill>
                <a:latin typeface="Monospace"/>
                <a:ea typeface="Monospace"/>
              </a:rPr>
              <a:t>quantidade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) + </a:t>
            </a:r>
            <a:r>
              <a:rPr lang="pt-BR" sz="2200" b="0" strike="noStrike" spc="-1">
                <a:solidFill>
                  <a:srgbClr val="2A00FF"/>
                </a:solidFill>
                <a:latin typeface="Monospace"/>
                <a:ea typeface="Monospace"/>
              </a:rPr>
              <a:t>"\n"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   	 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+ Integer.</a:t>
            </a:r>
            <a:r>
              <a:rPr lang="pt-BR" sz="2200" b="0" i="1" strike="noStrike" spc="-1">
                <a:solidFill>
                  <a:srgbClr val="000000"/>
                </a:solidFill>
                <a:latin typeface="Monospace"/>
                <a:ea typeface="Monospace"/>
              </a:rPr>
              <a:t>toString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2200" b="0" strike="noStrike" spc="-1">
                <a:solidFill>
                  <a:srgbClr val="0000C0"/>
                </a:solidFill>
                <a:latin typeface="Monospace"/>
                <a:ea typeface="Monospace"/>
              </a:rPr>
              <a:t>prioridade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)+</a:t>
            </a:r>
            <a:r>
              <a:rPr lang="pt-BR" sz="2200" b="0" strike="noStrike" spc="-1">
                <a:solidFill>
                  <a:srgbClr val="2A00FF"/>
                </a:solidFill>
                <a:latin typeface="Monospace"/>
                <a:ea typeface="Monospace"/>
              </a:rPr>
              <a:t>"\n"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     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   }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108000"/>
            <a:ext cx="9431640" cy="728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package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listaligadainsercaoinicio;</a:t>
            </a:r>
            <a:endParaRPr lang="pt-BR" sz="2000" b="0" strike="noStrike" spc="-1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Lista {</a:t>
            </a:r>
            <a:endParaRPr lang="pt-BR" sz="2000" b="0" strike="noStrike" spc="-1">
              <a:latin typeface="Arial"/>
            </a:endParaRPr>
          </a:p>
          <a:p>
            <a:pPr marL="36000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No{</a:t>
            </a:r>
            <a:endParaRPr lang="pt-BR" sz="2000" b="0" strike="noStrike" spc="-1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private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Item </a:t>
            </a:r>
            <a:r>
              <a:rPr lang="pt-BR" sz="2000" b="0" strike="noStrike" spc="-1">
                <a:solidFill>
                  <a:srgbClr val="0000C0"/>
                </a:solidFill>
                <a:latin typeface="Monospace"/>
                <a:ea typeface="Monospace"/>
              </a:rPr>
              <a:t>dados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000" b="0" strike="noStrike" spc="-1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private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No </a:t>
            </a:r>
            <a:r>
              <a:rPr lang="pt-BR" sz="2000" b="0" strike="noStrike" spc="-1">
                <a:solidFill>
                  <a:srgbClr val="0000C0"/>
                </a:solidFill>
                <a:latin typeface="Monospace"/>
                <a:ea typeface="Monospace"/>
              </a:rPr>
              <a:t>prox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000" b="0" strike="noStrike" spc="-1">
              <a:latin typeface="Arial"/>
            </a:endParaRPr>
          </a:p>
          <a:p>
            <a:pPr marL="108000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No(Item </a:t>
            </a:r>
            <a:r>
              <a:rPr lang="pt-BR" sz="2000" b="0" strike="noStrike" spc="-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lang="pt-BR" sz="2000" b="0" strike="noStrike" spc="-1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lang="pt-BR" sz="2000" b="0" strike="noStrike" spc="-1">
                <a:solidFill>
                  <a:srgbClr val="0000C0"/>
                </a:solidFill>
                <a:latin typeface="Monospace"/>
                <a:ea typeface="Monospace"/>
              </a:rPr>
              <a:t>dados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2000" b="0" strike="noStrike" spc="-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000" b="0" strike="noStrike" spc="-1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lang="pt-BR" sz="2000" b="0" strike="noStrike" spc="-1">
                <a:solidFill>
                  <a:srgbClr val="0000C0"/>
                </a:solidFill>
                <a:latin typeface="Monospace"/>
                <a:ea typeface="Monospace"/>
              </a:rPr>
              <a:t>prox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000" b="0" strike="noStrike" spc="-1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private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000" b="0" strike="noStrike" spc="-1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private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No </a:t>
            </a:r>
            <a:r>
              <a:rPr lang="pt-BR" sz="2000" b="0" strike="noStrike" spc="-1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Lista() {</a:t>
            </a:r>
            <a:endParaRPr lang="pt-BR" sz="2000" b="0" strike="noStrike" spc="-1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2000" b="0" strike="noStrike" spc="-1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0;</a:t>
            </a:r>
            <a:endParaRPr lang="pt-BR" sz="2000" b="0" strike="noStrike" spc="-1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2000" b="0" strike="noStrike" spc="-1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boolean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vazia() { </a:t>
            </a: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(</a:t>
            </a:r>
            <a:r>
              <a:rPr lang="pt-BR" sz="2000" b="0" strike="noStrike" spc="-1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== </a:t>
            </a: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 }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getTam() { </a:t>
            </a: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000" b="0" strike="noStrike" spc="-1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; }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44000" y="503999"/>
            <a:ext cx="9863640" cy="68690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Item busca(Item </a:t>
            </a:r>
            <a:r>
              <a:rPr lang="pt-BR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lang="pt-BR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(vazia()) </a:t>
            </a: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No </a:t>
            </a:r>
            <a:r>
              <a:rPr lang="pt-BR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b="1" strike="noStrike" spc="-1" dirty="0">
                <a:solidFill>
                  <a:srgbClr val="7F0055"/>
                </a:solidFill>
                <a:latin typeface="Monospace"/>
                <a:ea typeface="Monospace"/>
              </a:rPr>
              <a:t>for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=</a:t>
            </a:r>
            <a:r>
              <a:rPr lang="pt-BR" b="0" strike="noStrike" spc="-1" dirty="0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 </a:t>
            </a:r>
            <a:r>
              <a:rPr lang="pt-BR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!=</a:t>
            </a: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&amp;&amp; !</a:t>
            </a:r>
            <a:r>
              <a:rPr lang="pt-BR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.getDescricao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().</a:t>
            </a:r>
            <a:r>
              <a:rPr lang="pt-BR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equals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lang="pt-BR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dados</a:t>
            </a:r>
            <a:r>
              <a:rPr lang="pt-BR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.getDescricao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()); </a:t>
            </a:r>
            <a:r>
              <a:rPr lang="pt-BR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=</a:t>
            </a:r>
            <a:r>
              <a:rPr lang="pt-BR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lang="pt-BR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prox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==</a:t>
            </a: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lang="pt-BR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b="1" strike="noStrike" spc="-1" dirty="0">
                <a:solidFill>
                  <a:srgbClr val="7F0055"/>
                </a:solidFill>
                <a:latin typeface="Monospace"/>
                <a:ea typeface="Monospace"/>
              </a:rPr>
              <a:t>	</a:t>
            </a: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lang="pt-BR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Item </a:t>
            </a:r>
            <a:r>
              <a:rPr lang="pt-BR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b="1" strike="noStrike" spc="-1" dirty="0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Item(</a:t>
            </a:r>
            <a:r>
              <a:rPr lang="pt-BR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lang="pt-BR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dados</a:t>
            </a:r>
            <a:r>
              <a:rPr lang="pt-BR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.getDescricao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(), </a:t>
            </a:r>
            <a:r>
              <a:rPr lang="pt-BR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lang="pt-BR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dados</a:t>
            </a:r>
            <a:r>
              <a:rPr lang="pt-BR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.getQuantidade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(), </a:t>
            </a:r>
            <a:r>
              <a:rPr lang="pt-BR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lang="pt-BR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dados</a:t>
            </a:r>
            <a:r>
              <a:rPr lang="pt-BR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.getPrioridade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());</a:t>
            </a:r>
            <a:endParaRPr lang="pt-BR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b="1" strike="noStrike" spc="-1" dirty="0">
                <a:solidFill>
                  <a:srgbClr val="7F0055"/>
                </a:solidFill>
                <a:latin typeface="Monospace"/>
                <a:ea typeface="Monospace"/>
              </a:rPr>
              <a:t>	</a:t>
            </a: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 }</a:t>
            </a:r>
            <a:endParaRPr lang="pt-BR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b="1" strike="noStrike" spc="-1" dirty="0">
                <a:solidFill>
                  <a:srgbClr val="7F0055"/>
                </a:solidFill>
                <a:latin typeface="Arial"/>
                <a:ea typeface="Monospace"/>
              </a:rPr>
              <a:t>  </a:t>
            </a: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boolean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adicionaInicio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(Item </a:t>
            </a:r>
            <a:r>
              <a:rPr lang="pt-BR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lang="pt-BR" b="0" strike="noStrike" spc="-1" dirty="0">
              <a:latin typeface="Arial"/>
            </a:endParaRPr>
          </a:p>
          <a:p>
            <a:pPr marL="817200" lvl="1"/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Item </a:t>
            </a:r>
            <a:r>
              <a:rPr lang="pt-BR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buscado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busca(</a:t>
            </a:r>
            <a:r>
              <a:rPr lang="pt-BR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b="0" strike="noStrike" spc="-1" dirty="0">
              <a:latin typeface="Arial"/>
            </a:endParaRPr>
          </a:p>
          <a:p>
            <a:pPr marL="817200" lvl="1"/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buscado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!= </a:t>
            </a: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 </a:t>
            </a: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b="1" strike="noStrike" spc="-1" dirty="0">
                <a:solidFill>
                  <a:srgbClr val="7F0055"/>
                </a:solidFill>
                <a:latin typeface="Monospace"/>
                <a:ea typeface="Monospace"/>
              </a:rPr>
              <a:t>false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b="0" strike="noStrike" spc="-1" dirty="0">
              <a:latin typeface="Arial"/>
            </a:endParaRPr>
          </a:p>
          <a:p>
            <a:pPr marL="817200" lvl="1"/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No </a:t>
            </a:r>
            <a:r>
              <a:rPr lang="pt-BR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b="1" strike="noStrike" spc="-1" dirty="0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No(</a:t>
            </a:r>
            <a:r>
              <a:rPr lang="pt-BR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b="0" strike="noStrike" spc="-1" dirty="0">
              <a:latin typeface="Arial"/>
            </a:endParaRPr>
          </a:p>
          <a:p>
            <a:pPr marL="817200" lvl="1"/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(vazia()) {</a:t>
            </a:r>
            <a:endParaRPr lang="pt-BR" b="0" strike="noStrike" spc="-1" dirty="0">
              <a:latin typeface="Arial"/>
            </a:endParaRPr>
          </a:p>
          <a:p>
            <a:pPr marL="1274400" lvl="2"/>
            <a:r>
              <a:rPr lang="pt-BR" b="0" strike="noStrike" spc="-1" dirty="0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b="0" strike="noStrike" spc="-1" dirty="0">
              <a:latin typeface="Arial"/>
            </a:endParaRPr>
          </a:p>
          <a:p>
            <a:pPr marL="1274400" lvl="2"/>
            <a:r>
              <a:rPr lang="pt-BR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++;</a:t>
            </a:r>
            <a:endParaRPr lang="pt-BR" b="0" strike="noStrike" spc="-1" dirty="0">
              <a:latin typeface="Arial"/>
            </a:endParaRPr>
          </a:p>
          <a:p>
            <a:pPr marL="1274400" lvl="2"/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true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b="0" strike="noStrike" spc="-1" dirty="0">
              <a:latin typeface="Arial"/>
            </a:endParaRPr>
          </a:p>
          <a:p>
            <a:pPr marL="817200" lvl="1"/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lang="pt-BR" b="0" strike="noStrike" spc="-1" dirty="0">
              <a:latin typeface="Arial"/>
            </a:endParaRPr>
          </a:p>
          <a:p>
            <a:pPr marL="817200" lvl="1"/>
            <a:r>
              <a:rPr lang="pt-BR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lang="pt-BR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prox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b="0" strike="noStrike" spc="-1" dirty="0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b="0" strike="noStrike" spc="-1" dirty="0">
              <a:latin typeface="Arial"/>
            </a:endParaRPr>
          </a:p>
          <a:p>
            <a:pPr marL="817200" lvl="1"/>
            <a:r>
              <a:rPr lang="pt-BR" b="0" strike="noStrike" spc="-1" dirty="0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b="0" strike="noStrike" spc="-1" dirty="0">
              <a:latin typeface="Arial"/>
            </a:endParaRPr>
          </a:p>
          <a:p>
            <a:pPr marL="817200" lvl="1"/>
            <a:r>
              <a:rPr lang="pt-BR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++;</a:t>
            </a:r>
            <a:endParaRPr lang="pt-BR" b="0" strike="noStrike" spc="-1" dirty="0">
              <a:latin typeface="Arial"/>
            </a:endParaRPr>
          </a:p>
          <a:p>
            <a:pPr marL="817200" lvl="1"/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true</a:t>
            </a:r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pc="-1" dirty="0">
              <a:latin typeface="Arial"/>
            </a:endParaRPr>
          </a:p>
          <a:p>
            <a:pPr marL="0" lvl="1"/>
            <a:r>
              <a:rPr lang="pt-BR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  }</a:t>
            </a:r>
            <a:endParaRPr lang="pt-BR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16000" y="360000"/>
            <a:ext cx="9755640" cy="698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000">
              <a:lnSpc>
                <a:spcPct val="100000"/>
              </a:lnSpc>
            </a:pP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Item retira(Item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lang="pt-BR" sz="13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(vazia()) </a:t>
            </a: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No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300" b="0" strike="noStrike" spc="-1" dirty="0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No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ant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300" b="0" strike="noStrike" spc="-1" dirty="0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300" b="1" strike="noStrike" spc="-1" dirty="0">
                <a:solidFill>
                  <a:srgbClr val="7F0055"/>
                </a:solidFill>
                <a:latin typeface="Monospace"/>
                <a:ea typeface="Monospace"/>
              </a:rPr>
              <a:t>for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(;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!=</a:t>
            </a: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&amp;&amp; !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13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.getDescricao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().</a:t>
            </a:r>
            <a:r>
              <a:rPr lang="pt-BR" sz="13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equals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sz="13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lang="pt-BR" sz="1300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dados</a:t>
            </a:r>
            <a:r>
              <a:rPr lang="pt-BR" sz="13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.getDescricao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());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ant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=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sz="13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lang="pt-BR" sz="1300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prox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==</a:t>
            </a: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 { </a:t>
            </a: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 }</a:t>
            </a: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Item </a:t>
            </a:r>
            <a:r>
              <a:rPr lang="pt-BR" sz="1300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sz="13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lang="pt-BR" sz="1300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dados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==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ant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 { </a:t>
            </a:r>
            <a:r>
              <a:rPr lang="pt-BR" sz="1300" b="0" strike="noStrike" spc="-1" dirty="0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=</a:t>
            </a:r>
            <a:r>
              <a:rPr lang="pt-BR" sz="1300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lang="pt-BR" sz="13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lang="pt-BR" sz="1300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prox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 }</a:t>
            </a: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else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{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ant</a:t>
            </a:r>
            <a:r>
              <a:rPr lang="pt-BR" sz="13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lang="pt-BR" sz="1300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prox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sz="13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lang="pt-BR" sz="1300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prox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 }</a:t>
            </a: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300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tam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--;</a:t>
            </a: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1300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13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lang="pt-BR" sz="13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13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String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imprima() {</a:t>
            </a: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3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String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300" b="1" strike="noStrike" spc="-1" dirty="0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13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String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1300" b="0" strike="noStrike" spc="-1" dirty="0">
                <a:solidFill>
                  <a:srgbClr val="2A00FF"/>
                </a:solidFill>
                <a:latin typeface="Monospace"/>
                <a:ea typeface="Monospace"/>
              </a:rPr>
              <a:t>""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(vazia()) {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300" b="0" strike="noStrike" spc="-1" dirty="0">
                <a:solidFill>
                  <a:srgbClr val="2A00FF"/>
                </a:solidFill>
                <a:latin typeface="Monospace"/>
                <a:ea typeface="Monospace"/>
              </a:rPr>
              <a:t>"Lista vazia."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 }</a:t>
            </a: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else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{</a:t>
            </a:r>
            <a:endParaRPr lang="pt-BR" sz="13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1300" b="1" strike="noStrike" spc="-1" dirty="0">
                <a:solidFill>
                  <a:srgbClr val="7F0055"/>
                </a:solidFill>
                <a:latin typeface="Monospace"/>
                <a:ea typeface="Monospace"/>
              </a:rPr>
              <a:t>for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(No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300" b="0" strike="noStrike" spc="-1" dirty="0">
                <a:solidFill>
                  <a:srgbClr val="0000C0"/>
                </a:solidFill>
                <a:latin typeface="Monospace"/>
                <a:ea typeface="Monospace"/>
              </a:rPr>
              <a:t>inicio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!=</a:t>
            </a: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=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sz="13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lang="pt-BR" sz="1300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prox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lang="pt-BR" sz="1300" b="0" strike="noStrike" spc="-1" dirty="0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+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i</a:t>
            </a:r>
            <a:r>
              <a:rPr lang="pt-BR" sz="13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lang="pt-BR" sz="1300" b="0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dados</a:t>
            </a:r>
            <a:r>
              <a:rPr lang="pt-BR" sz="13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.toString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();</a:t>
            </a:r>
            <a:endParaRPr lang="pt-BR" sz="13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13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3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13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1300" b="0" strike="noStrike" spc="-1" dirty="0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lang="pt-BR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3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lang="pt-BR" sz="1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9640" cy="69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package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listaligadainsercaoinicio;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import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java.util.Scanner;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Main {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static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Scanner </a:t>
            </a:r>
            <a:r>
              <a:rPr lang="pt-BR" sz="2200" b="0" i="1" strike="noStrike" spc="-1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Scanner(System.</a:t>
            </a:r>
            <a:r>
              <a:rPr lang="pt-BR" sz="22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in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2200" b="0" strike="noStrike" spc="-1">
              <a:latin typeface="Arial"/>
            </a:endParaRPr>
          </a:p>
          <a:p>
            <a:pPr marL="360000">
              <a:lnSpc>
                <a:spcPct val="100000"/>
              </a:lnSpc>
            </a:pPr>
            <a:endParaRPr lang="pt-BR" sz="2200" b="0" strike="noStrike" spc="-1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static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Item obtemItem() {</a:t>
            </a:r>
            <a:endParaRPr lang="pt-BR" sz="22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String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desc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2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qt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pri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2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200" b="0" i="1" strike="noStrike" spc="-1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.skip(</a:t>
            </a:r>
            <a:r>
              <a:rPr lang="pt-BR" sz="2200" b="0" strike="noStrike" spc="-1">
                <a:solidFill>
                  <a:srgbClr val="2A00FF"/>
                </a:solidFill>
                <a:latin typeface="Monospace"/>
                <a:ea typeface="Monospace"/>
              </a:rPr>
              <a:t>"\n"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22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22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lang="pt-BR" sz="2200" b="0" strike="noStrike" spc="-1">
                <a:solidFill>
                  <a:srgbClr val="2A00FF"/>
                </a:solidFill>
                <a:latin typeface="Monospace"/>
                <a:ea typeface="Monospace"/>
              </a:rPr>
              <a:t>"Descrição:"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22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desc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2200" b="0" i="1" strike="noStrike" spc="-1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.nextLine();</a:t>
            </a:r>
            <a:endParaRPr lang="pt-BR" sz="22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22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lang="pt-BR" sz="2200" b="0" strike="noStrike" spc="-1">
                <a:solidFill>
                  <a:srgbClr val="2A00FF"/>
                </a:solidFill>
                <a:latin typeface="Monospace"/>
                <a:ea typeface="Monospace"/>
              </a:rPr>
              <a:t>"Quantidade:"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22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qt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Integer.</a:t>
            </a:r>
            <a:r>
              <a:rPr lang="pt-BR" sz="2200" b="0" i="1" strike="noStrike" spc="-1">
                <a:solidFill>
                  <a:srgbClr val="000000"/>
                </a:solidFill>
                <a:latin typeface="Monospace"/>
                <a:ea typeface="Monospace"/>
              </a:rPr>
              <a:t>parseInt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2200" b="0" i="1" strike="noStrike" spc="-1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.next());</a:t>
            </a:r>
            <a:endParaRPr lang="pt-BR" sz="22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22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lang="pt-BR" sz="2200" b="0" strike="noStrike" spc="-1">
                <a:solidFill>
                  <a:srgbClr val="2A00FF"/>
                </a:solidFill>
                <a:latin typeface="Monospace"/>
                <a:ea typeface="Monospace"/>
              </a:rPr>
              <a:t>"Prioridade:"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22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pri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Integer.</a:t>
            </a:r>
            <a:r>
              <a:rPr lang="pt-BR" sz="2200" b="0" i="1" strike="noStrike" spc="-1">
                <a:solidFill>
                  <a:srgbClr val="000000"/>
                </a:solidFill>
                <a:latin typeface="Monospace"/>
                <a:ea typeface="Monospace"/>
              </a:rPr>
              <a:t>parseInt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2200" b="0" i="1" strike="noStrike" spc="-1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.next());</a:t>
            </a:r>
            <a:endParaRPr lang="pt-BR" sz="22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Item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Item(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desc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qt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pri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22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200" b="1" strike="noStrike" spc="-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200" b="0" strike="noStrike" spc="-1">
                <a:solidFill>
                  <a:srgbClr val="6A3E3E"/>
                </a:solidFill>
                <a:latin typeface="Monospace"/>
                <a:ea typeface="Monospace"/>
              </a:rPr>
              <a:t>aux</a:t>
            </a: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200" b="0" strike="noStrike" spc="-1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60000"/>
            <a:ext cx="9359640" cy="69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000">
              <a:lnSpc>
                <a:spcPct val="100000"/>
              </a:lnSpc>
            </a:pP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static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menu() {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000" b="0" strike="noStrike" spc="-1">
                <a:solidFill>
                  <a:srgbClr val="6A3E3E"/>
                </a:solidFill>
                <a:latin typeface="Monospace"/>
                <a:ea typeface="Monospace"/>
              </a:rPr>
              <a:t>valor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20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lang="pt-BR" sz="2000" b="0" strike="noStrike" spc="-1">
                <a:solidFill>
                  <a:srgbClr val="2A00FF"/>
                </a:solidFill>
                <a:latin typeface="Monospace"/>
                <a:ea typeface="Monospace"/>
              </a:rPr>
              <a:t>"Digite:"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20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lang="pt-BR" sz="2000" b="0" strike="noStrike" spc="-1">
                <a:solidFill>
                  <a:srgbClr val="2A00FF"/>
                </a:solidFill>
                <a:latin typeface="Monospace"/>
                <a:ea typeface="Monospace"/>
              </a:rPr>
              <a:t>"1 - para adicionar um item."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20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lang="pt-BR" sz="2000" b="0" strike="noStrike" spc="-1">
                <a:solidFill>
                  <a:srgbClr val="2A00FF"/>
                </a:solidFill>
                <a:latin typeface="Monospace"/>
                <a:ea typeface="Monospace"/>
              </a:rPr>
              <a:t>"2 - para remover um item."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20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lang="pt-BR" sz="2000" b="0" strike="noStrike" spc="-1">
                <a:solidFill>
                  <a:srgbClr val="2A00FF"/>
                </a:solidFill>
                <a:latin typeface="Monospace"/>
                <a:ea typeface="Monospace"/>
              </a:rPr>
              <a:t>"3 - para pesquisar um item."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20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lang="pt-BR" sz="2000" b="0" strike="noStrike" spc="-1">
                <a:solidFill>
                  <a:srgbClr val="2A00FF"/>
                </a:solidFill>
                <a:latin typeface="Monospace"/>
                <a:ea typeface="Monospace"/>
              </a:rPr>
              <a:t>"4 - para imprimir a lista."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20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lang="pt-BR" sz="2000" b="0" strike="noStrike" spc="-1">
                <a:solidFill>
                  <a:srgbClr val="2A00FF"/>
                </a:solidFill>
                <a:latin typeface="Monospace"/>
                <a:ea typeface="Monospace"/>
              </a:rPr>
              <a:t>"5 - para encerrar o programa."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0" strike="noStrike" spc="-1">
                <a:solidFill>
                  <a:srgbClr val="6A3E3E"/>
                </a:solidFill>
                <a:latin typeface="Monospace"/>
                <a:ea typeface="Monospace"/>
              </a:rPr>
              <a:t>valor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Integer.</a:t>
            </a:r>
            <a:r>
              <a:rPr lang="pt-BR" sz="2000" b="0" i="1" strike="noStrike" spc="-1">
                <a:solidFill>
                  <a:srgbClr val="000000"/>
                </a:solidFill>
                <a:latin typeface="Monospace"/>
                <a:ea typeface="Monospace"/>
              </a:rPr>
              <a:t>parseInt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2000" b="0" i="1" strike="noStrike" spc="-1">
                <a:solidFill>
                  <a:srgbClr val="0000C0"/>
                </a:solidFill>
                <a:latin typeface="Monospace"/>
                <a:ea typeface="Monospace"/>
              </a:rPr>
              <a:t>leia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.next());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000" b="0" strike="noStrike" spc="-1">
                <a:solidFill>
                  <a:srgbClr val="6A3E3E"/>
                </a:solidFill>
                <a:latin typeface="Monospace"/>
                <a:ea typeface="Monospace"/>
              </a:rPr>
              <a:t>valor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000" b="0" strike="noStrike" spc="-1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lang="pt-BR" sz="2000" b="0" strike="noStrike" spc="-1">
              <a:latin typeface="Arial"/>
            </a:endParaRPr>
          </a:p>
          <a:p>
            <a:pPr marL="36000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static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void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main(String[] </a:t>
            </a:r>
            <a:r>
              <a:rPr lang="pt-BR" sz="2000" b="0" strike="noStrike" spc="-1">
                <a:solidFill>
                  <a:srgbClr val="6A3E3E"/>
                </a:solidFill>
                <a:latin typeface="Monospace"/>
                <a:ea typeface="Monospace"/>
              </a:rPr>
              <a:t>args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lang="pt-BR" sz="2000" b="0" strike="noStrike" spc="-1">
              <a:latin typeface="Arial"/>
            </a:endParaRPr>
          </a:p>
          <a:p>
            <a:pPr marL="36000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Lista </a:t>
            </a:r>
            <a:r>
              <a:rPr lang="pt-BR" sz="2000" b="0" strike="noStrike" spc="-1">
                <a:solidFill>
                  <a:srgbClr val="6A3E3E"/>
                </a:solidFill>
                <a:latin typeface="Monospace"/>
                <a:ea typeface="Monospace"/>
              </a:rPr>
              <a:t>lista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Lista();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2000" b="0" strike="noStrike" spc="-1">
                <a:solidFill>
                  <a:srgbClr val="6A3E3E"/>
                </a:solidFill>
                <a:latin typeface="Monospace"/>
                <a:ea typeface="Monospace"/>
              </a:rPr>
              <a:t>n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Item </a:t>
            </a:r>
            <a:r>
              <a:rPr lang="pt-BR" sz="2000" b="0" strike="noStrike" spc="-1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2000" b="1" strike="noStrike" spc="-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sz="20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44000" y="216000"/>
            <a:ext cx="9827640" cy="71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000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7F0055"/>
                </a:solidFill>
                <a:latin typeface="Monospace"/>
                <a:ea typeface="Monospace"/>
              </a:rPr>
              <a:t>do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{</a:t>
            </a:r>
            <a:endParaRPr lang="pt-BR" sz="18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n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800" b="0" i="1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menu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();</a:t>
            </a:r>
            <a:endParaRPr lang="pt-BR" sz="18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7F0055"/>
                </a:solidFill>
                <a:latin typeface="Monospace"/>
                <a:ea typeface="Monospace"/>
              </a:rPr>
              <a:t>switch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18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n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lang="pt-BR" sz="18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7F0055"/>
                </a:solidFill>
                <a:latin typeface="Monospace"/>
                <a:ea typeface="Monospace"/>
              </a:rPr>
              <a:t>case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1:</a:t>
            </a: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800" b="0" i="1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obtemItem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();</a:t>
            </a: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lista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.adicionaInicio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1800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1800" b="1" i="1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.println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1800" b="0" strike="noStrike" spc="-1" dirty="0">
                <a:solidFill>
                  <a:srgbClr val="2A00FF"/>
                </a:solidFill>
                <a:latin typeface="Monospace"/>
                <a:ea typeface="Monospace"/>
              </a:rPr>
              <a:t>"Lista com "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+ </a:t>
            </a:r>
            <a:r>
              <a:rPr lang="pt-BR" sz="18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lista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.getTam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() + </a:t>
            </a:r>
            <a:r>
              <a:rPr lang="pt-BR" sz="1800" b="0" strike="noStrike" spc="-1" dirty="0">
                <a:solidFill>
                  <a:srgbClr val="2A00FF"/>
                </a:solidFill>
                <a:latin typeface="Monospace"/>
                <a:ea typeface="Monospace"/>
              </a:rPr>
              <a:t>" itens."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8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7F0055"/>
                </a:solidFill>
                <a:latin typeface="Monospace"/>
                <a:ea typeface="Monospace"/>
              </a:rPr>
              <a:t>Break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7F0055"/>
                </a:solidFill>
                <a:latin typeface="Monospace"/>
                <a:ea typeface="Monospace"/>
              </a:rPr>
              <a:t>case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2:</a:t>
            </a: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800" b="0" i="1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obtemItem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();</a:t>
            </a: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8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lista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.retira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1800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18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1800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== </a:t>
            </a:r>
            <a:r>
              <a:rPr lang="pt-BR" sz="18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1800" b="1" i="1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.println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1800" b="0" strike="noStrike" spc="-1" dirty="0">
                <a:solidFill>
                  <a:srgbClr val="2A00FF"/>
                </a:solidFill>
                <a:latin typeface="Monospace"/>
                <a:ea typeface="Monospace"/>
              </a:rPr>
              <a:t>"Erro!"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18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else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1800" b="1" i="1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.println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18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.toString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());</a:t>
            </a: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1800" b="1" i="1" strike="noStrike" spc="-1" dirty="0" err="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.println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1800" b="0" strike="noStrike" spc="-1" dirty="0">
                <a:solidFill>
                  <a:srgbClr val="2A00FF"/>
                </a:solidFill>
                <a:latin typeface="Monospace"/>
                <a:ea typeface="Monospace"/>
              </a:rPr>
              <a:t>"Lista "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+ </a:t>
            </a:r>
            <a:r>
              <a:rPr lang="pt-BR" sz="1800" b="0" strike="noStrike" spc="-1" dirty="0" err="1">
                <a:solidFill>
                  <a:srgbClr val="6A3E3E"/>
                </a:solidFill>
                <a:latin typeface="Monospace"/>
                <a:ea typeface="Monospace"/>
              </a:rPr>
              <a:t>lista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Monospace"/>
                <a:ea typeface="Monospace"/>
              </a:rPr>
              <a:t>.getTam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() + </a:t>
            </a:r>
            <a:r>
              <a:rPr lang="pt-BR" sz="1800" b="0" strike="noStrike" spc="-1" dirty="0">
                <a:solidFill>
                  <a:srgbClr val="2A00FF"/>
                </a:solidFill>
                <a:latin typeface="Monospace"/>
                <a:ea typeface="Monospace"/>
              </a:rPr>
              <a:t>" itens."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800" b="1" strike="noStrike" spc="-1" dirty="0" err="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7F0055"/>
                </a:solidFill>
                <a:latin typeface="Monospace"/>
                <a:ea typeface="Monospace"/>
              </a:rPr>
              <a:t>break</a:t>
            </a:r>
            <a:r>
              <a:rPr lang="pt-BR" sz="1800" b="0" strike="noStrike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1800" b="0" strike="noStrike" spc="-1" dirty="0">
              <a:latin typeface="Arial"/>
            </a:endParaRPr>
          </a:p>
          <a:p>
            <a:pPr marL="1080000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907128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6240" b="1" strike="noStrike" spc="-1">
                <a:latin typeface="Arial"/>
              </a:rPr>
              <a:t>Listas ligadas Lineares</a:t>
            </a:r>
            <a:endParaRPr lang="pt-BR" sz="624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88000" y="1368000"/>
            <a:ext cx="9575640" cy="56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6000"/>
          </a:bodyPr>
          <a:lstStyle/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0" strike="noStrike" spc="-1">
                <a:latin typeface="Arial"/>
              </a:rPr>
              <a:t>Uma das formas mais simples de interligar os elementos de um conjunto.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0" strike="noStrike" spc="-1">
                <a:latin typeface="Arial"/>
              </a:rPr>
              <a:t>Estrutura em que as operações inserir, retirar e localizar são definidas.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0" strike="noStrike" spc="-1">
                <a:latin typeface="Arial"/>
              </a:rPr>
              <a:t>Podem crescer ou diminuir de tamanho durante a execução de um programa, de acordo com a demanda.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0" strike="noStrike" spc="-1">
                <a:latin typeface="Arial"/>
              </a:rPr>
              <a:t>Itens podem ser acessados, inseridos ou retirados de uma lista.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44000" y="504000"/>
            <a:ext cx="9791640" cy="68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440000">
              <a:lnSpc>
                <a:spcPct val="100000"/>
              </a:lnSpc>
            </a:pPr>
            <a:r>
              <a:rPr lang="pt-BR" sz="1600" b="1" strike="noStrike" spc="-1">
                <a:solidFill>
                  <a:srgbClr val="7F0055"/>
                </a:solidFill>
                <a:latin typeface="Monospace"/>
                <a:ea typeface="Monospace"/>
              </a:rPr>
              <a:t>case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 3:</a:t>
            </a: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lang="pt-BR" sz="1600" b="0" strike="noStrike" spc="-1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600" b="0" i="1" strike="noStrike" spc="-1">
                <a:solidFill>
                  <a:srgbClr val="000000"/>
                </a:solidFill>
                <a:latin typeface="Monospace"/>
                <a:ea typeface="Monospace"/>
              </a:rPr>
              <a:t>obtemItem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();</a:t>
            </a: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lang="pt-BR" sz="1600" b="0" strike="noStrike" spc="-1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600" b="0" strike="noStrike" spc="-1">
                <a:solidFill>
                  <a:srgbClr val="6A3E3E"/>
                </a:solidFill>
                <a:latin typeface="Monospace"/>
                <a:ea typeface="Monospace"/>
              </a:rPr>
              <a:t>lista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.busca(</a:t>
            </a:r>
            <a:r>
              <a:rPr lang="pt-BR" sz="1600" b="0" strike="noStrike" spc="-1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lang="pt-BR" sz="1600" b="1" strike="noStrike" spc="-1">
                <a:solidFill>
                  <a:srgbClr val="7F0055"/>
                </a:solidFill>
                <a:latin typeface="Monospace"/>
                <a:ea typeface="Monospace"/>
              </a:rPr>
              <a:t>if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1600" b="0" strike="noStrike" spc="-1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== </a:t>
            </a:r>
            <a:r>
              <a:rPr lang="pt-BR" sz="1600" b="1" strike="noStrike" spc="-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) System.</a:t>
            </a:r>
            <a:r>
              <a:rPr lang="pt-BR" sz="16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lang="pt-BR" sz="1600" b="0" strike="noStrike" spc="-1">
                <a:solidFill>
                  <a:srgbClr val="2A00FF"/>
                </a:solidFill>
                <a:latin typeface="Monospace"/>
                <a:ea typeface="Monospace"/>
              </a:rPr>
              <a:t>"Erro!"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lang="pt-BR" sz="1600" b="1" strike="noStrike" spc="-1">
                <a:solidFill>
                  <a:srgbClr val="7F0055"/>
                </a:solidFill>
                <a:latin typeface="Monospace"/>
                <a:ea typeface="Monospace"/>
              </a:rPr>
              <a:t>else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 System.</a:t>
            </a:r>
            <a:r>
              <a:rPr lang="pt-BR" sz="16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lang="pt-BR" sz="1600" b="0" strike="noStrike" spc="-1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.toString());</a:t>
            </a: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16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lang="pt-BR" sz="1600" b="0" strike="noStrike" spc="-1">
                <a:solidFill>
                  <a:srgbClr val="2A00FF"/>
                </a:solidFill>
                <a:latin typeface="Monospace"/>
                <a:ea typeface="Monospace"/>
              </a:rPr>
              <a:t>"Lista "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 + </a:t>
            </a:r>
            <a:r>
              <a:rPr lang="pt-BR" sz="1600" b="0" strike="noStrike" spc="-1">
                <a:solidFill>
                  <a:srgbClr val="6A3E3E"/>
                </a:solidFill>
                <a:latin typeface="Monospace"/>
                <a:ea typeface="Monospace"/>
              </a:rPr>
              <a:t>lista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.getTam() + </a:t>
            </a:r>
            <a:r>
              <a:rPr lang="pt-BR" sz="1600" b="0" strike="noStrike" spc="-1">
                <a:solidFill>
                  <a:srgbClr val="2A00FF"/>
                </a:solidFill>
                <a:latin typeface="Monospace"/>
                <a:ea typeface="Monospace"/>
              </a:rPr>
              <a:t>" itens."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lang="pt-BR" sz="1600" b="0" strike="noStrike" spc="-1">
                <a:solidFill>
                  <a:srgbClr val="6A3E3E"/>
                </a:solidFill>
                <a:latin typeface="Monospace"/>
                <a:ea typeface="Monospace"/>
              </a:rPr>
              <a:t>novo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lang="pt-BR" sz="1600" b="1" strike="noStrike" spc="-1">
                <a:solidFill>
                  <a:srgbClr val="7F0055"/>
                </a:solidFill>
                <a:latin typeface="Monospace"/>
                <a:ea typeface="Monospace"/>
              </a:rPr>
              <a:t>null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lang="pt-BR" sz="1600" b="1" strike="noStrike" spc="-1">
                <a:solidFill>
                  <a:srgbClr val="7F0055"/>
                </a:solidFill>
                <a:latin typeface="Monospace"/>
                <a:ea typeface="Monospace"/>
              </a:rPr>
              <a:t>Break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endParaRPr lang="pt-BR" sz="1600" b="0" strike="noStrike" spc="-1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lang="pt-BR" sz="1600" b="1" strike="noStrike" spc="-1">
                <a:solidFill>
                  <a:srgbClr val="7F0055"/>
                </a:solidFill>
                <a:latin typeface="Monospace"/>
                <a:ea typeface="Monospace"/>
              </a:rPr>
              <a:t>case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 4:</a:t>
            </a: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16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lang="pt-BR" sz="1600" b="0" strike="noStrike" spc="-1">
                <a:solidFill>
                  <a:srgbClr val="2A00FF"/>
                </a:solidFill>
                <a:latin typeface="Monospace"/>
                <a:ea typeface="Monospace"/>
              </a:rPr>
              <a:t>"Lista "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 + </a:t>
            </a:r>
            <a:r>
              <a:rPr lang="pt-BR" sz="1600" b="0" strike="noStrike" spc="-1">
                <a:solidFill>
                  <a:srgbClr val="6A3E3E"/>
                </a:solidFill>
                <a:latin typeface="Monospace"/>
                <a:ea typeface="Monospace"/>
              </a:rPr>
              <a:t>lista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.getTam() + </a:t>
            </a:r>
            <a:r>
              <a:rPr lang="pt-BR" sz="1600" b="0" strike="noStrike" spc="-1">
                <a:solidFill>
                  <a:srgbClr val="2A00FF"/>
                </a:solidFill>
                <a:latin typeface="Monospace"/>
                <a:ea typeface="Monospace"/>
              </a:rPr>
              <a:t>" itens."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16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lang="pt-BR" sz="1600" b="0" strike="noStrike" spc="-1">
                <a:solidFill>
                  <a:srgbClr val="6A3E3E"/>
                </a:solidFill>
                <a:latin typeface="Monospace"/>
                <a:ea typeface="Monospace"/>
              </a:rPr>
              <a:t>lista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.imprima());</a:t>
            </a: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lang="pt-BR" sz="1600" b="1" strike="noStrike" spc="-1">
                <a:solidFill>
                  <a:srgbClr val="7F0055"/>
                </a:solidFill>
                <a:latin typeface="Monospace"/>
                <a:ea typeface="Monospace"/>
              </a:rPr>
              <a:t>Break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endParaRPr lang="pt-BR" sz="1600" b="0" strike="noStrike" spc="-1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lang="pt-BR" sz="1600" b="1" strike="noStrike" spc="-1">
                <a:solidFill>
                  <a:srgbClr val="7F0055"/>
                </a:solidFill>
                <a:latin typeface="Monospace"/>
                <a:ea typeface="Monospace"/>
              </a:rPr>
              <a:t>case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 5:</a:t>
            </a: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16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lang="pt-BR" sz="1600" b="0" strike="noStrike" spc="-1">
                <a:solidFill>
                  <a:srgbClr val="2A00FF"/>
                </a:solidFill>
                <a:latin typeface="Monospace"/>
                <a:ea typeface="Monospace"/>
              </a:rPr>
              <a:t>"Lista com "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 + </a:t>
            </a:r>
            <a:r>
              <a:rPr lang="pt-BR" sz="1600" b="0" strike="noStrike" spc="-1">
                <a:solidFill>
                  <a:srgbClr val="6A3E3E"/>
                </a:solidFill>
                <a:latin typeface="Monospace"/>
                <a:ea typeface="Monospace"/>
              </a:rPr>
              <a:t>lista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.getTam() + </a:t>
            </a:r>
            <a:r>
              <a:rPr lang="pt-BR" sz="1600" b="0" strike="noStrike" spc="-1">
                <a:solidFill>
                  <a:srgbClr val="2A00FF"/>
                </a:solidFill>
                <a:latin typeface="Monospace"/>
                <a:ea typeface="Monospace"/>
              </a:rPr>
              <a:t>" itens."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lang="pt-BR" sz="1600" b="1" i="1" strike="noStrike" spc="-1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lang="pt-BR" sz="1600" b="0" strike="noStrike" spc="-1">
                <a:solidFill>
                  <a:srgbClr val="2A00FF"/>
                </a:solidFill>
                <a:latin typeface="Monospace"/>
                <a:ea typeface="Monospace"/>
              </a:rPr>
              <a:t>"Programa encerrando!"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lang="pt-BR" sz="1600" b="0" strike="noStrike" spc="-1">
              <a:latin typeface="Arial"/>
            </a:endParaRPr>
          </a:p>
          <a:p>
            <a:pPr marL="1800000">
              <a:lnSpc>
                <a:spcPct val="100000"/>
              </a:lnSpc>
            </a:pPr>
            <a:endParaRPr lang="pt-BR" sz="1600" b="0" strike="noStrike" spc="-1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} // fim switc() … case</a:t>
            </a:r>
            <a:endParaRPr lang="pt-BR" sz="1600" b="0" strike="noStrike" spc="-1">
              <a:latin typeface="Arial"/>
            </a:endParaRPr>
          </a:p>
          <a:p>
            <a:pPr marL="1080000">
              <a:lnSpc>
                <a:spcPct val="100000"/>
              </a:lnSpc>
            </a:pPr>
            <a:endParaRPr lang="pt-BR" sz="16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} </a:t>
            </a:r>
            <a:r>
              <a:rPr lang="pt-BR" sz="1600" b="1" strike="noStrike" spc="-1">
                <a:solidFill>
                  <a:srgbClr val="7F0055"/>
                </a:solidFill>
                <a:latin typeface="Monospace"/>
                <a:ea typeface="Monospace"/>
              </a:rPr>
              <a:t>while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pt-BR" sz="1600" b="0" strike="noStrike" spc="-1">
                <a:solidFill>
                  <a:srgbClr val="6A3E3E"/>
                </a:solidFill>
                <a:latin typeface="Monospace"/>
                <a:ea typeface="Monospace"/>
              </a:rPr>
              <a:t>n</a:t>
            </a: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 != 5); // fim do .. while</a:t>
            </a:r>
            <a:endParaRPr lang="pt-BR" sz="1600" b="0" strike="noStrike" spc="-1">
              <a:latin typeface="Arial"/>
            </a:endParaRPr>
          </a:p>
          <a:p>
            <a:pPr marL="720000">
              <a:lnSpc>
                <a:spcPct val="100000"/>
              </a:lnSpc>
            </a:pPr>
            <a:endParaRPr lang="pt-BR" sz="1600" b="0" strike="noStrike" spc="-1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} // fim da função main</a:t>
            </a:r>
            <a:endParaRPr lang="pt-BR" sz="1600" b="0" strike="noStrike" spc="-1">
              <a:latin typeface="Arial"/>
            </a:endParaRPr>
          </a:p>
          <a:p>
            <a:pPr marL="360000">
              <a:lnSpc>
                <a:spcPct val="100000"/>
              </a:lnSpc>
            </a:pPr>
            <a:endParaRPr lang="pt-BR" sz="1600" b="0" strike="noStrike" spc="-1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Monospace"/>
                <a:ea typeface="Monospace"/>
              </a:rPr>
              <a:t>} // fim classe Main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/>
          <p:nvPr/>
        </p:nvPicPr>
        <p:blipFill>
          <a:blip r:embed="rId2"/>
          <a:stretch/>
        </p:blipFill>
        <p:spPr>
          <a:xfrm>
            <a:off x="1153440" y="1008000"/>
            <a:ext cx="7414560" cy="201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6240" b="1" strike="noStrike" spc="-1">
                <a:latin typeface="Arial"/>
              </a:rPr>
              <a:t>Listas ligadas Lineares</a:t>
            </a:r>
            <a:endParaRPr lang="pt-BR" sz="624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0000" y="1563480"/>
            <a:ext cx="9431640" cy="570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38000"/>
          </a:bodyPr>
          <a:lstStyle/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0" strike="noStrike" spc="-1">
                <a:latin typeface="Arial"/>
              </a:rPr>
              <a:t>Duas listas podem ser concatenadas para formar uma lista única.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0" strike="noStrike" spc="-1">
                <a:latin typeface="Arial"/>
              </a:rPr>
              <a:t>Ou uma pode ser partida em duas ou mais listas.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0" strike="noStrike" spc="-1">
                <a:latin typeface="Arial"/>
              </a:rPr>
              <a:t>Adequadas quando não é possível prever a demanda por  memória.</a:t>
            </a:r>
          </a:p>
          <a:p>
            <a:pPr marL="864000" lvl="1" indent="-32364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4000" b="0" strike="noStrike" spc="-1">
                <a:latin typeface="Arial"/>
              </a:rPr>
              <a:t>Permitindo a manipulação de quantidades imprevisíveis de dados, de formato também imprevisível.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400" b="0" strike="noStrike" spc="-1">
                <a:latin typeface="Arial"/>
              </a:rPr>
              <a:t>São úteis em aplicações tais como:</a:t>
            </a:r>
          </a:p>
          <a:p>
            <a:pPr marL="864000" lvl="1" indent="-32364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4000" b="0" strike="noStrike" spc="-1">
                <a:latin typeface="Arial"/>
              </a:rPr>
              <a:t>manipulação simbólica</a:t>
            </a:r>
          </a:p>
          <a:p>
            <a:pPr marL="864000" lvl="1" indent="-32364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4000" b="0" strike="noStrike" spc="-1">
                <a:latin typeface="Arial"/>
              </a:rPr>
              <a:t>gerência de memória</a:t>
            </a:r>
          </a:p>
          <a:p>
            <a:pPr marL="864000" lvl="1" indent="-32364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4000" b="0" strike="noStrike" spc="-1">
                <a:latin typeface="Arial"/>
              </a:rPr>
              <a:t>Simulação</a:t>
            </a:r>
          </a:p>
          <a:p>
            <a:pPr marL="864000" lvl="1" indent="-32364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4000" b="0" strike="noStrike" spc="-1">
                <a:latin typeface="Arial"/>
              </a:rPr>
              <a:t>compiladores.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-81360"/>
            <a:ext cx="9071280" cy="153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latin typeface="Arial"/>
              </a:rPr>
              <a:t>TAD Listas Ligadas Lineares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8000" y="1368000"/>
            <a:ext cx="9575640" cy="56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000" b="0" strike="noStrike" spc="-1">
                <a:latin typeface="Arial"/>
              </a:rPr>
              <a:t>O conjunto de dados e de operações a ser definido depende de cada aplicação.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000" b="0" strike="noStrike" spc="-1">
                <a:latin typeface="Arial"/>
              </a:rPr>
              <a:t>Um conjunto de operações necessário a uma maioria de aplicações é definida a seguir.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000" b="0" strike="noStrike" spc="-1">
                <a:latin typeface="Arial"/>
              </a:rPr>
              <a:t>Os dados e as operações sobre eles são implementadas através objetos ou estruturas auto-referenciados.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16000"/>
            <a:ext cx="907128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6240" b="1" strike="noStrike" spc="-1">
                <a:latin typeface="Arial"/>
              </a:rPr>
              <a:t>Operações</a:t>
            </a:r>
            <a:endParaRPr lang="pt-BR" sz="624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88000" y="1368000"/>
            <a:ext cx="9575640" cy="56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pt-BR" sz="4270" b="0" strike="noStrike" spc="-1">
                <a:latin typeface="Arial"/>
              </a:rPr>
              <a:t>Criar uma lista vazia.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pt-BR" sz="4270" b="0" strike="noStrike" spc="-1">
                <a:latin typeface="Arial"/>
              </a:rPr>
              <a:t>Adicionar um item na lista.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pt-BR" sz="4270" b="0" strike="noStrike" spc="-1">
                <a:latin typeface="Arial"/>
              </a:rPr>
              <a:t>Remover um item da lista.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pt-BR" sz="4270" b="0" strike="noStrike" spc="-1">
                <a:latin typeface="Arial"/>
              </a:rPr>
              <a:t>Pesquisar por um item na lista.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pt-BR" sz="4270" b="0" strike="noStrike" spc="-1">
                <a:latin typeface="Arial"/>
              </a:rPr>
              <a:t>Modificar um item da lista.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pt-BR" sz="4270" b="0" strike="noStrike" spc="-1">
                <a:latin typeface="Arial"/>
              </a:rPr>
              <a:t>Imprimir todos os itens da lista.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16000"/>
            <a:ext cx="907128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latin typeface="Arial"/>
              </a:rPr>
              <a:t>Listas Ligadas Lineares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8000" y="1368000"/>
            <a:ext cx="9575640" cy="56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270" b="0" strike="noStrike" spc="-1">
                <a:latin typeface="Arial"/>
              </a:rPr>
              <a:t>Cada item da lista contém a informação que é necessária para alcançar o próximo item.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270" b="0" strike="noStrike" spc="-1">
                <a:latin typeface="Arial"/>
              </a:rPr>
              <a:t>Permite utilizar posições não contíguas de memória.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270" b="0" strike="noStrike" spc="-1">
                <a:latin typeface="Arial"/>
              </a:rPr>
              <a:t>É possível inserir e retirar elementos sem necessidade de deslocar os itens seguintes da lista.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16000"/>
            <a:ext cx="907128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5400" b="1" strike="noStrike" spc="-1">
                <a:latin typeface="Arial"/>
              </a:rPr>
              <a:t>Listas Ligadas Lineares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88000" y="1368000"/>
            <a:ext cx="9575640" cy="56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270" b="0" strike="noStrike" spc="-1">
                <a:latin typeface="Arial"/>
              </a:rPr>
              <a:t>A lista é constituída de nós ou células.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270" b="0" strike="noStrike" spc="-1">
                <a:latin typeface="Arial"/>
              </a:rPr>
              <a:t>Cada nó contém um item da lista e uma referência para o nó seguinte.</a:t>
            </a: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270" b="0" strike="noStrike" spc="-1">
                <a:latin typeface="Arial"/>
              </a:rPr>
              <a:t>A classe Lista contém uma referência para o primeiro nó da lista.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m 91"/>
          <p:cNvPicPr/>
          <p:nvPr/>
        </p:nvPicPr>
        <p:blipFill>
          <a:blip r:embed="rId2"/>
          <a:stretch/>
        </p:blipFill>
        <p:spPr>
          <a:xfrm>
            <a:off x="196200" y="2232000"/>
            <a:ext cx="9687600" cy="36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92"/>
          <p:cNvPicPr/>
          <p:nvPr/>
        </p:nvPicPr>
        <p:blipFill>
          <a:blip r:embed="rId2"/>
          <a:stretch/>
        </p:blipFill>
        <p:spPr>
          <a:xfrm>
            <a:off x="173520" y="1548000"/>
            <a:ext cx="9698040" cy="410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6A2052E6FD5D4E8E8087580FDABF81" ma:contentTypeVersion="2" ma:contentTypeDescription="Crie um novo documento." ma:contentTypeScope="" ma:versionID="a2abdf32a0aa9f49d219c92d5d924dd1">
  <xsd:schema xmlns:xsd="http://www.w3.org/2001/XMLSchema" xmlns:xs="http://www.w3.org/2001/XMLSchema" xmlns:p="http://schemas.microsoft.com/office/2006/metadata/properties" xmlns:ns2="8efc3146-e4f8-4ea3-8d71-46d21362be1b" targetNamespace="http://schemas.microsoft.com/office/2006/metadata/properties" ma:root="true" ma:fieldsID="2239e3c3828bcac332f1bb390bd5f67f" ns2:_="">
    <xsd:import namespace="8efc3146-e4f8-4ea3-8d71-46d21362be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fc3146-e4f8-4ea3-8d71-46d21362be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0C6498-D05F-4164-854C-CF560F34418A}"/>
</file>

<file path=customXml/itemProps2.xml><?xml version="1.0" encoding="utf-8"?>
<ds:datastoreItem xmlns:ds="http://schemas.openxmlformats.org/officeDocument/2006/customXml" ds:itemID="{5063A7E9-D801-4DE7-8553-02BBA6509A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40A755-B9F8-4814-AB99-ACBB0409CC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1388</Words>
  <Application>Microsoft Macintosh PowerPoint</Application>
  <PresentationFormat>Personalizar</PresentationFormat>
  <Paragraphs>236</Paragraphs>
  <Slides>21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Monospace</vt:lpstr>
      <vt:lpstr>StarSymbol</vt:lpstr>
      <vt:lpstr>Arial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</dc:title>
  <dc:subject/>
  <dc:creator/>
  <dc:description>Those creative commons textures have been used:
http://www.flickr.com/photos/kellyloveswhales/3505365913/ by 'Kelly Loves Whales'
http://www.flickr.com/photos/digitalyardsale/4806075532/in/photostream/ by Nick Merritt
License: https://creativecommons.org/licenses/by-sa/3.0/</dc:description>
  <cp:lastModifiedBy>JOSE OLIMPIO FERREIRA</cp:lastModifiedBy>
  <cp:revision>20</cp:revision>
  <dcterms:created xsi:type="dcterms:W3CDTF">2020-03-31T19:34:57Z</dcterms:created>
  <dcterms:modified xsi:type="dcterms:W3CDTF">2020-04-01T23:10:28Z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0x010100436A2052E6FD5D4E8E8087580FDABF81</vt:lpwstr>
  </property>
</Properties>
</file>