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c7a2564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1c7a2564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1c7a2564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1c7a2564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1c7a2564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1c7a2564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1c7a2564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1c7a2564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1c7a2564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1c7a2564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2dfe50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2dfe50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c7a2564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1c7a2564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c7a2564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c7a2564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c7a256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c7a256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d832f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3d832f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c7a2564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c7a2564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1c7a2564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1c7a2564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1c7a2564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1c7a2564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c7a2564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c7a2564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anpad.org.br/admin/pdf/eor1044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212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Elicitação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Entrevistas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947300" y="2804875"/>
            <a:ext cx="24273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</a:t>
            </a:r>
            <a:r>
              <a:rPr lang="pt-BR">
                <a:solidFill>
                  <a:srgbClr val="FFFFFF"/>
                </a:solidFill>
              </a:rPr>
              <a:t> Abert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Segundo Sommerville (2011):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Sem respostas definidas</a:t>
            </a:r>
            <a:r>
              <a:rPr lang="pt-BR" sz="1800">
                <a:solidFill>
                  <a:schemeClr val="lt1"/>
                </a:solidFill>
              </a:rPr>
              <a:t> guiada por entrevistador/entrevistado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Raramente </a:t>
            </a:r>
            <a:r>
              <a:rPr lang="pt-BR" sz="1800">
                <a:solidFill>
                  <a:schemeClr val="lt1"/>
                </a:solidFill>
              </a:rPr>
              <a:t>entrevistas</a:t>
            </a:r>
            <a:r>
              <a:rPr lang="pt-BR" sz="1800">
                <a:solidFill>
                  <a:schemeClr val="lt1"/>
                </a:solidFill>
              </a:rPr>
              <a:t> totalmente abert</a:t>
            </a:r>
            <a:r>
              <a:rPr lang="pt-BR" sz="1800">
                <a:solidFill>
                  <a:schemeClr val="lt1"/>
                </a:solidFill>
              </a:rPr>
              <a:t>a</a:t>
            </a:r>
            <a:r>
              <a:rPr lang="pt-BR" sz="1800">
                <a:solidFill>
                  <a:schemeClr val="lt1"/>
                </a:solidFill>
              </a:rPr>
              <a:t>s são eficazes.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Visão altamente abstrata dos processos dificulta a explicação, em muitos casos as partes interessadas podem simplesmente esquecer determinada fase ou etapa, ou também não explicar por julgar ser óbvio demais. </a:t>
            </a:r>
            <a:r>
              <a:rPr lang="pt-BR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Adorno e a Escola de Frankfurt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Ciências</a:t>
            </a:r>
            <a:r>
              <a:rPr lang="pt-BR" sz="1800">
                <a:solidFill>
                  <a:srgbClr val="FFFFFF"/>
                </a:solidFill>
              </a:rPr>
              <a:t> sociais, o Empirismo e a Manipulação Social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Crítico aos métodos de entrevista, Adorno (1950) sugere que o caráter subjetivo, abstrato deve ser interpretado, muitas vezes há uma relação ambivalente entre o cliente e seu problema. Uma forma de garantir a fidedignidade é combinar entrevistas e questionários cruzando dados com discussões de grupo entre os </a:t>
            </a:r>
            <a:r>
              <a:rPr i="1" lang="pt-BR" sz="1800">
                <a:solidFill>
                  <a:schemeClr val="lt1"/>
                </a:solidFill>
              </a:rPr>
              <a:t>Stakeholders</a:t>
            </a:r>
            <a:r>
              <a:rPr lang="pt-BR" sz="1800">
                <a:solidFill>
                  <a:schemeClr val="lt1"/>
                </a:solidFill>
              </a:rPr>
              <a:t>. Também a devida análise do perfil dos executivos e diretor e demais </a:t>
            </a:r>
            <a:r>
              <a:rPr i="1" lang="pt-BR" sz="1800">
                <a:solidFill>
                  <a:schemeClr val="lt1"/>
                </a:solidFill>
              </a:rPr>
              <a:t>Stakeholders</a:t>
            </a:r>
            <a:r>
              <a:rPr lang="pt-BR" sz="1800">
                <a:solidFill>
                  <a:schemeClr val="lt1"/>
                </a:solidFill>
              </a:rPr>
              <a:t>, que normalmente têm algum tipo de interesse muito particular em determinada parte do processo.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Outros Problemas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Outro objetivo das entrevistas seria o de gerar um documento formal (atas de reunião) no qual os stakeholders se comprometeriam com o que disseram, questão fundamental sobre as entrevistas pouco estruturadas e/ou abertas e informais.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Requisitos de um</a:t>
            </a:r>
            <a:r>
              <a:rPr lang="pt-BR">
                <a:solidFill>
                  <a:srgbClr val="FFFFFF"/>
                </a:solidFill>
              </a:rPr>
              <a:t>a boa Entrevista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Pesquisa prévia abrangente para elaboração de um roteiro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Restringir escopo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Desenvolver planejamento com </a:t>
            </a:r>
            <a:r>
              <a:rPr i="1" lang="pt-BR" sz="1800">
                <a:solidFill>
                  <a:schemeClr val="lt1"/>
                </a:solidFill>
              </a:rPr>
              <a:t>script</a:t>
            </a:r>
            <a:r>
              <a:rPr lang="pt-BR" sz="1800">
                <a:solidFill>
                  <a:schemeClr val="lt1"/>
                </a:solidFill>
              </a:rPr>
              <a:t> da entrevista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Planejamento também no sentido de otimização do tempo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Obter autorização devida ao entrevistar clientes e usuários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Produção de Rapport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Validação final buscando a fidedignidade das informações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Integração de dados entre reuniões, aplicabilidade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Sobre quem entrevista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Bons comportamentos são citados por Sommerville(2011)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Abertos a novas idéias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Evitam ideias preconcebidas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Poder de escuta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Estimulam os entrevistados a participarem de discussões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1303800" y="174400"/>
            <a:ext cx="703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Bibliografia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1303800" y="765900"/>
            <a:ext cx="7030500" cy="4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Adorno, T. W., Frenkel-Brunswik, E., Levinson, D. J., &amp; Sanford, R. N</a:t>
            </a:r>
            <a:r>
              <a:rPr b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authoritarian personality</a:t>
            </a:r>
            <a:r>
              <a:rPr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York: Harper and Row, 1950.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Adorno, T. W.; Horkheimer, M.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Sociologia e Investigação Social Empírica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In: Temas básicos de sociologia. São Paulo: Ed. Cultrix e Editora da USP/SP, 1977b.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Guia PMBOK. 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Sexta edição. Newtown Square, PA: Project Management Institute, 2017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Maranhão, C.M.,Vilela, J.R.P.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Teoria Crítica e Pesquisa Empírica: um estudo sobre Theodor Adorno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http://www.anpad.org.br/admin/pdf/eor1044.pdf</a:t>
            </a:r>
            <a:r>
              <a:rPr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Acesso em 05/10/2019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Sommerville, Ian.</a:t>
            </a:r>
            <a:r>
              <a:rPr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Engenharia de Software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9ª Edição. Pearson Education, 2011.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Wiggershaus, R.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escola de Frankfurt: história, desenvolvimento teórico, significação política.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Rio de Janeiro: DIFEL, 2002.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Descoberta de Requisitos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Interação direta com os </a:t>
            </a:r>
            <a:r>
              <a:rPr i="1" lang="pt-BR" sz="1800">
                <a:solidFill>
                  <a:schemeClr val="lt1"/>
                </a:solidFill>
              </a:rPr>
              <a:t>stakeholders,</a:t>
            </a:r>
            <a:r>
              <a:rPr lang="pt-BR" sz="1800">
                <a:solidFill>
                  <a:schemeClr val="lt1"/>
                </a:solidFill>
              </a:rPr>
              <a:t> utiliza-se da observação</a:t>
            </a:r>
            <a:r>
              <a:rPr lang="pt-BR" sz="1800">
                <a:solidFill>
                  <a:schemeClr val="lt1"/>
                </a:solidFill>
              </a:rPr>
              <a:t> e</a:t>
            </a:r>
            <a:r>
              <a:rPr lang="pt-BR" sz="1800">
                <a:solidFill>
                  <a:schemeClr val="lt1"/>
                </a:solidFill>
              </a:rPr>
              <a:t> de entrevistas com objetivo de coleta de dados importantes para o entendimento e levantamento dos requisitos.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Sobre </a:t>
            </a:r>
            <a:r>
              <a:rPr lang="pt-BR">
                <a:solidFill>
                  <a:srgbClr val="FFFFFF"/>
                </a:solidFill>
              </a:rPr>
              <a:t>as Entrevistas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41675"/>
            <a:ext cx="70305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Fazem parte da Coleta de dados em Ferramentas e Técnicas do Plano de Desenvolvimento de um projeto. São usadas para obter informações, coletando-as diretamente com os </a:t>
            </a:r>
            <a:r>
              <a:rPr i="1" lang="pt-BR" sz="1800">
                <a:solidFill>
                  <a:schemeClr val="lt1"/>
                </a:solidFill>
              </a:rPr>
              <a:t>Stakeholders: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Requisitos de alto nível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Premissas ou restrições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Critérios de aprovação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Podendo ser: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Formais ou informais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Conduzidas individualmente.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Preparadas ou espontâneas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Objetivo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241675"/>
            <a:ext cx="70305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Suplementam 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Informações sobre o sistema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Documentos previamente  gerados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Observação de outros sistemas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Observações de usuários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Muitas vezes a entrevista </a:t>
            </a:r>
            <a:r>
              <a:rPr lang="pt-BR" sz="1800">
                <a:solidFill>
                  <a:schemeClr val="lt1"/>
                </a:solidFill>
              </a:rPr>
              <a:t>é</a:t>
            </a:r>
            <a:r>
              <a:rPr lang="pt-BR" sz="1800">
                <a:solidFill>
                  <a:schemeClr val="lt1"/>
                </a:solidFill>
              </a:rPr>
              <a:t> o único conjunto de informações que contêm dados sobre os requisitos do sistema. Porém devem ser usadas com outras técnicas, evitando correr o risco de perda de dados importantes.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 Rapport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241675"/>
            <a:ext cx="70305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FF"/>
                </a:solidFill>
              </a:rPr>
              <a:t>Rapport </a:t>
            </a:r>
            <a:r>
              <a:rPr lang="pt-BR" sz="1800">
                <a:solidFill>
                  <a:srgbClr val="FFFFFF"/>
                </a:solidFill>
              </a:rPr>
              <a:t>que </a:t>
            </a:r>
            <a:r>
              <a:rPr lang="pt-BR" sz="1800">
                <a:solidFill>
                  <a:srgbClr val="FFFFFF"/>
                </a:solidFill>
              </a:rPr>
              <a:t>tem o objetivo de esclarecer sobre o porquê dessa entrevista, usando de empatia  entrevistador pode fazer com que o entrevistado se identifique com o entrevistador, ficando mais fácil a comunicação e gerando confiança mútua.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</a:t>
            </a:r>
            <a:r>
              <a:rPr lang="pt-BR">
                <a:solidFill>
                  <a:srgbClr val="FFFFFF"/>
                </a:solidFill>
              </a:rPr>
              <a:t> Estruturad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Existe um roteiro ou </a:t>
            </a:r>
            <a:r>
              <a:rPr i="1" lang="pt-BR" sz="1800">
                <a:solidFill>
                  <a:schemeClr val="lt1"/>
                </a:solidFill>
              </a:rPr>
              <a:t>script</a:t>
            </a:r>
            <a:r>
              <a:rPr lang="pt-BR" sz="1800">
                <a:solidFill>
                  <a:schemeClr val="lt1"/>
                </a:solidFill>
              </a:rPr>
              <a:t> a ser seguido, com questões previamente estabelecidas. Destaca-se as principais perguntas a serem elucidadas: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Quais quesitos principais 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Qual necessidade? 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Qual objetivo?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 que não pode faltar?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 não Estruturadas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Maior liberdade </a:t>
            </a:r>
            <a:r>
              <a:rPr lang="pt-BR" sz="1800">
                <a:solidFill>
                  <a:schemeClr val="lt1"/>
                </a:solidFill>
              </a:rPr>
              <a:t>ao entrevistador</a:t>
            </a:r>
            <a:r>
              <a:rPr lang="pt-BR" sz="1800">
                <a:solidFill>
                  <a:schemeClr val="lt1"/>
                </a:solidFill>
              </a:rPr>
              <a:t>, com autonomia de decidir quais são </a:t>
            </a:r>
            <a:r>
              <a:rPr lang="pt-BR" sz="1800">
                <a:solidFill>
                  <a:schemeClr val="lt1"/>
                </a:solidFill>
              </a:rPr>
              <a:t>as principais perguntas </a:t>
            </a:r>
            <a:r>
              <a:rPr lang="pt-BR" sz="1800">
                <a:solidFill>
                  <a:schemeClr val="lt1"/>
                </a:solidFill>
              </a:rPr>
              <a:t>que deverão ser </a:t>
            </a:r>
            <a:r>
              <a:rPr lang="pt-BR" sz="1800">
                <a:solidFill>
                  <a:schemeClr val="lt1"/>
                </a:solidFill>
              </a:rPr>
              <a:t>feitas</a:t>
            </a:r>
            <a:r>
              <a:rPr lang="pt-BR" sz="1800">
                <a:solidFill>
                  <a:schemeClr val="lt1"/>
                </a:solidFill>
              </a:rPr>
              <a:t>. 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Aprofundamento em alguns pontos sensíveis conforme a necessidade.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Maior flexibilidade na interação porém maior risco de informalidade ou de excesso de linguagem técnica.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Pode propiciar lacunas por parte d</a:t>
            </a:r>
            <a:r>
              <a:rPr lang="pt-BR" sz="1800">
                <a:solidFill>
                  <a:schemeClr val="lt1"/>
                </a:solidFill>
              </a:rPr>
              <a:t>o entrevistador qu</a:t>
            </a:r>
            <a:r>
              <a:rPr lang="pt-BR" sz="1800">
                <a:solidFill>
                  <a:schemeClr val="lt1"/>
                </a:solidFill>
              </a:rPr>
              <a:t>e inevitavelmente deixará </a:t>
            </a:r>
            <a:r>
              <a:rPr lang="pt-BR" sz="1800">
                <a:solidFill>
                  <a:schemeClr val="lt1"/>
                </a:solidFill>
              </a:rPr>
              <a:t>de fazer certas perguntas.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Risco de excesso de improviso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</a:t>
            </a:r>
            <a:r>
              <a:rPr lang="pt-BR">
                <a:solidFill>
                  <a:srgbClr val="FFFFFF"/>
                </a:solidFill>
              </a:rPr>
              <a:t> Semi-estruturadas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Conjunto de questões previamente estabelecidas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Possibilidade </a:t>
            </a:r>
            <a:r>
              <a:rPr lang="pt-BR" sz="1800">
                <a:solidFill>
                  <a:schemeClr val="lt1"/>
                </a:solidFill>
              </a:rPr>
              <a:t>do entrevistador </a:t>
            </a:r>
            <a:r>
              <a:rPr lang="pt-BR" sz="1800">
                <a:solidFill>
                  <a:schemeClr val="lt1"/>
                </a:solidFill>
              </a:rPr>
              <a:t>de aprofundar-se mais em um determinado problema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Incluir demais questões que surgem conforme a entrevista se desenvolve.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</a:t>
            </a:r>
            <a:r>
              <a:rPr lang="pt-BR">
                <a:solidFill>
                  <a:srgbClr val="FFFFFF"/>
                </a:solidFill>
              </a:rPr>
              <a:t> Fechad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É um tipo de </a:t>
            </a:r>
            <a:r>
              <a:rPr lang="pt-BR" sz="1800">
                <a:solidFill>
                  <a:schemeClr val="lt1"/>
                </a:solidFill>
              </a:rPr>
              <a:t>entrevista</a:t>
            </a:r>
            <a:r>
              <a:rPr lang="pt-BR" sz="1800">
                <a:solidFill>
                  <a:schemeClr val="lt1"/>
                </a:solidFill>
              </a:rPr>
              <a:t> estruturad</a:t>
            </a:r>
            <a:r>
              <a:rPr lang="pt-BR" sz="1800">
                <a:solidFill>
                  <a:schemeClr val="lt1"/>
                </a:solidFill>
              </a:rPr>
              <a:t>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Tanto perguntas quanto respostas são </a:t>
            </a:r>
            <a:r>
              <a:rPr lang="pt-BR" sz="1800">
                <a:solidFill>
                  <a:schemeClr val="lt1"/>
                </a:solidFill>
              </a:rPr>
              <a:t>pré</a:t>
            </a:r>
            <a:r>
              <a:rPr lang="pt-BR" sz="1800">
                <a:solidFill>
                  <a:schemeClr val="lt1"/>
                </a:solidFill>
              </a:rPr>
              <a:t> estabelecidas pelo entrevistador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Tem o caráter fixo.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Sim/Não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Verdadeiro/Falso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Correto/Incorreto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