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92FEEAC-2F00-4EA3-8D94-E7AA7C32A258}">
  <a:tblStyle styleId="{B92FEEAC-2F00-4EA3-8D94-E7AA7C32A2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4.xml"/><Relationship Id="rId41" Type="http://schemas.openxmlformats.org/officeDocument/2006/relationships/font" Target="fonts/MavenPro-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58db0ebcb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58db0ebcb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8db0ebcb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58db0ebcb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58db0ebcb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58db0ebcb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58db0ebcb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58db0ebcb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8db0ebcb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8db0ebcb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58db0ebcb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58db0ebcb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8db0ebcb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8db0ebcb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58db0ebcb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58db0ebcb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58db0ebcb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58db0ebcb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58db0ebcb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58db0ebcb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8db0ebc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8db0ebc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58db0ebcb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58db0ebcb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58db0ebc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58db0ebc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8db0ebc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8db0ebc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8db0ebcb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8db0ebcb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58db0ebcb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58db0ebcb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8db0ebcb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8db0ebcb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8db0ebc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8db0ebc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8db0ebcb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8db0ebcb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58db0ebcb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58db0ebcb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90375" y="8152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latin typeface="Maven Pro"/>
                <a:ea typeface="Maven Pro"/>
                <a:cs typeface="Maven Pro"/>
                <a:sym typeface="Maven Pro"/>
              </a:rPr>
              <a:t>Engenharia de Requisitos</a:t>
            </a:r>
            <a:endParaRPr b="1" sz="3600">
              <a:latin typeface="Maven Pro"/>
              <a:ea typeface="Maven Pro"/>
              <a:cs typeface="Maven Pro"/>
              <a:sym typeface="Maven Pro"/>
            </a:endParaRPr>
          </a:p>
        </p:txBody>
      </p:sp>
      <p:sp>
        <p:nvSpPr>
          <p:cNvPr id="135" name="Google Shape;135;p13"/>
          <p:cNvSpPr txBox="1"/>
          <p:nvPr>
            <p:ph idx="1" type="subTitle"/>
          </p:nvPr>
        </p:nvSpPr>
        <p:spPr>
          <a:xfrm>
            <a:off x="3059550" y="3082850"/>
            <a:ext cx="5972700" cy="1642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800">
              <a:latin typeface="Nunito"/>
              <a:ea typeface="Nunito"/>
              <a:cs typeface="Nunito"/>
              <a:sym typeface="Nunito"/>
            </a:endParaRPr>
          </a:p>
          <a:p>
            <a:pPr indent="0" lvl="0" marL="0" rtl="0" algn="just">
              <a:lnSpc>
                <a:spcPct val="150000"/>
              </a:lnSpc>
              <a:spcBef>
                <a:spcPts val="0"/>
              </a:spcBef>
              <a:spcAft>
                <a:spcPts val="0"/>
              </a:spcAft>
              <a:buNone/>
            </a:pPr>
            <a:r>
              <a:rPr lang="pt-BR" sz="1800">
                <a:latin typeface="Nunito"/>
                <a:ea typeface="Nunito"/>
                <a:cs typeface="Nunito"/>
                <a:sym typeface="Nunito"/>
              </a:rPr>
              <a:t>            Bruno Camargo Manso</a:t>
            </a:r>
            <a:endParaRPr sz="1800">
              <a:latin typeface="Nunito"/>
              <a:ea typeface="Nunito"/>
              <a:cs typeface="Nunito"/>
              <a:sym typeface="Nunito"/>
            </a:endParaRPr>
          </a:p>
          <a:p>
            <a:pPr indent="0" lvl="0" marL="0" rtl="0" algn="just">
              <a:lnSpc>
                <a:spcPct val="150000"/>
              </a:lnSpc>
              <a:spcBef>
                <a:spcPts val="0"/>
              </a:spcBef>
              <a:spcAft>
                <a:spcPts val="0"/>
              </a:spcAft>
              <a:buNone/>
            </a:pPr>
            <a:r>
              <a:rPr lang="pt-BR" sz="1800">
                <a:latin typeface="Nunito"/>
                <a:ea typeface="Nunito"/>
                <a:cs typeface="Nunito"/>
                <a:sym typeface="Nunito"/>
              </a:rPr>
              <a:t>                   </a:t>
            </a:r>
            <a:r>
              <a:rPr lang="pt-BR" sz="1800">
                <a:latin typeface="Nunito"/>
                <a:ea typeface="Nunito"/>
                <a:cs typeface="Nunito"/>
                <a:sym typeface="Nunito"/>
              </a:rPr>
              <a:t>Rodolfo Franco de Paula Silveira</a:t>
            </a:r>
            <a:endParaRPr sz="1800">
              <a:latin typeface="Nunito"/>
              <a:ea typeface="Nunito"/>
              <a:cs typeface="Nunito"/>
              <a:sym typeface="Nunito"/>
            </a:endParaRPr>
          </a:p>
          <a:p>
            <a:pPr indent="0" lvl="0" marL="0" rtl="0" algn="just">
              <a:lnSpc>
                <a:spcPct val="150000"/>
              </a:lnSpc>
              <a:spcBef>
                <a:spcPts val="0"/>
              </a:spcBef>
              <a:spcAft>
                <a:spcPts val="0"/>
              </a:spcAft>
              <a:buNone/>
            </a:pPr>
            <a:r>
              <a:rPr lang="pt-BR" sz="1800">
                <a:latin typeface="Nunito"/>
                <a:ea typeface="Nunito"/>
                <a:cs typeface="Nunito"/>
                <a:sym typeface="Nunito"/>
              </a:rPr>
              <a:t>                          Luys Fernnando Ribeiro Caetano Brasil</a:t>
            </a:r>
            <a:endParaRPr sz="1800">
              <a:latin typeface="Nunito"/>
              <a:ea typeface="Nunito"/>
              <a:cs typeface="Nunito"/>
              <a:sym typeface="Nunito"/>
            </a:endParaRPr>
          </a:p>
          <a:p>
            <a:pPr indent="0" lvl="0" marL="1371600" rtl="0" algn="just">
              <a:lnSpc>
                <a:spcPct val="150000"/>
              </a:lnSpc>
              <a:spcBef>
                <a:spcPts val="0"/>
              </a:spcBef>
              <a:spcAft>
                <a:spcPts val="0"/>
              </a:spcAft>
              <a:buNone/>
            </a:pPr>
            <a:r>
              <a:rPr lang="pt-BR" sz="1800">
                <a:latin typeface="Nunito"/>
                <a:ea typeface="Nunito"/>
                <a:cs typeface="Nunito"/>
                <a:sym typeface="Nunito"/>
              </a:rPr>
              <a:t>   </a:t>
            </a:r>
            <a:endParaRPr sz="1800">
              <a:latin typeface="Nunito"/>
              <a:ea typeface="Nunito"/>
              <a:cs typeface="Nunito"/>
              <a:sym typeface="Nunito"/>
            </a:endParaRPr>
          </a:p>
        </p:txBody>
      </p:sp>
      <p:sp>
        <p:nvSpPr>
          <p:cNvPr id="136" name="Google Shape;136;p13"/>
          <p:cNvSpPr txBox="1"/>
          <p:nvPr/>
        </p:nvSpPr>
        <p:spPr>
          <a:xfrm>
            <a:off x="3090375" y="2468600"/>
            <a:ext cx="38853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200">
                <a:solidFill>
                  <a:srgbClr val="FFFFFF"/>
                </a:solidFill>
                <a:latin typeface="Times New Roman"/>
                <a:ea typeface="Times New Roman"/>
                <a:cs typeface="Times New Roman"/>
                <a:sym typeface="Times New Roman"/>
              </a:rPr>
              <a:t>Sistema de Gestão Comercial</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A técnica mais eficiente</a:t>
            </a:r>
            <a:endParaRPr b="1" sz="2800">
              <a:latin typeface="Maven Pro"/>
              <a:ea typeface="Maven Pro"/>
              <a:cs typeface="Maven Pro"/>
              <a:sym typeface="Maven Pro"/>
            </a:endParaRPr>
          </a:p>
        </p:txBody>
      </p:sp>
      <p:sp>
        <p:nvSpPr>
          <p:cNvPr id="187" name="Google Shape;187;p22"/>
          <p:cNvSpPr txBox="1"/>
          <p:nvPr>
            <p:ph idx="1" type="body"/>
          </p:nvPr>
        </p:nvSpPr>
        <p:spPr>
          <a:xfrm>
            <a:off x="1297500" y="1307850"/>
            <a:ext cx="7038900" cy="341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A entrevista sem dúvida foi a técnica que mais conseguimos descobrir requisitos. Com ela, conseguimos ter também pleno contato com o stakeholder que claramente possuia maior interesse na melhoria do processo em questão.</a:t>
            </a:r>
            <a:endParaRPr sz="1800">
              <a:latin typeface="Nunito"/>
              <a:ea typeface="Nunito"/>
              <a:cs typeface="Nunito"/>
              <a:sym typeface="Nunito"/>
            </a:endParaRPr>
          </a:p>
          <a:p>
            <a:pPr indent="0" lvl="0" marL="0" rtl="0" algn="just">
              <a:spcBef>
                <a:spcPts val="1600"/>
              </a:spcBef>
              <a:spcAft>
                <a:spcPts val="0"/>
              </a:spcAft>
              <a:buNone/>
            </a:pPr>
            <a:r>
              <a:rPr lang="pt-BR" sz="1800">
                <a:latin typeface="Nunito"/>
                <a:ea typeface="Nunito"/>
                <a:cs typeface="Nunito"/>
                <a:sym typeface="Nunito"/>
              </a:rPr>
              <a:t>Nas entrevistas foram revelados vários problemas relativos à plataforma. O primeiro deles foi o uso de um software genérico, ou seja que não foi desenvolvido particularmente para empresa em questão. Isso além de causar muitas necessidades, gera falta de muitas ferramentas personalizadas e a total falta de adaptação ao processo vigente.</a:t>
            </a:r>
            <a:endParaRPr sz="1800">
              <a:latin typeface="Nunito"/>
              <a:ea typeface="Nunito"/>
              <a:cs typeface="Nunito"/>
              <a:sym typeface="Nunito"/>
            </a:endParaRPr>
          </a:p>
          <a:p>
            <a:pPr indent="0" lvl="0" marL="0" rtl="0" algn="just">
              <a:spcBef>
                <a:spcPts val="1600"/>
              </a:spcBef>
              <a:spcAft>
                <a:spcPts val="1600"/>
              </a:spcAft>
              <a:buNone/>
            </a:pPr>
            <a:r>
              <a:t/>
            </a:r>
            <a:endParaRPr sz="1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82525" y="2279400"/>
            <a:ext cx="4587000" cy="58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800">
                <a:latin typeface="Maven Pro"/>
                <a:ea typeface="Maven Pro"/>
                <a:cs typeface="Maven Pro"/>
                <a:sym typeface="Maven Pro"/>
              </a:rPr>
              <a:t>Resultados</a:t>
            </a:r>
            <a:endParaRPr b="1" sz="48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Re</a:t>
            </a:r>
            <a:r>
              <a:rPr b="1" lang="pt-BR">
                <a:latin typeface="Maven Pro"/>
                <a:ea typeface="Maven Pro"/>
                <a:cs typeface="Maven Pro"/>
                <a:sym typeface="Maven Pro"/>
              </a:rPr>
              <a:t>quisitos Funcionais</a:t>
            </a:r>
            <a:endParaRPr b="1" sz="2800">
              <a:latin typeface="Maven Pro"/>
              <a:ea typeface="Maven Pro"/>
              <a:cs typeface="Maven Pro"/>
              <a:sym typeface="Maven Pro"/>
            </a:endParaRPr>
          </a:p>
        </p:txBody>
      </p:sp>
      <p:graphicFrame>
        <p:nvGraphicFramePr>
          <p:cNvPr id="198" name="Google Shape;198;p24"/>
          <p:cNvGraphicFramePr/>
          <p:nvPr/>
        </p:nvGraphicFramePr>
        <p:xfrm>
          <a:off x="768200" y="943950"/>
          <a:ext cx="3000000" cy="3000000"/>
        </p:xfrm>
        <a:graphic>
          <a:graphicData uri="http://schemas.openxmlformats.org/drawingml/2006/table">
            <a:tbl>
              <a:tblPr>
                <a:noFill/>
                <a:tableStyleId>{B92FEEAC-2F00-4EA3-8D94-E7AA7C32A258}</a:tableStyleId>
              </a:tblPr>
              <a:tblGrid>
                <a:gridCol w="451975"/>
                <a:gridCol w="7800925"/>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ambiente gráfico de forma que seja intuitivo e descomplicado, voltado para pessoas leigas.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Cadastrar produtos com o código de barras de fábrica (entrada).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03</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Cadastrar produtos sem o código de barras de fábrica.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04</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balanços.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05</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gráficos estatísticos.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06</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Calcular e exibir a produtividade dos funcionários.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07</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orçamentos</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Requisitos Não Funcionais</a:t>
            </a:r>
            <a:endParaRPr b="1" sz="2800">
              <a:latin typeface="Maven Pro"/>
              <a:ea typeface="Maven Pro"/>
              <a:cs typeface="Maven Pro"/>
              <a:sym typeface="Maven Pro"/>
            </a:endParaRPr>
          </a:p>
        </p:txBody>
      </p:sp>
      <p:graphicFrame>
        <p:nvGraphicFramePr>
          <p:cNvPr id="204" name="Google Shape;204;p25"/>
          <p:cNvGraphicFramePr/>
          <p:nvPr/>
        </p:nvGraphicFramePr>
        <p:xfrm>
          <a:off x="768200" y="943950"/>
          <a:ext cx="3000000" cy="3000000"/>
        </p:xfrm>
        <a:graphic>
          <a:graphicData uri="http://schemas.openxmlformats.org/drawingml/2006/table">
            <a:tbl>
              <a:tblPr>
                <a:noFill/>
                <a:tableStyleId>{B92FEEAC-2F00-4EA3-8D94-E7AA7C32A258}</a:tableStyleId>
              </a:tblPr>
              <a:tblGrid>
                <a:gridCol w="451975"/>
                <a:gridCol w="7800925"/>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ambiente gráfico baseado em apps mobile.</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app mobile com  acesso completo ao sistema.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03</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Conseguir ler códigos QR por meio da implementação de um </a:t>
                      </a:r>
                      <a:r>
                        <a:rPr i="1" lang="pt-BR" sz="1700">
                          <a:solidFill>
                            <a:srgbClr val="FFFFFF"/>
                          </a:solidFill>
                          <a:latin typeface="Nunito"/>
                          <a:ea typeface="Nunito"/>
                          <a:cs typeface="Nunito"/>
                          <a:sym typeface="Nunito"/>
                        </a:rPr>
                        <a:t>(QR Code Reader)</a:t>
                      </a:r>
                      <a:r>
                        <a:rPr lang="pt-BR" sz="1700">
                          <a:solidFill>
                            <a:srgbClr val="FFFFFF"/>
                          </a:solidFill>
                          <a:latin typeface="Nunito"/>
                          <a:ea typeface="Nunito"/>
                          <a:cs typeface="Nunito"/>
                          <a:sym typeface="Nunito"/>
                        </a:rPr>
                        <a:t>.</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04</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relatórios de forma fácil para o usuário, com a facilidade de um clique de um botão.</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05</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Permitir que o usuário  redimensione os menus, gráficos, fontes e janelas da forma que preferir.</a:t>
                      </a:r>
                      <a:endParaRPr sz="1700">
                        <a:solidFill>
                          <a:srgbClr val="FFFFFF"/>
                        </a:solidFill>
                        <a:latin typeface="Nunito"/>
                        <a:ea typeface="Nunito"/>
                        <a:cs typeface="Nunito"/>
                        <a:sym typeface="Nunito"/>
                      </a:endParaRPr>
                    </a:p>
                  </a:txBody>
                  <a:tcPr marT="91425" marB="91425" marR="91425" marL="91425"/>
                </a:tc>
              </a:tr>
              <a:tr h="423175">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06</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Guardar todos os dados de forma segura em um Banco de Dados </a:t>
                      </a:r>
                      <a:r>
                        <a:rPr i="1" lang="pt-BR" sz="1700">
                          <a:solidFill>
                            <a:srgbClr val="FFFFFF"/>
                          </a:solidFill>
                          <a:latin typeface="Nunito"/>
                          <a:ea typeface="Nunito"/>
                          <a:cs typeface="Nunito"/>
                          <a:sym typeface="Nunito"/>
                        </a:rPr>
                        <a:t>(Data Base)</a:t>
                      </a:r>
                      <a:r>
                        <a:rPr lang="pt-BR" sz="1700">
                          <a:solidFill>
                            <a:srgbClr val="FFFFFF"/>
                          </a:solidFill>
                          <a:latin typeface="Nunito"/>
                          <a:ea typeface="Nunito"/>
                          <a:cs typeface="Nunito"/>
                          <a:sym typeface="Nunito"/>
                        </a:rPr>
                        <a:t>.</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aven Pro"/>
                <a:ea typeface="Maven Pro"/>
                <a:cs typeface="Maven Pro"/>
                <a:sym typeface="Maven Pro"/>
              </a:rPr>
              <a:t>Requisitos de Domínio</a:t>
            </a:r>
            <a:endParaRPr b="1">
              <a:latin typeface="Maven Pro"/>
              <a:ea typeface="Maven Pro"/>
              <a:cs typeface="Maven Pro"/>
              <a:sym typeface="Maven Pro"/>
            </a:endParaRPr>
          </a:p>
          <a:p>
            <a:pPr indent="0" lvl="0" marL="0" rtl="0" algn="l">
              <a:spcBef>
                <a:spcPts val="0"/>
              </a:spcBef>
              <a:spcAft>
                <a:spcPts val="0"/>
              </a:spcAft>
              <a:buNone/>
            </a:pPr>
            <a:r>
              <a:t/>
            </a:r>
            <a:endParaRPr b="1">
              <a:latin typeface="Maven Pro"/>
              <a:ea typeface="Maven Pro"/>
              <a:cs typeface="Maven Pro"/>
              <a:sym typeface="Maven Pro"/>
            </a:endParaRPr>
          </a:p>
          <a:p>
            <a:pPr indent="0" lvl="0" marL="0" rtl="0" algn="l">
              <a:spcBef>
                <a:spcPts val="0"/>
              </a:spcBef>
              <a:spcAft>
                <a:spcPts val="0"/>
              </a:spcAft>
              <a:buNone/>
            </a:pPr>
            <a:r>
              <a:t/>
            </a:r>
            <a:endParaRPr b="1">
              <a:latin typeface="Maven Pro"/>
              <a:ea typeface="Maven Pro"/>
              <a:cs typeface="Maven Pro"/>
              <a:sym typeface="Maven Pro"/>
            </a:endParaRPr>
          </a:p>
        </p:txBody>
      </p:sp>
      <p:graphicFrame>
        <p:nvGraphicFramePr>
          <p:cNvPr id="210" name="Google Shape;210;p26"/>
          <p:cNvGraphicFramePr/>
          <p:nvPr/>
        </p:nvGraphicFramePr>
        <p:xfrm>
          <a:off x="768200" y="943950"/>
          <a:ext cx="3000000" cy="3000000"/>
        </p:xfrm>
        <a:graphic>
          <a:graphicData uri="http://schemas.openxmlformats.org/drawingml/2006/table">
            <a:tbl>
              <a:tblPr>
                <a:noFill/>
                <a:tableStyleId>{B92FEEAC-2F00-4EA3-8D94-E7AA7C32A258}</a:tableStyleId>
              </a:tblPr>
              <a:tblGrid>
                <a:gridCol w="451975"/>
                <a:gridCol w="7800925"/>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Não utilizar imagens com direitos autorais.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software leve para ser utilizado em máquinas antigas.</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aven Pro"/>
                <a:ea typeface="Maven Pro"/>
                <a:cs typeface="Maven Pro"/>
                <a:sym typeface="Maven Pro"/>
              </a:rPr>
              <a:t>R</a:t>
            </a:r>
            <a:r>
              <a:rPr b="1" lang="pt-BR" sz="2800">
                <a:latin typeface="Maven Pro"/>
                <a:ea typeface="Maven Pro"/>
                <a:cs typeface="Maven Pro"/>
                <a:sym typeface="Maven Pro"/>
              </a:rPr>
              <a:t>equisitos de Usuário</a:t>
            </a:r>
            <a:endParaRPr b="1" sz="2800">
              <a:latin typeface="Maven Pro"/>
              <a:ea typeface="Maven Pro"/>
              <a:cs typeface="Maven Pro"/>
              <a:sym typeface="Maven Pro"/>
            </a:endParaRPr>
          </a:p>
        </p:txBody>
      </p:sp>
      <p:graphicFrame>
        <p:nvGraphicFramePr>
          <p:cNvPr id="216" name="Google Shape;216;p27"/>
          <p:cNvGraphicFramePr/>
          <p:nvPr/>
        </p:nvGraphicFramePr>
        <p:xfrm>
          <a:off x="768200" y="943950"/>
          <a:ext cx="3000000" cy="3000000"/>
        </p:xfrm>
        <a:graphic>
          <a:graphicData uri="http://schemas.openxmlformats.org/drawingml/2006/table">
            <a:tbl>
              <a:tblPr>
                <a:noFill/>
                <a:tableStyleId>{B92FEEAC-2F00-4EA3-8D94-E7AA7C32A258}</a:tableStyleId>
              </a:tblPr>
              <a:tblGrid>
                <a:gridCol w="442075"/>
                <a:gridCol w="7810825"/>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Ambiente gráfico baseado em apps mobile com acesso completo ao sistema.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Conseguir ler códigos QR.</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03</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relatórios de forma fácil.</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04</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Poder mudar o tamanho das letras e janelas.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05</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Não perder os cadastros ao fechar o programa.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06</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O Programa deve ser fácil de se usar.</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07</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Cadastrar produtos com e sem o código de barras de fábrica.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08</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balanços.</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aven Pro"/>
                <a:ea typeface="Maven Pro"/>
                <a:cs typeface="Maven Pro"/>
                <a:sym typeface="Maven Pro"/>
              </a:rPr>
              <a:t>R</a:t>
            </a:r>
            <a:r>
              <a:rPr b="1" lang="pt-BR" sz="2800">
                <a:latin typeface="Maven Pro"/>
                <a:ea typeface="Maven Pro"/>
                <a:cs typeface="Maven Pro"/>
                <a:sym typeface="Maven Pro"/>
              </a:rPr>
              <a:t>equisitos de Usuário</a:t>
            </a:r>
            <a:endParaRPr b="1" sz="2800">
              <a:latin typeface="Maven Pro"/>
              <a:ea typeface="Maven Pro"/>
              <a:cs typeface="Maven Pro"/>
              <a:sym typeface="Maven Pro"/>
            </a:endParaRPr>
          </a:p>
        </p:txBody>
      </p:sp>
      <p:graphicFrame>
        <p:nvGraphicFramePr>
          <p:cNvPr id="222" name="Google Shape;222;p28"/>
          <p:cNvGraphicFramePr/>
          <p:nvPr/>
        </p:nvGraphicFramePr>
        <p:xfrm>
          <a:off x="768200" y="943950"/>
          <a:ext cx="3000000" cy="3000000"/>
        </p:xfrm>
        <a:graphic>
          <a:graphicData uri="http://schemas.openxmlformats.org/drawingml/2006/table">
            <a:tbl>
              <a:tblPr>
                <a:noFill/>
                <a:tableStyleId>{B92FEEAC-2F00-4EA3-8D94-E7AA7C32A258}</a:tableStyleId>
              </a:tblPr>
              <a:tblGrid>
                <a:gridCol w="442075"/>
                <a:gridCol w="7810825"/>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09</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gráficos estatísticos.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10</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Mostrar se os funcionários estão sendo produtivos ou não.</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11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orçamentos.</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aven Pro"/>
                <a:ea typeface="Maven Pro"/>
                <a:cs typeface="Maven Pro"/>
                <a:sym typeface="Maven Pro"/>
              </a:rPr>
              <a:t>R</a:t>
            </a:r>
            <a:r>
              <a:rPr b="1" lang="pt-BR" sz="2800">
                <a:latin typeface="Maven Pro"/>
                <a:ea typeface="Maven Pro"/>
                <a:cs typeface="Maven Pro"/>
                <a:sym typeface="Maven Pro"/>
              </a:rPr>
              <a:t>equisitos de </a:t>
            </a:r>
            <a:r>
              <a:rPr b="1" lang="pt-BR">
                <a:latin typeface="Maven Pro"/>
                <a:ea typeface="Maven Pro"/>
                <a:cs typeface="Maven Pro"/>
                <a:sym typeface="Maven Pro"/>
              </a:rPr>
              <a:t>Sistema</a:t>
            </a:r>
            <a:endParaRPr b="1" sz="2800">
              <a:latin typeface="Maven Pro"/>
              <a:ea typeface="Maven Pro"/>
              <a:cs typeface="Maven Pro"/>
              <a:sym typeface="Maven Pro"/>
            </a:endParaRPr>
          </a:p>
        </p:txBody>
      </p:sp>
      <p:graphicFrame>
        <p:nvGraphicFramePr>
          <p:cNvPr id="228" name="Google Shape;228;p29"/>
          <p:cNvGraphicFramePr/>
          <p:nvPr/>
        </p:nvGraphicFramePr>
        <p:xfrm>
          <a:off x="768200" y="943950"/>
          <a:ext cx="3000000" cy="3000000"/>
        </p:xfrm>
        <a:graphic>
          <a:graphicData uri="http://schemas.openxmlformats.org/drawingml/2006/table">
            <a:tbl>
              <a:tblPr>
                <a:noFill/>
                <a:tableStyleId>{B92FEEAC-2F00-4EA3-8D94-E7AA7C32A258}</a:tableStyleId>
              </a:tblPr>
              <a:tblGrid>
                <a:gridCol w="442075"/>
                <a:gridCol w="7810825"/>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ambiente gráfico baseado nos apps mobile mais recentes.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app mobile com acesso completo ao sistema.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03</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Conseguir ler códigos QR por meio da implementação de um (QR Code Reader).</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04</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relatórios de forma fácil para o usuário, com a facilidade de um clique de um botão.</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05</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Permitir que o usuário  redimensione os menus, gráficos, fontes e janelas da forma que preferir.</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06</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Guardar todos os dados de forma segura em um Banco de Dados (Data Base).</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aven Pro"/>
                <a:ea typeface="Maven Pro"/>
                <a:cs typeface="Maven Pro"/>
                <a:sym typeface="Maven Pro"/>
              </a:rPr>
              <a:t>R</a:t>
            </a:r>
            <a:r>
              <a:rPr b="1" lang="pt-BR" sz="2800">
                <a:latin typeface="Maven Pro"/>
                <a:ea typeface="Maven Pro"/>
                <a:cs typeface="Maven Pro"/>
                <a:sym typeface="Maven Pro"/>
              </a:rPr>
              <a:t>equisitos de </a:t>
            </a:r>
            <a:r>
              <a:rPr b="1" lang="pt-BR">
                <a:latin typeface="Maven Pro"/>
                <a:ea typeface="Maven Pro"/>
                <a:cs typeface="Maven Pro"/>
                <a:sym typeface="Maven Pro"/>
              </a:rPr>
              <a:t>Sistema</a:t>
            </a:r>
            <a:endParaRPr b="1" sz="2800">
              <a:latin typeface="Maven Pro"/>
              <a:ea typeface="Maven Pro"/>
              <a:cs typeface="Maven Pro"/>
              <a:sym typeface="Maven Pro"/>
            </a:endParaRPr>
          </a:p>
        </p:txBody>
      </p:sp>
      <p:graphicFrame>
        <p:nvGraphicFramePr>
          <p:cNvPr id="234" name="Google Shape;234;p30"/>
          <p:cNvGraphicFramePr/>
          <p:nvPr/>
        </p:nvGraphicFramePr>
        <p:xfrm>
          <a:off x="768200" y="943950"/>
          <a:ext cx="3000000" cy="3000000"/>
        </p:xfrm>
        <a:graphic>
          <a:graphicData uri="http://schemas.openxmlformats.org/drawingml/2006/table">
            <a:tbl>
              <a:tblPr>
                <a:noFill/>
                <a:tableStyleId>{B92FEEAC-2F00-4EA3-8D94-E7AA7C32A258}</a:tableStyleId>
              </a:tblPr>
              <a:tblGrid>
                <a:gridCol w="442075"/>
                <a:gridCol w="7810825"/>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07</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ambiente gráfico de forma que seja intuitivo e descomplicado, voltado para pessoas leigas.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08</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Cadastrar produtos com o código de barras de fábrica (entrada).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09</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Cadastrar produtos sem o código de barras de fábrica (entrada).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10</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balanços (saída).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11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gráficos estatísticos (saída).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12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Calcular e exibir a produtividade dos funcionários (saída).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13</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orçamentos (saída).</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1082525" y="2279400"/>
            <a:ext cx="4587000" cy="58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800">
                <a:latin typeface="Maven Pro"/>
                <a:ea typeface="Maven Pro"/>
                <a:cs typeface="Maven Pro"/>
                <a:sym typeface="Maven Pro"/>
              </a:rPr>
              <a:t>Conclusão</a:t>
            </a:r>
            <a:endParaRPr b="1" sz="48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326750" y="2266800"/>
            <a:ext cx="3380100" cy="60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800">
                <a:latin typeface="Maven Pro"/>
                <a:ea typeface="Maven Pro"/>
                <a:cs typeface="Maven Pro"/>
                <a:sym typeface="Maven Pro"/>
              </a:rPr>
              <a:t>Introdução</a:t>
            </a:r>
            <a:endParaRPr b="1" sz="4800">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Problema x Solução</a:t>
            </a:r>
            <a:endParaRPr b="1" sz="2800">
              <a:latin typeface="Maven Pro"/>
              <a:ea typeface="Maven Pro"/>
              <a:cs typeface="Maven Pro"/>
              <a:sym typeface="Maven Pro"/>
            </a:endParaRPr>
          </a:p>
        </p:txBody>
      </p:sp>
      <p:sp>
        <p:nvSpPr>
          <p:cNvPr id="245" name="Google Shape;245;p32"/>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t/>
            </a:r>
            <a:endParaRPr sz="18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Bibliografia</a:t>
            </a:r>
            <a:endParaRPr/>
          </a:p>
        </p:txBody>
      </p:sp>
      <p:sp>
        <p:nvSpPr>
          <p:cNvPr id="251" name="Google Shape;251;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400">
                <a:latin typeface="Nunito"/>
                <a:ea typeface="Nunito"/>
                <a:cs typeface="Nunito"/>
                <a:sym typeface="Nunito"/>
              </a:rPr>
              <a:t>Lorem ipsum dolor sit amet, consectetur adipiscing elit.</a:t>
            </a:r>
            <a:endParaRPr sz="1400">
              <a:latin typeface="Nunito"/>
              <a:ea typeface="Nunito"/>
              <a:cs typeface="Nunito"/>
              <a:sym typeface="Nunito"/>
            </a:endParaRPr>
          </a:p>
          <a:p>
            <a:pPr indent="0" lvl="0" marL="0" rtl="0" algn="just">
              <a:spcBef>
                <a:spcPts val="1600"/>
              </a:spcBef>
              <a:spcAft>
                <a:spcPts val="0"/>
              </a:spcAft>
              <a:buNone/>
            </a:pPr>
            <a:r>
              <a:rPr lang="pt-BR" sz="1400">
                <a:latin typeface="Nunito"/>
                <a:ea typeface="Nunito"/>
                <a:cs typeface="Nunito"/>
                <a:sym typeface="Nunito"/>
              </a:rPr>
              <a:t>Quisque sit amet orci elementum, eleifend massa sit amet, cursus ligula.</a:t>
            </a:r>
            <a:endParaRPr sz="1400">
              <a:latin typeface="Nunito"/>
              <a:ea typeface="Nunito"/>
              <a:cs typeface="Nunito"/>
              <a:sym typeface="Nunito"/>
            </a:endParaRPr>
          </a:p>
          <a:p>
            <a:pPr indent="0" lvl="0" marL="0" rtl="0" algn="just">
              <a:spcBef>
                <a:spcPts val="1600"/>
              </a:spcBef>
              <a:spcAft>
                <a:spcPts val="0"/>
              </a:spcAft>
              <a:buNone/>
            </a:pPr>
            <a:r>
              <a:rPr lang="pt-BR" sz="1400">
                <a:latin typeface="Nunito"/>
                <a:ea typeface="Nunito"/>
                <a:cs typeface="Nunito"/>
                <a:sym typeface="Nunito"/>
              </a:rPr>
              <a:t>Morbi pellentesque neque et sem consectetur, ut dignissim dolor sollicitudin.</a:t>
            </a:r>
            <a:endParaRPr sz="1400">
              <a:latin typeface="Nunito"/>
              <a:ea typeface="Nunito"/>
              <a:cs typeface="Nunito"/>
              <a:sym typeface="Nunito"/>
            </a:endParaRPr>
          </a:p>
          <a:p>
            <a:pPr indent="0" lvl="0" marL="0" rtl="0" algn="just">
              <a:spcBef>
                <a:spcPts val="1600"/>
              </a:spcBef>
              <a:spcAft>
                <a:spcPts val="0"/>
              </a:spcAft>
              <a:buNone/>
            </a:pPr>
            <a:r>
              <a:rPr lang="pt-BR" sz="1400">
                <a:latin typeface="Nunito"/>
                <a:ea typeface="Nunito"/>
                <a:cs typeface="Nunito"/>
                <a:sym typeface="Nunito"/>
              </a:rPr>
              <a:t>Etiam hendrerit orci at magna finibus dignissim.</a:t>
            </a:r>
            <a:endParaRPr sz="1400">
              <a:latin typeface="Nunito"/>
              <a:ea typeface="Nunito"/>
              <a:cs typeface="Nunito"/>
              <a:sym typeface="Nunito"/>
            </a:endParaRPr>
          </a:p>
          <a:p>
            <a:pPr indent="0" lvl="0" marL="0" rtl="0" algn="just">
              <a:spcBef>
                <a:spcPts val="1600"/>
              </a:spcBef>
              <a:spcAft>
                <a:spcPts val="0"/>
              </a:spcAft>
              <a:buNone/>
            </a:pPr>
            <a:r>
              <a:rPr lang="pt-BR" sz="1400">
                <a:latin typeface="Nunito"/>
                <a:ea typeface="Nunito"/>
                <a:cs typeface="Nunito"/>
                <a:sym typeface="Nunito"/>
              </a:rPr>
              <a:t>Integer vitae ipsum dignissim, congue mi non, tristique arcu.</a:t>
            </a:r>
            <a:endParaRPr sz="1400">
              <a:latin typeface="Nunito"/>
              <a:ea typeface="Nunito"/>
              <a:cs typeface="Nunito"/>
              <a:sym typeface="Nunito"/>
            </a:endParaRPr>
          </a:p>
          <a:p>
            <a:pPr indent="0" lvl="0" marL="0" rtl="0" algn="just">
              <a:spcBef>
                <a:spcPts val="1600"/>
              </a:spcBef>
              <a:spcAft>
                <a:spcPts val="1600"/>
              </a:spcAft>
              <a:buNone/>
            </a:pPr>
            <a:r>
              <a:t/>
            </a:r>
            <a:endParaRPr sz="14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Softwares de Gestão Comercial</a:t>
            </a:r>
            <a:endParaRPr b="1" sz="2800">
              <a:latin typeface="Maven Pro"/>
              <a:ea typeface="Maven Pro"/>
              <a:cs typeface="Maven Pro"/>
              <a:sym typeface="Maven Pro"/>
            </a:endParaRPr>
          </a:p>
        </p:txBody>
      </p:sp>
      <p:sp>
        <p:nvSpPr>
          <p:cNvPr id="147" name="Google Shape;147;p1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1800">
                <a:latin typeface="Nunito"/>
                <a:ea typeface="Nunito"/>
                <a:cs typeface="Nunito"/>
                <a:sym typeface="Nunito"/>
              </a:rPr>
              <a:t>Os Softwares de Gestão Comercial são ferramentas obrigatórias nos dias de hoje em qualquer comércio, seja micro, pequeno, médio ou grande todos os empresários devem utilizar de algum tipo de sistema computadorizado, é sim, uma enorme ajuda na gestão de uma loja ou em redes de lojas, mas também é uma obrigatoriedade imposta pelos órgãos fiscalizatórios incluindo o SEFAZ.</a:t>
            </a:r>
            <a:endParaRPr sz="1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Problema Real</a:t>
            </a:r>
            <a:endParaRPr b="1" sz="2800">
              <a:latin typeface="Maven Pro"/>
              <a:ea typeface="Maven Pro"/>
              <a:cs typeface="Maven Pro"/>
              <a:sym typeface="Maven Pro"/>
            </a:endParaRPr>
          </a:p>
        </p:txBody>
      </p:sp>
      <p:sp>
        <p:nvSpPr>
          <p:cNvPr id="153" name="Google Shape;153;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Um grave problema fora deflagrado logo no início do desenvolvimento do trabalho, tal problema inspirou todo desenvolvimento do case: perceba que o presente estudo foi inspirado em uma situação real e que provavelmente é corriqueira. </a:t>
            </a:r>
            <a:endParaRPr sz="1800">
              <a:latin typeface="Nunito"/>
              <a:ea typeface="Nunito"/>
              <a:cs typeface="Nunito"/>
              <a:sym typeface="Nunito"/>
            </a:endParaRPr>
          </a:p>
          <a:p>
            <a:pPr indent="0" lvl="0" marL="0" rtl="0" algn="just">
              <a:spcBef>
                <a:spcPts val="1600"/>
              </a:spcBef>
              <a:spcAft>
                <a:spcPts val="1600"/>
              </a:spcAft>
              <a:buNone/>
            </a:pPr>
            <a:r>
              <a:rPr lang="pt-BR" sz="1800">
                <a:latin typeface="Nunito"/>
                <a:ea typeface="Nunito"/>
                <a:cs typeface="Nunito"/>
                <a:sym typeface="Nunito"/>
              </a:rPr>
              <a:t>O problema é que, no mercado existe uma série de softwares </a:t>
            </a:r>
            <a:r>
              <a:rPr lang="pt-BR" sz="1800">
                <a:latin typeface="Nunito"/>
                <a:ea typeface="Nunito"/>
                <a:cs typeface="Nunito"/>
                <a:sym typeface="Nunito"/>
              </a:rPr>
              <a:t>inapropriados</a:t>
            </a:r>
            <a:r>
              <a:rPr lang="pt-BR" sz="1800">
                <a:latin typeface="Nunito"/>
                <a:ea typeface="Nunito"/>
                <a:cs typeface="Nunito"/>
                <a:sym typeface="Nunito"/>
              </a:rPr>
              <a:t> para determinado tipo de negócio, ou são tão genéricos que não abrangem as necessidades dos clientes.</a:t>
            </a:r>
            <a:endParaRPr sz="18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Software todo defeituoso</a:t>
            </a:r>
            <a:endParaRPr b="1" sz="2800">
              <a:latin typeface="Maven Pro"/>
              <a:ea typeface="Maven Pro"/>
              <a:cs typeface="Maven Pro"/>
              <a:sym typeface="Maven Pro"/>
            </a:endParaRPr>
          </a:p>
        </p:txBody>
      </p:sp>
      <p:sp>
        <p:nvSpPr>
          <p:cNvPr id="159" name="Google Shape;159;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O software da lojista estava completamente horrível, cheio de erros, difícil de se usar e funcionando a partir de comando do teclado, além disso havia:</a:t>
            </a:r>
            <a:endParaRPr sz="1800">
              <a:latin typeface="Nunito"/>
              <a:ea typeface="Nunito"/>
              <a:cs typeface="Nunito"/>
              <a:sym typeface="Nunito"/>
            </a:endParaRPr>
          </a:p>
          <a:p>
            <a:pPr indent="-342900" lvl="0" marL="457200" rtl="0" algn="just">
              <a:spcBef>
                <a:spcPts val="1600"/>
              </a:spcBef>
              <a:spcAft>
                <a:spcPts val="0"/>
              </a:spcAft>
              <a:buSzPts val="1800"/>
              <a:buFont typeface="Nunito"/>
              <a:buChar char="●"/>
            </a:pPr>
            <a:r>
              <a:rPr lang="pt-BR" sz="1800">
                <a:latin typeface="Nunito"/>
                <a:ea typeface="Nunito"/>
                <a:cs typeface="Nunito"/>
                <a:sym typeface="Nunito"/>
              </a:rPr>
              <a:t>A falta de uma linguagem apropriada,</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Versões com atualizações defeituosas,</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Softwares descontinuados,</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ou até mesmo ser um Shareware ou Freeware customizado com licença Open Source.</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326750" y="2266800"/>
            <a:ext cx="3380100" cy="60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800">
                <a:latin typeface="Maven Pro"/>
                <a:ea typeface="Maven Pro"/>
                <a:cs typeface="Maven Pro"/>
                <a:sym typeface="Maven Pro"/>
              </a:rPr>
              <a:t>Objetivos</a:t>
            </a:r>
            <a:endParaRPr b="1" sz="48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Objetivos</a:t>
            </a:r>
            <a:endParaRPr b="1" sz="2800">
              <a:latin typeface="Maven Pro"/>
              <a:ea typeface="Maven Pro"/>
              <a:cs typeface="Maven Pro"/>
              <a:sym typeface="Maven Pro"/>
            </a:endParaRPr>
          </a:p>
        </p:txBody>
      </p:sp>
      <p:sp>
        <p:nvSpPr>
          <p:cNvPr id="170" name="Google Shape;170;p1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Nunito"/>
              <a:buChar char="●"/>
            </a:pPr>
            <a:r>
              <a:rPr lang="pt-BR" sz="1800">
                <a:latin typeface="Nunito"/>
                <a:ea typeface="Nunito"/>
                <a:cs typeface="Nunito"/>
                <a:sym typeface="Nunito"/>
              </a:rPr>
              <a:t>D</a:t>
            </a:r>
            <a:r>
              <a:rPr lang="pt-BR" sz="1800">
                <a:latin typeface="Nunito"/>
                <a:ea typeface="Nunito"/>
                <a:cs typeface="Nunito"/>
                <a:sym typeface="Nunito"/>
              </a:rPr>
              <a:t>ocumentar um case que surgiu de forma espontânea para um dos integrantes do grupo.</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Explanar quais ferramentas de elicitação foram usadas, como foram usadas e o porquê da escolha dessas técnicas.</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Classificar, documentar e registrar uma síntese do que foi levantado</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Os problemas, as causas, seus efeitos e uma possível solução</a:t>
            </a:r>
            <a:endParaRPr sz="1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99650" y="2266800"/>
            <a:ext cx="5291700" cy="60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800">
                <a:latin typeface="Maven Pro"/>
                <a:ea typeface="Maven Pro"/>
                <a:cs typeface="Maven Pro"/>
                <a:sym typeface="Maven Pro"/>
              </a:rPr>
              <a:t>Desenvolvimento</a:t>
            </a:r>
            <a:endParaRPr b="1" sz="480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Técnicas para levantar requisitos</a:t>
            </a:r>
            <a:endParaRPr b="1" sz="2800">
              <a:latin typeface="Maven Pro"/>
              <a:ea typeface="Maven Pro"/>
              <a:cs typeface="Maven Pro"/>
              <a:sym typeface="Maven Pro"/>
            </a:endParaRPr>
          </a:p>
        </p:txBody>
      </p:sp>
      <p:sp>
        <p:nvSpPr>
          <p:cNvPr id="181" name="Google Shape;181;p21"/>
          <p:cNvSpPr txBox="1"/>
          <p:nvPr>
            <p:ph idx="1" type="body"/>
          </p:nvPr>
        </p:nvSpPr>
        <p:spPr>
          <a:xfrm>
            <a:off x="1297500" y="1307850"/>
            <a:ext cx="7038900" cy="316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O primeiro passo foi fazer o uso de diversas técnicas para podermos obter os </a:t>
            </a:r>
            <a:r>
              <a:rPr lang="pt-BR" sz="1800">
                <a:latin typeface="Nunito"/>
                <a:ea typeface="Nunito"/>
                <a:cs typeface="Nunito"/>
                <a:sym typeface="Nunito"/>
              </a:rPr>
              <a:t>requisitos</a:t>
            </a:r>
            <a:r>
              <a:rPr lang="pt-BR" sz="1800">
                <a:latin typeface="Nunito"/>
                <a:ea typeface="Nunito"/>
                <a:cs typeface="Nunito"/>
                <a:sym typeface="Nunito"/>
              </a:rPr>
              <a:t> necessários para o desenvolvimento do software, sendo algumas delas:</a:t>
            </a:r>
            <a:endParaRPr sz="1800">
              <a:latin typeface="Nunito"/>
              <a:ea typeface="Nunito"/>
              <a:cs typeface="Nunito"/>
              <a:sym typeface="Nunito"/>
            </a:endParaRPr>
          </a:p>
          <a:p>
            <a:pPr indent="-342900" lvl="0" marL="457200" rtl="0" algn="just">
              <a:spcBef>
                <a:spcPts val="1600"/>
              </a:spcBef>
              <a:spcAft>
                <a:spcPts val="0"/>
              </a:spcAft>
              <a:buSzPts val="1800"/>
              <a:buFont typeface="Nunito"/>
              <a:buChar char="●"/>
            </a:pPr>
            <a:r>
              <a:rPr lang="pt-BR" sz="1800">
                <a:latin typeface="Nunito"/>
                <a:ea typeface="Nunito"/>
                <a:cs typeface="Nunito"/>
                <a:sym typeface="Nunito"/>
              </a:rPr>
              <a:t>Várias entrevistas não oficiais e uma oficial e devidamente documentada;</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Ir até a empresa observar o cotidiano e como o software seria usado;</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A utilização do brainstorming;</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i="1" lang="pt-BR" sz="1800">
                <a:latin typeface="Nunito"/>
                <a:ea typeface="Nunito"/>
                <a:cs typeface="Nunito"/>
                <a:sym typeface="Nunito"/>
              </a:rPr>
              <a:t>Acting Out</a:t>
            </a:r>
            <a:r>
              <a:rPr lang="pt-BR" sz="1800">
                <a:latin typeface="Nunito"/>
                <a:ea typeface="Nunito"/>
                <a:cs typeface="Nunito"/>
                <a:sym typeface="Nunito"/>
              </a:rPr>
              <a:t>;</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Dentre outras técnicas.</a:t>
            </a:r>
            <a:endParaRPr sz="18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