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CC39EB-40D3-42D1-9193-42A31BCD00A3}">
  <a:tblStyle styleId="{75CC39EB-40D3-42D1-9193-42A31BCD00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8db0f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8db0f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58db0ebcb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8db0ebcb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58db0ebcb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58db0ebcb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58db0ebcb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58db0ebcb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8db0ebcb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8db0ebcb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8db0ebcb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8db0ebcb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8db0ebcb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58db0ebcb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8db0ebcb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8db0ebcb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58db0ebcb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58db0ebcb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58db0ebcb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58db0ebcb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8db0ebc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8db0eb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58db0ebc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8db0ebc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8db0ebcb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8db0ebcb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58db0ebcb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58db0ebcb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8db0ebcb_0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8db0ebcb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58db0ebcb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58db0ebcb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8db0ebcb_0_1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8db0ebcb_0_1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725275" y="858500"/>
            <a:ext cx="5861400" cy="369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Slide mantido apenas para futuras consultas</a:t>
            </a:r>
            <a:endParaRPr b="1" sz="48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Levantamento de Requisitos</a:t>
            </a:r>
            <a:endParaRPr b="1" sz="2800">
              <a:latin typeface="Maven Pro"/>
              <a:ea typeface="Maven Pro"/>
              <a:cs typeface="Maven Pro"/>
              <a:sym typeface="Maven Pro"/>
            </a:endParaRPr>
          </a:p>
        </p:txBody>
      </p:sp>
      <p:sp>
        <p:nvSpPr>
          <p:cNvPr id="186" name="Google Shape;186;p22"/>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Levamos sempre em consideração a importância dos processos de levantamento de requisitos em projetos, e como todo trabalho surgiu de uma entrevista, lembramos do autor Sommerville(2011), cita que muitas vezes, que a maior parte dos requisitos está descrita em entrevistas.</a:t>
            </a:r>
            <a:endParaRPr sz="1800">
              <a:latin typeface="Nunito"/>
              <a:ea typeface="Nunito"/>
              <a:cs typeface="Nunito"/>
              <a:sym typeface="Nunito"/>
            </a:endParaRPr>
          </a:p>
          <a:p>
            <a:pPr indent="0" lvl="0" marL="0" rtl="0" algn="just">
              <a:spcBef>
                <a:spcPts val="1600"/>
              </a:spcBef>
              <a:spcAft>
                <a:spcPts val="1600"/>
              </a:spcAft>
              <a:buNone/>
            </a:pPr>
            <a:r>
              <a:rPr lang="pt-BR" sz="1800">
                <a:latin typeface="Nunito"/>
                <a:ea typeface="Nunito"/>
                <a:cs typeface="Nunito"/>
                <a:sym typeface="Nunito"/>
              </a:rPr>
              <a:t>Algumas vezes a entrevista é a único dado palpável que um gerente de projeto e seu staff de desenvolvedores possuem. Seguimos então na atividade de classificar tais requisitos já obtidos na entrevista e estruturamos um novo questionário para efetuarmos a simulação da nova entrevista</a:t>
            </a:r>
            <a:endParaRPr sz="1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Técnicas para levantar requisitos</a:t>
            </a:r>
            <a:endParaRPr b="1" sz="2800">
              <a:latin typeface="Maven Pro"/>
              <a:ea typeface="Maven Pro"/>
              <a:cs typeface="Maven Pro"/>
              <a:sym typeface="Maven Pro"/>
            </a:endParaRPr>
          </a:p>
        </p:txBody>
      </p:sp>
      <p:sp>
        <p:nvSpPr>
          <p:cNvPr id="192" name="Google Shape;192;p23"/>
          <p:cNvSpPr txBox="1"/>
          <p:nvPr>
            <p:ph idx="1" type="body"/>
          </p:nvPr>
        </p:nvSpPr>
        <p:spPr>
          <a:xfrm>
            <a:off x="1297500" y="1307850"/>
            <a:ext cx="7038900" cy="316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Fizemos o uso de diversas técnicas para podermos obter os </a:t>
            </a:r>
            <a:r>
              <a:rPr lang="pt-BR" sz="1800">
                <a:latin typeface="Nunito"/>
                <a:ea typeface="Nunito"/>
                <a:cs typeface="Nunito"/>
                <a:sym typeface="Nunito"/>
              </a:rPr>
              <a:t>requisitos</a:t>
            </a:r>
            <a:r>
              <a:rPr lang="pt-BR" sz="1800">
                <a:latin typeface="Nunito"/>
                <a:ea typeface="Nunito"/>
                <a:cs typeface="Nunito"/>
                <a:sym typeface="Nunito"/>
              </a:rPr>
              <a:t> necessários para o desenvolvimento do software, sendo algumas delas:</a:t>
            </a:r>
            <a:endParaRPr sz="1800">
              <a:latin typeface="Nunito"/>
              <a:ea typeface="Nunito"/>
              <a:cs typeface="Nunito"/>
              <a:sym typeface="Nunito"/>
            </a:endParaRPr>
          </a:p>
          <a:p>
            <a:pPr indent="-342900" lvl="0" marL="457200" rtl="0" algn="just">
              <a:spcBef>
                <a:spcPts val="1600"/>
              </a:spcBef>
              <a:spcAft>
                <a:spcPts val="0"/>
              </a:spcAft>
              <a:buSzPts val="1800"/>
              <a:buFont typeface="Nunito"/>
              <a:buChar char="●"/>
            </a:pPr>
            <a:r>
              <a:rPr lang="pt-BR" sz="1800">
                <a:latin typeface="Nunito"/>
                <a:ea typeface="Nunito"/>
                <a:cs typeface="Nunito"/>
                <a:sym typeface="Nunito"/>
              </a:rPr>
              <a:t>Várias entrevistas não oficiais e uma oficial e devidamente documentada;</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Indo até a empresa observar o cotidiano e como o software seria usado;</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Outra técnica utilizada foi o brainstorming;</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Entre outras.</a:t>
            </a:r>
            <a:endParaRPr sz="18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Técnicas para levantar requisitos</a:t>
            </a:r>
            <a:endParaRPr b="1" sz="2800">
              <a:latin typeface="Maven Pro"/>
              <a:ea typeface="Maven Pro"/>
              <a:cs typeface="Maven Pro"/>
              <a:sym typeface="Maven Pro"/>
            </a:endParaRPr>
          </a:p>
        </p:txBody>
      </p:sp>
      <p:sp>
        <p:nvSpPr>
          <p:cNvPr id="198" name="Google Shape;198;p24"/>
          <p:cNvSpPr txBox="1"/>
          <p:nvPr>
            <p:ph idx="1" type="body"/>
          </p:nvPr>
        </p:nvSpPr>
        <p:spPr>
          <a:xfrm>
            <a:off x="1297500" y="1307850"/>
            <a:ext cx="7038900" cy="341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Fizemos o uso de diversas técnicas para podermos obter os requisitos necessários para o desenvolvimento do software, sendo algumas delas:</a:t>
            </a:r>
            <a:endParaRPr sz="1800">
              <a:latin typeface="Nunito"/>
              <a:ea typeface="Nunito"/>
              <a:cs typeface="Nunito"/>
              <a:sym typeface="Nunito"/>
            </a:endParaRPr>
          </a:p>
          <a:p>
            <a:pPr indent="-342900" lvl="0" marL="457200" rtl="0" algn="just">
              <a:spcBef>
                <a:spcPts val="1600"/>
              </a:spcBef>
              <a:spcAft>
                <a:spcPts val="0"/>
              </a:spcAft>
              <a:buSzPts val="1800"/>
              <a:buFont typeface="Nunito"/>
              <a:buChar char="●"/>
            </a:pPr>
            <a:r>
              <a:rPr lang="pt-BR" sz="1800">
                <a:latin typeface="Nunito"/>
                <a:ea typeface="Nunito"/>
                <a:cs typeface="Nunito"/>
                <a:sym typeface="Nunito"/>
              </a:rPr>
              <a:t>Várias entrevistas não oficiais e uma oficial e devidamente documentada;</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Indo até a empresa observar o cotidiano e como o software seria usado;</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Brainstorming;</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Reuniões;</a:t>
            </a:r>
            <a:endParaRPr sz="1800">
              <a:latin typeface="Nunito"/>
              <a:ea typeface="Nunito"/>
              <a:cs typeface="Nunito"/>
              <a:sym typeface="Nunito"/>
            </a:endParaRPr>
          </a:p>
          <a:p>
            <a:pPr indent="-342900" lvl="0" marL="457200" rtl="0" algn="just">
              <a:spcBef>
                <a:spcPts val="0"/>
              </a:spcBef>
              <a:spcAft>
                <a:spcPts val="0"/>
              </a:spcAft>
              <a:buSzPts val="1800"/>
              <a:buFont typeface="Nunito"/>
              <a:buChar char="●"/>
            </a:pPr>
            <a:r>
              <a:rPr lang="pt-BR" sz="1800">
                <a:latin typeface="Nunito"/>
                <a:ea typeface="Nunito"/>
                <a:cs typeface="Nunito"/>
                <a:sym typeface="Nunito"/>
              </a:rPr>
              <a:t>Entre outras.</a:t>
            </a:r>
            <a:endParaRPr sz="1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Resultado dos requisitos</a:t>
            </a:r>
            <a:endParaRPr b="1" sz="2800">
              <a:latin typeface="Maven Pro"/>
              <a:ea typeface="Maven Pro"/>
              <a:cs typeface="Maven Pro"/>
              <a:sym typeface="Maven Pro"/>
            </a:endParaRPr>
          </a:p>
        </p:txBody>
      </p:sp>
      <p:sp>
        <p:nvSpPr>
          <p:cNvPr id="204" name="Google Shape;204;p25"/>
          <p:cNvSpPr txBox="1"/>
          <p:nvPr>
            <p:ph idx="1" type="body"/>
          </p:nvPr>
        </p:nvSpPr>
        <p:spPr>
          <a:xfrm>
            <a:off x="1297500" y="1307850"/>
            <a:ext cx="7038900" cy="341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A entrevista sem dúvida foi a técnica que mais conseguimos descobrir requisitos. Com ela, conseguimos ter também pleno contato com o stakeholder que claramente possuia maior interesse na melhoria do processo em questão.</a:t>
            </a:r>
            <a:endParaRPr sz="1800">
              <a:latin typeface="Nunito"/>
              <a:ea typeface="Nunito"/>
              <a:cs typeface="Nunito"/>
              <a:sym typeface="Nunito"/>
            </a:endParaRPr>
          </a:p>
          <a:p>
            <a:pPr indent="0" lvl="0" marL="0" rtl="0" algn="just">
              <a:spcBef>
                <a:spcPts val="1600"/>
              </a:spcBef>
              <a:spcAft>
                <a:spcPts val="0"/>
              </a:spcAft>
              <a:buNone/>
            </a:pPr>
            <a:r>
              <a:rPr lang="pt-BR" sz="1800">
                <a:latin typeface="Nunito"/>
                <a:ea typeface="Nunito"/>
                <a:cs typeface="Nunito"/>
                <a:sym typeface="Nunito"/>
              </a:rPr>
              <a:t>Nas entrevistas foram revelados vários problemas relativos à plataforma. O primeiro deles foi o uso de um software genérico, ou seja que não foi desenvolvido particularmente para empresa em questão. Isso além de causar muitas necessidades, gera falta de muitas ferramentas personalizadas e a total falta de adaptação ao processo vigente.</a:t>
            </a:r>
            <a:endParaRPr sz="1800">
              <a:latin typeface="Nunito"/>
              <a:ea typeface="Nunito"/>
              <a:cs typeface="Nunito"/>
              <a:sym typeface="Nunito"/>
            </a:endParaRPr>
          </a:p>
          <a:p>
            <a:pPr indent="0" lvl="0" marL="0" rtl="0" algn="just">
              <a:spcBef>
                <a:spcPts val="1600"/>
              </a:spcBef>
              <a:spcAft>
                <a:spcPts val="1600"/>
              </a:spcAft>
              <a:buNone/>
            </a:pPr>
            <a:r>
              <a:t/>
            </a:r>
            <a:endParaRPr sz="18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38300" y="811200"/>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Resultado </a:t>
            </a:r>
            <a:endParaRPr b="1" sz="4800">
              <a:latin typeface="Maven Pro"/>
              <a:ea typeface="Maven Pro"/>
              <a:cs typeface="Maven Pro"/>
              <a:sym typeface="Maven Pro"/>
            </a:endParaRPr>
          </a:p>
          <a:p>
            <a:pPr indent="0" lvl="0" marL="0" rtl="0" algn="l">
              <a:spcBef>
                <a:spcPts val="0"/>
              </a:spcBef>
              <a:spcAft>
                <a:spcPts val="0"/>
              </a:spcAft>
              <a:buNone/>
            </a:pPr>
            <a:r>
              <a:rPr b="1" lang="pt-BR" sz="4800">
                <a:latin typeface="Maven Pro"/>
                <a:ea typeface="Maven Pro"/>
                <a:cs typeface="Maven Pro"/>
                <a:sym typeface="Maven Pro"/>
              </a:rPr>
              <a:t>dos Requisitos</a:t>
            </a:r>
            <a:endParaRPr b="1" sz="4800">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Re</a:t>
            </a:r>
            <a:r>
              <a:rPr b="1" lang="pt-BR">
                <a:latin typeface="Maven Pro"/>
                <a:ea typeface="Maven Pro"/>
                <a:cs typeface="Maven Pro"/>
                <a:sym typeface="Maven Pro"/>
              </a:rPr>
              <a:t>quisitos Funcionais</a:t>
            </a:r>
            <a:endParaRPr b="1" sz="2800">
              <a:latin typeface="Maven Pro"/>
              <a:ea typeface="Maven Pro"/>
              <a:cs typeface="Maven Pro"/>
              <a:sym typeface="Maven Pro"/>
            </a:endParaRPr>
          </a:p>
        </p:txBody>
      </p:sp>
      <p:graphicFrame>
        <p:nvGraphicFramePr>
          <p:cNvPr id="215" name="Google Shape;215;p27"/>
          <p:cNvGraphicFramePr/>
          <p:nvPr/>
        </p:nvGraphicFramePr>
        <p:xfrm>
          <a:off x="768200" y="1290100"/>
          <a:ext cx="3000000" cy="3000000"/>
        </p:xfrm>
        <a:graphic>
          <a:graphicData uri="http://schemas.openxmlformats.org/drawingml/2006/table">
            <a:tbl>
              <a:tblPr>
                <a:noFill/>
                <a:tableStyleId>{75CC39EB-40D3-42D1-9193-42A31BCD00A3}</a:tableStyleId>
              </a:tblPr>
              <a:tblGrid>
                <a:gridCol w="1177250"/>
                <a:gridCol w="7075650"/>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ambiente gráfico de forma que seja intuitivo e descomplicado, voltado para pessoas leigas.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com o código de barras de fábrica (entrada).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sem o código de barras de fábrica.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04</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balanços.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05</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gráficos estatísticos.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06</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Calcular e exibir a produtividade dos funcionários.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07</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orçamentos</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Requisitos Não Funcionais</a:t>
            </a:r>
            <a:endParaRPr b="1" sz="2800">
              <a:latin typeface="Maven Pro"/>
              <a:ea typeface="Maven Pro"/>
              <a:cs typeface="Maven Pro"/>
              <a:sym typeface="Maven Pro"/>
            </a:endParaRPr>
          </a:p>
        </p:txBody>
      </p:sp>
      <p:graphicFrame>
        <p:nvGraphicFramePr>
          <p:cNvPr id="221" name="Google Shape;221;p28"/>
          <p:cNvGraphicFramePr/>
          <p:nvPr/>
        </p:nvGraphicFramePr>
        <p:xfrm>
          <a:off x="768200" y="943950"/>
          <a:ext cx="3000000" cy="3000000"/>
        </p:xfrm>
        <a:graphic>
          <a:graphicData uri="http://schemas.openxmlformats.org/drawingml/2006/table">
            <a:tbl>
              <a:tblPr>
                <a:noFill/>
                <a:tableStyleId>{75CC39EB-40D3-42D1-9193-42A31BCD00A3}</a:tableStyleId>
              </a:tblPr>
              <a:tblGrid>
                <a:gridCol w="1177250"/>
                <a:gridCol w="7075650"/>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ambiente gráfico baseado em apps mobile.</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app mobile com  acesso completo ao sistema.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Conseguir ler códigos QR por meio da implementação de um </a:t>
                      </a:r>
                      <a:r>
                        <a:rPr i="1" lang="pt-BR" sz="1700">
                          <a:solidFill>
                            <a:srgbClr val="FFFFFF"/>
                          </a:solidFill>
                          <a:latin typeface="Nunito"/>
                          <a:ea typeface="Nunito"/>
                          <a:cs typeface="Nunito"/>
                          <a:sym typeface="Nunito"/>
                        </a:rPr>
                        <a:t>(QR Code Reader)</a:t>
                      </a:r>
                      <a:r>
                        <a:rPr lang="pt-BR" sz="1700">
                          <a:solidFill>
                            <a:srgbClr val="FFFFFF"/>
                          </a:solidFill>
                          <a:latin typeface="Nunito"/>
                          <a:ea typeface="Nunito"/>
                          <a:cs typeface="Nunito"/>
                          <a:sym typeface="Nunito"/>
                        </a:rPr>
                        <a:t>.</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04</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relatórios de forma fácil para o usuário, com a facilidade de um clique de um botão.</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05</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Permitir que o usuário  redimensione os menus, gráficos, fontes e janelas da forma que preferir.</a:t>
                      </a:r>
                      <a:endParaRPr sz="1700">
                        <a:solidFill>
                          <a:srgbClr val="FFFFFF"/>
                        </a:solidFill>
                        <a:latin typeface="Nunito"/>
                        <a:ea typeface="Nunito"/>
                        <a:cs typeface="Nunito"/>
                        <a:sym typeface="Nunito"/>
                      </a:endParaRPr>
                    </a:p>
                  </a:txBody>
                  <a:tcPr marT="91425" marB="91425" marR="91425" marL="91425"/>
                </a:tc>
              </a:tr>
              <a:tr h="423175">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06</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Guardar todos os dados de forma segura em um Banco de Dados </a:t>
                      </a:r>
                      <a:r>
                        <a:rPr i="1" lang="pt-BR" sz="1700">
                          <a:solidFill>
                            <a:srgbClr val="FFFFFF"/>
                          </a:solidFill>
                          <a:latin typeface="Nunito"/>
                          <a:ea typeface="Nunito"/>
                          <a:cs typeface="Nunito"/>
                          <a:sym typeface="Nunito"/>
                        </a:rPr>
                        <a:t>(Data Base)</a:t>
                      </a:r>
                      <a:r>
                        <a:rPr lang="pt-BR" sz="1700">
                          <a:solidFill>
                            <a:srgbClr val="FFFFFF"/>
                          </a:solidFill>
                          <a:latin typeface="Nunito"/>
                          <a:ea typeface="Nunito"/>
                          <a:cs typeface="Nunito"/>
                          <a:sym typeface="Nunito"/>
                        </a:rPr>
                        <a:t>.</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aven Pro"/>
                <a:ea typeface="Maven Pro"/>
                <a:cs typeface="Maven Pro"/>
                <a:sym typeface="Maven Pro"/>
              </a:rPr>
              <a:t>Requisitos de Domínio</a:t>
            </a:r>
            <a:endParaRPr b="1">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a:p>
            <a:pPr indent="0" lvl="0" marL="0" rtl="0" algn="l">
              <a:spcBef>
                <a:spcPts val="0"/>
              </a:spcBef>
              <a:spcAft>
                <a:spcPts val="0"/>
              </a:spcAft>
              <a:buNone/>
            </a:pPr>
            <a:r>
              <a:t/>
            </a:r>
            <a:endParaRPr b="1">
              <a:latin typeface="Maven Pro"/>
              <a:ea typeface="Maven Pro"/>
              <a:cs typeface="Maven Pro"/>
              <a:sym typeface="Maven Pro"/>
            </a:endParaRPr>
          </a:p>
        </p:txBody>
      </p:sp>
      <p:graphicFrame>
        <p:nvGraphicFramePr>
          <p:cNvPr id="227" name="Google Shape;227;p29"/>
          <p:cNvGraphicFramePr/>
          <p:nvPr/>
        </p:nvGraphicFramePr>
        <p:xfrm>
          <a:off x="768200" y="943950"/>
          <a:ext cx="3000000" cy="3000000"/>
        </p:xfrm>
        <a:graphic>
          <a:graphicData uri="http://schemas.openxmlformats.org/drawingml/2006/table">
            <a:tbl>
              <a:tblPr>
                <a:noFill/>
                <a:tableStyleId>{75CC39EB-40D3-42D1-9193-42A31BCD00A3}</a:tableStyleId>
              </a:tblPr>
              <a:tblGrid>
                <a:gridCol w="1177250"/>
                <a:gridCol w="7075650"/>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Não utilizar imagens com direitos autorais.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Desenvolver um software leve para ser utilizado em máquinas antigas.</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idx="4294967295" type="title"/>
          </p:nvPr>
        </p:nvSpPr>
        <p:spPr>
          <a:xfrm>
            <a:off x="768200" y="393750"/>
            <a:ext cx="70389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Maven Pro"/>
                <a:ea typeface="Maven Pro"/>
                <a:cs typeface="Maven Pro"/>
                <a:sym typeface="Maven Pro"/>
              </a:rPr>
              <a:t>R</a:t>
            </a:r>
            <a:r>
              <a:rPr b="1" lang="pt-BR" sz="2800">
                <a:latin typeface="Maven Pro"/>
                <a:ea typeface="Maven Pro"/>
                <a:cs typeface="Maven Pro"/>
                <a:sym typeface="Maven Pro"/>
              </a:rPr>
              <a:t>equisitos de Usuário</a:t>
            </a:r>
            <a:endParaRPr b="1" sz="2800">
              <a:latin typeface="Maven Pro"/>
              <a:ea typeface="Maven Pro"/>
              <a:cs typeface="Maven Pro"/>
              <a:sym typeface="Maven Pro"/>
            </a:endParaRPr>
          </a:p>
        </p:txBody>
      </p:sp>
      <p:graphicFrame>
        <p:nvGraphicFramePr>
          <p:cNvPr id="233" name="Google Shape;233;p30"/>
          <p:cNvGraphicFramePr/>
          <p:nvPr/>
        </p:nvGraphicFramePr>
        <p:xfrm>
          <a:off x="768200" y="943950"/>
          <a:ext cx="3000000" cy="3000000"/>
        </p:xfrm>
        <a:graphic>
          <a:graphicData uri="http://schemas.openxmlformats.org/drawingml/2006/table">
            <a:tbl>
              <a:tblPr>
                <a:noFill/>
                <a:tableStyleId>{75CC39EB-40D3-42D1-9193-42A31BCD00A3}</a:tableStyleId>
              </a:tblPr>
              <a:tblGrid>
                <a:gridCol w="1177250"/>
                <a:gridCol w="7075650"/>
              </a:tblGrid>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01</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Ambiente gráfico baseado em apps mobile com acesso completo ao sistema.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02</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Conseguir ler códigos QR.</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03</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Gerar relatórios de forma fácil.</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04</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Poder mudar o tamanho das letras e janelas.</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05</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Não perder os cadastros ao fechar o programa.</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06</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O Programa deve ser fácil de se usar.</a:t>
                      </a:r>
                      <a:endParaRPr sz="1700">
                        <a:solidFill>
                          <a:srgbClr val="FFFFFF"/>
                        </a:solidFill>
                        <a:latin typeface="Nunito"/>
                        <a:ea typeface="Nunito"/>
                        <a:cs typeface="Nunito"/>
                        <a:sym typeface="Nunito"/>
                      </a:endParaRPr>
                    </a:p>
                  </a:txBody>
                  <a:tcPr marT="91425" marB="91425" marR="91425" marL="91425"/>
                </a:tc>
              </a:tr>
              <a:tr h="381000">
                <a:tc>
                  <a:txBody>
                    <a:bodyPr/>
                    <a:lstStyle/>
                    <a:p>
                      <a:pPr indent="0" lvl="0" marL="0" rtl="0" algn="ctr">
                        <a:spcBef>
                          <a:spcPts val="0"/>
                        </a:spcBef>
                        <a:spcAft>
                          <a:spcPts val="0"/>
                        </a:spcAft>
                        <a:buNone/>
                      </a:pPr>
                      <a:r>
                        <a:rPr lang="pt-BR" sz="1700">
                          <a:solidFill>
                            <a:srgbClr val="FFFFFF"/>
                          </a:solidFill>
                          <a:latin typeface="Nunito"/>
                          <a:ea typeface="Nunito"/>
                          <a:cs typeface="Nunito"/>
                          <a:sym typeface="Nunito"/>
                        </a:rPr>
                        <a:t>07</a:t>
                      </a:r>
                      <a:endParaRPr sz="1700">
                        <a:solidFill>
                          <a:srgbClr val="FFFFFF"/>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pt-BR" sz="1700">
                          <a:solidFill>
                            <a:srgbClr val="FFFFFF"/>
                          </a:solidFill>
                          <a:latin typeface="Nunito"/>
                          <a:ea typeface="Nunito"/>
                          <a:cs typeface="Nunito"/>
                          <a:sym typeface="Nunito"/>
                        </a:rPr>
                        <a:t>Cadastrar produtos com e sem o código de barras de fábrica.</a:t>
                      </a:r>
                      <a:endParaRPr sz="1700">
                        <a:solidFill>
                          <a:srgbClr val="FFFFFF"/>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ctrTitle"/>
          </p:nvPr>
        </p:nvSpPr>
        <p:spPr>
          <a:xfrm>
            <a:off x="3090375" y="8152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600">
                <a:latin typeface="Maven Pro"/>
                <a:ea typeface="Maven Pro"/>
                <a:cs typeface="Maven Pro"/>
                <a:sym typeface="Maven Pro"/>
              </a:rPr>
              <a:t>Engenharia de Requisitos</a:t>
            </a:r>
            <a:endParaRPr b="1" sz="3600">
              <a:latin typeface="Maven Pro"/>
              <a:ea typeface="Maven Pro"/>
              <a:cs typeface="Maven Pro"/>
              <a:sym typeface="Maven Pro"/>
            </a:endParaRPr>
          </a:p>
        </p:txBody>
      </p:sp>
      <p:sp>
        <p:nvSpPr>
          <p:cNvPr id="140" name="Google Shape;140;p14"/>
          <p:cNvSpPr txBox="1"/>
          <p:nvPr>
            <p:ph idx="1" type="subTitle"/>
          </p:nvPr>
        </p:nvSpPr>
        <p:spPr>
          <a:xfrm>
            <a:off x="3059550" y="3082850"/>
            <a:ext cx="5972700" cy="164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800">
              <a:latin typeface="Nunito"/>
              <a:ea typeface="Nunito"/>
              <a:cs typeface="Nunito"/>
              <a:sym typeface="Nunito"/>
            </a:endParaRPr>
          </a:p>
          <a:p>
            <a:pPr indent="0" lvl="0" marL="0" rtl="0" algn="just">
              <a:lnSpc>
                <a:spcPct val="150000"/>
              </a:lnSpc>
              <a:spcBef>
                <a:spcPts val="0"/>
              </a:spcBef>
              <a:spcAft>
                <a:spcPts val="0"/>
              </a:spcAft>
              <a:buNone/>
            </a:pPr>
            <a:r>
              <a:rPr lang="pt-BR" sz="1800">
                <a:latin typeface="Nunito"/>
                <a:ea typeface="Nunito"/>
                <a:cs typeface="Nunito"/>
                <a:sym typeface="Nunito"/>
              </a:rPr>
              <a:t>            Bruno Camargo Manso</a:t>
            </a:r>
            <a:endParaRPr sz="1800">
              <a:latin typeface="Nunito"/>
              <a:ea typeface="Nunito"/>
              <a:cs typeface="Nunito"/>
              <a:sym typeface="Nunito"/>
            </a:endParaRPr>
          </a:p>
          <a:p>
            <a:pPr indent="0" lvl="0" marL="0" rtl="0" algn="just">
              <a:lnSpc>
                <a:spcPct val="150000"/>
              </a:lnSpc>
              <a:spcBef>
                <a:spcPts val="0"/>
              </a:spcBef>
              <a:spcAft>
                <a:spcPts val="0"/>
              </a:spcAft>
              <a:buNone/>
            </a:pPr>
            <a:r>
              <a:rPr lang="pt-BR" sz="1800">
                <a:latin typeface="Nunito"/>
                <a:ea typeface="Nunito"/>
                <a:cs typeface="Nunito"/>
                <a:sym typeface="Nunito"/>
              </a:rPr>
              <a:t>                   </a:t>
            </a:r>
            <a:r>
              <a:rPr lang="pt-BR" sz="1800">
                <a:latin typeface="Nunito"/>
                <a:ea typeface="Nunito"/>
                <a:cs typeface="Nunito"/>
                <a:sym typeface="Nunito"/>
              </a:rPr>
              <a:t>Rodolfo Franco de Paula Silveira</a:t>
            </a:r>
            <a:endParaRPr sz="1800">
              <a:latin typeface="Nunito"/>
              <a:ea typeface="Nunito"/>
              <a:cs typeface="Nunito"/>
              <a:sym typeface="Nunito"/>
            </a:endParaRPr>
          </a:p>
          <a:p>
            <a:pPr indent="0" lvl="0" marL="0" rtl="0" algn="just">
              <a:lnSpc>
                <a:spcPct val="150000"/>
              </a:lnSpc>
              <a:spcBef>
                <a:spcPts val="0"/>
              </a:spcBef>
              <a:spcAft>
                <a:spcPts val="0"/>
              </a:spcAft>
              <a:buNone/>
            </a:pPr>
            <a:r>
              <a:rPr lang="pt-BR" sz="1800">
                <a:latin typeface="Nunito"/>
                <a:ea typeface="Nunito"/>
                <a:cs typeface="Nunito"/>
                <a:sym typeface="Nunito"/>
              </a:rPr>
              <a:t>                          Luys Fernnando Ribeiro Caetano Brasil</a:t>
            </a:r>
            <a:endParaRPr sz="1800">
              <a:latin typeface="Nunito"/>
              <a:ea typeface="Nunito"/>
              <a:cs typeface="Nunito"/>
              <a:sym typeface="Nunito"/>
            </a:endParaRPr>
          </a:p>
          <a:p>
            <a:pPr indent="0" lvl="0" marL="1371600" rtl="0" algn="just">
              <a:lnSpc>
                <a:spcPct val="150000"/>
              </a:lnSpc>
              <a:spcBef>
                <a:spcPts val="0"/>
              </a:spcBef>
              <a:spcAft>
                <a:spcPts val="0"/>
              </a:spcAft>
              <a:buNone/>
            </a:pPr>
            <a:r>
              <a:rPr lang="pt-BR" sz="1800">
                <a:latin typeface="Nunito"/>
                <a:ea typeface="Nunito"/>
                <a:cs typeface="Nunito"/>
                <a:sym typeface="Nunito"/>
              </a:rPr>
              <a:t>   </a:t>
            </a:r>
            <a:endParaRPr sz="1800">
              <a:latin typeface="Nunito"/>
              <a:ea typeface="Nunito"/>
              <a:cs typeface="Nunito"/>
              <a:sym typeface="Nunito"/>
            </a:endParaRPr>
          </a:p>
        </p:txBody>
      </p:sp>
      <p:sp>
        <p:nvSpPr>
          <p:cNvPr id="141" name="Google Shape;141;p14"/>
          <p:cNvSpPr txBox="1"/>
          <p:nvPr/>
        </p:nvSpPr>
        <p:spPr>
          <a:xfrm>
            <a:off x="3090375" y="2468600"/>
            <a:ext cx="38853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200">
                <a:solidFill>
                  <a:srgbClr val="FFFFFF"/>
                </a:solidFill>
                <a:latin typeface="Times New Roman"/>
                <a:ea typeface="Times New Roman"/>
                <a:cs typeface="Times New Roman"/>
                <a:sym typeface="Times New Roman"/>
              </a:rPr>
              <a:t>Sistema de Gestão Comercial</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26750" y="2266800"/>
            <a:ext cx="3380100" cy="60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t-BR" sz="4800">
                <a:latin typeface="Maven Pro"/>
                <a:ea typeface="Maven Pro"/>
                <a:cs typeface="Maven Pro"/>
                <a:sym typeface="Maven Pro"/>
              </a:rPr>
              <a:t>Introdução</a:t>
            </a:r>
            <a:endParaRPr b="1" sz="48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Softwares de Gestão Comercial</a:t>
            </a:r>
            <a:endParaRPr b="1" sz="2800">
              <a:latin typeface="Maven Pro"/>
              <a:ea typeface="Maven Pro"/>
              <a:cs typeface="Maven Pro"/>
              <a:sym typeface="Maven Pro"/>
            </a:endParaRPr>
          </a:p>
        </p:txBody>
      </p:sp>
      <p:sp>
        <p:nvSpPr>
          <p:cNvPr id="152" name="Google Shape;152;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1800">
                <a:latin typeface="Nunito"/>
                <a:ea typeface="Nunito"/>
                <a:cs typeface="Nunito"/>
                <a:sym typeface="Nunito"/>
              </a:rPr>
              <a:t>Os Softwares de Gestão Comercial são ferramentas obrigatórias nos dias de hoje em qualquer comércio, seja micro, pequeno, médio ou grande todos os empresários devem utilizar de algum tipo de sistema computadorizado, é sim, uma enorme ajuda na gestão de uma loja ou em redes de lojas, mas também é uma obrigatoriedade imposta pelos órgãos fiscalizatórios incluindo o SEFAZ.</a:t>
            </a:r>
            <a:endParaRPr sz="18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Problema Real</a:t>
            </a:r>
            <a:endParaRPr b="1" sz="2800">
              <a:latin typeface="Maven Pro"/>
              <a:ea typeface="Maven Pro"/>
              <a:cs typeface="Maven Pro"/>
              <a:sym typeface="Maven Pro"/>
            </a:endParaRPr>
          </a:p>
        </p:txBody>
      </p:sp>
      <p:sp>
        <p:nvSpPr>
          <p:cNvPr id="158" name="Google Shape;158;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Um grave problema fora deflagrado logo no início do desenvolvimento do trabalho, tal problema inspirou todo desenvolvimento do case: perceba que o presente estudo foi inspirado em uma situação real e que provavelmente é corriqueira. </a:t>
            </a:r>
            <a:endParaRPr sz="1800">
              <a:latin typeface="Nunito"/>
              <a:ea typeface="Nunito"/>
              <a:cs typeface="Nunito"/>
              <a:sym typeface="Nunito"/>
            </a:endParaRPr>
          </a:p>
          <a:p>
            <a:pPr indent="0" lvl="0" marL="0" rtl="0" algn="just">
              <a:spcBef>
                <a:spcPts val="1600"/>
              </a:spcBef>
              <a:spcAft>
                <a:spcPts val="1600"/>
              </a:spcAft>
              <a:buNone/>
            </a:pPr>
            <a:r>
              <a:rPr lang="pt-BR" sz="1800">
                <a:latin typeface="Nunito"/>
                <a:ea typeface="Nunito"/>
                <a:cs typeface="Nunito"/>
                <a:sym typeface="Nunito"/>
              </a:rPr>
              <a:t>O problema é que, no mercado existe uma série de softwares </a:t>
            </a:r>
            <a:r>
              <a:rPr lang="pt-BR" sz="1800">
                <a:latin typeface="Nunito"/>
                <a:ea typeface="Nunito"/>
                <a:cs typeface="Nunito"/>
                <a:sym typeface="Nunito"/>
              </a:rPr>
              <a:t>inapropriados</a:t>
            </a:r>
            <a:r>
              <a:rPr lang="pt-BR" sz="1800">
                <a:latin typeface="Nunito"/>
                <a:ea typeface="Nunito"/>
                <a:cs typeface="Nunito"/>
                <a:sym typeface="Nunito"/>
              </a:rPr>
              <a:t> para determinado tipo de negócio, ou são tão genéricos que não abrangem as necessidades dos clientes.</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Investigando esse problema</a:t>
            </a:r>
            <a:endParaRPr b="1" sz="2800">
              <a:latin typeface="Maven Pro"/>
              <a:ea typeface="Maven Pro"/>
              <a:cs typeface="Maven Pro"/>
              <a:sym typeface="Maven Pro"/>
            </a:endParaRPr>
          </a:p>
        </p:txBody>
      </p:sp>
      <p:sp>
        <p:nvSpPr>
          <p:cNvPr id="164" name="Google Shape;164;p18"/>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1800">
                <a:latin typeface="Nunito"/>
                <a:ea typeface="Nunito"/>
                <a:cs typeface="Nunito"/>
                <a:sym typeface="Nunito"/>
              </a:rPr>
              <a:t>O caráter genérico desses Softwares inclui a falta de uma linguagem apropriada, versões com atualizações defeituosas, muitas vezes se assemelham a uma grande colcha de retalhos de um Software que, de repente, sequer fora desenvolvido pela empresa que o implementou mas por uma outra empresa, um Software de terceiros, Softwares descontinuados, ou até mesmo ser um Shareware ou Freeware customizado com licença Open Source.</a:t>
            </a:r>
            <a:endParaRPr sz="18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97500" y="529625"/>
            <a:ext cx="7038900" cy="45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Nosso case surgiu a partir de uma conversa informal com uma lojista, cujo seu negócio localiza no centro da cidade. Surgiu então o desabafo, disso e daquilo... Resolvemos ir além e enquanto aprendizes, mergulhamos em um simulacro da realidade. </a:t>
            </a:r>
            <a:endParaRPr sz="1800">
              <a:latin typeface="Nunito"/>
              <a:ea typeface="Nunito"/>
              <a:cs typeface="Nunito"/>
              <a:sym typeface="Nunito"/>
            </a:endParaRPr>
          </a:p>
          <a:p>
            <a:pPr indent="0" lvl="0" marL="0" rtl="0" algn="just">
              <a:spcBef>
                <a:spcPts val="1600"/>
              </a:spcBef>
              <a:spcAft>
                <a:spcPts val="1600"/>
              </a:spcAft>
              <a:buNone/>
            </a:pPr>
            <a:r>
              <a:rPr lang="pt-BR" sz="1800">
                <a:latin typeface="Nunito"/>
                <a:ea typeface="Nunito"/>
                <a:cs typeface="Nunito"/>
                <a:sym typeface="Nunito"/>
              </a:rPr>
              <a:t>O problema pungente trazido (acting out do outro) nos impeliu ao nosso próprio acting out. Assim, a partir daí poderíamos estar nos envolvendo em altas descargas com os mais diversos sentimentos, e como muitas vezes ter conhecimento dá sensação de segurança, continuamos e gravamos um primeiro áudio com o portador do problema real.</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297500" y="614250"/>
            <a:ext cx="7038900" cy="412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Nunito"/>
                <a:ea typeface="Nunito"/>
                <a:cs typeface="Nunito"/>
                <a:sym typeface="Nunito"/>
              </a:rPr>
              <a:t>Após gravarmos o áudio da entrevista com a lojista. Deflagramos a questão da compreensão dos domínios, verifica-se que o entrevistado possui amplos conhecimentos dentro dos processos da empresa, mas que, logicamente, são simbolizados de formas diferentes dependendo do stakeholder envolvido, então, decidimos nos colocar no lugar da lojista para entender os problemas e cruzar nossas informações com as que nos foram passadas.</a:t>
            </a:r>
            <a:endParaRPr sz="1800">
              <a:latin typeface="Nunito"/>
              <a:ea typeface="Nunito"/>
              <a:cs typeface="Nunito"/>
              <a:sym typeface="Nunito"/>
            </a:endParaRPr>
          </a:p>
          <a:p>
            <a:pPr indent="0" lvl="0" marL="0" rtl="0" algn="just">
              <a:spcBef>
                <a:spcPts val="1600"/>
              </a:spcBef>
              <a:spcAft>
                <a:spcPts val="1600"/>
              </a:spcAft>
              <a:buNone/>
            </a:pPr>
            <a:r>
              <a:rPr lang="pt-BR" sz="1800">
                <a:latin typeface="Nunito"/>
                <a:ea typeface="Nunito"/>
                <a:cs typeface="Nunito"/>
                <a:sym typeface="Nunito"/>
              </a:rPr>
              <a:t>Nossa entrevista, apensada nesse trabalho, fora estruturada tendo como base esse primeiro áudio.</a:t>
            </a:r>
            <a:endParaRPr sz="18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800">
                <a:latin typeface="Maven Pro"/>
                <a:ea typeface="Maven Pro"/>
                <a:cs typeface="Maven Pro"/>
                <a:sym typeface="Maven Pro"/>
              </a:rPr>
              <a:t>Levantamento de Requisitos</a:t>
            </a:r>
            <a:endParaRPr b="1" sz="2800">
              <a:latin typeface="Maven Pro"/>
              <a:ea typeface="Maven Pro"/>
              <a:cs typeface="Maven Pro"/>
              <a:sym typeface="Maven Pro"/>
            </a:endParaRPr>
          </a:p>
        </p:txBody>
      </p:sp>
      <p:sp>
        <p:nvSpPr>
          <p:cNvPr id="180" name="Google Shape;180;p21"/>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1800">
                <a:latin typeface="Nunito"/>
                <a:ea typeface="Nunito"/>
                <a:cs typeface="Nunito"/>
                <a:sym typeface="Nunito"/>
              </a:rPr>
              <a:t>Levantávamos os requisitos contidos no áudio original, requisitos estes que surgiam como popups. Fizemos as devidas coletas, seguindo as etapas sugeridas pelo autor Ian Sommerville(2011). O grupo de trabalho, previamente definido, já teria então um norte para o desenvolvimento do case e quais técnicas iriam utilizar para que no fim </a:t>
            </a:r>
            <a:r>
              <a:rPr lang="pt-BR" sz="1800">
                <a:latin typeface="Nunito"/>
                <a:ea typeface="Nunito"/>
                <a:cs typeface="Nunito"/>
                <a:sym typeface="Nunito"/>
              </a:rPr>
              <a:t>propuséssemos</a:t>
            </a:r>
            <a:r>
              <a:rPr lang="pt-BR" sz="1800">
                <a:latin typeface="Nunito"/>
                <a:ea typeface="Nunito"/>
                <a:cs typeface="Nunito"/>
                <a:sym typeface="Nunito"/>
              </a:rPr>
              <a:t> alguma solução e a devida aplicação teórica.</a:t>
            </a:r>
            <a:endParaRPr sz="1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