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blabla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89d1233b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89d1233b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95c6a86b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95c6a86b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96455bd8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96455bd8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95c6a86b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95c6a86b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95c6a86b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95c6a86b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95c6a86b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95c6a86b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95c6a86b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95c6a86b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96455bd8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96455bd8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96455bd8d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96455bd8d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95c6a86b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95c6a86b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88d35a8c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88d35a8c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971d53ea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971d53ea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971d53ea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971d53ea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971d53ea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971d53ea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971d53ea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971d53ea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96455bd8d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96455bd8d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96455bd8d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96455bd8d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88d35a8c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88d35a8c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88d35a8c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88d35a8c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grupo buscou formas mais simples e com menos linhas de codigo possível,  para melhor compreensão e para para satisfazer os objetivos do projeto.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Stackoverflow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Github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W3docs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Khan academy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devMedia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Sempre Update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Edivaldo Brito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Viva o Linux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(falar agradecimentos aos colegas no final)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88d35a8c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88d35a8c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88d35a8c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88d35a8c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Talvez a mais importante das matérias pq sem ela nao seria possivel sequer pensar na possibilidade de fazer o trabalho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funçoes importantes como 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Concatenação de variáveis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IF/ELSE para os menus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WHILE/FOR estruturas de repetição do chat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Módulos para compartimentação do script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vetores para os arrays de bytes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88d35a8c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88d35a8c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OSI Open Sys. Interconnect		Modelo TCP/IP (Rita)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Aplicação--------------------------------------➜ Aplicação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Apresentação	---------------------------------- ➚		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Sessão-------------------------------------------- ➚	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Transporte-----------------------------------➜     Transporte	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Rede-------------------------------------------➜    Internet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Enlace de dados---------------------------- ➜   Interface de Rede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Físico------------------------------------------------------- 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88d35a8c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88d35a8c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89d1233b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89d1233b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push dir="r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3.png"/><Relationship Id="rId6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9.png"/><Relationship Id="rId5" Type="http://schemas.openxmlformats.org/officeDocument/2006/relationships/image" Target="../media/image6.png"/><Relationship Id="rId6" Type="http://schemas.openxmlformats.org/officeDocument/2006/relationships/image" Target="../media/image18.png"/><Relationship Id="rId7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21.png"/><Relationship Id="rId5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21.png"/><Relationship Id="rId6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33.png"/><Relationship Id="rId5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36.png"/><Relationship Id="rId5" Type="http://schemas.openxmlformats.org/officeDocument/2006/relationships/image" Target="../media/image4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Relationship Id="rId5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8.png"/><Relationship Id="rId4" Type="http://schemas.openxmlformats.org/officeDocument/2006/relationships/image" Target="../media/image35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2.png"/><Relationship Id="rId4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7.png"/><Relationship Id="rId4" Type="http://schemas.openxmlformats.org/officeDocument/2006/relationships/image" Target="../media/image34.png"/><Relationship Id="rId5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Relationship Id="rId4" Type="http://schemas.openxmlformats.org/officeDocument/2006/relationships/image" Target="../media/image32.png"/><Relationship Id="rId5" Type="http://schemas.openxmlformats.org/officeDocument/2006/relationships/image" Target="../media/image39.png"/><Relationship Id="rId6" Type="http://schemas.openxmlformats.org/officeDocument/2006/relationships/image" Target="../media/image24.png"/><Relationship Id="rId7" Type="http://schemas.openxmlformats.org/officeDocument/2006/relationships/image" Target="../media/image4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youtube.com/watch?v=JFAHDYEMHEE" TargetMode="External"/><Relationship Id="rId4" Type="http://schemas.openxmlformats.org/officeDocument/2006/relationships/image" Target="../media/image4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solidFill>
            <a:srgbClr val="134F5C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E7CC3"/>
                </a:solidFill>
              </a:rPr>
              <a:t>Projeto Integrador</a:t>
            </a:r>
            <a:endParaRPr>
              <a:solidFill>
                <a:srgbClr val="8E7CC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Faculdade de Tecnologia Senac Goiás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34F5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E7CC3"/>
                </a:solidFill>
              </a:rPr>
              <a:t>Menu Inicial:</a:t>
            </a:r>
            <a:endParaRPr>
              <a:solidFill>
                <a:srgbClr val="8E7CC3"/>
              </a:solidFill>
            </a:endParaRPr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400" y="3041175"/>
            <a:ext cx="5299199" cy="1861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0" name="Google Shape;11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0150" y="1170125"/>
            <a:ext cx="2463703" cy="1718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34F5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E7CC3"/>
                </a:solidFill>
              </a:rPr>
              <a:t>Inputs, nome e portas:</a:t>
            </a:r>
            <a:endParaRPr>
              <a:solidFill>
                <a:srgbClr val="8E7CC3"/>
              </a:solidFill>
            </a:endParaRPr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450" y="1443575"/>
            <a:ext cx="2258202" cy="95318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7" name="Google Shape;117;p23"/>
          <p:cNvPicPr preferRelativeResize="0"/>
          <p:nvPr/>
        </p:nvPicPr>
        <p:blipFill rotWithShape="1">
          <a:blip r:embed="rId4">
            <a:alphaModFix/>
          </a:blip>
          <a:srcRect b="35371" l="0" r="0" t="0"/>
          <a:stretch/>
        </p:blipFill>
        <p:spPr>
          <a:xfrm>
            <a:off x="724875" y="2826500"/>
            <a:ext cx="7515225" cy="1360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47625">
              <a:srgbClr val="000000">
                <a:alpha val="50000"/>
              </a:srgbClr>
            </a:outerShdw>
          </a:effectLst>
        </p:spPr>
      </p:pic>
      <p:pic>
        <p:nvPicPr>
          <p:cNvPr id="118" name="Google Shape;11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5678" y="1443575"/>
            <a:ext cx="2253657" cy="95318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9" name="Google Shape;11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5348" y="1445515"/>
            <a:ext cx="2253627" cy="95318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34F5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E7CC3"/>
                </a:solidFill>
              </a:rPr>
              <a:t>Inputs, escolha do Endereço IP:</a:t>
            </a:r>
            <a:endParaRPr>
              <a:solidFill>
                <a:srgbClr val="8E7CC3"/>
              </a:solidFill>
            </a:endParaRPr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38" y="1375937"/>
            <a:ext cx="2303700" cy="1312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6" name="Google Shape;12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3500" y="1167875"/>
            <a:ext cx="6058450" cy="3788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7" name="Google Shape;12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338" y="2906963"/>
            <a:ext cx="1743075" cy="190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8" name="Google Shape;12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2800" y="3393650"/>
            <a:ext cx="2162175" cy="200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9" name="Google Shape;129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2052" y="3889863"/>
            <a:ext cx="2303675" cy="8583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34F5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E7CC3"/>
                </a:solidFill>
              </a:rPr>
              <a:t>Inputs de Criação de Chave e Gerador de Chave:</a:t>
            </a:r>
            <a:endParaRPr>
              <a:solidFill>
                <a:srgbClr val="8E7CC3"/>
              </a:solidFill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013" y="1278900"/>
            <a:ext cx="2668850" cy="1306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6" name="Google Shape;13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113" y="2186150"/>
            <a:ext cx="3799950" cy="1798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7" name="Google Shape;13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9288" y="2997772"/>
            <a:ext cx="5599601" cy="1586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34F5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E7CC3"/>
                </a:solidFill>
              </a:rPr>
              <a:t>Inputs e Outputs de Mensagens:</a:t>
            </a:r>
            <a:endParaRPr>
              <a:solidFill>
                <a:srgbClr val="8E7CC3"/>
              </a:solidFill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300" y="1415400"/>
            <a:ext cx="5381625" cy="2219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4" name="Google Shape;144;p26"/>
          <p:cNvPicPr preferRelativeResize="0"/>
          <p:nvPr/>
        </p:nvPicPr>
        <p:blipFill rotWithShape="1">
          <a:blip r:embed="rId4">
            <a:alphaModFix/>
          </a:blip>
          <a:srcRect b="0" l="0" r="62144" t="0"/>
          <a:stretch/>
        </p:blipFill>
        <p:spPr>
          <a:xfrm>
            <a:off x="1580100" y="3909775"/>
            <a:ext cx="2625525" cy="916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5" name="Google Shape;14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4650" y="4010350"/>
            <a:ext cx="1921250" cy="715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34F5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E7CC3"/>
                </a:solidFill>
              </a:rPr>
              <a:t>Envio/Recebimento de mensagens criptografadas</a:t>
            </a:r>
            <a:r>
              <a:rPr lang="pt-BR">
                <a:solidFill>
                  <a:srgbClr val="8E7CC3"/>
                </a:solidFill>
              </a:rPr>
              <a:t>:</a:t>
            </a:r>
            <a:endParaRPr>
              <a:solidFill>
                <a:srgbClr val="8E7CC3"/>
              </a:solidFill>
            </a:endParaRPr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8750" y="1280000"/>
            <a:ext cx="5487676" cy="3481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575" y="1135956"/>
            <a:ext cx="5714726" cy="3708545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5400000" dist="47625">
              <a:srgbClr val="000000">
                <a:alpha val="50000"/>
              </a:srgbClr>
            </a:outerShdw>
          </a:effectLst>
        </p:spPr>
      </p:pic>
      <p:grpSp>
        <p:nvGrpSpPr>
          <p:cNvPr id="153" name="Google Shape;153;p27"/>
          <p:cNvGrpSpPr/>
          <p:nvPr/>
        </p:nvGrpSpPr>
        <p:grpSpPr>
          <a:xfrm>
            <a:off x="497205" y="2184038"/>
            <a:ext cx="2137575" cy="1673650"/>
            <a:chOff x="497205" y="2184038"/>
            <a:chExt cx="2137575" cy="1673650"/>
          </a:xfrm>
        </p:grpSpPr>
        <p:pic>
          <p:nvPicPr>
            <p:cNvPr id="154" name="Google Shape;154;p27"/>
            <p:cNvPicPr preferRelativeResize="0"/>
            <p:nvPr/>
          </p:nvPicPr>
          <p:blipFill rotWithShape="1">
            <a:blip r:embed="rId5">
              <a:alphaModFix/>
            </a:blip>
            <a:srcRect b="0" l="0" r="62088" t="0"/>
            <a:stretch/>
          </p:blipFill>
          <p:spPr>
            <a:xfrm>
              <a:off x="497205" y="2184038"/>
              <a:ext cx="2137575" cy="74517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155" name="Google Shape;155;p2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75425" y="3343338"/>
              <a:ext cx="1381125" cy="51435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34F5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E7CC3"/>
                </a:solidFill>
              </a:rPr>
              <a:t>Opções do menu interno:</a:t>
            </a:r>
            <a:endParaRPr>
              <a:solidFill>
                <a:srgbClr val="8E7CC3"/>
              </a:solidFill>
            </a:endParaRPr>
          </a:p>
        </p:txBody>
      </p:sp>
      <p:pic>
        <p:nvPicPr>
          <p:cNvPr id="161" name="Google Shape;161;p28"/>
          <p:cNvPicPr preferRelativeResize="0"/>
          <p:nvPr/>
        </p:nvPicPr>
        <p:blipFill rotWithShape="1">
          <a:blip r:embed="rId3">
            <a:alphaModFix/>
          </a:blip>
          <a:srcRect b="0" l="0" r="59408" t="0"/>
          <a:stretch/>
        </p:blipFill>
        <p:spPr>
          <a:xfrm>
            <a:off x="935775" y="1525800"/>
            <a:ext cx="2385475" cy="733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2" name="Google Shape;16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350" y="2886425"/>
            <a:ext cx="3494326" cy="1391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3" name="Google Shape;16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8076" y="1137400"/>
            <a:ext cx="4734569" cy="38209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34F5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E7CC3"/>
                </a:solidFill>
              </a:rPr>
              <a:t>Input GeoLookup:</a:t>
            </a:r>
            <a:endParaRPr>
              <a:solidFill>
                <a:srgbClr val="8E7CC3"/>
              </a:solidFill>
            </a:endParaRPr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50" y="3128933"/>
            <a:ext cx="2675875" cy="107420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0" name="Google Shape;17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050" y="1857658"/>
            <a:ext cx="2675875" cy="110908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1" name="Google Shape;17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0325" y="1320025"/>
            <a:ext cx="5851624" cy="342074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445025"/>
            <a:ext cx="4044000" cy="572700"/>
          </a:xfrm>
          <a:prstGeom prst="rect">
            <a:avLst/>
          </a:prstGeom>
          <a:solidFill>
            <a:srgbClr val="134F5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E7CC3"/>
                </a:solidFill>
              </a:rPr>
              <a:t>Output Geolookup:</a:t>
            </a:r>
            <a:endParaRPr>
              <a:solidFill>
                <a:srgbClr val="8E7CC3"/>
              </a:solidFill>
            </a:endParaRPr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775" y="1245963"/>
            <a:ext cx="3352726" cy="3720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8" name="Google Shape;17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1349" y="1908987"/>
            <a:ext cx="2942225" cy="2530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38100">
              <a:srgbClr val="000000">
                <a:alpha val="98000"/>
              </a:srgbClr>
            </a:outerShdw>
          </a:effectLst>
        </p:spPr>
      </p:pic>
      <p:pic>
        <p:nvPicPr>
          <p:cNvPr id="179" name="Google Shape;17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1650" y="452589"/>
            <a:ext cx="4044000" cy="451363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mc:AlternateContent>
    <mc:Choice Requires="p14">
      <p:transition p14:dur="400">
        <p:push dir="r"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34F5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E7CC3"/>
                </a:solidFill>
              </a:rPr>
              <a:t>Envio e Recebimento de Arquivo</a:t>
            </a:r>
            <a:r>
              <a:rPr lang="pt-BR">
                <a:solidFill>
                  <a:srgbClr val="8E7CC3"/>
                </a:solidFill>
              </a:rPr>
              <a:t>:</a:t>
            </a:r>
            <a:endParaRPr>
              <a:solidFill>
                <a:srgbClr val="8E7CC3"/>
              </a:solidFill>
            </a:endParaRPr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788" y="3408063"/>
            <a:ext cx="3154035" cy="1259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86" name="Google Shape;18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475" y="1331540"/>
            <a:ext cx="3768650" cy="1500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87" name="Google Shape;18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0463" y="3297000"/>
            <a:ext cx="2924175" cy="1543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88" name="Google Shape;18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2350" y="1331550"/>
            <a:ext cx="3200400" cy="1562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34F5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E7CC3"/>
                </a:solidFill>
              </a:rPr>
              <a:t>Colaboradores:</a:t>
            </a:r>
            <a:endParaRPr>
              <a:solidFill>
                <a:srgbClr val="8E7CC3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Alexandre Paiva			 - Segurança da Informação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Bruno Camargo Manso	 - </a:t>
            </a:r>
            <a:r>
              <a:rPr lang="pt-BR"/>
              <a:t>Segurança da Informação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34F5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E7CC3"/>
                </a:solidFill>
              </a:rPr>
              <a:t>Envio de Arquivo:</a:t>
            </a:r>
            <a:endParaRPr>
              <a:solidFill>
                <a:srgbClr val="8E7CC3"/>
              </a:solidFill>
            </a:endParaRPr>
          </a:p>
        </p:txBody>
      </p:sp>
      <p:pic>
        <p:nvPicPr>
          <p:cNvPr id="194" name="Google Shape;1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8913" y="1170138"/>
            <a:ext cx="3978908" cy="38209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95" name="Google Shape;19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975" y="2461500"/>
            <a:ext cx="3114675" cy="1238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34F5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E7CC3"/>
                </a:solidFill>
              </a:rPr>
              <a:t>Recebimento de Arquivo:</a:t>
            </a:r>
            <a:endParaRPr>
              <a:solidFill>
                <a:srgbClr val="8E7CC3"/>
              </a:solidFill>
            </a:endParaRPr>
          </a:p>
        </p:txBody>
      </p:sp>
      <p:pic>
        <p:nvPicPr>
          <p:cNvPr id="201" name="Google Shape;2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2013" y="1202888"/>
            <a:ext cx="3676607" cy="38209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02" name="Google Shape;202;p33"/>
          <p:cNvPicPr preferRelativeResize="0"/>
          <p:nvPr/>
        </p:nvPicPr>
        <p:blipFill rotWithShape="1">
          <a:blip r:embed="rId4">
            <a:alphaModFix/>
          </a:blip>
          <a:srcRect b="0" l="-4470" r="4470" t="0"/>
          <a:stretch/>
        </p:blipFill>
        <p:spPr>
          <a:xfrm>
            <a:off x="745388" y="2299000"/>
            <a:ext cx="3295650" cy="1628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311700" y="445025"/>
            <a:ext cx="8375700" cy="572700"/>
          </a:xfrm>
          <a:prstGeom prst="rect">
            <a:avLst/>
          </a:prstGeom>
          <a:solidFill>
            <a:srgbClr val="134F5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E7CC3"/>
                </a:solidFill>
              </a:rPr>
              <a:t>Input YaGeo!</a:t>
            </a:r>
            <a:endParaRPr>
              <a:solidFill>
                <a:srgbClr val="8E7CC3"/>
              </a:solidFill>
            </a:endParaRPr>
          </a:p>
        </p:txBody>
      </p:sp>
      <p:pic>
        <p:nvPicPr>
          <p:cNvPr id="208" name="Google Shape;2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2278" y="1190925"/>
            <a:ext cx="5313325" cy="3720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09" name="Google Shape;20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750" y="1648950"/>
            <a:ext cx="8808675" cy="1918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10" name="Google Shape;21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650" y="3837076"/>
            <a:ext cx="2676525" cy="1000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311700" y="445025"/>
            <a:ext cx="3576600" cy="572700"/>
          </a:xfrm>
          <a:prstGeom prst="rect">
            <a:avLst/>
          </a:prstGeom>
          <a:solidFill>
            <a:srgbClr val="134F5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E7CC3"/>
                </a:solidFill>
              </a:rPr>
              <a:t>Output YaGeo! </a:t>
            </a:r>
            <a:endParaRPr>
              <a:solidFill>
                <a:srgbClr val="8E7CC3"/>
              </a:solidFill>
            </a:endParaRPr>
          </a:p>
        </p:txBody>
      </p:sp>
      <p:pic>
        <p:nvPicPr>
          <p:cNvPr id="216" name="Google Shape;21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7975" y="512275"/>
            <a:ext cx="5015300" cy="43828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17" name="Google Shape;21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0813" y="3107863"/>
            <a:ext cx="2238375" cy="1485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18" name="Google Shape;21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4188" y="1497238"/>
            <a:ext cx="1771650" cy="1323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19" name="Google Shape;219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61475" y="1082018"/>
            <a:ext cx="3238525" cy="359353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20" name="Google Shape;220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45388" y="1732025"/>
            <a:ext cx="2154525" cy="2293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34F5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E7CC3"/>
                </a:solidFill>
              </a:rPr>
              <a:t>Considerações Finais</a:t>
            </a:r>
            <a:r>
              <a:rPr lang="pt-BR">
                <a:solidFill>
                  <a:srgbClr val="8E7CC3"/>
                </a:solidFill>
              </a:rPr>
              <a:t>:</a:t>
            </a:r>
            <a:endParaRPr>
              <a:solidFill>
                <a:srgbClr val="8E7CC3"/>
              </a:solidFill>
            </a:endParaRPr>
          </a:p>
        </p:txBody>
      </p:sp>
      <p:sp>
        <p:nvSpPr>
          <p:cNvPr id="226" name="Google Shape;22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Sobre a integração entre as matérias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Sobre o desenvolvimento do programa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Sobre trabalhar sob pressão e mercado de trabalho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Sobre o aprendido e o apreendido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Sobre as dificuldades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Sobre o apoio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Sobre </a:t>
            </a:r>
            <a:r>
              <a:rPr lang="pt-BR"/>
              <a:t>os Fundamentos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Uma ‘nota’ do passado sobre o futuro presente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&quot;Cérebro Eletrônico&quot; by Gilberto Gil, from the album Gilberto Gil (1969). &#10; &#10;Lyrics: &#10; &#10;O cérebro eletrônico faz tudo  &#10;Faz tudo  &#10;Quase tudo  &#10;Quase tudo  &#10;Mas ele é mudo  &#10; &#10;O cérebro eletrônico comanda  &#10;Manda e desmanda  &#10;Ele é quem manda  &#10;Mas ele não anda  &#10; &#10;Só eu posso pensar se Deus existe  &#10;Só eu  &#10;Só eu posso chorar quando estou triste  &#10;Só eu  &#10; &#10;Eu cá com meus botões de carne e osso  &#10;Hum, hum  &#10;Eu falo e ouço  &#10;Hum, hum  &#10;Eu penso e posso  &#10; &#10;Eu posso decidir se vivo ou morro  &#10;Porque  &#10;Porque sou vivo, vivo pra cachorro  &#10;E sei  &#10; &#10;Que cérebro eletrônico nenhum me dá socorro  &#10;Em meu caminho inevitável para a morte  &#10;Porque sou vivo, ah, sou muito vivo  &#10;E sei  &#10; &#10;Que a morte é nosso impulso primitivo  &#10;E sei  &#10;Que cérebro eletrônico nenhum me dá socorro  &#10;Com seus botões de ferro e seus olhos de vidro" id="231" name="Google Shape;231;p37" title="Gilberto Gil - Cérebro Eletrôn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500" y="954750"/>
            <a:ext cx="4312000" cy="32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7"/>
          <p:cNvSpPr txBox="1"/>
          <p:nvPr/>
        </p:nvSpPr>
        <p:spPr>
          <a:xfrm>
            <a:off x="5448100" y="0"/>
            <a:ext cx="2927400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B7B7B7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000">
                <a:solidFill>
                  <a:srgbClr val="CCCCCC"/>
                </a:solidFill>
              </a:rPr>
              <a:t>Cérebro Eletrônico</a:t>
            </a:r>
            <a:endParaRPr b="1" i="1" sz="10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700">
                <a:solidFill>
                  <a:srgbClr val="CCCCCC"/>
                </a:solidFill>
              </a:rPr>
              <a:t>Gilberto Gil</a:t>
            </a:r>
            <a:endParaRPr b="1" i="1" sz="7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rgbClr val="CCCCCC"/>
                </a:solidFill>
              </a:rPr>
              <a:t>O cérebro eletrônico faz tudo</a:t>
            </a:r>
            <a:endParaRPr b="1" i="1" sz="9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rgbClr val="CCCCCC"/>
                </a:solidFill>
              </a:rPr>
              <a:t>Faz quase tudo</a:t>
            </a:r>
            <a:endParaRPr b="1" i="1" sz="9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rgbClr val="CCCCCC"/>
                </a:solidFill>
              </a:rPr>
              <a:t>Faz quase tudo</a:t>
            </a:r>
            <a:endParaRPr b="1" i="1" sz="9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rgbClr val="CCCCCC"/>
                </a:solidFill>
              </a:rPr>
              <a:t>Mas ele é mudo</a:t>
            </a:r>
            <a:endParaRPr b="1" i="1" sz="9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rgbClr val="CCCCCC"/>
                </a:solidFill>
              </a:rPr>
              <a:t>O cérebro eletrônico comanda</a:t>
            </a:r>
            <a:endParaRPr b="1" i="1" sz="9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rgbClr val="CCCCCC"/>
                </a:solidFill>
              </a:rPr>
              <a:t>Manda e desmanda</a:t>
            </a:r>
            <a:endParaRPr b="1" i="1" sz="9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rgbClr val="CCCCCC"/>
                </a:solidFill>
              </a:rPr>
              <a:t>Ele é quem manda</a:t>
            </a:r>
            <a:endParaRPr b="1" i="1" sz="9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rgbClr val="CCCCCC"/>
                </a:solidFill>
              </a:rPr>
              <a:t>Mas ele não anda</a:t>
            </a:r>
            <a:endParaRPr b="1" i="1" sz="9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rgbClr val="CCCCCC"/>
                </a:solidFill>
              </a:rPr>
              <a:t>Só eu posso pensar</a:t>
            </a:r>
            <a:endParaRPr b="1" i="1" sz="9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rgbClr val="CCCCCC"/>
                </a:solidFill>
              </a:rPr>
              <a:t>Se Deus existe</a:t>
            </a:r>
            <a:endParaRPr b="1" i="1" sz="9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rgbClr val="CCCCCC"/>
                </a:solidFill>
              </a:rPr>
              <a:t>Só eu</a:t>
            </a:r>
            <a:endParaRPr b="1" i="1" sz="9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rgbClr val="CCCCCC"/>
                </a:solidFill>
              </a:rPr>
              <a:t>Só eu posso chorar</a:t>
            </a:r>
            <a:endParaRPr b="1" i="1" sz="9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rgbClr val="CCCCCC"/>
                </a:solidFill>
              </a:rPr>
              <a:t>Quando estou triste</a:t>
            </a:r>
            <a:endParaRPr b="1" i="1" sz="9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rgbClr val="CCCCCC"/>
                </a:solidFill>
              </a:rPr>
              <a:t>Só eu</a:t>
            </a:r>
            <a:endParaRPr b="1" i="1" sz="9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rgbClr val="CCCCCC"/>
                </a:solidFill>
              </a:rPr>
              <a:t>Eu cá com meus botões</a:t>
            </a:r>
            <a:endParaRPr b="1" i="1" sz="9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rgbClr val="CCCCCC"/>
                </a:solidFill>
              </a:rPr>
              <a:t>De carne e osso</a:t>
            </a:r>
            <a:endParaRPr b="1" i="1" sz="9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rgbClr val="CCCCCC"/>
                </a:solidFill>
              </a:rPr>
              <a:t>Eu falo e ouço. Hum</a:t>
            </a:r>
            <a:endParaRPr b="1" i="1" sz="9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rgbClr val="CCCCCC"/>
                </a:solidFill>
              </a:rPr>
              <a:t>Eu penso e posso</a:t>
            </a:r>
            <a:endParaRPr b="1" i="1" sz="9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rgbClr val="CCCCCC"/>
                </a:solidFill>
              </a:rPr>
              <a:t>Eu posso decidir</a:t>
            </a:r>
            <a:endParaRPr b="1" i="1" sz="9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rgbClr val="CCCCCC"/>
                </a:solidFill>
              </a:rPr>
              <a:t>Se vivo ou morro por que</a:t>
            </a:r>
            <a:endParaRPr b="1" i="1" sz="9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rgbClr val="CCCCCC"/>
                </a:solidFill>
              </a:rPr>
              <a:t>Porque sou vivo</a:t>
            </a:r>
            <a:endParaRPr b="1" i="1" sz="9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rgbClr val="CCCCCC"/>
                </a:solidFill>
              </a:rPr>
              <a:t>Vivo pra cachorro e sei</a:t>
            </a:r>
            <a:endParaRPr b="1" i="1" sz="9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rgbClr val="CCCCCC"/>
                </a:solidFill>
              </a:rPr>
              <a:t>Que cérebro eletrônico nenhum me dá socorro</a:t>
            </a:r>
            <a:endParaRPr b="1" i="1" sz="9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rgbClr val="CCCCCC"/>
                </a:solidFill>
              </a:rPr>
              <a:t>No meu caminho inevitável para a morte</a:t>
            </a:r>
            <a:endParaRPr b="1" i="1" sz="9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rgbClr val="CCCCCC"/>
                </a:solidFill>
              </a:rPr>
              <a:t>Porque sou vivo</a:t>
            </a:r>
            <a:endParaRPr b="1" i="1" sz="9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rgbClr val="CCCCCC"/>
                </a:solidFill>
              </a:rPr>
              <a:t>Sou muito vivo e sei</a:t>
            </a:r>
            <a:endParaRPr b="1" i="1" sz="9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rgbClr val="CCCCCC"/>
                </a:solidFill>
              </a:rPr>
              <a:t>Que a morte é nosso impulso primitivo e sei</a:t>
            </a:r>
            <a:endParaRPr b="1" i="1" sz="9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rgbClr val="CCCCCC"/>
                </a:solidFill>
              </a:rPr>
              <a:t>Que cérebro eletrônico nenhum me dá socorro</a:t>
            </a:r>
            <a:endParaRPr b="1" i="1" sz="9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rgbClr val="CCCCCC"/>
                </a:solidFill>
              </a:rPr>
              <a:t>Com seus botões de ferro e seus</a:t>
            </a:r>
            <a:endParaRPr b="1" i="1" sz="9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rgbClr val="CCCCCC"/>
                </a:solidFill>
              </a:rPr>
              <a:t>Olhos de vidro</a:t>
            </a:r>
            <a:endParaRPr b="1" i="1" sz="900">
              <a:solidFill>
                <a:srgbClr val="CCCCC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34F5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E7CC3"/>
                </a:solidFill>
              </a:rPr>
              <a:t>Objetivos do Projeto: </a:t>
            </a:r>
            <a:endParaRPr>
              <a:solidFill>
                <a:srgbClr val="8E7CC3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D</a:t>
            </a:r>
            <a:r>
              <a:rPr lang="pt-BR"/>
              <a:t>esenvolvimento, em JavaScript ou Python, de um Chat de comunicação e envio de arquivos,  utilizando protocolo UDP ou TCP, entre duas máquinas e que sejam devidamente criptografados.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34F5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E7CC3"/>
                </a:solidFill>
              </a:rPr>
              <a:t>Pesquisa:</a:t>
            </a:r>
            <a:endParaRPr>
              <a:solidFill>
                <a:srgbClr val="8E7CC3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Além do material produzido pelos professores, o grupo buscou na internet por alternativas, com o objetivo de compreender melhor o funcionamento de um chat.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Também a colaboração dos demais colegas de classe que ajudaram elucidar alguns dilemas.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34F5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E7CC3"/>
                </a:solidFill>
              </a:rPr>
              <a:t>Professor Rafael Leal:</a:t>
            </a:r>
            <a:endParaRPr>
              <a:solidFill>
                <a:srgbClr val="8E7CC3"/>
              </a:solidFill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467825"/>
            <a:ext cx="8520600" cy="3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Cifra de César					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XOR</a:t>
            </a:r>
            <a:r>
              <a:rPr lang="pt-BR"/>
              <a:t>							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RSA / AES			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Criptografia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OpenSSL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Harsh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Sockets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Chat em JavaScript e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Criptografia em Chat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Envio de Arquivos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34F5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E7CC3"/>
                </a:solidFill>
              </a:rPr>
              <a:t>Professor Marcelo Faustino:</a:t>
            </a:r>
            <a:endParaRPr>
              <a:solidFill>
                <a:srgbClr val="8E7CC3"/>
              </a:solidFill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Algorítmos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Laço de Repetição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If - Else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While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For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Módulos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Vetores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34F5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E7CC3"/>
                </a:solidFill>
              </a:rPr>
              <a:t>Professor Fernando Pirkel:</a:t>
            </a:r>
            <a:endParaRPr>
              <a:solidFill>
                <a:srgbClr val="8E7CC3"/>
              </a:solidFill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Camadas de Rede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Mídia</a:t>
            </a:r>
            <a:r>
              <a:rPr lang="pt-BR"/>
              <a:t> Física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Modelo OSI / Modelo TCP/IP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Camada de </a:t>
            </a:r>
            <a:r>
              <a:rPr lang="pt-BR"/>
              <a:t>transferência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Protocolo UDP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Protocolo TCP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IP / IPV4 / IPV6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XOR OR AND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34F5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E7CC3"/>
                </a:solidFill>
              </a:rPr>
              <a:t>Professora Kelly Alves:</a:t>
            </a:r>
            <a:endParaRPr>
              <a:solidFill>
                <a:srgbClr val="8E7CC3"/>
              </a:solidFill>
            </a:endParaRPr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Linux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Diferenças entre distribuições e comandos de terminal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Comandos Shell e Shell 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Instalação </a:t>
            </a:r>
            <a:r>
              <a:rPr lang="pt-BR"/>
              <a:t>de programas </a:t>
            </a:r>
            <a:r>
              <a:rPr lang="pt-BR"/>
              <a:t>via terminal (apt, yum)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Criação de Sistemas de Arquivos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Gerenciamento via Terminal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Iniciar programas em Terminal de Comando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Criação de lançadores para programas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34F5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E7CC3"/>
                </a:solidFill>
              </a:rPr>
              <a:t>Características do Chat-In:</a:t>
            </a:r>
            <a:endParaRPr>
              <a:solidFill>
                <a:srgbClr val="8E7CC3"/>
              </a:solidFill>
            </a:endParaRPr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6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Peer-To-Peer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Duplex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Criptografia (Data </a:t>
            </a:r>
            <a:r>
              <a:rPr lang="pt-BR"/>
              <a:t>Encryption</a:t>
            </a:r>
            <a:r>
              <a:rPr lang="pt-BR"/>
              <a:t> Standard) 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Gerador de chave privada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Envio e Recebimento de Arquivo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Dialogs</a:t>
            </a:r>
            <a:r>
              <a:rPr lang="pt-BR"/>
              <a:t>  em </a:t>
            </a:r>
            <a:r>
              <a:rPr lang="pt-BR"/>
              <a:t>JOption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Geo Localizador por 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Menus de Acesso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