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6059" y="542122"/>
            <a:ext cx="706128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0147" y="1861022"/>
            <a:ext cx="8073105" cy="178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128" y="2436296"/>
            <a:ext cx="7338059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CMP1493 </a:t>
            </a:r>
            <a:r>
              <a:rPr sz="3200" b="1" dirty="0">
                <a:solidFill>
                  <a:srgbClr val="003399"/>
                </a:solidFill>
                <a:latin typeface="Arial"/>
                <a:cs typeface="Arial"/>
              </a:rPr>
              <a:t>–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Gerência de Configuração  de</a:t>
            </a:r>
            <a:r>
              <a:rPr sz="3200" b="1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99"/>
                </a:solidFill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5627" y="5711952"/>
            <a:ext cx="1808987" cy="1065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5843" y="3625115"/>
            <a:ext cx="3655695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sz="1500" b="1" dirty="0">
                <a:solidFill>
                  <a:srgbClr val="3F3F3F"/>
                </a:solidFill>
                <a:latin typeface="Arial"/>
                <a:cs typeface="Arial"/>
              </a:rPr>
              <a:t>Msc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Alexandre </a:t>
            </a:r>
            <a:r>
              <a:rPr sz="1500" b="1" spc="-5" dirty="0">
                <a:solidFill>
                  <a:srgbClr val="3F3F3F"/>
                </a:solidFill>
                <a:latin typeface="Arial"/>
                <a:cs typeface="Arial"/>
              </a:rPr>
              <a:t>Cláudio de</a:t>
            </a:r>
            <a:r>
              <a:rPr sz="1500" b="1" spc="-10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3F3F3F"/>
                </a:solidFill>
                <a:latin typeface="Arial"/>
                <a:cs typeface="Arial"/>
              </a:rPr>
              <a:t>Almeida</a:t>
            </a:r>
            <a:endParaRPr lang="pt-BR" sz="1500" b="1" spc="-10" dirty="0">
              <a:solidFill>
                <a:srgbClr val="3F3F3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Prof. </a:t>
            </a:r>
            <a:r>
              <a:rPr lang="pt-BR" sz="1500" b="1" spc="-10" dirty="0" err="1">
                <a:solidFill>
                  <a:srgbClr val="3F3F3F"/>
                </a:solidFill>
                <a:latin typeface="Arial"/>
                <a:cs typeface="Arial"/>
              </a:rPr>
              <a:t>Msc</a:t>
            </a:r>
            <a:r>
              <a:rPr lang="pt-BR" sz="1500" b="1" spc="-10" dirty="0">
                <a:solidFill>
                  <a:srgbClr val="3F3F3F"/>
                </a:solidFill>
                <a:latin typeface="Arial"/>
                <a:cs typeface="Arial"/>
              </a:rPr>
              <a:t> Joriver Rodrigues Canedo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888" y="846915"/>
            <a:ext cx="7920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Gerência </a:t>
            </a:r>
            <a:r>
              <a:rPr spc="5" dirty="0"/>
              <a:t>de </a:t>
            </a:r>
            <a:r>
              <a:rPr spc="-15" dirty="0"/>
              <a:t>Configuração </a:t>
            </a:r>
            <a:r>
              <a:rPr spc="5" dirty="0"/>
              <a:t>de</a:t>
            </a:r>
            <a:r>
              <a:rPr spc="-80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0147" y="1857230"/>
            <a:ext cx="7320280" cy="43713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atividades </a:t>
            </a:r>
            <a:r>
              <a:rPr sz="3200" dirty="0">
                <a:latin typeface="Calibri"/>
                <a:cs typeface="Calibri"/>
              </a:rPr>
              <a:t>são </a:t>
            </a:r>
            <a:r>
              <a:rPr sz="3200" spc="-10" dirty="0">
                <a:latin typeface="Calibri"/>
                <a:cs typeface="Calibri"/>
              </a:rPr>
              <a:t>desenvolvidas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para: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Identificar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alteração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Controlar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alteração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50">
              <a:latin typeface="Calibri"/>
              <a:cs typeface="Calibri"/>
            </a:endParaRPr>
          </a:p>
          <a:p>
            <a:pPr marL="756285" marR="5080" indent="-287020">
              <a:lnSpc>
                <a:spcPts val="302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Assegurar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alteração </a:t>
            </a:r>
            <a:r>
              <a:rPr sz="2800" spc="-5" dirty="0">
                <a:latin typeface="Calibri"/>
                <a:cs typeface="Calibri"/>
              </a:rPr>
              <a:t>seja </a:t>
            </a:r>
            <a:r>
              <a:rPr sz="2800" spc="-10" dirty="0">
                <a:latin typeface="Calibri"/>
                <a:cs typeface="Calibri"/>
              </a:rPr>
              <a:t>implementada  </a:t>
            </a:r>
            <a:r>
              <a:rPr sz="2800" spc="-20" dirty="0">
                <a:latin typeface="Calibri"/>
                <a:cs typeface="Calibri"/>
              </a:rPr>
              <a:t>corretamente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Relatar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alterações aos outros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interessados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3024" y="811786"/>
            <a:ext cx="2043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H</a:t>
            </a:r>
            <a:r>
              <a:rPr sz="4400" dirty="0"/>
              <a:t>i</a:t>
            </a:r>
            <a:r>
              <a:rPr sz="4400" spc="-50" dirty="0"/>
              <a:t>s</a:t>
            </a:r>
            <a:r>
              <a:rPr sz="4400" spc="-25" dirty="0"/>
              <a:t>t</a:t>
            </a:r>
            <a:r>
              <a:rPr sz="4400" spc="10" dirty="0"/>
              <a:t>ó</a:t>
            </a:r>
            <a:r>
              <a:rPr sz="4400" spc="5" dirty="0"/>
              <a:t>r</a:t>
            </a:r>
            <a:r>
              <a:rPr sz="4400" dirty="0"/>
              <a:t>i</a:t>
            </a:r>
            <a:r>
              <a:rPr sz="4400" spc="-60" dirty="0"/>
              <a:t>c</a:t>
            </a:r>
            <a:r>
              <a:rPr sz="4400" dirty="0"/>
              <a:t>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959267"/>
            <a:ext cx="7985759" cy="426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9720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GC </a:t>
            </a:r>
            <a:r>
              <a:rPr sz="3000" spc="-20" dirty="0">
                <a:latin typeface="Calibri"/>
                <a:cs typeface="Calibri"/>
              </a:rPr>
              <a:t>para </a:t>
            </a:r>
            <a:r>
              <a:rPr sz="3000" spc="-15" dirty="0">
                <a:latin typeface="Calibri"/>
                <a:cs typeface="Calibri"/>
              </a:rPr>
              <a:t>produção </a:t>
            </a:r>
            <a:r>
              <a:rPr sz="3000" spc="-10" dirty="0">
                <a:latin typeface="Calibri"/>
                <a:cs typeface="Calibri"/>
              </a:rPr>
              <a:t>de </a:t>
            </a:r>
            <a:r>
              <a:rPr sz="3000" spc="-15" dirty="0">
                <a:latin typeface="Calibri"/>
                <a:cs typeface="Calibri"/>
              </a:rPr>
              <a:t>aviões </a:t>
            </a:r>
            <a:r>
              <a:rPr sz="3000" spc="-10" dirty="0">
                <a:latin typeface="Calibri"/>
                <a:cs typeface="Calibri"/>
              </a:rPr>
              <a:t>de </a:t>
            </a:r>
            <a:r>
              <a:rPr sz="3000" spc="-15" dirty="0">
                <a:latin typeface="Calibri"/>
                <a:cs typeface="Calibri"/>
              </a:rPr>
              <a:t>guerra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20" dirty="0">
                <a:latin typeface="Calibri"/>
                <a:cs typeface="Calibri"/>
              </a:rPr>
              <a:t>naves  </a:t>
            </a:r>
            <a:r>
              <a:rPr sz="3000" spc="-5" dirty="0">
                <a:latin typeface="Calibri"/>
                <a:cs typeface="Calibri"/>
              </a:rPr>
              <a:t>espaciais</a:t>
            </a:r>
            <a:endParaRPr sz="3000">
              <a:latin typeface="Calibri"/>
              <a:cs typeface="Calibri"/>
            </a:endParaRPr>
          </a:p>
          <a:p>
            <a:pPr marL="756285" marR="1209675" indent="-287020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10" dirty="0">
                <a:latin typeface="Calibri"/>
                <a:cs typeface="Calibri"/>
              </a:rPr>
              <a:t>Desenvolvimento de Hardware 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spc="-10" dirty="0">
                <a:latin typeface="Calibri"/>
                <a:cs typeface="Calibri"/>
              </a:rPr>
              <a:t>Controle de  Produção </a:t>
            </a:r>
            <a:r>
              <a:rPr sz="2600" spc="-5" dirty="0">
                <a:latin typeface="Calibri"/>
                <a:cs typeface="Calibri"/>
              </a:rPr>
              <a:t>(anos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50)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GCS </a:t>
            </a:r>
            <a:r>
              <a:rPr sz="3000" dirty="0">
                <a:latin typeface="Calibri"/>
                <a:cs typeface="Calibri"/>
              </a:rPr>
              <a:t>- </a:t>
            </a:r>
            <a:r>
              <a:rPr sz="3000" spc="-10" dirty="0">
                <a:latin typeface="Calibri"/>
                <a:cs typeface="Calibri"/>
              </a:rPr>
              <a:t>Aplicações </a:t>
            </a:r>
            <a:r>
              <a:rPr sz="3000" spc="-15" dirty="0">
                <a:latin typeface="Calibri"/>
                <a:cs typeface="Calibri"/>
              </a:rPr>
              <a:t>militares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10" dirty="0">
                <a:latin typeface="Calibri"/>
                <a:cs typeface="Calibri"/>
              </a:rPr>
              <a:t>aeroespaciais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(60-70)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Anos </a:t>
            </a:r>
            <a:r>
              <a:rPr sz="3000" dirty="0">
                <a:latin typeface="Calibri"/>
                <a:cs typeface="Calibri"/>
              </a:rPr>
              <a:t>80 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90</a:t>
            </a:r>
            <a:endParaRPr sz="3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Adoção </a:t>
            </a:r>
            <a:r>
              <a:rPr sz="2600" spc="-10" dirty="0">
                <a:latin typeface="Calibri"/>
                <a:cs typeface="Calibri"/>
              </a:rPr>
              <a:t>da </a:t>
            </a:r>
            <a:r>
              <a:rPr sz="2600" spc="5" dirty="0">
                <a:latin typeface="Calibri"/>
                <a:cs typeface="Calibri"/>
              </a:rPr>
              <a:t>GCS </a:t>
            </a:r>
            <a:r>
              <a:rPr sz="2600" spc="-5" dirty="0">
                <a:latin typeface="Calibri"/>
                <a:cs typeface="Calibri"/>
              </a:rPr>
              <a:t>por </a:t>
            </a:r>
            <a:r>
              <a:rPr sz="2600" spc="-15" dirty="0">
                <a:latin typeface="Calibri"/>
                <a:cs typeface="Calibri"/>
              </a:rPr>
              <a:t>organizações </a:t>
            </a:r>
            <a:r>
              <a:rPr sz="2600" spc="-5" dirty="0">
                <a:latin typeface="Calibri"/>
                <a:cs typeface="Calibri"/>
              </a:rPr>
              <a:t>não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militares</a:t>
            </a:r>
            <a:endParaRPr sz="2600">
              <a:latin typeface="Calibri"/>
              <a:cs typeface="Calibri"/>
            </a:endParaRPr>
          </a:p>
          <a:p>
            <a:pPr marL="756285" marR="309880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Normas </a:t>
            </a:r>
            <a:r>
              <a:rPr sz="2600" spc="-5" dirty="0">
                <a:latin typeface="Calibri"/>
                <a:cs typeface="Calibri"/>
              </a:rPr>
              <a:t>Internacionais (IEEE </a:t>
            </a:r>
            <a:r>
              <a:rPr sz="2600" spc="-15" dirty="0">
                <a:latin typeface="Calibri"/>
                <a:cs typeface="Calibri"/>
              </a:rPr>
              <a:t>Std </a:t>
            </a:r>
            <a:r>
              <a:rPr sz="2600" spc="-5" dirty="0">
                <a:latin typeface="Calibri"/>
                <a:cs typeface="Calibri"/>
              </a:rPr>
              <a:t>828, IEEE Std 1042,  </a:t>
            </a:r>
            <a:r>
              <a:rPr sz="2600" spc="-20" dirty="0">
                <a:latin typeface="Calibri"/>
                <a:cs typeface="Calibri"/>
              </a:rPr>
              <a:t>ISO, </a:t>
            </a:r>
            <a:r>
              <a:rPr sz="2600" spc="-10" dirty="0">
                <a:latin typeface="Calibri"/>
                <a:cs typeface="Calibri"/>
              </a:rPr>
              <a:t>etc)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907" y="811786"/>
            <a:ext cx="3016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C</a:t>
            </a:r>
            <a:r>
              <a:rPr sz="4400" spc="10" dirty="0"/>
              <a:t>o</a:t>
            </a:r>
            <a:r>
              <a:rPr sz="4400" spc="-25" dirty="0"/>
              <a:t>n</a:t>
            </a:r>
            <a:r>
              <a:rPr sz="4400" spc="20" dirty="0"/>
              <a:t>f</a:t>
            </a:r>
            <a:r>
              <a:rPr sz="4400" dirty="0"/>
              <a:t>i</a:t>
            </a:r>
            <a:r>
              <a:rPr sz="4400" spc="-5" dirty="0"/>
              <a:t>g</a:t>
            </a:r>
            <a:r>
              <a:rPr sz="4400" spc="-25" dirty="0"/>
              <a:t>u</a:t>
            </a:r>
            <a:r>
              <a:rPr sz="4400" spc="-85" dirty="0"/>
              <a:t>r</a:t>
            </a:r>
            <a:r>
              <a:rPr sz="4400" dirty="0"/>
              <a:t>a</a:t>
            </a:r>
            <a:r>
              <a:rPr sz="4400" spc="-15" dirty="0"/>
              <a:t>ç</a:t>
            </a:r>
            <a:r>
              <a:rPr sz="4400" dirty="0"/>
              <a:t>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8009255" cy="401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5" dirty="0">
                <a:latin typeface="Calibri"/>
                <a:cs typeface="Calibri"/>
              </a:rPr>
              <a:t>Configuração </a:t>
            </a:r>
            <a:r>
              <a:rPr sz="3200" spc="-10" dirty="0">
                <a:latin typeface="Calibri"/>
                <a:cs typeface="Calibri"/>
              </a:rPr>
              <a:t>de um </a:t>
            </a:r>
            <a:r>
              <a:rPr sz="3200" spc="-20" dirty="0">
                <a:latin typeface="Calibri"/>
                <a:cs typeface="Calibri"/>
              </a:rPr>
              <a:t>sistema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10" dirty="0">
                <a:latin typeface="Calibri"/>
                <a:cs typeface="Calibri"/>
              </a:rPr>
              <a:t>coleção de  </a:t>
            </a:r>
            <a:r>
              <a:rPr sz="3200" spc="-15" dirty="0">
                <a:latin typeface="Calibri"/>
                <a:cs typeface="Calibri"/>
              </a:rPr>
              <a:t>versões </a:t>
            </a:r>
            <a:r>
              <a:rPr sz="3200" spc="-10" dirty="0">
                <a:latin typeface="Calibri"/>
                <a:cs typeface="Calibri"/>
              </a:rPr>
              <a:t>específicas de </a:t>
            </a:r>
            <a:r>
              <a:rPr sz="3200" spc="-15" dirty="0">
                <a:latin typeface="Calibri"/>
                <a:cs typeface="Calibri"/>
              </a:rPr>
              <a:t>itens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configuração</a:t>
            </a:r>
            <a:endParaRPr sz="3200">
              <a:latin typeface="Calibri"/>
              <a:cs typeface="Calibri"/>
            </a:endParaRPr>
          </a:p>
          <a:p>
            <a:pPr marL="756285" marR="61341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Itens </a:t>
            </a:r>
            <a:r>
              <a:rPr sz="2800" spc="-15" dirty="0">
                <a:latin typeface="Calibri"/>
                <a:cs typeface="Calibri"/>
              </a:rPr>
              <a:t>de Configuração </a:t>
            </a:r>
            <a:r>
              <a:rPr sz="2800" spc="-20" dirty="0">
                <a:latin typeface="Calibri"/>
                <a:cs typeface="Calibri"/>
              </a:rPr>
              <a:t>(hardware, firmware </a:t>
            </a:r>
            <a:r>
              <a:rPr sz="2800" dirty="0">
                <a:latin typeface="Calibri"/>
                <a:cs typeface="Calibri"/>
              </a:rPr>
              <a:t>ou  </a:t>
            </a:r>
            <a:r>
              <a:rPr sz="2800" spc="-10" dirty="0">
                <a:latin typeface="Calibri"/>
                <a:cs typeface="Calibri"/>
              </a:rPr>
              <a:t>software)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Calibri"/>
              <a:cs typeface="Calibri"/>
            </a:endParaRPr>
          </a:p>
          <a:p>
            <a:pPr marL="355600" marR="16510" indent="-343535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São </a:t>
            </a:r>
            <a:r>
              <a:rPr sz="3200" spc="-5" dirty="0">
                <a:latin typeface="Calibri"/>
                <a:cs typeface="Calibri"/>
              </a:rPr>
              <a:t>combinados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acordo com  procedimentos </a:t>
            </a:r>
            <a:r>
              <a:rPr sz="3200" spc="-5" dirty="0">
                <a:latin typeface="Calibri"/>
                <a:cs typeface="Calibri"/>
              </a:rPr>
              <a:t>específicos </a:t>
            </a:r>
            <a:r>
              <a:rPr sz="3200" spc="-10" dirty="0">
                <a:latin typeface="Calibri"/>
                <a:cs typeface="Calibri"/>
              </a:rPr>
              <a:t>de construção </a:t>
            </a:r>
            <a:r>
              <a:rPr sz="3200" spc="-20" dirty="0">
                <a:latin typeface="Calibri"/>
                <a:cs typeface="Calibri"/>
              </a:rPr>
              <a:t>para  </a:t>
            </a:r>
            <a:r>
              <a:rPr sz="3200" spc="-5" dirty="0">
                <a:latin typeface="Calibri"/>
                <a:cs typeface="Calibri"/>
              </a:rPr>
              <a:t>servir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uma finalidade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particular.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3330" y="811786"/>
            <a:ext cx="3863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Outros</a:t>
            </a:r>
            <a:r>
              <a:rPr sz="4400" spc="-60" dirty="0"/>
              <a:t> </a:t>
            </a:r>
            <a:r>
              <a:rPr sz="4400" spc="-10" dirty="0"/>
              <a:t>conceitos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08985"/>
            <a:ext cx="7788909" cy="41592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83515" indent="-343535">
              <a:lnSpc>
                <a:spcPts val="3460"/>
              </a:lnSpc>
              <a:spcBef>
                <a:spcPts val="53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b="1" spc="-15" dirty="0">
                <a:latin typeface="Calibri"/>
                <a:cs typeface="Calibri"/>
              </a:rPr>
              <a:t>Item </a:t>
            </a:r>
            <a:r>
              <a:rPr sz="3200" b="1" spc="5" dirty="0">
                <a:latin typeface="Calibri"/>
                <a:cs typeface="Calibri"/>
              </a:rPr>
              <a:t>de </a:t>
            </a:r>
            <a:r>
              <a:rPr sz="3200" b="1" spc="-10" dirty="0">
                <a:latin typeface="Calibri"/>
                <a:cs typeface="Calibri"/>
              </a:rPr>
              <a:t>configuração</a:t>
            </a:r>
            <a:r>
              <a:rPr sz="3200" spc="-10" dirty="0">
                <a:latin typeface="Calibri"/>
                <a:cs typeface="Calibri"/>
              </a:rPr>
              <a:t>: Elemento unitário </a:t>
            </a:r>
            <a:r>
              <a:rPr sz="3200" dirty="0">
                <a:latin typeface="Calibri"/>
                <a:cs typeface="Calibri"/>
              </a:rPr>
              <a:t>ou  </a:t>
            </a:r>
            <a:r>
              <a:rPr sz="3200" spc="-10" dirty="0">
                <a:latin typeface="Calibri"/>
                <a:cs typeface="Calibri"/>
              </a:rPr>
              <a:t>um </a:t>
            </a:r>
            <a:r>
              <a:rPr sz="3200" spc="-5" dirty="0">
                <a:latin typeface="Calibri"/>
                <a:cs typeface="Calibri"/>
              </a:rPr>
              <a:t>grupo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elementos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30" dirty="0">
                <a:latin typeface="Calibri"/>
                <a:cs typeface="Calibri"/>
              </a:rPr>
              <a:t>efeito </a:t>
            </a:r>
            <a:r>
              <a:rPr sz="3200" spc="-10" dirty="0">
                <a:latin typeface="Calibri"/>
                <a:cs typeface="Calibri"/>
              </a:rPr>
              <a:t>de  </a:t>
            </a:r>
            <a:r>
              <a:rPr sz="3200" spc="-20" dirty="0">
                <a:latin typeface="Calibri"/>
                <a:cs typeface="Calibri"/>
              </a:rPr>
              <a:t>controle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 versão.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9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Código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Documentação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ts val="3020"/>
              </a:lnSpc>
              <a:spcBef>
                <a:spcPts val="72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Diagramas, planos, </a:t>
            </a:r>
            <a:r>
              <a:rPr sz="2800" spc="-20" dirty="0">
                <a:latin typeface="Calibri"/>
                <a:cs typeface="Calibri"/>
              </a:rPr>
              <a:t>ferramentas, </a:t>
            </a:r>
            <a:r>
              <a:rPr sz="2800" spc="-5" dirty="0">
                <a:latin typeface="Calibri"/>
                <a:cs typeface="Calibri"/>
              </a:rPr>
              <a:t>casos </a:t>
            </a:r>
            <a:r>
              <a:rPr sz="2800" spc="-15" dirty="0">
                <a:latin typeface="Calibri"/>
                <a:cs typeface="Calibri"/>
              </a:rPr>
              <a:t>de </a:t>
            </a:r>
            <a:r>
              <a:rPr sz="2800" spc="-30" dirty="0">
                <a:latin typeface="Calibri"/>
                <a:cs typeface="Calibri"/>
              </a:rPr>
              <a:t>teste 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5" dirty="0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  <a:p>
            <a:pPr marL="355600" marR="376555" indent="-343535">
              <a:lnSpc>
                <a:spcPts val="346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60" dirty="0">
                <a:latin typeface="Calibri"/>
                <a:cs typeface="Calibri"/>
              </a:rPr>
              <a:t>Todos </a:t>
            </a:r>
            <a:r>
              <a:rPr sz="3200" spc="-15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documentos </a:t>
            </a:r>
            <a:r>
              <a:rPr sz="3200" spc="-5" dirty="0">
                <a:latin typeface="Calibri"/>
                <a:cs typeface="Calibri"/>
              </a:rPr>
              <a:t>que podem </a:t>
            </a:r>
            <a:r>
              <a:rPr sz="3200" dirty="0">
                <a:latin typeface="Calibri"/>
                <a:cs typeface="Calibri"/>
              </a:rPr>
              <a:t>ser </a:t>
            </a:r>
            <a:r>
              <a:rPr sz="3200" spc="-15" dirty="0">
                <a:latin typeface="Calibri"/>
                <a:cs typeface="Calibri"/>
              </a:rPr>
              <a:t>úteis 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evolução </a:t>
            </a:r>
            <a:r>
              <a:rPr sz="3200" spc="-15" dirty="0">
                <a:latin typeface="Calibri"/>
                <a:cs typeface="Calibri"/>
              </a:rPr>
              <a:t>futura </a:t>
            </a:r>
            <a:r>
              <a:rPr sz="3200" spc="-10" dirty="0">
                <a:latin typeface="Calibri"/>
                <a:cs typeface="Calibri"/>
              </a:rPr>
              <a:t>do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sistema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0805" marR="5080" indent="-26187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Qual a importância </a:t>
            </a:r>
            <a:r>
              <a:rPr spc="-15" dirty="0"/>
              <a:t>do </a:t>
            </a:r>
            <a:r>
              <a:rPr spc="-25" dirty="0"/>
              <a:t>controle </a:t>
            </a:r>
            <a:r>
              <a:rPr spc="5" dirty="0"/>
              <a:t>de  </a:t>
            </a:r>
            <a:r>
              <a:rPr spc="-20" dirty="0"/>
              <a:t>versões?</a:t>
            </a:r>
          </a:p>
        </p:txBody>
      </p:sp>
      <p:sp>
        <p:nvSpPr>
          <p:cNvPr id="3" name="object 3"/>
          <p:cNvSpPr/>
          <p:nvPr/>
        </p:nvSpPr>
        <p:spPr>
          <a:xfrm>
            <a:off x="2292095" y="3080003"/>
            <a:ext cx="6106667" cy="1400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048" y="811786"/>
            <a:ext cx="42748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Problema</a:t>
            </a:r>
            <a:r>
              <a:rPr sz="4400" spc="-70" dirty="0"/>
              <a:t> </a:t>
            </a:r>
            <a:r>
              <a:rPr sz="4400" spc="-30" dirty="0"/>
              <a:t>exemplo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7792720" cy="41033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Problema</a:t>
            </a:r>
            <a:endParaRPr sz="3200">
              <a:latin typeface="Calibri"/>
              <a:cs typeface="Calibri"/>
            </a:endParaRPr>
          </a:p>
          <a:p>
            <a:pPr marL="756285" marR="360045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30" dirty="0">
                <a:latin typeface="Calibri"/>
                <a:cs typeface="Calibri"/>
              </a:rPr>
              <a:t>Você </a:t>
            </a:r>
            <a:r>
              <a:rPr sz="2800" spc="-10" dirty="0">
                <a:latin typeface="Calibri"/>
                <a:cs typeface="Calibri"/>
              </a:rPr>
              <a:t>precisa </a:t>
            </a:r>
            <a:r>
              <a:rPr sz="2800" spc="-15" dirty="0">
                <a:latin typeface="Calibri"/>
                <a:cs typeface="Calibri"/>
              </a:rPr>
              <a:t>editar </a:t>
            </a:r>
            <a:r>
              <a:rPr sz="2800" dirty="0">
                <a:latin typeface="Calibri"/>
                <a:cs typeface="Calibri"/>
              </a:rPr>
              <a:t>um </a:t>
            </a:r>
            <a:r>
              <a:rPr sz="2800" spc="-15" dirty="0">
                <a:latin typeface="Calibri"/>
                <a:cs typeface="Calibri"/>
              </a:rPr>
              <a:t>site </a:t>
            </a:r>
            <a:r>
              <a:rPr sz="2800" spc="-10" dirty="0">
                <a:latin typeface="Calibri"/>
                <a:cs typeface="Calibri"/>
              </a:rPr>
              <a:t>hospedado </a:t>
            </a:r>
            <a:r>
              <a:rPr sz="2800" spc="-5" dirty="0">
                <a:latin typeface="Calibri"/>
                <a:cs typeface="Calibri"/>
              </a:rPr>
              <a:t>em </a:t>
            </a:r>
            <a:r>
              <a:rPr sz="2800" spc="-15" dirty="0">
                <a:latin typeface="Calibri"/>
                <a:cs typeface="Calibri"/>
              </a:rPr>
              <a:t>um  </a:t>
            </a:r>
            <a:r>
              <a:rPr sz="2800" spc="-5" dirty="0">
                <a:latin typeface="Calibri"/>
                <a:cs typeface="Calibri"/>
              </a:rPr>
              <a:t>servidor: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Solução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1) </a:t>
            </a:r>
            <a:r>
              <a:rPr sz="2800" spc="-30" dirty="0">
                <a:latin typeface="Calibri"/>
                <a:cs typeface="Calibri"/>
              </a:rPr>
              <a:t>Você </a:t>
            </a:r>
            <a:r>
              <a:rPr sz="2800" spc="-20" dirty="0">
                <a:latin typeface="Calibri"/>
                <a:cs typeface="Calibri"/>
              </a:rPr>
              <a:t>faz </a:t>
            </a:r>
            <a:r>
              <a:rPr sz="2800" spc="-5" dirty="0">
                <a:latin typeface="Calibri"/>
                <a:cs typeface="Calibri"/>
              </a:rPr>
              <a:t>o download </a:t>
            </a:r>
            <a:r>
              <a:rPr sz="2800" spc="-15" dirty="0">
                <a:latin typeface="Calibri"/>
                <a:cs typeface="Calibri"/>
              </a:rPr>
              <a:t>via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FTP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2) </a:t>
            </a:r>
            <a:r>
              <a:rPr sz="2800" spc="-25" dirty="0">
                <a:latin typeface="Calibri"/>
                <a:cs typeface="Calibri"/>
              </a:rPr>
              <a:t>Faz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alterações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necessárias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Calibri"/>
                <a:cs typeface="Calibri"/>
              </a:rPr>
              <a:t>3) </a:t>
            </a:r>
            <a:r>
              <a:rPr sz="2800" spc="-15" dirty="0">
                <a:latin typeface="Calibri"/>
                <a:cs typeface="Calibri"/>
              </a:rPr>
              <a:t>Envia </a:t>
            </a:r>
            <a:r>
              <a:rPr sz="2800" dirty="0">
                <a:latin typeface="Calibri"/>
                <a:cs typeface="Calibri"/>
              </a:rPr>
              <a:t>os </a:t>
            </a:r>
            <a:r>
              <a:rPr sz="2800" spc="-15" dirty="0">
                <a:latin typeface="Calibri"/>
                <a:cs typeface="Calibri"/>
              </a:rPr>
              <a:t>arquivos alterados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o servidor </a:t>
            </a:r>
            <a:r>
              <a:rPr sz="2800" spc="-15" dirty="0">
                <a:latin typeface="Calibri"/>
                <a:cs typeface="Calibri"/>
              </a:rPr>
              <a:t>via  </a:t>
            </a:r>
            <a:r>
              <a:rPr sz="2800" spc="-5" dirty="0">
                <a:latin typeface="Calibri"/>
                <a:cs typeface="Calibri"/>
              </a:rPr>
              <a:t>FTP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4409" y="811786"/>
            <a:ext cx="4280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Problema</a:t>
            </a:r>
            <a:r>
              <a:rPr sz="4400" spc="-85" dirty="0"/>
              <a:t> </a:t>
            </a:r>
            <a:r>
              <a:rPr sz="4400" spc="-15" dirty="0"/>
              <a:t>Exemplo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32028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271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20" dirty="0">
                <a:latin typeface="Calibri"/>
                <a:cs typeface="Calibri"/>
              </a:rPr>
              <a:t>Agora </a:t>
            </a:r>
            <a:r>
              <a:rPr sz="3200" spc="-15" dirty="0">
                <a:latin typeface="Calibri"/>
                <a:cs typeface="Calibri"/>
              </a:rPr>
              <a:t>outro </a:t>
            </a:r>
            <a:r>
              <a:rPr sz="3200" spc="-10" dirty="0">
                <a:latin typeface="Calibri"/>
                <a:cs typeface="Calibri"/>
              </a:rPr>
              <a:t>desenvolvedor também </a:t>
            </a:r>
            <a:r>
              <a:rPr sz="3200" spc="-15" dirty="0">
                <a:latin typeface="Calibri"/>
                <a:cs typeface="Calibri"/>
              </a:rPr>
              <a:t>deve  </a:t>
            </a:r>
            <a:r>
              <a:rPr sz="3200" spc="-35" dirty="0">
                <a:latin typeface="Calibri"/>
                <a:cs typeface="Calibri"/>
              </a:rPr>
              <a:t>fazer </a:t>
            </a:r>
            <a:r>
              <a:rPr sz="3200" spc="-20" dirty="0">
                <a:latin typeface="Calibri"/>
                <a:cs typeface="Calibri"/>
              </a:rPr>
              <a:t>alterações </a:t>
            </a:r>
            <a:r>
              <a:rPr sz="3200" spc="-10" dirty="0">
                <a:latin typeface="Calibri"/>
                <a:cs typeface="Calibri"/>
              </a:rPr>
              <a:t>no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site...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Baixa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mesmo </a:t>
            </a:r>
            <a:r>
              <a:rPr sz="2800" spc="-15" dirty="0">
                <a:latin typeface="Calibri"/>
                <a:cs typeface="Calibri"/>
              </a:rPr>
              <a:t>arquivo </a:t>
            </a:r>
            <a:r>
              <a:rPr sz="2800" spc="-20" dirty="0">
                <a:latin typeface="Calibri"/>
                <a:cs typeface="Calibri"/>
              </a:rPr>
              <a:t>junto </a:t>
            </a:r>
            <a:r>
              <a:rPr sz="2800" spc="-15" dirty="0">
                <a:latin typeface="Calibri"/>
                <a:cs typeface="Calibri"/>
              </a:rPr>
              <a:t>com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você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Edita </a:t>
            </a:r>
            <a:r>
              <a:rPr sz="2800" spc="-5" dirty="0">
                <a:latin typeface="Calibri"/>
                <a:cs typeface="Calibri"/>
              </a:rPr>
              <a:t>e manda </a:t>
            </a:r>
            <a:r>
              <a:rPr sz="2800" spc="-25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o servidor </a:t>
            </a:r>
            <a:r>
              <a:rPr sz="2800" spc="-10" dirty="0">
                <a:latin typeface="Calibri"/>
                <a:cs typeface="Calibri"/>
              </a:rPr>
              <a:t>depois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você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Sobrescreve </a:t>
            </a:r>
            <a:r>
              <a:rPr sz="2800" spc="-10" dirty="0">
                <a:latin typeface="Calibri"/>
                <a:cs typeface="Calibri"/>
              </a:rPr>
              <a:t>suas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alterações!!!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662" y="811786"/>
            <a:ext cx="4573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Controle </a:t>
            </a:r>
            <a:r>
              <a:rPr sz="4400" spc="-15" dirty="0"/>
              <a:t>de</a:t>
            </a:r>
            <a:r>
              <a:rPr sz="4400" spc="-55" dirty="0"/>
              <a:t> </a:t>
            </a:r>
            <a:r>
              <a:rPr sz="4400" spc="-45" dirty="0"/>
              <a:t>Versões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99274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Principais objetivos </a:t>
            </a:r>
            <a:r>
              <a:rPr sz="3200" spc="-10" dirty="0">
                <a:latin typeface="Calibri"/>
                <a:cs typeface="Calibri"/>
              </a:rPr>
              <a:t>do </a:t>
            </a:r>
            <a:r>
              <a:rPr sz="3200" spc="-15" dirty="0">
                <a:latin typeface="Calibri"/>
                <a:cs typeface="Calibri"/>
              </a:rPr>
              <a:t>Controle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35" dirty="0">
                <a:latin typeface="Calibri"/>
                <a:cs typeface="Calibri"/>
              </a:rPr>
              <a:t>Versões </a:t>
            </a:r>
            <a:r>
              <a:rPr sz="3200" spc="5" dirty="0">
                <a:latin typeface="Calibri"/>
                <a:cs typeface="Calibri"/>
              </a:rPr>
              <a:t>do  </a:t>
            </a:r>
            <a:r>
              <a:rPr sz="3200" spc="-15" dirty="0">
                <a:latin typeface="Calibri"/>
                <a:cs typeface="Calibri"/>
              </a:rPr>
              <a:t>Sistema </a:t>
            </a:r>
            <a:r>
              <a:rPr sz="3200" spc="-5" dirty="0">
                <a:latin typeface="Calibri"/>
                <a:cs typeface="Calibri"/>
              </a:rPr>
              <a:t>[Sink,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2011]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35" dirty="0">
                <a:latin typeface="Calibri"/>
                <a:cs typeface="Calibri"/>
              </a:rPr>
              <a:t>Trabalhar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simultaneamente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Evitar </a:t>
            </a:r>
            <a:r>
              <a:rPr sz="2800" spc="-15" dirty="0">
                <a:latin typeface="Calibri"/>
                <a:cs typeface="Calibri"/>
              </a:rPr>
              <a:t>conflitos 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alterações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Manter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versões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4979" y="5219700"/>
            <a:ext cx="7200900" cy="1124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177" y="811786"/>
            <a:ext cx="5154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Controle </a:t>
            </a:r>
            <a:r>
              <a:rPr sz="4400" spc="-15" dirty="0"/>
              <a:t>de</a:t>
            </a:r>
            <a:r>
              <a:rPr sz="4400" spc="-40" dirty="0"/>
              <a:t> </a:t>
            </a:r>
            <a:r>
              <a:rPr sz="4400" spc="-10" dirty="0"/>
              <a:t>Mudanças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877040"/>
            <a:ext cx="7134859" cy="42360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82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5" dirty="0">
                <a:latin typeface="Calibri"/>
                <a:cs typeface="Calibri"/>
              </a:rPr>
              <a:t>Objetivo: </a:t>
            </a:r>
            <a:r>
              <a:rPr sz="3000" spc="-15" dirty="0">
                <a:latin typeface="Calibri"/>
                <a:cs typeface="Calibri"/>
              </a:rPr>
              <a:t>Garantir </a:t>
            </a:r>
            <a:r>
              <a:rPr sz="3000" spc="-5" dirty="0">
                <a:latin typeface="Calibri"/>
                <a:cs typeface="Calibri"/>
              </a:rPr>
              <a:t>que </a:t>
            </a:r>
            <a:r>
              <a:rPr sz="3000" spc="-10" dirty="0">
                <a:latin typeface="Calibri"/>
                <a:cs typeface="Calibri"/>
              </a:rPr>
              <a:t>todas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mudanças  </a:t>
            </a:r>
            <a:r>
              <a:rPr sz="3000" spc="-15" dirty="0">
                <a:latin typeface="Calibri"/>
                <a:cs typeface="Calibri"/>
              </a:rPr>
              <a:t>ocorram </a:t>
            </a:r>
            <a:r>
              <a:rPr sz="3000" spc="-10" dirty="0">
                <a:latin typeface="Calibri"/>
                <a:cs typeface="Calibri"/>
              </a:rPr>
              <a:t>de </a:t>
            </a:r>
            <a:r>
              <a:rPr sz="3000" spc="-15" dirty="0">
                <a:latin typeface="Calibri"/>
                <a:cs typeface="Calibri"/>
              </a:rPr>
              <a:t>maneira controlada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otimizada</a:t>
            </a:r>
            <a:endParaRPr sz="3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10" dirty="0">
                <a:latin typeface="Calibri"/>
                <a:cs typeface="Calibri"/>
              </a:rPr>
              <a:t>Manter histórico de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mudança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ts val="311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Justificar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mudança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59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15" dirty="0">
                <a:latin typeface="Calibri"/>
                <a:cs typeface="Calibri"/>
              </a:rPr>
              <a:t>Exemplo:</a:t>
            </a:r>
            <a:endParaRPr sz="3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Mudanças </a:t>
            </a:r>
            <a:r>
              <a:rPr sz="2600" spc="5" dirty="0">
                <a:latin typeface="Calibri"/>
                <a:cs typeface="Calibri"/>
              </a:rPr>
              <a:t>da </a:t>
            </a:r>
            <a:r>
              <a:rPr sz="2600" spc="-15" dirty="0">
                <a:latin typeface="Calibri"/>
                <a:cs typeface="Calibri"/>
              </a:rPr>
              <a:t>versão </a:t>
            </a:r>
            <a:r>
              <a:rPr sz="2600" dirty="0">
                <a:latin typeface="Calibri"/>
                <a:cs typeface="Calibri"/>
              </a:rPr>
              <a:t>2.2 </a:t>
            </a:r>
            <a:r>
              <a:rPr sz="2600" spc="-10" dirty="0">
                <a:latin typeface="Calibri"/>
                <a:cs typeface="Calibri"/>
              </a:rPr>
              <a:t>para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versão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2.3: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15"/>
              </a:spcBef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15" dirty="0">
                <a:latin typeface="Calibri"/>
                <a:cs typeface="Calibri"/>
              </a:rPr>
              <a:t>correção </a:t>
            </a:r>
            <a:r>
              <a:rPr sz="2200" dirty="0">
                <a:latin typeface="Calibri"/>
                <a:cs typeface="Calibri"/>
              </a:rPr>
              <a:t>do </a:t>
            </a:r>
            <a:r>
              <a:rPr sz="2200" spc="-20" dirty="0">
                <a:latin typeface="Calibri"/>
                <a:cs typeface="Calibri"/>
              </a:rPr>
              <a:t>defeito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D345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15" dirty="0">
                <a:latin typeface="Calibri"/>
                <a:cs typeface="Calibri"/>
              </a:rPr>
              <a:t>correção </a:t>
            </a:r>
            <a:r>
              <a:rPr sz="2200" dirty="0">
                <a:latin typeface="Calibri"/>
                <a:cs typeface="Calibri"/>
              </a:rPr>
              <a:t>do </a:t>
            </a:r>
            <a:r>
              <a:rPr sz="2200" spc="-20" dirty="0">
                <a:latin typeface="Calibri"/>
                <a:cs typeface="Calibri"/>
              </a:rPr>
              <a:t>defeito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D346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ts val="2630"/>
              </a:lnSpc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5" dirty="0">
                <a:latin typeface="Calibri"/>
                <a:cs typeface="Calibri"/>
              </a:rPr>
              <a:t>adicionada a funcionalidade </a:t>
            </a:r>
            <a:r>
              <a:rPr sz="2200" spc="-10" dirty="0">
                <a:latin typeface="Calibri"/>
                <a:cs typeface="Calibri"/>
              </a:rPr>
              <a:t>do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RF44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311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Pendências </a:t>
            </a:r>
            <a:r>
              <a:rPr sz="2600" spc="-10" dirty="0">
                <a:latin typeface="Calibri"/>
                <a:cs typeface="Calibri"/>
              </a:rPr>
              <a:t>para </a:t>
            </a:r>
            <a:r>
              <a:rPr sz="2600" spc="-5" dirty="0">
                <a:latin typeface="Calibri"/>
                <a:cs typeface="Calibri"/>
              </a:rPr>
              <a:t>uma </a:t>
            </a:r>
            <a:r>
              <a:rPr sz="2600" spc="-15" dirty="0">
                <a:latin typeface="Calibri"/>
                <a:cs typeface="Calibri"/>
              </a:rPr>
              <a:t>versão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posterior:</a:t>
            </a:r>
            <a:endParaRPr sz="26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0"/>
              </a:spcBef>
              <a:tabLst>
                <a:tab pos="11550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200" spc="-10" dirty="0">
                <a:latin typeface="Calibri"/>
                <a:cs typeface="Calibri"/>
              </a:rPr>
              <a:t>melhorar </a:t>
            </a:r>
            <a:r>
              <a:rPr sz="2200" spc="-5" dirty="0">
                <a:latin typeface="Calibri"/>
                <a:cs typeface="Calibri"/>
              </a:rPr>
              <a:t>usabilidade </a:t>
            </a:r>
            <a:r>
              <a:rPr sz="2200" spc="-10" dirty="0">
                <a:latin typeface="Calibri"/>
                <a:cs typeface="Calibri"/>
              </a:rPr>
              <a:t>da </a:t>
            </a:r>
            <a:r>
              <a:rPr sz="2200" spc="-15" dirty="0">
                <a:latin typeface="Calibri"/>
                <a:cs typeface="Calibri"/>
              </a:rPr>
              <a:t>interface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I43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187" y="811786"/>
            <a:ext cx="6607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/>
              <a:t>GCS </a:t>
            </a:r>
            <a:r>
              <a:rPr sz="4400" dirty="0"/>
              <a:t>e </a:t>
            </a:r>
            <a:r>
              <a:rPr sz="4400" spc="5" dirty="0"/>
              <a:t>Modelos </a:t>
            </a:r>
            <a:r>
              <a:rPr sz="4400" spc="10" dirty="0"/>
              <a:t>de</a:t>
            </a:r>
            <a:r>
              <a:rPr sz="4400" spc="-170" dirty="0"/>
              <a:t> </a:t>
            </a:r>
            <a:r>
              <a:rPr sz="4400" dirty="0"/>
              <a:t>Qualidade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61022"/>
            <a:ext cx="5635625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ISO</a:t>
            </a:r>
            <a:r>
              <a:rPr sz="3200" dirty="0">
                <a:latin typeface="Calibri"/>
                <a:cs typeface="Calibri"/>
              </a:rPr>
              <a:t> 12207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CMMI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10" dirty="0">
                <a:latin typeface="Calibri"/>
                <a:cs typeface="Calibri"/>
              </a:rPr>
              <a:t>Nível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MR- </a:t>
            </a:r>
            <a:r>
              <a:rPr sz="3200" spc="-5" dirty="0">
                <a:latin typeface="Calibri"/>
                <a:cs typeface="Calibri"/>
              </a:rPr>
              <a:t>MPS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10" dirty="0">
                <a:latin typeface="Calibri"/>
                <a:cs typeface="Calibri"/>
              </a:rPr>
              <a:t>Nível 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(Gerenciado)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673" y="811786"/>
            <a:ext cx="2423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Motivação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79064" y="1647826"/>
            <a:ext cx="4301236" cy="5531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673" y="811786"/>
            <a:ext cx="2423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Motivação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857210"/>
            <a:ext cx="6636384" cy="427228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R="1710055" algn="r">
              <a:lnSpc>
                <a:spcPct val="100000"/>
              </a:lnSpc>
              <a:spcBef>
                <a:spcPts val="894"/>
              </a:spcBef>
              <a:tabLst>
                <a:tab pos="3422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20" dirty="0">
                <a:latin typeface="Calibri"/>
                <a:cs typeface="Calibri"/>
              </a:rPr>
              <a:t>Durante </a:t>
            </a:r>
            <a:r>
              <a:rPr sz="3200" dirty="0">
                <a:latin typeface="Calibri"/>
                <a:cs typeface="Calibri"/>
              </a:rPr>
              <a:t>a vida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acadêmica...</a:t>
            </a:r>
            <a:endParaRPr sz="3200">
              <a:latin typeface="Calibri"/>
              <a:cs typeface="Calibri"/>
            </a:endParaRPr>
          </a:p>
          <a:p>
            <a:pPr marR="1742439" algn="r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45" dirty="0">
                <a:latin typeface="Calibri"/>
                <a:cs typeface="Calibri"/>
              </a:rPr>
              <a:t>“Jurava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15" dirty="0">
                <a:latin typeface="Calibri"/>
                <a:cs typeface="Calibri"/>
              </a:rPr>
              <a:t>tinha </a:t>
            </a:r>
            <a:r>
              <a:rPr sz="2800" spc="-25" dirty="0">
                <a:latin typeface="Calibri"/>
                <a:cs typeface="Calibri"/>
              </a:rPr>
              <a:t>feito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isso!”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“Por </a:t>
            </a:r>
            <a:r>
              <a:rPr sz="2800" spc="-10" dirty="0">
                <a:latin typeface="Calibri"/>
                <a:cs typeface="Calibri"/>
              </a:rPr>
              <a:t>que/Quando </a:t>
            </a:r>
            <a:r>
              <a:rPr sz="2800" spc="-20" dirty="0">
                <a:latin typeface="Calibri"/>
                <a:cs typeface="Calibri"/>
              </a:rPr>
              <a:t>parou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funcionar?”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“trabalhoFinal2testado(2).doc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trabalhoFinal2ultimate.doc”?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5" dirty="0">
                <a:latin typeface="Calibri"/>
                <a:cs typeface="Calibri"/>
              </a:rPr>
              <a:t>“Perdi </a:t>
            </a:r>
            <a:r>
              <a:rPr sz="2800" spc="-5" dirty="0">
                <a:latin typeface="Calibri"/>
                <a:cs typeface="Calibri"/>
              </a:rPr>
              <a:t>meu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pendrive”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libri"/>
                <a:cs typeface="Calibri"/>
              </a:rPr>
              <a:t>“De </a:t>
            </a:r>
            <a:r>
              <a:rPr sz="2800" spc="-15" dirty="0">
                <a:latin typeface="Calibri"/>
                <a:cs typeface="Calibri"/>
              </a:rPr>
              <a:t>novo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não!!”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em </a:t>
            </a:r>
            <a:r>
              <a:rPr sz="3200" spc="-15" dirty="0">
                <a:latin typeface="Calibri"/>
                <a:cs typeface="Calibri"/>
              </a:rPr>
              <a:t>ambientes </a:t>
            </a:r>
            <a:r>
              <a:rPr sz="3200" spc="5" dirty="0">
                <a:latin typeface="Calibri"/>
                <a:cs typeface="Calibri"/>
              </a:rPr>
              <a:t>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desenvolvimento?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673" y="811786"/>
            <a:ext cx="2423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Motivação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7895590" cy="3732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Processo </a:t>
            </a:r>
            <a:r>
              <a:rPr sz="3200" spc="-15" dirty="0">
                <a:latin typeface="Calibri"/>
                <a:cs typeface="Calibri"/>
              </a:rPr>
              <a:t>importante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spc="-30" dirty="0">
                <a:latin typeface="Calibri"/>
                <a:cs typeface="Calibri"/>
              </a:rPr>
              <a:t>foca </a:t>
            </a:r>
            <a:r>
              <a:rPr sz="3200" spc="-10" dirty="0">
                <a:latin typeface="Calibri"/>
                <a:cs typeface="Calibri"/>
              </a:rPr>
              <a:t>em </a:t>
            </a:r>
            <a:r>
              <a:rPr sz="3200" spc="-15" dirty="0">
                <a:latin typeface="Calibri"/>
                <a:cs typeface="Calibri"/>
              </a:rPr>
              <a:t>administrar 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5" dirty="0">
                <a:latin typeface="Calibri"/>
                <a:cs typeface="Calibri"/>
              </a:rPr>
              <a:t>produtos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 err="1">
                <a:latin typeface="Calibri"/>
                <a:cs typeface="Calibri"/>
              </a:rPr>
              <a:t>trabalho</a:t>
            </a:r>
            <a:r>
              <a:rPr lang="pt-BR" sz="3200" spc="-10" dirty="0">
                <a:latin typeface="Calibri"/>
                <a:cs typeface="Calibri"/>
              </a:rPr>
              <a:t> (Artefatos)</a:t>
            </a:r>
            <a:r>
              <a:rPr sz="3200" spc="-10" dirty="0">
                <a:latin typeface="Calibri"/>
                <a:cs typeface="Calibri"/>
              </a:rPr>
              <a:t>;</a:t>
            </a:r>
            <a:endParaRPr sz="3200" dirty="0">
              <a:latin typeface="Calibri"/>
              <a:cs typeface="Calibri"/>
            </a:endParaRPr>
          </a:p>
          <a:p>
            <a:pPr marL="355600" marR="1050290" indent="-343535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Mudança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um elemento </a:t>
            </a:r>
            <a:r>
              <a:rPr sz="3200" spc="-20" dirty="0">
                <a:latin typeface="Calibri"/>
                <a:cs typeface="Calibri"/>
              </a:rPr>
              <a:t>constante </a:t>
            </a:r>
            <a:r>
              <a:rPr sz="3200" spc="5" dirty="0">
                <a:latin typeface="Calibri"/>
                <a:cs typeface="Calibri"/>
              </a:rPr>
              <a:t>em  </a:t>
            </a:r>
            <a:r>
              <a:rPr sz="3200" spc="-10" dirty="0">
                <a:latin typeface="Calibri"/>
                <a:cs typeface="Calibri"/>
              </a:rPr>
              <a:t>ambientes de desenvolvimento;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0" dirty="0">
                <a:latin typeface="Calibri"/>
                <a:cs typeface="Calibri"/>
              </a:rPr>
              <a:t>Processo </a:t>
            </a:r>
            <a:r>
              <a:rPr sz="3200" spc="-20" dirty="0">
                <a:latin typeface="Calibri"/>
                <a:cs typeface="Calibri"/>
              </a:rPr>
              <a:t>fortemente </a:t>
            </a:r>
            <a:r>
              <a:rPr sz="3200" spc="-10" dirty="0">
                <a:latin typeface="Calibri"/>
                <a:cs typeface="Calibri"/>
              </a:rPr>
              <a:t>relacionado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outros</a:t>
            </a:r>
            <a:endParaRPr sz="3200" dirty="0">
              <a:latin typeface="Calibri"/>
              <a:cs typeface="Calibri"/>
            </a:endParaRPr>
          </a:p>
          <a:p>
            <a:pPr marL="355600" marR="25400" indent="-343535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Normas </a:t>
            </a:r>
            <a:r>
              <a:rPr sz="3200" dirty="0">
                <a:latin typeface="Calibri"/>
                <a:cs typeface="Calibri"/>
              </a:rPr>
              <a:t>e Modelos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Qualidade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Software  </a:t>
            </a:r>
            <a:r>
              <a:rPr sz="3200" spc="-5" dirty="0">
                <a:latin typeface="Calibri"/>
                <a:cs typeface="Calibri"/>
              </a:rPr>
              <a:t>(ISO </a:t>
            </a:r>
            <a:r>
              <a:rPr sz="3200" spc="-10" dirty="0">
                <a:latin typeface="Calibri"/>
                <a:cs typeface="Calibri"/>
              </a:rPr>
              <a:t>12207, </a:t>
            </a:r>
            <a:r>
              <a:rPr sz="3200" spc="-5" dirty="0">
                <a:latin typeface="Calibri"/>
                <a:cs typeface="Calibri"/>
              </a:rPr>
              <a:t>CMMI,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MPS.BR)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673" y="811786"/>
            <a:ext cx="2423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Motivação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47" y="1957861"/>
            <a:ext cx="8049895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4470" indent="-34353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5" dirty="0">
                <a:latin typeface="Calibri"/>
                <a:cs typeface="Calibri"/>
              </a:rPr>
              <a:t>Projetos </a:t>
            </a:r>
            <a:r>
              <a:rPr sz="3200" spc="-10" dirty="0">
                <a:latin typeface="Calibri"/>
                <a:cs typeface="Calibri"/>
              </a:rPr>
              <a:t>cada </a:t>
            </a:r>
            <a:r>
              <a:rPr sz="3200" spc="-20" dirty="0">
                <a:latin typeface="Calibri"/>
                <a:cs typeface="Calibri"/>
              </a:rPr>
              <a:t>vez </a:t>
            </a:r>
            <a:r>
              <a:rPr sz="3200" dirty="0">
                <a:latin typeface="Calibri"/>
                <a:cs typeface="Calibri"/>
              </a:rPr>
              <a:t>mais </a:t>
            </a:r>
            <a:r>
              <a:rPr sz="3200" spc="-20" dirty="0">
                <a:latin typeface="Calibri"/>
                <a:cs typeface="Calibri"/>
              </a:rPr>
              <a:t>complexos </a:t>
            </a:r>
            <a:r>
              <a:rPr sz="3200" spc="-10" dirty="0">
                <a:latin typeface="Calibri"/>
                <a:cs typeface="Calibri"/>
              </a:rPr>
              <a:t>em relação  </a:t>
            </a:r>
            <a:r>
              <a:rPr sz="3200" dirty="0">
                <a:latin typeface="Calibri"/>
                <a:cs typeface="Calibri"/>
              </a:rPr>
              <a:t>ao </a:t>
            </a:r>
            <a:r>
              <a:rPr sz="3200" spc="-15" dirty="0">
                <a:latin typeface="Calibri"/>
                <a:cs typeface="Calibri"/>
              </a:rPr>
              <a:t>tamanho, </a:t>
            </a:r>
            <a:r>
              <a:rPr sz="3200" spc="-10" dirty="0">
                <a:latin typeface="Calibri"/>
                <a:cs typeface="Calibri"/>
              </a:rPr>
              <a:t>sofisticação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tecnologias  envolvidas;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15" dirty="0">
                <a:latin typeface="Calibri"/>
                <a:cs typeface="Calibri"/>
              </a:rPr>
              <a:t>Grandes </a:t>
            </a:r>
            <a:r>
              <a:rPr sz="3200" spc="-5" dirty="0">
                <a:latin typeface="Calibri"/>
                <a:cs typeface="Calibri"/>
              </a:rPr>
              <a:t>equipes </a:t>
            </a:r>
            <a:r>
              <a:rPr sz="3200" spc="-15" dirty="0">
                <a:latin typeface="Calibri"/>
                <a:cs typeface="Calibri"/>
              </a:rPr>
              <a:t>geograficamente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dispersas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5" dirty="0">
                <a:latin typeface="Calibri"/>
                <a:cs typeface="Calibri"/>
              </a:rPr>
              <a:t>Desafio </a:t>
            </a:r>
            <a:r>
              <a:rPr sz="3200" spc="5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lidar </a:t>
            </a:r>
            <a:r>
              <a:rPr sz="3200" spc="-10" dirty="0">
                <a:latin typeface="Calibri"/>
                <a:cs typeface="Calibri"/>
              </a:rPr>
              <a:t>com equipes em um ambiente  de atividade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criativa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512" y="657225"/>
            <a:ext cx="5863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Gerência </a:t>
            </a:r>
            <a:r>
              <a:rPr sz="4400" spc="10" dirty="0"/>
              <a:t>de</a:t>
            </a:r>
            <a:r>
              <a:rPr sz="4400" spc="-45" dirty="0"/>
              <a:t> </a:t>
            </a:r>
            <a:r>
              <a:rPr sz="4400" spc="-15" dirty="0"/>
              <a:t>Configuração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327345" y="1508381"/>
            <a:ext cx="8035925" cy="525817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marR="709295" indent="-342900">
              <a:lnSpc>
                <a:spcPct val="80000"/>
              </a:lnSpc>
              <a:spcBef>
                <a:spcPts val="585"/>
              </a:spcBef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arte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5" dirty="0">
                <a:latin typeface="Calibri"/>
                <a:cs typeface="Calibri"/>
              </a:rPr>
              <a:t>coordenar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desenvolvimento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software para minimizar  </a:t>
            </a:r>
            <a:r>
              <a:rPr sz="2400" spc="-5" dirty="0">
                <a:latin typeface="Calibri"/>
                <a:cs typeface="Calibri"/>
              </a:rPr>
              <a:t>confusão </a:t>
            </a:r>
            <a:r>
              <a:rPr sz="2400" dirty="0">
                <a:latin typeface="Calibri"/>
                <a:cs typeface="Calibri"/>
              </a:rPr>
              <a:t>é chamada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GC.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54965" marR="1405890" indent="-342900">
              <a:lnSpc>
                <a:spcPct val="8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objetivo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0" dirty="0">
                <a:latin typeface="Calibri"/>
                <a:cs typeface="Calibri"/>
              </a:rPr>
              <a:t>maximizar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produtividade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minimizar os erros.  </a:t>
            </a:r>
            <a:r>
              <a:rPr sz="2400" dirty="0">
                <a:latin typeface="Calibri"/>
                <a:cs typeface="Calibri"/>
              </a:rPr>
              <a:t>(Babish,1986)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54965" marR="976630" indent="-342900">
              <a:lnSpc>
                <a:spcPct val="8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GCS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5" dirty="0">
                <a:latin typeface="Calibri"/>
                <a:cs typeface="Calibri"/>
              </a:rPr>
              <a:t>uma disciplina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controle da evolução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sistemas de  software. </a:t>
            </a:r>
            <a:r>
              <a:rPr sz="2400" spc="-5" dirty="0">
                <a:latin typeface="Calibri"/>
                <a:cs typeface="Calibri"/>
              </a:rPr>
              <a:t>(Dart,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1991)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Calibri"/>
              <a:cs typeface="Calibri"/>
            </a:endParaRPr>
          </a:p>
          <a:p>
            <a:pPr marL="354965" marR="5080" indent="-342900">
              <a:lnSpc>
                <a:spcPts val="192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GC </a:t>
            </a:r>
            <a:r>
              <a:rPr sz="2400" dirty="0">
                <a:latin typeface="Calibri"/>
                <a:cs typeface="Calibri"/>
              </a:rPr>
              <a:t>é a </a:t>
            </a:r>
            <a:r>
              <a:rPr sz="2400" spc="-10" dirty="0">
                <a:latin typeface="Calibri"/>
                <a:cs typeface="Calibri"/>
              </a:rPr>
              <a:t>prática de </a:t>
            </a:r>
            <a:r>
              <a:rPr sz="2400" spc="-5" dirty="0">
                <a:latin typeface="Calibri"/>
                <a:cs typeface="Calibri"/>
              </a:rPr>
              <a:t>lidar </a:t>
            </a:r>
            <a:r>
              <a:rPr sz="2400" dirty="0">
                <a:latin typeface="Calibri"/>
                <a:cs typeface="Calibri"/>
              </a:rPr>
              <a:t>com </a:t>
            </a:r>
            <a:r>
              <a:rPr sz="2400" spc="-5" dirty="0">
                <a:latin typeface="Calibri"/>
                <a:cs typeface="Calibri"/>
              </a:rPr>
              <a:t>modificações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forma </a:t>
            </a:r>
            <a:r>
              <a:rPr sz="2400" spc="-10" dirty="0">
                <a:latin typeface="Calibri"/>
                <a:cs typeface="Calibri"/>
              </a:rPr>
              <a:t>sistemática, </a:t>
            </a:r>
            <a:r>
              <a:rPr sz="2400" spc="-5" dirty="0">
                <a:latin typeface="Calibri"/>
                <a:cs typeface="Calibri"/>
              </a:rPr>
              <a:t>permitindo  que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sistema tenha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sua </a:t>
            </a:r>
            <a:r>
              <a:rPr sz="2400" spc="-10" dirty="0">
                <a:latin typeface="Calibri"/>
                <a:cs typeface="Calibri"/>
              </a:rPr>
              <a:t>integridade </a:t>
            </a:r>
            <a:r>
              <a:rPr sz="2400" spc="-5" dirty="0">
                <a:latin typeface="Calibri"/>
                <a:cs typeface="Calibri"/>
              </a:rPr>
              <a:t>mantida </a:t>
            </a:r>
            <a:r>
              <a:rPr sz="2400" spc="-10" dirty="0">
                <a:latin typeface="Calibri"/>
                <a:cs typeface="Calibri"/>
              </a:rPr>
              <a:t>com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passar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5" dirty="0">
                <a:latin typeface="Calibri"/>
                <a:cs typeface="Calibri"/>
              </a:rPr>
              <a:t>tempo.  (McConnell)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alibri"/>
              <a:cs typeface="Calibri"/>
            </a:endParaRPr>
          </a:p>
          <a:p>
            <a:pPr marL="354965" marR="197485" indent="-342900">
              <a:lnSpc>
                <a:spcPct val="80000"/>
              </a:lnSpc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GC </a:t>
            </a:r>
            <a:r>
              <a:rPr sz="2400" dirty="0">
                <a:latin typeface="Calibri"/>
                <a:cs typeface="Calibri"/>
              </a:rPr>
              <a:t>é a </a:t>
            </a:r>
            <a:r>
              <a:rPr sz="2400" spc="-5" dirty="0">
                <a:latin typeface="Calibri"/>
                <a:cs typeface="Calibri"/>
              </a:rPr>
              <a:t>disciplina </a:t>
            </a:r>
            <a:r>
              <a:rPr sz="2400" spc="5" dirty="0">
                <a:latin typeface="Calibri"/>
                <a:cs typeface="Calibri"/>
              </a:rPr>
              <a:t>que </a:t>
            </a:r>
            <a:r>
              <a:rPr sz="2400" spc="-5" dirty="0">
                <a:latin typeface="Calibri"/>
                <a:cs typeface="Calibri"/>
              </a:rPr>
              <a:t>nos permite </a:t>
            </a:r>
            <a:r>
              <a:rPr sz="2400" spc="-10" dirty="0">
                <a:latin typeface="Calibri"/>
                <a:cs typeface="Calibri"/>
              </a:rPr>
              <a:t>evoluir produtos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forma  controlada, </a:t>
            </a:r>
            <a:r>
              <a:rPr sz="2400" dirty="0">
                <a:latin typeface="Calibri"/>
                <a:cs typeface="Calibri"/>
              </a:rPr>
              <a:t>e, </a:t>
            </a:r>
            <a:r>
              <a:rPr sz="2400" spc="-15" dirty="0">
                <a:latin typeface="Calibri"/>
                <a:cs typeface="Calibri"/>
              </a:rPr>
              <a:t>desta </a:t>
            </a:r>
            <a:r>
              <a:rPr sz="2400" spc="-10" dirty="0">
                <a:latin typeface="Calibri"/>
                <a:cs typeface="Calibri"/>
              </a:rPr>
              <a:t>forma, </a:t>
            </a:r>
            <a:r>
              <a:rPr sz="2400" spc="-5" dirty="0">
                <a:latin typeface="Calibri"/>
                <a:cs typeface="Calibri"/>
              </a:rPr>
              <a:t>contribui </a:t>
            </a:r>
            <a:r>
              <a:rPr sz="2400" dirty="0">
                <a:latin typeface="Calibri"/>
                <a:cs typeface="Calibri"/>
              </a:rPr>
              <a:t>na </a:t>
            </a:r>
            <a:r>
              <a:rPr sz="2400" spc="-15" dirty="0">
                <a:latin typeface="Calibri"/>
                <a:cs typeface="Calibri"/>
              </a:rPr>
              <a:t>satisfação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restrições </a:t>
            </a:r>
            <a:r>
              <a:rPr sz="2400" dirty="0">
                <a:latin typeface="Calibri"/>
                <a:cs typeface="Calibri"/>
              </a:rPr>
              <a:t>de  </a:t>
            </a:r>
            <a:r>
              <a:rPr sz="2400" spc="-5" dirty="0">
                <a:latin typeface="Calibri"/>
                <a:cs typeface="Calibri"/>
              </a:rPr>
              <a:t>qualidade </a:t>
            </a:r>
            <a:r>
              <a:rPr sz="2400" dirty="0">
                <a:latin typeface="Calibri"/>
                <a:cs typeface="Calibri"/>
              </a:rPr>
              <a:t>e de </a:t>
            </a:r>
            <a:r>
              <a:rPr sz="2400" spc="-5" dirty="0">
                <a:latin typeface="Calibri"/>
                <a:cs typeface="Calibri"/>
              </a:rPr>
              <a:t>tempo. </a:t>
            </a:r>
            <a:r>
              <a:rPr sz="2400" spc="-20" dirty="0">
                <a:latin typeface="Calibri"/>
                <a:cs typeface="Calibri"/>
              </a:rPr>
              <a:t>(Stublier, </a:t>
            </a:r>
            <a:r>
              <a:rPr sz="2400" spc="5" dirty="0">
                <a:latin typeface="Calibri"/>
                <a:cs typeface="Calibri"/>
              </a:rPr>
              <a:t>2000)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513" y="811786"/>
            <a:ext cx="5863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Gerência </a:t>
            </a:r>
            <a:r>
              <a:rPr sz="4400" spc="10" dirty="0"/>
              <a:t>de</a:t>
            </a:r>
            <a:r>
              <a:rPr sz="4400" spc="-45" dirty="0"/>
              <a:t> </a:t>
            </a:r>
            <a:r>
              <a:rPr sz="4400" spc="-15" dirty="0"/>
              <a:t>Configuração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92" y="1913689"/>
            <a:ext cx="7542530" cy="432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15" dirty="0">
                <a:latin typeface="Calibri"/>
                <a:cs typeface="Calibri"/>
              </a:rPr>
              <a:t>Manter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10" dirty="0">
                <a:latin typeface="Calibri"/>
                <a:cs typeface="Calibri"/>
              </a:rPr>
              <a:t>disponibilizar </a:t>
            </a:r>
            <a:r>
              <a:rPr sz="3000" spc="-15" dirty="0">
                <a:latin typeface="Calibri"/>
                <a:cs typeface="Calibri"/>
              </a:rPr>
              <a:t>produtos </a:t>
            </a:r>
            <a:r>
              <a:rPr sz="3000" spc="5" dirty="0">
                <a:latin typeface="Calibri"/>
                <a:cs typeface="Calibri"/>
              </a:rPr>
              <a:t>de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trabalho;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30" dirty="0">
                <a:latin typeface="Calibri"/>
                <a:cs typeface="Calibri"/>
              </a:rPr>
              <a:t>Identificar, </a:t>
            </a:r>
            <a:r>
              <a:rPr sz="3000" spc="-20" dirty="0">
                <a:latin typeface="Calibri"/>
                <a:cs typeface="Calibri"/>
              </a:rPr>
              <a:t>organizar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15" dirty="0">
                <a:latin typeface="Calibri"/>
                <a:cs typeface="Calibri"/>
              </a:rPr>
              <a:t>controlar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modificações;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alibri"/>
              <a:cs typeface="Calibri"/>
            </a:endParaRPr>
          </a:p>
          <a:p>
            <a:pPr marL="354965" marR="1109980" indent="-342900">
              <a:lnSpc>
                <a:spcPts val="324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10" dirty="0">
                <a:latin typeface="Calibri"/>
                <a:cs typeface="Calibri"/>
              </a:rPr>
              <a:t>Diminuição de </a:t>
            </a:r>
            <a:r>
              <a:rPr sz="3000" spc="-15" dirty="0">
                <a:latin typeface="Calibri"/>
                <a:cs typeface="Calibri"/>
              </a:rPr>
              <a:t>retrabalho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15" dirty="0">
                <a:latin typeface="Calibri"/>
                <a:cs typeface="Calibri"/>
              </a:rPr>
              <a:t>perdas </a:t>
            </a:r>
            <a:r>
              <a:rPr sz="3000" spc="-10" dirty="0">
                <a:latin typeface="Calibri"/>
                <a:cs typeface="Calibri"/>
              </a:rPr>
              <a:t>de  </a:t>
            </a:r>
            <a:r>
              <a:rPr sz="3000" spc="-15" dirty="0">
                <a:latin typeface="Calibri"/>
                <a:cs typeface="Calibri"/>
              </a:rPr>
              <a:t>informação: </a:t>
            </a:r>
            <a:r>
              <a:rPr sz="3000" spc="-10" dirty="0">
                <a:latin typeface="Calibri"/>
                <a:cs typeface="Calibri"/>
              </a:rPr>
              <a:t>aumento da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produtividade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Calibri"/>
              <a:cs typeface="Calibri"/>
            </a:endParaRPr>
          </a:p>
          <a:p>
            <a:pPr marL="354965" marR="5080" indent="-342900">
              <a:lnSpc>
                <a:spcPts val="3240"/>
              </a:lnSpc>
              <a:tabLst>
                <a:tab pos="354965" algn="l"/>
              </a:tabLst>
            </a:pPr>
            <a:r>
              <a:rPr sz="3000" dirty="0">
                <a:latin typeface="Arial"/>
                <a:cs typeface="Arial"/>
              </a:rPr>
              <a:t>•	</a:t>
            </a:r>
            <a:r>
              <a:rPr sz="3000" spc="-15" dirty="0">
                <a:latin typeface="Calibri"/>
                <a:cs typeface="Calibri"/>
              </a:rPr>
              <a:t>Garantir </a:t>
            </a:r>
            <a:r>
              <a:rPr sz="3000" spc="-5" dirty="0">
                <a:latin typeface="Calibri"/>
                <a:cs typeface="Calibri"/>
              </a:rPr>
              <a:t>que </a:t>
            </a:r>
            <a:r>
              <a:rPr sz="3000" spc="-10" dirty="0">
                <a:latin typeface="Calibri"/>
                <a:cs typeface="Calibri"/>
              </a:rPr>
              <a:t>tenha </a:t>
            </a:r>
            <a:r>
              <a:rPr sz="3000" dirty="0">
                <a:latin typeface="Calibri"/>
                <a:cs typeface="Calibri"/>
              </a:rPr>
              <a:t>sido </a:t>
            </a:r>
            <a:r>
              <a:rPr sz="3000" spc="-25" dirty="0">
                <a:latin typeface="Calibri"/>
                <a:cs typeface="Calibri"/>
              </a:rPr>
              <a:t>feito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que </a:t>
            </a:r>
            <a:r>
              <a:rPr sz="3000" spc="-15" dirty="0">
                <a:latin typeface="Calibri"/>
                <a:cs typeface="Calibri"/>
              </a:rPr>
              <a:t>deveria ter  </a:t>
            </a:r>
            <a:r>
              <a:rPr sz="3000" spc="-10" dirty="0">
                <a:latin typeface="Calibri"/>
                <a:cs typeface="Calibri"/>
              </a:rPr>
              <a:t>sido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feito;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387" y="811786"/>
            <a:ext cx="5384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Algumas</a:t>
            </a:r>
            <a:r>
              <a:rPr sz="4400" spc="-50" dirty="0"/>
              <a:t> </a:t>
            </a:r>
            <a:r>
              <a:rPr sz="4400" spc="-5" dirty="0"/>
              <a:t>Considerações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123" y="1906034"/>
            <a:ext cx="7827645" cy="45878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200" spc="-5" dirty="0">
                <a:latin typeface="Arial"/>
                <a:cs typeface="Arial"/>
              </a:rPr>
              <a:t>•	</a:t>
            </a:r>
            <a:r>
              <a:rPr sz="2400" spc="-10" dirty="0">
                <a:latin typeface="Calibri"/>
                <a:cs typeface="Calibri"/>
              </a:rPr>
              <a:t>GCS </a:t>
            </a:r>
            <a:r>
              <a:rPr lang="pt-BR" sz="2400" spc="-10" dirty="0">
                <a:latin typeface="Calibri"/>
                <a:cs typeface="Calibri"/>
              </a:rPr>
              <a:t>     NÃO    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é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Backup;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alibri"/>
              <a:cs typeface="Calibri"/>
            </a:endParaRPr>
          </a:p>
          <a:p>
            <a:pPr marL="354965" marR="140335" indent="-342900">
              <a:lnSpc>
                <a:spcPts val="2110"/>
              </a:lnSpc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É </a:t>
            </a:r>
            <a:r>
              <a:rPr sz="2400" spc="-10" dirty="0">
                <a:latin typeface="Calibri"/>
                <a:cs typeface="Calibri"/>
              </a:rPr>
              <a:t>necessário, </a:t>
            </a:r>
            <a:r>
              <a:rPr sz="2400" dirty="0">
                <a:latin typeface="Calibri"/>
                <a:cs typeface="Calibri"/>
              </a:rPr>
              <a:t>não </a:t>
            </a:r>
            <a:r>
              <a:rPr sz="2400" spc="-5" dirty="0">
                <a:latin typeface="Calibri"/>
                <a:cs typeface="Calibri"/>
              </a:rPr>
              <a:t>é </a:t>
            </a:r>
            <a:r>
              <a:rPr sz="2400" spc="-15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processo </a:t>
            </a:r>
            <a:r>
              <a:rPr sz="2400" spc="-5" dirty="0">
                <a:latin typeface="Calibri"/>
                <a:cs typeface="Calibri"/>
              </a:rPr>
              <a:t>simples, mas </a:t>
            </a:r>
            <a:r>
              <a:rPr sz="2400" spc="-25" dirty="0">
                <a:latin typeface="Calibri"/>
                <a:cs typeface="Calibri"/>
              </a:rPr>
              <a:t>foca </a:t>
            </a:r>
            <a:r>
              <a:rPr sz="2400" spc="-15" dirty="0">
                <a:latin typeface="Calibri"/>
                <a:cs typeface="Calibri"/>
              </a:rPr>
              <a:t>em </a:t>
            </a:r>
            <a:r>
              <a:rPr sz="2400" spc="-10" dirty="0">
                <a:latin typeface="Calibri"/>
                <a:cs typeface="Calibri"/>
              </a:rPr>
              <a:t>aumentar  produtividade;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A maioria </a:t>
            </a:r>
            <a:r>
              <a:rPr sz="2400" dirty="0">
                <a:latin typeface="Calibri"/>
                <a:cs typeface="Calibri"/>
              </a:rPr>
              <a:t>ou </a:t>
            </a:r>
            <a:r>
              <a:rPr sz="2400" spc="-5" dirty="0">
                <a:latin typeface="Calibri"/>
                <a:cs typeface="Calibri"/>
              </a:rPr>
              <a:t>todos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envolvidos no </a:t>
            </a:r>
            <a:r>
              <a:rPr sz="2400" spc="-15" dirty="0">
                <a:latin typeface="Calibri"/>
                <a:cs typeface="Calibri"/>
              </a:rPr>
              <a:t>projeto </a:t>
            </a:r>
            <a:r>
              <a:rPr sz="2400" spc="-25" dirty="0">
                <a:latin typeface="Calibri"/>
                <a:cs typeface="Calibri"/>
              </a:rPr>
              <a:t>fazem </a:t>
            </a:r>
            <a:r>
              <a:rPr sz="2400" spc="-5" dirty="0">
                <a:latin typeface="Calibri"/>
                <a:cs typeface="Calibri"/>
              </a:rPr>
              <a:t>uso </a:t>
            </a:r>
            <a:r>
              <a:rPr sz="2400" spc="-10" dirty="0">
                <a:latin typeface="Calibri"/>
                <a:cs typeface="Calibri"/>
              </a:rPr>
              <a:t>da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GCS;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Calibri"/>
              <a:cs typeface="Calibri"/>
            </a:endParaRPr>
          </a:p>
          <a:p>
            <a:pPr marL="354965" marR="5080" indent="-342900">
              <a:lnSpc>
                <a:spcPct val="80000"/>
              </a:lnSpc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5" dirty="0">
                <a:latin typeface="Calibri"/>
                <a:cs typeface="Calibri"/>
              </a:rPr>
              <a:t>Não </a:t>
            </a:r>
            <a:r>
              <a:rPr sz="2400" spc="-35" dirty="0">
                <a:latin typeface="Calibri"/>
                <a:cs typeface="Calibri"/>
              </a:rPr>
              <a:t>utilizar, </a:t>
            </a:r>
            <a:r>
              <a:rPr sz="2400" dirty="0">
                <a:latin typeface="Calibri"/>
                <a:cs typeface="Calibri"/>
              </a:rPr>
              <a:t>ou </a:t>
            </a:r>
            <a:r>
              <a:rPr sz="2400" spc="-10" dirty="0">
                <a:latin typeface="Calibri"/>
                <a:cs typeface="Calibri"/>
              </a:rPr>
              <a:t>utilizar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qualquer </a:t>
            </a:r>
            <a:r>
              <a:rPr sz="2400" spc="-15" dirty="0">
                <a:latin typeface="Calibri"/>
                <a:cs typeface="Calibri"/>
              </a:rPr>
              <a:t>jeito, </a:t>
            </a:r>
            <a:r>
              <a:rPr sz="2400" dirty="0">
                <a:latin typeface="Calibri"/>
                <a:cs typeface="Calibri"/>
              </a:rPr>
              <a:t>um </a:t>
            </a:r>
            <a:r>
              <a:rPr sz="2400" spc="-10" dirty="0">
                <a:latin typeface="Calibri"/>
                <a:cs typeface="Calibri"/>
              </a:rPr>
              <a:t>processo de GCS </a:t>
            </a:r>
            <a:r>
              <a:rPr sz="2400" spc="-20" dirty="0">
                <a:latin typeface="Calibri"/>
                <a:cs typeface="Calibri"/>
              </a:rPr>
              <a:t>traz  </a:t>
            </a:r>
            <a:r>
              <a:rPr sz="2400" spc="-15" dirty="0">
                <a:latin typeface="Calibri"/>
                <a:cs typeface="Calibri"/>
              </a:rPr>
              <a:t>muito </a:t>
            </a:r>
            <a:r>
              <a:rPr sz="2400" spc="-5" dirty="0">
                <a:latin typeface="Calibri"/>
                <a:cs typeface="Calibri"/>
              </a:rPr>
              <a:t>mais </a:t>
            </a:r>
            <a:r>
              <a:rPr sz="2400" spc="-10" dirty="0">
                <a:latin typeface="Calibri"/>
                <a:cs typeface="Calibri"/>
              </a:rPr>
              <a:t>problemas </a:t>
            </a:r>
            <a:r>
              <a:rPr sz="2400" spc="-5" dirty="0">
                <a:latin typeface="Calibri"/>
                <a:cs typeface="Calibri"/>
              </a:rPr>
              <a:t>e </a:t>
            </a:r>
            <a:r>
              <a:rPr sz="2400" spc="-10" dirty="0" err="1">
                <a:latin typeface="Calibri"/>
                <a:cs typeface="Calibri"/>
              </a:rPr>
              <a:t>atrasos</a:t>
            </a:r>
            <a:r>
              <a:rPr lang="pt-BR" sz="2400" spc="-10" dirty="0">
                <a:latin typeface="Calibri"/>
                <a:cs typeface="Calibri"/>
              </a:rPr>
              <a:t>, se mal </a:t>
            </a:r>
            <a:r>
              <a:rPr lang="pt-BR" sz="2400" spc="-10" dirty="0" err="1">
                <a:latin typeface="Calibri"/>
                <a:cs typeface="Calibri"/>
              </a:rPr>
              <a:t>feito,do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“perder tempo”  </a:t>
            </a:r>
            <a:r>
              <a:rPr sz="2400" spc="-5" dirty="0">
                <a:latin typeface="Calibri"/>
                <a:cs typeface="Calibri"/>
              </a:rPr>
              <a:t>planejando-o;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libri"/>
              <a:cs typeface="Calibri"/>
            </a:endParaRPr>
          </a:p>
          <a:p>
            <a:pPr marL="354965" marR="525780" indent="-342900">
              <a:lnSpc>
                <a:spcPts val="2110"/>
              </a:lnSpc>
              <a:spcBef>
                <a:spcPts val="5"/>
              </a:spcBef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•	</a:t>
            </a:r>
            <a:r>
              <a:rPr sz="2400" spc="-10" dirty="0" err="1">
                <a:latin typeface="Calibri"/>
                <a:cs typeface="Calibri"/>
              </a:rPr>
              <a:t>Complexidade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pt-BR" sz="2400" spc="-10" dirty="0">
                <a:latin typeface="Calibri"/>
                <a:cs typeface="Calibri"/>
              </a:rPr>
              <a:t>da GC </a:t>
            </a:r>
            <a:r>
              <a:rPr sz="2400" spc="-15" dirty="0" err="1">
                <a:latin typeface="Calibri"/>
                <a:cs typeface="Calibri"/>
              </a:rPr>
              <a:t>aumenta</a:t>
            </a:r>
            <a:r>
              <a:rPr sz="2400" spc="-15" dirty="0">
                <a:latin typeface="Calibri"/>
                <a:cs typeface="Calibri"/>
              </a:rPr>
              <a:t> conforme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complexidade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15" dirty="0">
                <a:latin typeface="Calibri"/>
                <a:cs typeface="Calibri"/>
              </a:rPr>
              <a:t>projeto  </a:t>
            </a:r>
            <a:r>
              <a:rPr sz="2400" spc="-10" dirty="0">
                <a:latin typeface="Calibri"/>
                <a:cs typeface="Calibri"/>
              </a:rPr>
              <a:t>cresce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58" y="811786"/>
            <a:ext cx="299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Resumindo...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10067" y="2276370"/>
            <a:ext cx="8034655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•	</a:t>
            </a:r>
            <a:r>
              <a:rPr sz="2800" spc="-20" dirty="0">
                <a:latin typeface="Calibri"/>
                <a:cs typeface="Calibri"/>
              </a:rPr>
              <a:t>Durante </a:t>
            </a:r>
            <a:r>
              <a:rPr sz="2800" spc="-5" dirty="0">
                <a:latin typeface="Calibri"/>
                <a:cs typeface="Calibri"/>
              </a:rPr>
              <a:t>o </a:t>
            </a:r>
            <a:r>
              <a:rPr sz="2800" spc="-10" dirty="0">
                <a:latin typeface="Calibri"/>
                <a:cs typeface="Calibri"/>
              </a:rPr>
              <a:t>desenvolvimento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10" dirty="0">
                <a:latin typeface="Calibri"/>
                <a:cs typeface="Calibri"/>
              </a:rPr>
              <a:t>queremos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saber: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spc="-5" dirty="0">
                <a:latin typeface="Calibri"/>
                <a:cs typeface="Calibri"/>
              </a:rPr>
              <a:t>O que mudou e quando? </a:t>
            </a:r>
            <a:r>
              <a:rPr sz="2800" b="1" spc="-15" dirty="0">
                <a:latin typeface="Calibri"/>
                <a:cs typeface="Calibri"/>
              </a:rPr>
              <a:t>(controle </a:t>
            </a:r>
            <a:r>
              <a:rPr sz="2800" b="1" spc="-10" dirty="0">
                <a:latin typeface="Calibri"/>
                <a:cs typeface="Calibri"/>
              </a:rPr>
              <a:t>de</a:t>
            </a:r>
            <a:r>
              <a:rPr sz="2800" b="1" spc="114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versão)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spc="-15" dirty="0">
                <a:latin typeface="Calibri"/>
                <a:cs typeface="Calibri"/>
              </a:rPr>
              <a:t>Por </a:t>
            </a:r>
            <a:r>
              <a:rPr sz="2800" spc="-5" dirty="0">
                <a:latin typeface="Calibri"/>
                <a:cs typeface="Calibri"/>
              </a:rPr>
              <a:t>que </a:t>
            </a:r>
            <a:r>
              <a:rPr sz="2800" spc="-10" dirty="0">
                <a:latin typeface="Calibri"/>
                <a:cs typeface="Calibri"/>
              </a:rPr>
              <a:t>mudou?</a:t>
            </a:r>
            <a:r>
              <a:rPr sz="2800" b="1" spc="-10" dirty="0">
                <a:latin typeface="Calibri"/>
                <a:cs typeface="Calibri"/>
              </a:rPr>
              <a:t>(controle de</a:t>
            </a:r>
            <a:r>
              <a:rPr sz="2800" b="1" spc="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mudanças)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spc="-10" dirty="0">
                <a:latin typeface="Calibri"/>
                <a:cs typeface="Calibri"/>
              </a:rPr>
              <a:t>Quem </a:t>
            </a:r>
            <a:r>
              <a:rPr sz="2800" spc="-35" dirty="0">
                <a:latin typeface="Calibri"/>
                <a:cs typeface="Calibri"/>
              </a:rPr>
              <a:t>fez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mudança? </a:t>
            </a:r>
            <a:r>
              <a:rPr sz="2800" b="1" spc="-10" dirty="0">
                <a:latin typeface="Calibri"/>
                <a:cs typeface="Calibri"/>
              </a:rPr>
              <a:t>(auditoria de</a:t>
            </a:r>
            <a:r>
              <a:rPr sz="2800" b="1" spc="19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configuração)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2800" spc="-10" dirty="0">
                <a:latin typeface="Calibri"/>
                <a:cs typeface="Calibri"/>
              </a:rPr>
              <a:t>Podemos </a:t>
            </a:r>
            <a:r>
              <a:rPr sz="2800" spc="-15" dirty="0">
                <a:latin typeface="Calibri"/>
                <a:cs typeface="Calibri"/>
              </a:rPr>
              <a:t>reproduzir </a:t>
            </a:r>
            <a:r>
              <a:rPr sz="2800" spc="-20" dirty="0">
                <a:latin typeface="Calibri"/>
                <a:cs typeface="Calibri"/>
              </a:rPr>
              <a:t>esta </a:t>
            </a:r>
            <a:r>
              <a:rPr sz="2800" spc="-10" dirty="0">
                <a:latin typeface="Calibri"/>
                <a:cs typeface="Calibri"/>
              </a:rPr>
              <a:t>mudança? </a:t>
            </a:r>
            <a:r>
              <a:rPr sz="2800" b="1" spc="-10" dirty="0">
                <a:latin typeface="Calibri"/>
                <a:cs typeface="Calibri"/>
              </a:rPr>
              <a:t>(auditoria de</a:t>
            </a:r>
            <a:r>
              <a:rPr sz="2800" b="1" spc="2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configuração)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55E1FD3A7DB74F99AB249C5F3096CA" ma:contentTypeVersion="0" ma:contentTypeDescription="Crie um novo documento." ma:contentTypeScope="" ma:versionID="c6d4f66e0073108f74926a29285bcc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D76164-52D2-4BF2-8671-49F19569B89B}"/>
</file>

<file path=customXml/itemProps2.xml><?xml version="1.0" encoding="utf-8"?>
<ds:datastoreItem xmlns:ds="http://schemas.openxmlformats.org/officeDocument/2006/customXml" ds:itemID="{04483FE5-E177-4C38-BF12-6C98C6DC9BE8}"/>
</file>

<file path=customXml/itemProps3.xml><?xml version="1.0" encoding="utf-8"?>
<ds:datastoreItem xmlns:ds="http://schemas.openxmlformats.org/officeDocument/2006/customXml" ds:itemID="{DD2A1E32-CBA2-4550-8BAF-46F26AB477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915</Words>
  <Application>Microsoft Office PowerPoint</Application>
  <PresentationFormat>Personalizar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CMP1493 – Gerência de Configuração  de Software</vt:lpstr>
      <vt:lpstr>Motivação</vt:lpstr>
      <vt:lpstr>Motivação</vt:lpstr>
      <vt:lpstr>Motivação</vt:lpstr>
      <vt:lpstr>Motivação</vt:lpstr>
      <vt:lpstr>Gerência de Configuração</vt:lpstr>
      <vt:lpstr>Gerência de Configuração</vt:lpstr>
      <vt:lpstr>Algumas Considerações</vt:lpstr>
      <vt:lpstr>Resumindo...</vt:lpstr>
      <vt:lpstr>Gerência de Configuração de Software</vt:lpstr>
      <vt:lpstr>Histórico</vt:lpstr>
      <vt:lpstr>Configuração</vt:lpstr>
      <vt:lpstr>Outros conceitos</vt:lpstr>
      <vt:lpstr>Qual a importância do controle de  versões?</vt:lpstr>
      <vt:lpstr>Problema exemplo</vt:lpstr>
      <vt:lpstr>Problema Exemplo</vt:lpstr>
      <vt:lpstr>Controle de Versões</vt:lpstr>
      <vt:lpstr>Controle de Mudanças</vt:lpstr>
      <vt:lpstr>GCS e Modelos de Qualidade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CMP1493 - Aula 1</dc:title>
  <dc:creator>Alexandre</dc:creator>
  <cp:lastModifiedBy>JORIVER RODRIGUES CANEDO</cp:lastModifiedBy>
  <cp:revision>4</cp:revision>
  <dcterms:created xsi:type="dcterms:W3CDTF">2020-08-25T21:56:54Z</dcterms:created>
  <dcterms:modified xsi:type="dcterms:W3CDTF">2020-08-26T00:56:40Z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2019-02-20T00:00:00Z</vt:filetime>
  </property>
  <property fmtid="{D5CDD505-2E9C-101B-9397-08002B2CF9AE}" pid="3" name="LastSaved">
    <vt:filetime>2020-08-25T00:00:00Z</vt:filetime>
  </property>
  <property fmtid="{D5CDD505-2E9C-101B-9397-08002B2CF9AE}" pid="4" name="ContentTypeId">
    <vt:lpwstr>0x0101009055E1FD3A7DB74F99AB249C5F3096CA</vt:lpwstr>
  </property>
</Properties>
</file>