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Maven Pro"/>
      <p:regular r:id="rId42"/>
      <p:bold r:id="rId43"/>
    </p:embeddedFont>
    <p:embeddedFont>
      <p:font typeface="Maven Pro Regular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MavenProRegular-bold.fntdata"/><Relationship Id="rId21" Type="http://schemas.openxmlformats.org/officeDocument/2006/relationships/slide" Target="slides/slide16.xml"/><Relationship Id="rId43" Type="http://schemas.openxmlformats.org/officeDocument/2006/relationships/font" Target="fonts/MavenPr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de7dc5f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de7dc5f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no Windows se os passos acima funcionam - Bruno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b60c027b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b60c027b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chave rsa - Bruno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b60c027b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b60c027b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Bruno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b60c027b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b60c027b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Bruno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b60c027b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b60c027b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Bruno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b60c027b1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b60c027b1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já foi explicado pelos alunos dos grupos anteriores, também podemos adicionar arquivos ao git/github dessa maneira - Bruno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b37fc4154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b37fc415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- Nikolly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b60c027b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b60c027b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repositório que deseja criar, procure os campos indicados acima </a:t>
            </a:r>
            <a:r>
              <a:rPr lang="pt-BR">
                <a:solidFill>
                  <a:schemeClr val="dk1"/>
                </a:solidFill>
              </a:rPr>
              <a:t>- Nikolly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b60c027b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b60c027b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- Nikolly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b37fc415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b37fc415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seu repositório é privado, existe uma maneira de colocar até 4 colaboradores no projeto, a não ser que sua conta seja “pro” então será possível adicionar mais colaboradores ao seu projeto. Para ser pro, entre na area de estudants do github e adicione seu email da católica. -Bruno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b60c027b1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b60c027b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 aos ícones em cada slide, que indicam onde cada operação será feita - Bruno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b37fc415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b37fc415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Bruno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9b37fc4154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9b37fc415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arrumar slide acima para não ficar confuso - Bruno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b37fc415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b37fc415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john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b60c027b1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b60c027b1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john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b60c027b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b60c027b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esses passos e tentar  criar a porcaria do branch - john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b97529e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b97529e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esses passos e tentar  criar a porcaria do branch - john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9b97529e1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9b97529e1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esses passos e tentar  criar a porcaria do branch - john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9b97529e1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9b97529e1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esses passos e tentar  criar a porcaria do branch - john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b37fc415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9b37fc415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todos nozes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08da545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08da545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 aos ícones em cada slide, que indicam onde cada operação será feita - Bruno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b60c027b1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b60c027b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recordando o funcionamento básico  - Bruno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b60c027b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b60c027b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Assim como foi dito pelos colegas nas apresentações anteriores…. - Nikolly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b60c027b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b60c027b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Adicione o nome do repositório e uma descrição, inicialmente vamos deixar o repositório público, para demonstrar posteriormente como mudar para privado.</a:t>
            </a:r>
            <a:r>
              <a:rPr lang="pt-BR">
                <a:solidFill>
                  <a:schemeClr val="dk1"/>
                </a:solidFill>
              </a:rPr>
              <a:t>- Nikolly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b37fc415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9b37fc415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Fazer uma assinatura permite que o versionamento contenha o nome do autor do push. Imagine que alguém fez uma modificação mas ali não tem quem fez. Seria trágico para a segurança de um  projeto. </a:t>
            </a:r>
            <a:r>
              <a:rPr lang="pt-BR">
                <a:solidFill>
                  <a:schemeClr val="dk1"/>
                </a:solidFill>
              </a:rPr>
              <a:t>- Nikolly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b60c027b1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b60c027b1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Mude os campos entre aspas! </a:t>
            </a:r>
            <a:r>
              <a:rPr lang="pt-BR">
                <a:solidFill>
                  <a:schemeClr val="dk1"/>
                </a:solidFill>
              </a:rPr>
              <a:t>- Nikolly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b37fc415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b37fc415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e para que serve a o protocolo rsa, a conexão ssh e a htmls do github (pesquisar para explicar)  - Bruno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99975" y="475150"/>
            <a:ext cx="4255500" cy="187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Boas Práticas de Segurança </a:t>
            </a:r>
            <a:r>
              <a:rPr lang="pt-BR" sz="2400"/>
              <a:t>em </a:t>
            </a:r>
            <a:r>
              <a:rPr lang="pt-BR" sz="2400"/>
              <a:t>Git e GitHub</a:t>
            </a:r>
            <a:endParaRPr sz="2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99975" y="2433013"/>
            <a:ext cx="4255500" cy="959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que </a:t>
            </a:r>
            <a:r>
              <a:rPr lang="pt-BR"/>
              <a:t>compõe</a:t>
            </a:r>
            <a:r>
              <a:rPr lang="pt-BR"/>
              <a:t> as notas de N1 da matéria Gerência de Configuração de Softwares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0" l="23893" r="25761" t="0"/>
          <a:stretch/>
        </p:blipFill>
        <p:spPr>
          <a:xfrm>
            <a:off x="5275450" y="753138"/>
            <a:ext cx="2725951" cy="2556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305350" y="3533438"/>
            <a:ext cx="4255500" cy="1134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34343"/>
                </a:solidFill>
              </a:rPr>
              <a:t>                           Professor: Joriver Canedo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34343"/>
                </a:solidFill>
              </a:rPr>
              <a:t>                      Alunos</a:t>
            </a:r>
            <a:r>
              <a:rPr b="1" lang="pt-BR" sz="1500">
                <a:solidFill>
                  <a:srgbClr val="434343"/>
                </a:solidFill>
              </a:rPr>
              <a:t>:</a:t>
            </a:r>
            <a:r>
              <a:rPr b="1" lang="pt-BR" sz="1500">
                <a:solidFill>
                  <a:srgbClr val="434343"/>
                </a:solidFill>
              </a:rPr>
              <a:t> Bruno C. Manso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34343"/>
                </a:solidFill>
              </a:rPr>
              <a:t>                                           João Victor Cardoso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34343"/>
                </a:solidFill>
              </a:rPr>
              <a:t>                                   Nikolly Cardoso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34343"/>
                </a:solidFill>
              </a:rPr>
              <a:t>                                   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chave pública RSA</a:t>
            </a:r>
            <a:endParaRPr/>
          </a:p>
        </p:txBody>
      </p:sp>
      <p:sp>
        <p:nvSpPr>
          <p:cNvPr id="380" name="Google Shape;380;p22"/>
          <p:cNvSpPr txBox="1"/>
          <p:nvPr>
            <p:ph idx="1" type="body"/>
          </p:nvPr>
        </p:nvSpPr>
        <p:spPr>
          <a:xfrm>
            <a:off x="315600" y="1524138"/>
            <a:ext cx="1666200" cy="581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No Terminal:</a:t>
            </a:r>
            <a:endParaRPr sz="2000"/>
          </a:p>
        </p:txBody>
      </p:sp>
      <p:pic>
        <p:nvPicPr>
          <p:cNvPr id="381" name="Google Shape;3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00" y="576000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sp>
        <p:nvSpPr>
          <p:cNvPr id="382" name="Google Shape;382;p22"/>
          <p:cNvSpPr txBox="1"/>
          <p:nvPr/>
        </p:nvSpPr>
        <p:spPr>
          <a:xfrm>
            <a:off x="790950" y="315185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eval "$(ssh-agent -s)"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790950" y="40404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cat ~/.ssh/id_rsa.pub 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790950" y="22633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ssh-keygen -t rsa -b 4096 -C “seuEmail@provedor.com”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 flipH="1">
            <a:off x="790950" y="22633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defina o caminho e senha e confirme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Pushes e Pulls Criptografados</a:t>
            </a:r>
            <a:endParaRPr/>
          </a:p>
        </p:txBody>
      </p:sp>
      <p:pic>
        <p:nvPicPr>
          <p:cNvPr id="391" name="Google Shape;3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00" y="576000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sp>
        <p:nvSpPr>
          <p:cNvPr id="392" name="Google Shape;392;p23"/>
          <p:cNvSpPr txBox="1"/>
          <p:nvPr/>
        </p:nvSpPr>
        <p:spPr>
          <a:xfrm>
            <a:off x="1016700" y="1696875"/>
            <a:ext cx="7110600" cy="2988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ssh-rsa AAAAB3NzaC1yc2EAAAADAQABAAACbgHhMudTgJQsd1mK+Q82EZ8YeriCRzt9JeRinrDQVbqR6k9qbkwLXMMWGI+eKKfy0mVyJYQ5030sbu/LDvbbvCBw07ZjvIE3xAuv2E9SyFOveqwjsni0aU7+d/oBwyHrUhDf/jlv2X0Ic8MQy9h+7HGxShUkceA4zz5maZ3PD+Icvk1al3o2CNhcIwMuBso9j/bBOlGVFJvLtBrddRZ1MxwyhPndy7te/7OnnXlea/KBd62A3do5uSWQUJyLUB8KCDFYai4Uc7bvl3TTMj+1S4y5yshfh6utyk76io87pL1wo+Q4a1Hh+vKxsUaxcPclrmguXQ4XRYndTJqO7Rv2ALlfIWvOnh+bec6H+tUeVmK4bolYrO2Iq93lgdu8jf7NQNn4GICr7ZsK9TOeI9r8G0Tf5ANk8dJYKRa4ca3UVzcUQTBQUyoeFTGW8WNwG8l3m6PUyZejpPZw2Ko0Q1e1BZhvbSXNrPtU2UyGLE/v/8uBekJv8dfNOTQPHSWm2cRaxycmOiO8GNw9Yxqs3PJE4DC5aMLHqY/OEOGr2WHWahF7KLSPq6fycWulB3niGLQgr1AANoeLOIcdrpnyggNg/RfrTrZfLX15jjbtswwfEXvzb8XS5mhPdZTHtzg3ao5uCLrHUPbSDxNUdI4PXb0lmIdAtSjOHidqxphBjcWVp5D8X7FOmzmciNNFLD6GnkKGmEiLdf6jwn+dhkTXLV2xkzylK/ON7rbuk6uhOu1oxsUuXDub0KoGYbuTkVzdZa6+5Yglr0mVstoQhjzu3wlnGTf+Qf/Jp532m5wZFC9BbY/bnUgDRxR0ogdxahcchLrbM= seuEmail@provedor.com</a:t>
            </a:r>
            <a:endParaRPr sz="13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1016700" y="1696875"/>
            <a:ext cx="7110600" cy="2988000"/>
          </a:xfrm>
          <a:prstGeom prst="rect">
            <a:avLst/>
          </a:prstGeom>
          <a:noFill/>
          <a:ln cap="flat" cmpd="sng" w="1905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0">
              <a:solidFill>
                <a:srgbClr val="A61C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A61C00"/>
                </a:solidFill>
                <a:latin typeface="Nunito"/>
                <a:ea typeface="Nunito"/>
                <a:cs typeface="Nunito"/>
                <a:sym typeface="Nunito"/>
              </a:rPr>
              <a:t>CONTROL + C</a:t>
            </a:r>
            <a:endParaRPr b="1" sz="7000">
              <a:solidFill>
                <a:srgbClr val="A61C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a chave ao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"/>
          <p:cNvSpPr txBox="1"/>
          <p:nvPr>
            <p:ph idx="1" type="body"/>
          </p:nvPr>
        </p:nvSpPr>
        <p:spPr>
          <a:xfrm>
            <a:off x="468000" y="1925050"/>
            <a:ext cx="2690100" cy="2086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rgbClr val="434343"/>
                </a:solidFill>
              </a:rPr>
              <a:t>Acesse a aba do perfil no GitHub, em </a:t>
            </a:r>
            <a:r>
              <a:rPr i="1" lang="pt-BR" sz="2000">
                <a:solidFill>
                  <a:srgbClr val="434343"/>
                </a:solidFill>
              </a:rPr>
              <a:t>Settings</a:t>
            </a:r>
            <a:r>
              <a:rPr lang="pt-BR" sz="2000">
                <a:solidFill>
                  <a:srgbClr val="434343"/>
                </a:solidFill>
              </a:rPr>
              <a:t>, escolha a opção abaixo, clique em new SSH Key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576000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01" name="Google Shape;4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925" y="1653200"/>
            <a:ext cx="2250100" cy="263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400000" dist="190500">
              <a:srgbClr val="000000">
                <a:alpha val="50000"/>
              </a:srgbClr>
            </a:outerShdw>
          </a:effectLst>
        </p:spPr>
      </p:pic>
      <p:pic>
        <p:nvPicPr>
          <p:cNvPr id="402" name="Google Shape;4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5100" y="1653198"/>
            <a:ext cx="2100200" cy="176322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pic>
        <p:nvPicPr>
          <p:cNvPr id="403" name="Google Shape;40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8850" y="3925975"/>
            <a:ext cx="992700" cy="35773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4" name="Google Shape;404;p24"/>
          <p:cNvSpPr/>
          <p:nvPr/>
        </p:nvSpPr>
        <p:spPr>
          <a:xfrm>
            <a:off x="4018900" y="360540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5" name="Google Shape;405;p24"/>
          <p:cNvSpPr/>
          <p:nvPr/>
        </p:nvSpPr>
        <p:spPr>
          <a:xfrm flipH="1">
            <a:off x="7961550" y="223260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24"/>
          <p:cNvSpPr/>
          <p:nvPr/>
        </p:nvSpPr>
        <p:spPr>
          <a:xfrm flipH="1">
            <a:off x="7961550" y="376567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IV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7" name="Google Shape;407;p24"/>
          <p:cNvSpPr/>
          <p:nvPr/>
        </p:nvSpPr>
        <p:spPr>
          <a:xfrm>
            <a:off x="4709200" y="149620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a chave ao GitHub</a:t>
            </a:r>
            <a:endParaRPr/>
          </a:p>
        </p:txBody>
      </p:sp>
      <p:sp>
        <p:nvSpPr>
          <p:cNvPr id="413" name="Google Shape;413;p25"/>
          <p:cNvSpPr txBox="1"/>
          <p:nvPr>
            <p:ph idx="1" type="body"/>
          </p:nvPr>
        </p:nvSpPr>
        <p:spPr>
          <a:xfrm>
            <a:off x="468000" y="1943138"/>
            <a:ext cx="2690100" cy="2086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rgbClr val="434343"/>
                </a:solidFill>
              </a:rPr>
              <a:t>Nomeie e cole a chave criada na opção sugerida, por fim clique em Add SSH Key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414" name="Google Shape;4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576000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15" name="Google Shape;4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600" y="1496200"/>
            <a:ext cx="5231650" cy="29806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416" name="Google Shape;416;p25"/>
          <p:cNvSpPr/>
          <p:nvPr/>
        </p:nvSpPr>
        <p:spPr>
          <a:xfrm>
            <a:off x="3453725" y="2682650"/>
            <a:ext cx="5042400" cy="1347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25"/>
          <p:cNvPicPr preferRelativeResize="0"/>
          <p:nvPr/>
        </p:nvPicPr>
        <p:blipFill rotWithShape="1">
          <a:blip r:embed="rId4">
            <a:alphaModFix/>
          </a:blip>
          <a:srcRect b="14922" l="1613" r="4056" t="39566"/>
          <a:stretch/>
        </p:blipFill>
        <p:spPr>
          <a:xfrm>
            <a:off x="3453725" y="2672275"/>
            <a:ext cx="5042401" cy="1357675"/>
          </a:xfrm>
          <a:prstGeom prst="rect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8" name="Google Shape;418;p25"/>
          <p:cNvSpPr/>
          <p:nvPr/>
        </p:nvSpPr>
        <p:spPr>
          <a:xfrm flipH="1">
            <a:off x="4226850" y="194315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9" name="Google Shape;419;p25"/>
          <p:cNvSpPr/>
          <p:nvPr/>
        </p:nvSpPr>
        <p:spPr>
          <a:xfrm flipH="1">
            <a:off x="8334425" y="297967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" name="Google Shape;420;p25"/>
          <p:cNvSpPr/>
          <p:nvPr/>
        </p:nvSpPr>
        <p:spPr>
          <a:xfrm>
            <a:off x="2771450" y="394452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r>
              <a:rPr lang="pt-BR">
                <a:solidFill>
                  <a:srgbClr val="FFFFFF"/>
                </a:solidFill>
              </a:rPr>
              <a:t>II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Obtendo o link SSH</a:t>
            </a:r>
            <a:endParaRPr/>
          </a:p>
        </p:txBody>
      </p:sp>
      <p:pic>
        <p:nvPicPr>
          <p:cNvPr id="426" name="Google Shape;4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350" y="1889738"/>
            <a:ext cx="3467100" cy="25050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427" name="Google Shape;427;p26"/>
          <p:cNvSpPr txBox="1"/>
          <p:nvPr>
            <p:ph idx="1" type="body"/>
          </p:nvPr>
        </p:nvSpPr>
        <p:spPr>
          <a:xfrm>
            <a:off x="468000" y="1656980"/>
            <a:ext cx="2690100" cy="29706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rgbClr val="434343"/>
                </a:solidFill>
              </a:rPr>
              <a:t>A nova camada de Segurança foi adicionada, para usá-la  em pushes e clones, basta copiar pelo link ssh disponibilizado no repositório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428" name="Google Shape;4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576000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29" name="Google Shape;429;p26"/>
          <p:cNvSpPr/>
          <p:nvPr/>
        </p:nvSpPr>
        <p:spPr>
          <a:xfrm flipH="1">
            <a:off x="7644125" y="178237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3776275" y="291957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4463000" y="3130750"/>
            <a:ext cx="2616000" cy="230100"/>
          </a:xfrm>
          <a:prstGeom prst="rect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Recordar é viver...</a:t>
            </a:r>
            <a:endParaRPr/>
          </a:p>
        </p:txBody>
      </p:sp>
      <p:sp>
        <p:nvSpPr>
          <p:cNvPr id="437" name="Google Shape;437;p27"/>
          <p:cNvSpPr txBox="1"/>
          <p:nvPr/>
        </p:nvSpPr>
        <p:spPr>
          <a:xfrm>
            <a:off x="772325" y="325825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commit -m “comentário sobre o push”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8" name="Google Shape;438;p27"/>
          <p:cNvSpPr txBox="1"/>
          <p:nvPr/>
        </p:nvSpPr>
        <p:spPr>
          <a:xfrm>
            <a:off x="772325" y="38787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push 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9" name="Google Shape;4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" y="484525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pic>
        <p:nvPicPr>
          <p:cNvPr id="440" name="Google Shape;4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28" y="763298"/>
            <a:ext cx="873693" cy="8528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41" name="Google Shape;441;p27"/>
          <p:cNvSpPr txBox="1"/>
          <p:nvPr/>
        </p:nvSpPr>
        <p:spPr>
          <a:xfrm>
            <a:off x="772325" y="449915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Enter passphrase for key '~/user/.ssh/id_rsa':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2" name="Google Shape;442;p27"/>
          <p:cNvSpPr txBox="1"/>
          <p:nvPr/>
        </p:nvSpPr>
        <p:spPr>
          <a:xfrm>
            <a:off x="772325" y="449915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Digite sua senha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3" name="Google Shape;443;p27"/>
          <p:cNvSpPr txBox="1"/>
          <p:nvPr/>
        </p:nvSpPr>
        <p:spPr>
          <a:xfrm>
            <a:off x="772325" y="26378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add .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4" name="Google Shape;444;p27"/>
          <p:cNvSpPr txBox="1"/>
          <p:nvPr/>
        </p:nvSpPr>
        <p:spPr>
          <a:xfrm>
            <a:off x="790950" y="1616125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clone </a:t>
            </a: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git@github.com:seuUser/seuRepositorio.git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5" name="Google Shape;445;p27"/>
          <p:cNvSpPr txBox="1"/>
          <p:nvPr>
            <p:ph idx="1" type="body"/>
          </p:nvPr>
        </p:nvSpPr>
        <p:spPr>
          <a:xfrm>
            <a:off x="4225" y="2126963"/>
            <a:ext cx="91440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após modificação do documento faça o versionamento: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 txBox="1"/>
          <p:nvPr>
            <p:ph type="title"/>
          </p:nvPr>
        </p:nvSpPr>
        <p:spPr>
          <a:xfrm>
            <a:off x="1707450" y="701225"/>
            <a:ext cx="56154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Terceira</a:t>
            </a:r>
            <a:r>
              <a:rPr lang="pt-BR"/>
              <a:t> Camada de Segurança</a:t>
            </a:r>
            <a:endParaRPr/>
          </a:p>
        </p:txBody>
      </p:sp>
      <p:sp>
        <p:nvSpPr>
          <p:cNvPr id="451" name="Google Shape;451;p28"/>
          <p:cNvSpPr txBox="1"/>
          <p:nvPr>
            <p:ph type="title"/>
          </p:nvPr>
        </p:nvSpPr>
        <p:spPr>
          <a:xfrm>
            <a:off x="1418851" y="3707700"/>
            <a:ext cx="61926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Tornando um repositório privado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452" name="Google Shape;4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100" y="2033777"/>
            <a:ext cx="1088075" cy="1088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Escondendo seu Respositório</a:t>
            </a:r>
            <a:endParaRPr/>
          </a:p>
        </p:txBody>
      </p:sp>
      <p:pic>
        <p:nvPicPr>
          <p:cNvPr id="458" name="Google Shape;4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25" y="590225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59" name="Google Shape;4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25" y="1821976"/>
            <a:ext cx="4667250" cy="9048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14300">
              <a:srgbClr val="000000">
                <a:alpha val="50000"/>
              </a:srgbClr>
            </a:outerShdw>
          </a:effectLst>
        </p:spPr>
      </p:pic>
      <p:sp>
        <p:nvSpPr>
          <p:cNvPr id="460" name="Google Shape;460;p29"/>
          <p:cNvSpPr/>
          <p:nvPr/>
        </p:nvSpPr>
        <p:spPr>
          <a:xfrm>
            <a:off x="1746050" y="2643225"/>
            <a:ext cx="690300" cy="67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endParaRPr/>
          </a:p>
        </p:txBody>
      </p:sp>
      <p:sp>
        <p:nvSpPr>
          <p:cNvPr id="461" name="Google Shape;461;p29"/>
          <p:cNvSpPr txBox="1"/>
          <p:nvPr/>
        </p:nvSpPr>
        <p:spPr>
          <a:xfrm>
            <a:off x="4967225" y="7425725"/>
            <a:ext cx="7347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2" name="Google Shape;46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0525" y="3652900"/>
            <a:ext cx="7322709" cy="9327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463" name="Google Shape;463;p29"/>
          <p:cNvSpPr/>
          <p:nvPr/>
        </p:nvSpPr>
        <p:spPr>
          <a:xfrm flipH="1" rot="10800000">
            <a:off x="7643875" y="3559125"/>
            <a:ext cx="690300" cy="67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4" name="Google Shape;464;p29"/>
          <p:cNvSpPr txBox="1"/>
          <p:nvPr>
            <p:ph idx="1" type="body"/>
          </p:nvPr>
        </p:nvSpPr>
        <p:spPr>
          <a:xfrm>
            <a:off x="6058425" y="1821968"/>
            <a:ext cx="2614800" cy="12039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Em setting procure a Danger Zone e clique em Change Visibility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0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Escondendo seu Respositório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25" y="590225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71" name="Google Shape;471;p30"/>
          <p:cNvPicPr preferRelativeResize="0"/>
          <p:nvPr/>
        </p:nvPicPr>
        <p:blipFill rotWithShape="1">
          <a:blip r:embed="rId4">
            <a:alphaModFix/>
          </a:blip>
          <a:srcRect b="0" l="0" r="0" t="77995"/>
          <a:stretch/>
        </p:blipFill>
        <p:spPr>
          <a:xfrm>
            <a:off x="5223913" y="3612925"/>
            <a:ext cx="2943425" cy="10816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472" name="Google Shape;472;p30"/>
          <p:cNvSpPr/>
          <p:nvPr/>
        </p:nvSpPr>
        <p:spPr>
          <a:xfrm>
            <a:off x="4799738" y="413017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IV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3" name="Google Shape;473;p30"/>
          <p:cNvPicPr preferRelativeResize="0"/>
          <p:nvPr/>
        </p:nvPicPr>
        <p:blipFill rotWithShape="1">
          <a:blip r:embed="rId4">
            <a:alphaModFix/>
          </a:blip>
          <a:srcRect b="21284" l="0" r="0" t="0"/>
          <a:stretch/>
        </p:blipFill>
        <p:spPr>
          <a:xfrm>
            <a:off x="1285800" y="1623200"/>
            <a:ext cx="2336425" cy="307140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474" name="Google Shape;474;p30"/>
          <p:cNvSpPr/>
          <p:nvPr/>
        </p:nvSpPr>
        <p:spPr>
          <a:xfrm flipH="1">
            <a:off x="2108850" y="240030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5" name="Google Shape;475;p30"/>
          <p:cNvSpPr txBox="1"/>
          <p:nvPr>
            <p:ph idx="1" type="body"/>
          </p:nvPr>
        </p:nvSpPr>
        <p:spPr>
          <a:xfrm>
            <a:off x="5223925" y="1423679"/>
            <a:ext cx="2614800" cy="19263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Marque a opção Make private, escreva o nome do repositório como indicado e prossiga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"/>
          <p:cNvSpPr txBox="1"/>
          <p:nvPr>
            <p:ph type="title"/>
          </p:nvPr>
        </p:nvSpPr>
        <p:spPr>
          <a:xfrm>
            <a:off x="1783663" y="701225"/>
            <a:ext cx="56154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Quarta</a:t>
            </a:r>
            <a:r>
              <a:rPr lang="pt-BR"/>
              <a:t> Camada de Segurança</a:t>
            </a:r>
            <a:endParaRPr/>
          </a:p>
        </p:txBody>
      </p:sp>
      <p:sp>
        <p:nvSpPr>
          <p:cNvPr id="481" name="Google Shape;481;p31"/>
          <p:cNvSpPr txBox="1"/>
          <p:nvPr>
            <p:ph type="title"/>
          </p:nvPr>
        </p:nvSpPr>
        <p:spPr>
          <a:xfrm>
            <a:off x="1475701" y="3719825"/>
            <a:ext cx="61926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Colaboradores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482" name="Google Shape;4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325" y="2039839"/>
            <a:ext cx="1088075" cy="1088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166850" y="722250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Plataformas utilizadas</a:t>
            </a:r>
            <a:endParaRPr/>
          </a:p>
        </p:txBody>
      </p:sp>
      <p:grpSp>
        <p:nvGrpSpPr>
          <p:cNvPr id="286" name="Google Shape;286;p14"/>
          <p:cNvGrpSpPr/>
          <p:nvPr/>
        </p:nvGrpSpPr>
        <p:grpSpPr>
          <a:xfrm>
            <a:off x="2129953" y="1715786"/>
            <a:ext cx="4335846" cy="852828"/>
            <a:chOff x="2129953" y="1715786"/>
            <a:chExt cx="4335846" cy="852828"/>
          </a:xfrm>
        </p:grpSpPr>
        <p:pic>
          <p:nvPicPr>
            <p:cNvPr id="287" name="Google Shape;28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29953" y="1715786"/>
              <a:ext cx="873693" cy="85282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88" name="Google Shape;288;p14"/>
            <p:cNvSpPr txBox="1"/>
            <p:nvPr/>
          </p:nvSpPr>
          <p:spPr>
            <a:xfrm>
              <a:off x="3148999" y="1874896"/>
              <a:ext cx="3316800" cy="534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900">
                  <a:solidFill>
                    <a:srgbClr val="434343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Git</a:t>
              </a:r>
              <a:endParaRPr sz="2900">
                <a:solidFill>
                  <a:srgbClr val="434343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grpSp>
        <p:nvGrpSpPr>
          <p:cNvPr id="289" name="Google Shape;289;p14"/>
          <p:cNvGrpSpPr/>
          <p:nvPr/>
        </p:nvGrpSpPr>
        <p:grpSpPr>
          <a:xfrm>
            <a:off x="2154057" y="2815459"/>
            <a:ext cx="4301267" cy="785322"/>
            <a:chOff x="2154057" y="2815459"/>
            <a:chExt cx="4301267" cy="785322"/>
          </a:xfrm>
        </p:grpSpPr>
        <p:pic>
          <p:nvPicPr>
            <p:cNvPr id="290" name="Google Shape;29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54057" y="2815459"/>
              <a:ext cx="785322" cy="78532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91" name="Google Shape;291;p14"/>
            <p:cNvSpPr txBox="1"/>
            <p:nvPr/>
          </p:nvSpPr>
          <p:spPr>
            <a:xfrm>
              <a:off x="3138524" y="2940827"/>
              <a:ext cx="3316800" cy="534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900">
                  <a:solidFill>
                    <a:srgbClr val="434343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GitHub</a:t>
              </a:r>
              <a:endParaRPr sz="2900">
                <a:solidFill>
                  <a:srgbClr val="434343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grpSp>
        <p:nvGrpSpPr>
          <p:cNvPr id="292" name="Google Shape;292;p14"/>
          <p:cNvGrpSpPr/>
          <p:nvPr/>
        </p:nvGrpSpPr>
        <p:grpSpPr>
          <a:xfrm>
            <a:off x="2053750" y="3865129"/>
            <a:ext cx="5309375" cy="701396"/>
            <a:chOff x="2053750" y="3865129"/>
            <a:chExt cx="5309375" cy="701396"/>
          </a:xfrm>
        </p:grpSpPr>
        <p:pic>
          <p:nvPicPr>
            <p:cNvPr id="293" name="Google Shape;293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53750" y="3865129"/>
              <a:ext cx="1005150" cy="70139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4020000" dist="95250">
                <a:srgbClr val="000000">
                  <a:alpha val="50000"/>
                </a:srgbClr>
              </a:outerShdw>
            </a:effectLst>
          </p:spPr>
        </p:pic>
        <p:sp>
          <p:nvSpPr>
            <p:cNvPr id="294" name="Google Shape;294;p14"/>
            <p:cNvSpPr txBox="1"/>
            <p:nvPr/>
          </p:nvSpPr>
          <p:spPr>
            <a:xfrm>
              <a:off x="3138525" y="3932550"/>
              <a:ext cx="4224600" cy="534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900">
                  <a:solidFill>
                    <a:srgbClr val="434343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Git Bash / Terminal</a:t>
              </a:r>
              <a:endParaRPr sz="2900">
                <a:solidFill>
                  <a:srgbClr val="434343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Escondendo seu Respositório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25" y="590225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89" name="Google Shape;4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900" y="1865950"/>
            <a:ext cx="2250100" cy="263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400000" dist="190500">
              <a:srgbClr val="000000">
                <a:alpha val="50000"/>
              </a:srgbClr>
            </a:outerShdw>
          </a:effectLst>
        </p:spPr>
      </p:pic>
      <p:sp>
        <p:nvSpPr>
          <p:cNvPr id="490" name="Google Shape;490;p32"/>
          <p:cNvSpPr/>
          <p:nvPr/>
        </p:nvSpPr>
        <p:spPr>
          <a:xfrm>
            <a:off x="1233875" y="381815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1" name="Google Shape;491;p32"/>
          <p:cNvSpPr/>
          <p:nvPr/>
        </p:nvSpPr>
        <p:spPr>
          <a:xfrm>
            <a:off x="1924175" y="170895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92" name="Google Shape;4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4749" y="1660050"/>
            <a:ext cx="2105025" cy="10572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493" name="Google Shape;493;p32"/>
          <p:cNvSpPr/>
          <p:nvPr/>
        </p:nvSpPr>
        <p:spPr>
          <a:xfrm flipH="1">
            <a:off x="5166350" y="1849538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94" name="Google Shape;49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6612" y="3039300"/>
            <a:ext cx="2781300" cy="18954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495" name="Google Shape;495;p32"/>
          <p:cNvSpPr/>
          <p:nvPr/>
        </p:nvSpPr>
        <p:spPr>
          <a:xfrm flipH="1">
            <a:off x="6203000" y="4172388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6" name="Google Shape;496;p32"/>
          <p:cNvSpPr txBox="1"/>
          <p:nvPr>
            <p:ph idx="1" type="body"/>
          </p:nvPr>
        </p:nvSpPr>
        <p:spPr>
          <a:xfrm>
            <a:off x="6589125" y="1423675"/>
            <a:ext cx="2473500" cy="28374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Clique no canto superior direito do GitHub, e em settings, clique em Manage Access em seguida insira a senha da sua conta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Escondendo seu Respositório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2" name="Google Shape;5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25" y="590225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03" name="Google Shape;5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600" y="1852888"/>
            <a:ext cx="1181100" cy="352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504" name="Google Shape;504;p33"/>
          <p:cNvSpPr/>
          <p:nvPr/>
        </p:nvSpPr>
        <p:spPr>
          <a:xfrm flipH="1">
            <a:off x="2776038" y="1689963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V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05" name="Google Shape;505;p33"/>
          <p:cNvPicPr preferRelativeResize="0"/>
          <p:nvPr/>
        </p:nvPicPr>
        <p:blipFill rotWithShape="1">
          <a:blip r:embed="rId5">
            <a:alphaModFix/>
          </a:blip>
          <a:srcRect b="3929" l="0" r="0" t="0"/>
          <a:stretch/>
        </p:blipFill>
        <p:spPr>
          <a:xfrm>
            <a:off x="5575550" y="1423675"/>
            <a:ext cx="2758875" cy="14872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5400000" dist="104775">
              <a:srgbClr val="000000">
                <a:alpha val="50000"/>
              </a:srgbClr>
            </a:outerShdw>
          </a:effectLst>
        </p:spPr>
      </p:pic>
      <p:sp>
        <p:nvSpPr>
          <p:cNvPr id="506" name="Google Shape;506;p33"/>
          <p:cNvSpPr/>
          <p:nvPr/>
        </p:nvSpPr>
        <p:spPr>
          <a:xfrm>
            <a:off x="5058838" y="208607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VI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07" name="Google Shape;5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7125" y="2910888"/>
            <a:ext cx="2859707" cy="192781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5400000" dist="114300">
              <a:srgbClr val="000000">
                <a:alpha val="40000"/>
              </a:srgbClr>
            </a:outerShdw>
          </a:effectLst>
        </p:spPr>
      </p:pic>
      <p:sp>
        <p:nvSpPr>
          <p:cNvPr id="508" name="Google Shape;508;p33"/>
          <p:cNvSpPr/>
          <p:nvPr/>
        </p:nvSpPr>
        <p:spPr>
          <a:xfrm flipH="1">
            <a:off x="3881688" y="4253988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VII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33"/>
          <p:cNvSpPr txBox="1"/>
          <p:nvPr>
            <p:ph idx="1" type="body"/>
          </p:nvPr>
        </p:nvSpPr>
        <p:spPr>
          <a:xfrm>
            <a:off x="5066500" y="3290700"/>
            <a:ext cx="3267900" cy="1548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Clique em Invite a colaborator, busque pelo usuário e o adicione ao seu repositório</a:t>
            </a:r>
            <a:endParaRPr sz="2000"/>
          </a:p>
        </p:txBody>
      </p:sp>
      <p:sp>
        <p:nvSpPr>
          <p:cNvPr id="510" name="Google Shape;510;p33"/>
          <p:cNvSpPr/>
          <p:nvPr/>
        </p:nvSpPr>
        <p:spPr>
          <a:xfrm>
            <a:off x="7194550" y="1905375"/>
            <a:ext cx="920100" cy="2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434343"/>
                </a:solidFill>
              </a:rPr>
              <a:t>repositorio</a:t>
            </a:r>
            <a:endParaRPr b="1" sz="800">
              <a:solidFill>
                <a:srgbClr val="434343"/>
              </a:solidFill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2678125" y="3421075"/>
            <a:ext cx="1266900" cy="2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434343"/>
                </a:solidFill>
              </a:rPr>
              <a:t>contaGit.</a:t>
            </a:r>
            <a:r>
              <a:rPr b="1" lang="pt-BR" sz="700">
                <a:solidFill>
                  <a:srgbClr val="434343"/>
                </a:solidFill>
              </a:rPr>
              <a:t>repositorio.io</a:t>
            </a:r>
            <a:endParaRPr b="1" sz="7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 txBox="1"/>
          <p:nvPr>
            <p:ph type="title"/>
          </p:nvPr>
        </p:nvSpPr>
        <p:spPr>
          <a:xfrm>
            <a:off x="1707450" y="701225"/>
            <a:ext cx="56154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Quinta</a:t>
            </a:r>
            <a:r>
              <a:rPr lang="pt-BR"/>
              <a:t> Camada de Segurança</a:t>
            </a:r>
            <a:endParaRPr/>
          </a:p>
        </p:txBody>
      </p:sp>
      <p:sp>
        <p:nvSpPr>
          <p:cNvPr id="517" name="Google Shape;517;p34"/>
          <p:cNvSpPr txBox="1"/>
          <p:nvPr>
            <p:ph type="title"/>
          </p:nvPr>
        </p:nvSpPr>
        <p:spPr>
          <a:xfrm>
            <a:off x="1418851" y="3707700"/>
            <a:ext cx="61926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Usando Branches</a:t>
            </a:r>
            <a:endParaRPr>
              <a:solidFill>
                <a:srgbClr val="D9D9D9"/>
              </a:solidFill>
            </a:endParaRPr>
          </a:p>
        </p:txBody>
      </p:sp>
      <p:grpSp>
        <p:nvGrpSpPr>
          <p:cNvPr id="518" name="Google Shape;518;p34"/>
          <p:cNvGrpSpPr/>
          <p:nvPr/>
        </p:nvGrpSpPr>
        <p:grpSpPr>
          <a:xfrm>
            <a:off x="3371025" y="1948932"/>
            <a:ext cx="2401950" cy="1105364"/>
            <a:chOff x="3371025" y="1948932"/>
            <a:chExt cx="2401950" cy="1105364"/>
          </a:xfrm>
        </p:grpSpPr>
        <p:pic>
          <p:nvPicPr>
            <p:cNvPr id="519" name="Google Shape;51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1025" y="1948932"/>
              <a:ext cx="1105364" cy="110536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520" name="Google Shape;520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4900" y="1957564"/>
              <a:ext cx="1088075" cy="10880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5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um Branch</a:t>
            </a:r>
            <a:endParaRPr/>
          </a:p>
        </p:txBody>
      </p:sp>
      <p:pic>
        <p:nvPicPr>
          <p:cNvPr id="526" name="Google Shape;5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25" y="514025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27" name="Google Shape;527;p35"/>
          <p:cNvPicPr preferRelativeResize="0"/>
          <p:nvPr/>
        </p:nvPicPr>
        <p:blipFill rotWithShape="1">
          <a:blip r:embed="rId4">
            <a:alphaModFix/>
          </a:blip>
          <a:srcRect b="3772" l="0" r="0" t="0"/>
          <a:stretch/>
        </p:blipFill>
        <p:spPr>
          <a:xfrm>
            <a:off x="5041050" y="2090050"/>
            <a:ext cx="2637500" cy="17552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528" name="Google Shape;528;p35"/>
          <p:cNvSpPr txBox="1"/>
          <p:nvPr>
            <p:ph idx="1" type="body"/>
          </p:nvPr>
        </p:nvSpPr>
        <p:spPr>
          <a:xfrm>
            <a:off x="430325" y="1785713"/>
            <a:ext cx="4104000" cy="2432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 intuito do branch é criar uma espécie de backup do seu código e seus arquivos antes de cada alteração. Dessa forma, caso algo dê errado, você pode facilmente restaurar os arquivos antigos.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529" name="Google Shape;529;p35"/>
          <p:cNvSpPr/>
          <p:nvPr/>
        </p:nvSpPr>
        <p:spPr>
          <a:xfrm flipH="1">
            <a:off x="7268250" y="2628538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35"/>
          <p:cNvSpPr/>
          <p:nvPr/>
        </p:nvSpPr>
        <p:spPr>
          <a:xfrm>
            <a:off x="5206475" y="2855175"/>
            <a:ext cx="972900" cy="1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ramificacao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6"/>
          <p:cNvSpPr txBox="1"/>
          <p:nvPr>
            <p:ph type="title"/>
          </p:nvPr>
        </p:nvSpPr>
        <p:spPr>
          <a:xfrm>
            <a:off x="1366850" y="275038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Verificando branch e criando nova ramificação</a:t>
            </a:r>
            <a:endParaRPr/>
          </a:p>
        </p:txBody>
      </p:sp>
      <p:sp>
        <p:nvSpPr>
          <p:cNvPr id="536" name="Google Shape;536;p36"/>
          <p:cNvSpPr txBox="1"/>
          <p:nvPr/>
        </p:nvSpPr>
        <p:spPr>
          <a:xfrm>
            <a:off x="790950" y="196945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branch -av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7" name="Google Shape;537;p36"/>
          <p:cNvSpPr txBox="1"/>
          <p:nvPr>
            <p:ph idx="1" type="body"/>
          </p:nvPr>
        </p:nvSpPr>
        <p:spPr>
          <a:xfrm>
            <a:off x="1466725" y="1453225"/>
            <a:ext cx="59550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verifique qual branch que seu git se encontra: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538" name="Google Shape;538;p36"/>
          <p:cNvSpPr txBox="1"/>
          <p:nvPr/>
        </p:nvSpPr>
        <p:spPr>
          <a:xfrm>
            <a:off x="790950" y="3020263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checkout -b ramificacao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9" name="Google Shape;539;p36"/>
          <p:cNvSpPr txBox="1"/>
          <p:nvPr>
            <p:ph idx="1" type="body"/>
          </p:nvPr>
        </p:nvSpPr>
        <p:spPr>
          <a:xfrm>
            <a:off x="1594500" y="2537263"/>
            <a:ext cx="59550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crie o novo branch: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540" name="Google Shape;540;p36"/>
          <p:cNvSpPr txBox="1"/>
          <p:nvPr/>
        </p:nvSpPr>
        <p:spPr>
          <a:xfrm>
            <a:off x="790950" y="4118638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branch -av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1" name="Google Shape;541;p36"/>
          <p:cNvSpPr txBox="1"/>
          <p:nvPr>
            <p:ph idx="1" type="body"/>
          </p:nvPr>
        </p:nvSpPr>
        <p:spPr>
          <a:xfrm>
            <a:off x="1366850" y="3635650"/>
            <a:ext cx="68103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verifique novamente o branch que seu git se encontra:</a:t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542" name="Google Shape;5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0" y="324450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pic>
        <p:nvPicPr>
          <p:cNvPr id="543" name="Google Shape;5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78" y="545023"/>
            <a:ext cx="873693" cy="8528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 txBox="1"/>
          <p:nvPr>
            <p:ph type="title"/>
          </p:nvPr>
        </p:nvSpPr>
        <p:spPr>
          <a:xfrm>
            <a:off x="1916975" y="314200"/>
            <a:ext cx="55182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fazer modificações necessárias no branch criado...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9" name="Google Shape;5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0" y="324450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pic>
        <p:nvPicPr>
          <p:cNvPr id="550" name="Google Shape;5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78" y="545023"/>
            <a:ext cx="873693" cy="8528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1" name="Google Shape;551;p37"/>
          <p:cNvSpPr txBox="1"/>
          <p:nvPr/>
        </p:nvSpPr>
        <p:spPr>
          <a:xfrm>
            <a:off x="790950" y="302085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commit -m “atualização de branch”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2" name="Google Shape;552;p37"/>
          <p:cNvSpPr txBox="1"/>
          <p:nvPr/>
        </p:nvSpPr>
        <p:spPr>
          <a:xfrm>
            <a:off x="790950" y="36413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push origin ramificacao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3" name="Google Shape;553;p37"/>
          <p:cNvSpPr txBox="1"/>
          <p:nvPr/>
        </p:nvSpPr>
        <p:spPr>
          <a:xfrm>
            <a:off x="790950" y="24004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add .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8"/>
          <p:cNvSpPr txBox="1"/>
          <p:nvPr>
            <p:ph type="title"/>
          </p:nvPr>
        </p:nvSpPr>
        <p:spPr>
          <a:xfrm>
            <a:off x="2005750" y="324450"/>
            <a:ext cx="53850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Juntando o branch modificado com o Master</a:t>
            </a:r>
            <a:endParaRPr/>
          </a:p>
        </p:txBody>
      </p:sp>
      <p:pic>
        <p:nvPicPr>
          <p:cNvPr id="559" name="Google Shape;5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0" y="324450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pic>
        <p:nvPicPr>
          <p:cNvPr id="560" name="Google Shape;5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78" y="545023"/>
            <a:ext cx="873693" cy="8528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61" name="Google Shape;561;p38"/>
          <p:cNvSpPr txBox="1"/>
          <p:nvPr/>
        </p:nvSpPr>
        <p:spPr>
          <a:xfrm>
            <a:off x="749975" y="2007175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checkout master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2" name="Google Shape;562;p38"/>
          <p:cNvSpPr txBox="1"/>
          <p:nvPr>
            <p:ph idx="1" type="body"/>
          </p:nvPr>
        </p:nvSpPr>
        <p:spPr>
          <a:xfrm>
            <a:off x="37475" y="1545513"/>
            <a:ext cx="91440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selecione o branch master como o atual: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563" name="Google Shape;563;p38"/>
          <p:cNvSpPr txBox="1"/>
          <p:nvPr/>
        </p:nvSpPr>
        <p:spPr>
          <a:xfrm>
            <a:off x="749975" y="30510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merge ramificacao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4" name="Google Shape;564;p38"/>
          <p:cNvSpPr txBox="1"/>
          <p:nvPr>
            <p:ph idx="1" type="body"/>
          </p:nvPr>
        </p:nvSpPr>
        <p:spPr>
          <a:xfrm>
            <a:off x="126250" y="2589350"/>
            <a:ext cx="91440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reúna</a:t>
            </a: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modificações feitas na ramificação com o master: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565" name="Google Shape;565;p38"/>
          <p:cNvSpPr txBox="1"/>
          <p:nvPr/>
        </p:nvSpPr>
        <p:spPr>
          <a:xfrm>
            <a:off x="749975" y="4087213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push origin master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6" name="Google Shape;566;p38"/>
          <p:cNvSpPr txBox="1"/>
          <p:nvPr>
            <p:ph idx="1" type="body"/>
          </p:nvPr>
        </p:nvSpPr>
        <p:spPr>
          <a:xfrm>
            <a:off x="749975" y="3604225"/>
            <a:ext cx="75621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atualize o master com a modificação da ramificação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9"/>
          <p:cNvSpPr txBox="1"/>
          <p:nvPr>
            <p:ph type="title"/>
          </p:nvPr>
        </p:nvSpPr>
        <p:spPr>
          <a:xfrm>
            <a:off x="1761600" y="3141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a equipe tenha atualizado o master enquanto você ainda não upou sua branch criada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2" name="Google Shape;5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0" y="324450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pic>
        <p:nvPicPr>
          <p:cNvPr id="573" name="Google Shape;5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78" y="545023"/>
            <a:ext cx="873693" cy="8528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74" name="Google Shape;574;p39"/>
          <p:cNvSpPr txBox="1"/>
          <p:nvPr/>
        </p:nvSpPr>
        <p:spPr>
          <a:xfrm>
            <a:off x="710925" y="2601675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merge master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5" name="Google Shape;575;p39"/>
          <p:cNvSpPr txBox="1"/>
          <p:nvPr>
            <p:ph idx="1" type="body"/>
          </p:nvPr>
        </p:nvSpPr>
        <p:spPr>
          <a:xfrm>
            <a:off x="710925" y="2118675"/>
            <a:ext cx="75621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una o master com sua ramificação: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576" name="Google Shape;576;p39"/>
          <p:cNvSpPr txBox="1"/>
          <p:nvPr/>
        </p:nvSpPr>
        <p:spPr>
          <a:xfrm>
            <a:off x="710925" y="37431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push origin ramificacao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7" name="Google Shape;577;p39"/>
          <p:cNvSpPr txBox="1"/>
          <p:nvPr>
            <p:ph idx="1" type="body"/>
          </p:nvPr>
        </p:nvSpPr>
        <p:spPr>
          <a:xfrm>
            <a:off x="710925" y="3260100"/>
            <a:ext cx="7767900" cy="4830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atualize seu branch junto ao master: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/>
          <p:nvPr/>
        </p:nvSpPr>
        <p:spPr>
          <a:xfrm>
            <a:off x="783750" y="1576950"/>
            <a:ext cx="7576500" cy="198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Perguntas?</a:t>
            </a:r>
            <a:endParaRPr b="1" sz="8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1282775" y="663450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 vs GitHub</a:t>
            </a: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2168091" y="1252711"/>
            <a:ext cx="5039676" cy="852828"/>
            <a:chOff x="2171928" y="1274911"/>
            <a:chExt cx="5039676" cy="852828"/>
          </a:xfrm>
        </p:grpSpPr>
        <p:pic>
          <p:nvPicPr>
            <p:cNvPr id="301" name="Google Shape;30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71928" y="1274911"/>
              <a:ext cx="873693" cy="85282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302" name="Google Shape;30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26282" y="1308672"/>
              <a:ext cx="785322" cy="78532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303" name="Google Shape;303;p15"/>
          <p:cNvSpPr txBox="1"/>
          <p:nvPr>
            <p:ph idx="1" type="body"/>
          </p:nvPr>
        </p:nvSpPr>
        <p:spPr>
          <a:xfrm>
            <a:off x="805625" y="22654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Software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4" name="Google Shape;304;p15"/>
          <p:cNvSpPr txBox="1"/>
          <p:nvPr>
            <p:ph idx="1" type="body"/>
          </p:nvPr>
        </p:nvSpPr>
        <p:spPr>
          <a:xfrm>
            <a:off x="805625" y="25717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Instalado localmente no sistema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5" name="Google Shape;305;p15"/>
          <p:cNvSpPr txBox="1"/>
          <p:nvPr>
            <p:ph idx="1" type="body"/>
          </p:nvPr>
        </p:nvSpPr>
        <p:spPr>
          <a:xfrm>
            <a:off x="805625" y="28963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Linha de Comando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6" name="Google Shape;306;p15"/>
          <p:cNvSpPr txBox="1"/>
          <p:nvPr>
            <p:ph idx="1" type="body"/>
          </p:nvPr>
        </p:nvSpPr>
        <p:spPr>
          <a:xfrm>
            <a:off x="805625" y="3215875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Ferramenta para gerir diferentes versões de arquivos em edição</a:t>
            </a:r>
            <a:endParaRPr sz="1600"/>
          </a:p>
        </p:txBody>
      </p:sp>
      <p:sp>
        <p:nvSpPr>
          <p:cNvPr id="307" name="Google Shape;307;p15"/>
          <p:cNvSpPr txBox="1"/>
          <p:nvPr>
            <p:ph idx="1" type="body"/>
          </p:nvPr>
        </p:nvSpPr>
        <p:spPr>
          <a:xfrm>
            <a:off x="2884775" y="40168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Sistema de Controle de Versões </a:t>
            </a:r>
            <a:endParaRPr/>
          </a:p>
        </p:txBody>
      </p:sp>
      <p:sp>
        <p:nvSpPr>
          <p:cNvPr id="308" name="Google Shape;308;p15"/>
          <p:cNvSpPr txBox="1"/>
          <p:nvPr>
            <p:ph idx="1" type="body"/>
          </p:nvPr>
        </p:nvSpPr>
        <p:spPr>
          <a:xfrm>
            <a:off x="2892450" y="43231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Gerenciamento de código fonte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9" name="Google Shape;309;p15"/>
          <p:cNvSpPr txBox="1"/>
          <p:nvPr>
            <p:ph idx="1" type="body"/>
          </p:nvPr>
        </p:nvSpPr>
        <p:spPr>
          <a:xfrm>
            <a:off x="5041725" y="22654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Serviço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0" name="Google Shape;310;p15"/>
          <p:cNvSpPr txBox="1"/>
          <p:nvPr>
            <p:ph idx="1" type="body"/>
          </p:nvPr>
        </p:nvSpPr>
        <p:spPr>
          <a:xfrm>
            <a:off x="5041725" y="25603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Hospedado na Internet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1" name="Google Shape;311;p15"/>
          <p:cNvSpPr txBox="1"/>
          <p:nvPr>
            <p:ph idx="1" type="body"/>
          </p:nvPr>
        </p:nvSpPr>
        <p:spPr>
          <a:xfrm>
            <a:off x="5041725" y="2896350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Interface Gráfica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2" name="Google Shape;312;p15"/>
          <p:cNvSpPr txBox="1"/>
          <p:nvPr>
            <p:ph idx="1" type="body"/>
          </p:nvPr>
        </p:nvSpPr>
        <p:spPr>
          <a:xfrm>
            <a:off x="5041725" y="3215875"/>
            <a:ext cx="3606300" cy="4008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Espaço para guardar uma cópia de um repositório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688" y="1423675"/>
            <a:ext cx="6338623" cy="33790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209550">
              <a:srgbClr val="000000">
                <a:alpha val="50000"/>
              </a:srgbClr>
            </a:outerShdw>
          </a:effectLst>
        </p:spPr>
      </p:pic>
      <p:sp>
        <p:nvSpPr>
          <p:cNvPr id="318" name="Google Shape;318;p16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Recordar é viver...</a:t>
            </a:r>
            <a:endParaRPr/>
          </a:p>
        </p:txBody>
      </p:sp>
      <p:pic>
        <p:nvPicPr>
          <p:cNvPr id="319" name="Google Shape;3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879" y="4027313"/>
            <a:ext cx="709700" cy="4094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pic>
        <p:nvPicPr>
          <p:cNvPr id="320" name="Google Shape;3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8550" y="3312002"/>
            <a:ext cx="622550" cy="582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1" name="Google Shape;32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6031" y="4014592"/>
            <a:ext cx="538860" cy="4348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2" name="Google Shape;32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2340" y="4014592"/>
            <a:ext cx="538860" cy="4348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3" name="Google Shape;323;p16"/>
          <p:cNvSpPr/>
          <p:nvPr/>
        </p:nvSpPr>
        <p:spPr>
          <a:xfrm>
            <a:off x="2303200" y="2779800"/>
            <a:ext cx="1631700" cy="53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adding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3913850" y="2779800"/>
            <a:ext cx="1609800" cy="53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commiting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5523700" y="2779800"/>
            <a:ext cx="1652700" cy="53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pushing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5501750" y="3822450"/>
            <a:ext cx="1609800" cy="532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pulling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2260250" y="3397200"/>
            <a:ext cx="3263400" cy="532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checking out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Recordar é viver...</a:t>
            </a:r>
            <a:endParaRPr/>
          </a:p>
        </p:txBody>
      </p:sp>
      <p:sp>
        <p:nvSpPr>
          <p:cNvPr id="333" name="Google Shape;333;p17"/>
          <p:cNvSpPr txBox="1"/>
          <p:nvPr>
            <p:ph idx="1" type="body"/>
          </p:nvPr>
        </p:nvSpPr>
        <p:spPr>
          <a:xfrm>
            <a:off x="468000" y="2658906"/>
            <a:ext cx="2614800" cy="12039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Criando um novo Repositório via GitHub</a:t>
            </a:r>
            <a:endParaRPr sz="2000"/>
          </a:p>
        </p:txBody>
      </p:sp>
      <p:pic>
        <p:nvPicPr>
          <p:cNvPr id="334" name="Google Shape;3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576000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5" name="Google Shape;3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075" y="1922588"/>
            <a:ext cx="3810000" cy="26765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5400000" dist="161925">
              <a:srgbClr val="000000">
                <a:alpha val="50000"/>
              </a:srgbClr>
            </a:outerShdw>
          </a:effectLst>
        </p:spPr>
      </p:pic>
      <p:sp>
        <p:nvSpPr>
          <p:cNvPr id="336" name="Google Shape;336;p17"/>
          <p:cNvSpPr/>
          <p:nvPr/>
        </p:nvSpPr>
        <p:spPr>
          <a:xfrm flipH="1">
            <a:off x="7380200" y="1832925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5193675" y="217205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r>
              <a:rPr lang="pt-BR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Recordar é viver...</a:t>
            </a:r>
            <a:endParaRPr/>
          </a:p>
        </p:txBody>
      </p:sp>
      <p:sp>
        <p:nvSpPr>
          <p:cNvPr id="343" name="Google Shape;343;p18"/>
          <p:cNvSpPr txBox="1"/>
          <p:nvPr>
            <p:ph idx="1" type="body"/>
          </p:nvPr>
        </p:nvSpPr>
        <p:spPr>
          <a:xfrm>
            <a:off x="468000" y="2571743"/>
            <a:ext cx="2614800" cy="12039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Criando um novo Repositório via GitHub</a:t>
            </a:r>
            <a:endParaRPr sz="2000"/>
          </a:p>
        </p:txBody>
      </p:sp>
      <p:pic>
        <p:nvPicPr>
          <p:cNvPr id="344" name="Google Shape;3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576000"/>
            <a:ext cx="920200" cy="9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5" name="Google Shape;345;p18"/>
          <p:cNvPicPr preferRelativeResize="0"/>
          <p:nvPr/>
        </p:nvPicPr>
        <p:blipFill rotWithShape="1">
          <a:blip r:embed="rId4">
            <a:alphaModFix/>
          </a:blip>
          <a:srcRect b="0" l="0" r="4388" t="0"/>
          <a:stretch/>
        </p:blipFill>
        <p:spPr>
          <a:xfrm>
            <a:off x="3627925" y="1663150"/>
            <a:ext cx="4611451" cy="302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 dir="5400000" dist="200025">
              <a:srgbClr val="000000">
                <a:alpha val="50000"/>
              </a:srgbClr>
            </a:outerShdw>
          </a:effectLst>
        </p:spPr>
      </p:pic>
      <p:sp>
        <p:nvSpPr>
          <p:cNvPr id="346" name="Google Shape;346;p18"/>
          <p:cNvSpPr/>
          <p:nvPr/>
        </p:nvSpPr>
        <p:spPr>
          <a:xfrm flipH="1">
            <a:off x="5442400" y="2317400"/>
            <a:ext cx="690300" cy="6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>
            <p:ph type="title"/>
          </p:nvPr>
        </p:nvSpPr>
        <p:spPr>
          <a:xfrm>
            <a:off x="1707450" y="701225"/>
            <a:ext cx="56154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Camada de Segurança</a:t>
            </a:r>
            <a:endParaRPr/>
          </a:p>
        </p:txBody>
      </p:sp>
      <p:grpSp>
        <p:nvGrpSpPr>
          <p:cNvPr id="352" name="Google Shape;352;p19"/>
          <p:cNvGrpSpPr/>
          <p:nvPr/>
        </p:nvGrpSpPr>
        <p:grpSpPr>
          <a:xfrm>
            <a:off x="3070250" y="1948975"/>
            <a:ext cx="2889850" cy="1167300"/>
            <a:chOff x="3070250" y="1948975"/>
            <a:chExt cx="2889850" cy="1167300"/>
          </a:xfrm>
        </p:grpSpPr>
        <p:pic>
          <p:nvPicPr>
            <p:cNvPr id="353" name="Google Shape;35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22138" y="1948975"/>
              <a:ext cx="1437962" cy="108555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4020000" dist="95250">
                <a:srgbClr val="000000">
                  <a:alpha val="50000"/>
                </a:srgbClr>
              </a:outerShdw>
            </a:effectLst>
          </p:spPr>
        </p:pic>
        <p:pic>
          <p:nvPicPr>
            <p:cNvPr id="354" name="Google Shape;354;p19"/>
            <p:cNvPicPr preferRelativeResize="0"/>
            <p:nvPr/>
          </p:nvPicPr>
          <p:blipFill rotWithShape="1">
            <a:blip r:embed="rId4">
              <a:alphaModFix/>
            </a:blip>
            <a:srcRect b="-5607" l="0" r="0" t="0"/>
            <a:stretch/>
          </p:blipFill>
          <p:spPr>
            <a:xfrm>
              <a:off x="3070250" y="1948981"/>
              <a:ext cx="1105364" cy="116729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355" name="Google Shape;355;p19"/>
          <p:cNvSpPr txBox="1"/>
          <p:nvPr>
            <p:ph type="title"/>
          </p:nvPr>
        </p:nvSpPr>
        <p:spPr>
          <a:xfrm>
            <a:off x="1707463" y="3695600"/>
            <a:ext cx="56154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Assinando seus projetos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/>
          <p:nvPr>
            <p:ph type="title"/>
          </p:nvPr>
        </p:nvSpPr>
        <p:spPr>
          <a:xfrm>
            <a:off x="1524125" y="676975"/>
            <a:ext cx="68103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um usuário no GIT</a:t>
            </a:r>
            <a:endParaRPr/>
          </a:p>
        </p:txBody>
      </p:sp>
      <p:sp>
        <p:nvSpPr>
          <p:cNvPr id="361" name="Google Shape;361;p20"/>
          <p:cNvSpPr txBox="1"/>
          <p:nvPr>
            <p:ph idx="1" type="body"/>
          </p:nvPr>
        </p:nvSpPr>
        <p:spPr>
          <a:xfrm>
            <a:off x="412425" y="1758588"/>
            <a:ext cx="1666200" cy="581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No Terminal:</a:t>
            </a:r>
            <a:endParaRPr sz="2000"/>
          </a:p>
        </p:txBody>
      </p:sp>
      <p:sp>
        <p:nvSpPr>
          <p:cNvPr id="362" name="Google Shape;362;p20"/>
          <p:cNvSpPr txBox="1"/>
          <p:nvPr/>
        </p:nvSpPr>
        <p:spPr>
          <a:xfrm>
            <a:off x="790950" y="2833500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config --global user.name “Seu Nome Aqui”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90950" y="3630075"/>
            <a:ext cx="7562100" cy="4830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git config --global user.email “seuEmail@provedor.com”</a:t>
            </a:r>
            <a:endParaRPr sz="20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4" name="Google Shape;3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" y="484525"/>
            <a:ext cx="1214788" cy="84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95250">
              <a:srgbClr val="000000">
                <a:alpha val="50000"/>
              </a:srgbClr>
            </a:outerShdw>
          </a:effectLst>
        </p:spPr>
      </p:pic>
      <p:pic>
        <p:nvPicPr>
          <p:cNvPr id="365" name="Google Shape;3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28" y="763298"/>
            <a:ext cx="873693" cy="8528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/>
          <p:nvPr>
            <p:ph type="title"/>
          </p:nvPr>
        </p:nvSpPr>
        <p:spPr>
          <a:xfrm>
            <a:off x="1707450" y="701225"/>
            <a:ext cx="56154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</a:t>
            </a:r>
            <a:r>
              <a:rPr lang="pt-BR"/>
              <a:t> Camada de Segurança</a:t>
            </a:r>
            <a:endParaRPr/>
          </a:p>
        </p:txBody>
      </p:sp>
      <p:sp>
        <p:nvSpPr>
          <p:cNvPr id="371" name="Google Shape;371;p21"/>
          <p:cNvSpPr txBox="1"/>
          <p:nvPr>
            <p:ph type="title"/>
          </p:nvPr>
        </p:nvSpPr>
        <p:spPr>
          <a:xfrm>
            <a:off x="1707463" y="3695600"/>
            <a:ext cx="5615400" cy="746700"/>
          </a:xfrm>
          <a:prstGeom prst="rect">
            <a:avLst/>
          </a:prstGeom>
          <a:ln>
            <a:noFill/>
          </a:ln>
          <a:effectLst>
            <a:outerShdw blurRad="100013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Criptografia</a:t>
            </a:r>
            <a:endParaRPr>
              <a:solidFill>
                <a:srgbClr val="D9D9D9"/>
              </a:solidFill>
            </a:endParaRPr>
          </a:p>
        </p:txBody>
      </p:sp>
      <p:grpSp>
        <p:nvGrpSpPr>
          <p:cNvPr id="372" name="Google Shape;372;p21"/>
          <p:cNvGrpSpPr/>
          <p:nvPr/>
        </p:nvGrpSpPr>
        <p:grpSpPr>
          <a:xfrm>
            <a:off x="3359750" y="2084425"/>
            <a:ext cx="2361676" cy="1069949"/>
            <a:chOff x="3359750" y="2084425"/>
            <a:chExt cx="2361676" cy="1069949"/>
          </a:xfrm>
        </p:grpSpPr>
        <p:pic>
          <p:nvPicPr>
            <p:cNvPr id="373" name="Google Shape;373;p21"/>
            <p:cNvPicPr preferRelativeResize="0"/>
            <p:nvPr/>
          </p:nvPicPr>
          <p:blipFill rotWithShape="1">
            <a:blip r:embed="rId3">
              <a:alphaModFix/>
            </a:blip>
            <a:srcRect b="0" l="15772" r="16004" t="0"/>
            <a:stretch/>
          </p:blipFill>
          <p:spPr>
            <a:xfrm>
              <a:off x="3359750" y="2108213"/>
              <a:ext cx="981026" cy="10223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4020000" dist="95250">
                <a:srgbClr val="000000">
                  <a:alpha val="50000"/>
                </a:srgbClr>
              </a:outerShdw>
            </a:effectLst>
          </p:spPr>
        </p:pic>
        <p:pic>
          <p:nvPicPr>
            <p:cNvPr id="374" name="Google Shape;37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99075" y="2084425"/>
              <a:ext cx="1022351" cy="106994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