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61" r:id="rId2"/>
    <p:sldId id="277" r:id="rId3"/>
    <p:sldId id="265" r:id="rId4"/>
    <p:sldId id="266" r:id="rId5"/>
    <p:sldId id="264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5143500" type="screen16x9"/>
  <p:notesSz cx="6858000" cy="9144000"/>
  <p:defaultTextStyle>
    <a:lvl1pPr marL="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hu-HU"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130" autoAdjust="0"/>
    <p:restoredTop sz="87621" autoAdjust="0"/>
  </p:normalViewPr>
  <p:slideViewPr>
    <p:cSldViewPr>
      <p:cViewPr varScale="1">
        <p:scale>
          <a:sx n="103" d="100"/>
          <a:sy n="103" d="100"/>
        </p:scale>
        <p:origin x="-734" y="-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hu-HU" sz="1200"/>
            </a:lvl1pPr>
            <a:extLst/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hu-HU" sz="1200"/>
            </a:lvl1pPr>
            <a:extLst/>
          </a:lstStyle>
          <a:p>
            <a:fld id="{A8ADFD5B-A66C-449C-B6E8-FB716D07777D}" type="datetimeFigureOut">
              <a:rPr/>
              <a:pPr/>
              <a:t>2006. 06. 30.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hu-HU" sz="1200"/>
            </a:lvl1pPr>
            <a:extLst/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hu-HU" sz="1200"/>
            </a:lvl1pPr>
            <a:extLst/>
          </a:lstStyle>
          <a:p>
            <a:fld id="{CA5D3BF3-D352-46FC-8343-31F56E6730EA}" type="slidenum">
              <a:rPr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hu-H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hu-HU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CA5D3BF3-D352-46FC-8343-31F56E6730EA}" type="slidenum">
              <a:rPr lang="hu-HU" smtClean="0"/>
              <a:pPr/>
              <a:t>1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di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 eaLnBrk="1" latinLnBrk="0" hangingPunct="1">
              <a:buNone/>
              <a:defRPr kumimoji="0" lang="hu-HU" sz="2800">
                <a:solidFill>
                  <a:srgbClr val="FFFFFF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pPr eaLnBrk="1" latinLnBrk="0" hangingPunct="1"/>
            <a:r>
              <a:rPr lang="hu-HU" smtClean="0"/>
              <a:t>Alcím mintájának szerkesztése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 eaLnBrk="1" latinLnBrk="0" hangingPunct="1">
              <a:defRPr kumimoji="0" lang="hu-HU"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kumimoji="0" lang="hu-HU">
                <a:solidFill>
                  <a:srgbClr val="FFFFFF"/>
                </a:solidFill>
              </a:rPr>
              <a:pPr algn="ctr"/>
              <a:t>2019. 11. 07.</a:t>
            </a:fld>
            <a:endParaRPr kumimoji="0" lang="hu-HU" sz="200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 eaLnBrk="1" latinLnBrk="0" hangingPunct="1">
              <a:defRPr kumimoji="0" lang="hu-HU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hu-HU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 eaLnBrk="1" latinLnBrk="0" hangingPunct="1">
              <a:defRPr kumimoji="0" lang="hu-HU"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kumimoji="0" lang="hu-HU">
                <a:solidFill>
                  <a:schemeClr val="tx2"/>
                </a:solidFill>
              </a:rPr>
              <a:pPr/>
              <a:t>‹#›</a:t>
            </a:fld>
            <a:endParaRPr kumimoji="0" lang="hu-HU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 eaLnBrk="1" latinLnBrk="0" hangingPunct="1">
              <a:defRPr kumimoji="0" lang="hu-HU" cap="all" baseline="0"/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4606EA6-EFEA-4C30-9264-4F9291A5780D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 eaLnBrk="1" latinLnBrk="0" hangingPunct="1">
              <a:buNone/>
              <a:defRPr kumimoji="0" lang="hu-HU" sz="28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hu-HU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hu-HU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hu-HU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hu-HU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 eaLnBrk="1" latinLnBrk="0" hangingPunct="1">
              <a:buNone/>
              <a:defRPr kumimoji="0" lang="hu-HU"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hu-HU"/>
              <a:t>Mintacím szerkesztése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CF9F07-3BC7-4570-B054-79111B0A380C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 eaLnBrk="1" latinLnBrk="0" hangingPunct="1">
              <a:defRPr kumimoji="0" lang="hu-HU"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hu-HU" sz="2400" b="1">
                <a:solidFill>
                  <a:srgbClr val="FFFFFF"/>
                </a:solidFill>
              </a:rPr>
              <a:pPr algn="ctr"/>
              <a:t>‹#›</a:t>
            </a:fld>
            <a:endParaRPr kumimoji="0" lang="hu-HU" sz="240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extLst/>
          </a:lstStyle>
          <a:p>
            <a:endParaRPr kumimoji="0" lang="hu-H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gybevet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 eaLnBrk="1" latinLnBrk="0" hangingPunct="1">
              <a:defRPr kumimoji="0" lang="hu-HU"/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extLst/>
          </a:lstStyle>
          <a:p>
            <a:endParaRPr kumimoji="0" lang="hu-HU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hu-HU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 eaLnBrk="1" latinLnBrk="0" hangingPunct="1">
              <a:buFontTx/>
              <a:buNone/>
              <a:defRPr kumimoji="0" lang="hu-HU" sz="2000" b="1">
                <a:solidFill>
                  <a:srgbClr val="FFFFFF"/>
                </a:solidFill>
              </a:defRPr>
            </a:lvl1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FADB5D-B7A0-47E3-AD2D-B1A6F8614213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hu-HU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hu-HU">
                <a:solidFill>
                  <a:srgbClr val="FFFFFF"/>
                </a:solidFill>
              </a:rPr>
              <a:pPr/>
              <a:t>‹#›</a:t>
            </a:fld>
            <a:endParaRPr kumimoji="0" lang="hu-HU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2968126-03FC-49C0-B9B8-2B561CCC3D90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 eaLnBrk="1" latinLnBrk="0" hangingPunct="1">
              <a:defRPr kumimoji="0" lang="hu-HU"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kumimoji="0" lang="hu-HU">
                <a:solidFill>
                  <a:schemeClr val="tx2"/>
                </a:solidFill>
              </a:rPr>
              <a:pPr/>
              <a:t>‹#›</a:t>
            </a:fld>
            <a:endParaRPr kumimoji="0" lang="hu-HU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 eaLnBrk="1" latinLnBrk="0" hangingPunct="1">
              <a:buNone/>
              <a:defRPr kumimoji="0" lang="hu-HU" sz="4200" b="0"/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A8198-4617-485E-9585-4840B69DBBA6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hu-HU"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kumimoji="0" lang="hu-HU">
                <a:solidFill>
                  <a:srgbClr val="FFFFFF"/>
                </a:solidFill>
              </a:rPr>
              <a:pPr/>
              <a:t>‹#›</a:t>
            </a:fld>
            <a:endParaRPr kumimoji="0" lang="hu-HU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 eaLnBrk="1" latinLnBrk="0" hangingPunct="1">
              <a:spcAft>
                <a:spcPts val="1000"/>
              </a:spcAft>
              <a:buNone/>
              <a:defRPr kumimoji="0" lang="hu-HU" sz="1800"/>
            </a:lvl1pPr>
            <a:lvl2pPr eaLnBrk="1" latinLnBrk="0" hangingPunct="1">
              <a:buNone/>
              <a:defRPr kumimoji="0" lang="hu-HU" sz="1200"/>
            </a:lvl2pPr>
            <a:lvl3pPr eaLnBrk="1" latinLnBrk="0" hangingPunct="1">
              <a:buNone/>
              <a:defRPr kumimoji="0" lang="hu-HU" sz="1000"/>
            </a:lvl3pPr>
            <a:lvl4pPr eaLnBrk="1" latinLnBrk="0" hangingPunct="1">
              <a:buNone/>
              <a:defRPr kumimoji="0" lang="hu-HU" sz="900"/>
            </a:lvl4pPr>
            <a:lvl5pPr eaLnBrk="1" latinLnBrk="0" hangingPunct="1">
              <a:buNone/>
              <a:defRPr kumimoji="0" lang="hu-HU" sz="9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 eaLnBrk="1" latinLnBrk="0" hangingPunct="1">
              <a:buNone/>
              <a:defRPr kumimoji="0" lang="hu-HU" sz="3200"/>
            </a:lvl1pPr>
            <a:extLst/>
          </a:lstStyle>
          <a:p>
            <a:r>
              <a:rPr kumimoji="0" lang="hu-HU" smtClean="0"/>
              <a:t>Kép beszúrásához kattintson az ikonra</a:t>
            </a:r>
            <a:endParaRPr kumimoji="0" lang="hu-H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hu-HU" sz="1700"/>
            </a:lvl1pPr>
            <a:lvl2pPr eaLnBrk="1" latinLnBrk="0" hangingPunct="1">
              <a:buFontTx/>
              <a:buNone/>
              <a:defRPr kumimoji="0" lang="hu-HU" sz="1200"/>
            </a:lvl2pPr>
            <a:lvl3pPr eaLnBrk="1" latinLnBrk="0" hangingPunct="1">
              <a:buFontTx/>
              <a:buNone/>
              <a:defRPr kumimoji="0" lang="hu-HU" sz="1000"/>
            </a:lvl3pPr>
            <a:lvl4pPr eaLnBrk="1" latinLnBrk="0" hangingPunct="1">
              <a:buFontTx/>
              <a:buNone/>
              <a:defRPr kumimoji="0" lang="hu-HU" sz="900"/>
            </a:lvl4pPr>
            <a:lvl5pPr eaLnBrk="1" latinLnBrk="0" hangingPunct="1">
              <a:buFontTx/>
              <a:buNone/>
              <a:defRPr kumimoji="0" lang="hu-HU" sz="900"/>
            </a:lvl5pPr>
            <a:extLst/>
          </a:lstStyle>
          <a:p>
            <a:pPr lvl="0" eaLnBrk="1" latinLnBrk="0" hangingPunct="1"/>
            <a:r>
              <a:rPr lang="hu-HU" smtClean="0"/>
              <a:t>Mintaszöveg szerkesztése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 eaLnBrk="1" latinLnBrk="0" hangingPunct="1">
              <a:buNone/>
              <a:defRPr kumimoji="0" lang="hu-HU" sz="2800" b="0"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r>
              <a:rPr lang="hu-HU" smtClean="0"/>
              <a:t>Mintacím szerkesztése</a:t>
            </a:r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>
            <a:extLst/>
          </a:lstStyle>
          <a:p>
            <a:fld id="{E4606EA6-EFEA-4C30-9264-4F9291A5780D}" type="datetime1">
              <a:rPr/>
              <a:pPr/>
              <a:t>2006. 06. 30.</a:t>
            </a:fld>
            <a:endParaRPr kumimoji="0" lang="hu-HU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 eaLnBrk="1" latinLnBrk="0" hangingPunct="1">
              <a:defRPr kumimoji="0" lang="hu-HU" sz="2800"/>
            </a:lvl1pPr>
            <a:extLst/>
          </a:lstStyle>
          <a:p>
            <a:pPr algn="ctr"/>
            <a:fld id="{8F82E0A0-C266-4798-8C8F-B9F91E9DA37E}" type="slidenum">
              <a:rPr kumimoji="0" lang="hu-HU" sz="2800" b="1">
                <a:solidFill>
                  <a:srgbClr val="FFFFFF"/>
                </a:solidFill>
              </a:rPr>
              <a:pPr algn="ctr"/>
              <a:t>‹#›</a:t>
            </a:fld>
            <a:endParaRPr kumimoji="0" lang="hu-HU" sz="280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>
            <a:extLst/>
          </a:lstStyle>
          <a:p>
            <a:endParaRPr kumimoji="0"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lang="hu-HU"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/>
              <a:pPr/>
              <a:t>2006. 06. 30.</a:t>
            </a:fld>
            <a:endParaRPr kumimoji="0" lang="hu-HU" sz="14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lang="hu-HU"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kumimoji="0" lang="hu-HU" sz="14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kumimoji="0" lang="hu-HU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lang="hu-HU"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kumimoji="0" lang="hu-HU" sz="1400" b="1">
                <a:solidFill>
                  <a:srgbClr val="FFFFFF"/>
                </a:solidFill>
              </a:rPr>
              <a:pPr algn="ctr"/>
              <a:t>‹#›</a:t>
            </a:fld>
            <a:endParaRPr kumimoji="0" lang="hu-HU" sz="1400" b="1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pPr eaLnBrk="1" latinLnBrk="0" hangingPunct="1"/>
            <a:r>
              <a:rPr kumimoji="0" lang="hu-HU" smtClean="0"/>
              <a:t>Mintacím szerkesztése</a:t>
            </a:r>
            <a:endParaRPr kumimoji="0" 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hu-HU"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lang="hu-HU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lang="hu-HU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lang="hu-HU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lang="hu-HU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lang="hu-HU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lang="hu-HU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hu-HU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472394" cy="457200"/>
          </a:xfrm>
        </p:spPr>
        <p:txBody>
          <a:bodyPr>
            <a:noAutofit/>
          </a:bodyPr>
          <a:lstStyle>
            <a:extLst/>
          </a:lstStyle>
          <a:p>
            <a:r>
              <a:rPr sz="4000" smtClean="0"/>
              <a:t>Audio-, videó és képelemek </a:t>
            </a:r>
            <a:endParaRPr lang="hu-HU" sz="4000" cap="small" dirty="0"/>
          </a:p>
        </p:txBody>
      </p:sp>
      <p:pic>
        <p:nvPicPr>
          <p:cNvPr id="8" name="j0178459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16280" b="16280"/>
          <a:stretch>
            <a:fillRect/>
          </a:stretch>
        </p:blipFill>
        <p:spPr/>
      </p:pic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endParaRPr lang="hu-HU" sz="40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SVG (Scalable Vector Graphics) - téglalap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320118" cy="379095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smtClean="0"/>
              <a:t>Téglalap: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&lt;svg width="400" height="100"&gt;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&lt;rect width="400" height="100" style="fill:rgb(0,0,255); stroke-width:10; stroke:rgb(0,0,0)" /&gt;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&lt;/svg&gt;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smtClean="0"/>
              <a:t>Lekerekített sarkú négyzet: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width="400" height="1</a:t>
            </a:r>
            <a:r>
              <a:rPr smtClean="0">
                <a:latin typeface="Courier New" pitchFamily="49" charset="0"/>
                <a:cs typeface="Courier New" pitchFamily="49" charset="0"/>
              </a:rPr>
              <a:t>8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smtClean="0">
                <a:latin typeface="Courier New" pitchFamily="49" charset="0"/>
                <a:cs typeface="Courier New" pitchFamily="49" charset="0"/>
              </a:rPr>
              <a:t>x="50" y="20" rx="20" ry="20"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width="</a:t>
            </a:r>
            <a:r>
              <a:rPr smtClean="0"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0" height="1</a:t>
            </a:r>
            <a:r>
              <a:rPr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0" style="fill:</a:t>
            </a:r>
            <a:r>
              <a:rPr smtClean="0">
                <a:latin typeface="Courier New" pitchFamily="49" charset="0"/>
                <a:cs typeface="Courier New" pitchFamily="49" charset="0"/>
              </a:rPr>
              <a:t>red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stroke-width:</a:t>
            </a:r>
            <a:r>
              <a:rPr smtClean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stroke:</a:t>
            </a:r>
            <a:r>
              <a:rPr smtClean="0">
                <a:latin typeface="Courier New" pitchFamily="49" charset="0"/>
                <a:cs typeface="Courier New" pitchFamily="49" charset="0"/>
              </a:rPr>
              <a:t>black; opacity:0.5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svg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SVG (Scalable Vector Graphics) - csillag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sz="2500" smtClean="0">
                <a:latin typeface="Courier New" pitchFamily="49" charset="0"/>
                <a:cs typeface="Courier New" pitchFamily="49" charset="0"/>
              </a:rPr>
              <a:t>&lt;svg width="300" height="200"&gt;</a:t>
            </a:r>
          </a:p>
          <a:p>
            <a:pPr>
              <a:buNone/>
            </a:pPr>
            <a:r>
              <a:rPr sz="2500" smtClean="0">
                <a:latin typeface="Courier New" pitchFamily="49" charset="0"/>
                <a:cs typeface="Courier New" pitchFamily="49" charset="0"/>
              </a:rPr>
              <a:t>	&lt;polygon points="100,10 40,198 190, 78 10,78 160,198" </a:t>
            </a:r>
          </a:p>
          <a:p>
            <a:pPr>
              <a:buNone/>
            </a:pPr>
            <a:r>
              <a:rPr sz="2500" smtClean="0">
                <a:latin typeface="Courier New" pitchFamily="49" charset="0"/>
                <a:cs typeface="Courier New" pitchFamily="49" charset="0"/>
              </a:rPr>
              <a:t>	style="fill:lime; stroke:purple; </a:t>
            </a:r>
          </a:p>
          <a:p>
            <a:pPr>
              <a:buNone/>
            </a:pPr>
            <a:r>
              <a:rPr sz="2500" smtClean="0">
                <a:latin typeface="Courier New" pitchFamily="49" charset="0"/>
                <a:cs typeface="Courier New" pitchFamily="49" charset="0"/>
              </a:rPr>
              <a:t>	stroke-width:5; fill-rule:evenodd" /&gt;</a:t>
            </a:r>
          </a:p>
          <a:p>
            <a:pPr>
              <a:buNone/>
            </a:pPr>
            <a:r>
              <a:rPr sz="2500" smtClean="0">
                <a:latin typeface="Courier New" pitchFamily="49" charset="0"/>
                <a:cs typeface="Courier New" pitchFamily="49" charset="0"/>
              </a:rPr>
              <a:t>&lt;/svg&gt;</a:t>
            </a:r>
            <a:endParaRPr lang="hu-HU" sz="2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SVG </a:t>
            </a:r>
            <a:r>
              <a:rPr lang="hu-HU" dirty="0" smtClean="0"/>
              <a:t>–</a:t>
            </a:r>
            <a:r>
              <a:rPr smtClean="0"/>
              <a:t> Ellipszis, vonal, </a:t>
            </a:r>
            <a:r>
              <a:rPr lang="hu-HU" dirty="0" smtClean="0"/>
              <a:t>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sz="2500" smtClean="0">
                <a:latin typeface="Courier New" pitchFamily="49" charset="0"/>
                <a:cs typeface="Courier New" pitchFamily="49" charset="0"/>
              </a:rPr>
              <a:t>&lt;ellipse cx="200" cy="80" rx="100" ry="50" style="</a:t>
            </a:r>
            <a:r>
              <a:rPr lang="hu-HU" sz="25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sz="250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sz="2500" smtClean="0">
                <a:latin typeface="Courier New" pitchFamily="49" charset="0"/>
                <a:cs typeface="Courier New" pitchFamily="49" charset="0"/>
              </a:rPr>
              <a:t>&lt;line x1="0" y1="0" x2="200" y2="200" style="</a:t>
            </a:r>
            <a:r>
              <a:rPr lang="hu-HU" sz="25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sz="250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sz="2500" smtClean="0">
                <a:latin typeface="Courier New" pitchFamily="49" charset="0"/>
                <a:cs typeface="Courier New" pitchFamily="49" charset="0"/>
              </a:rPr>
              <a:t>&lt;polyline points="" style="</a:t>
            </a:r>
            <a:r>
              <a:rPr lang="hu-HU" sz="2500" dirty="0" smtClean="0">
                <a:latin typeface="Courier New" pitchFamily="49" charset="0"/>
                <a:cs typeface="Courier New" pitchFamily="49" charset="0"/>
              </a:rPr>
              <a:t>…</a:t>
            </a:r>
            <a:r>
              <a:rPr sz="2500" smtClean="0">
                <a:latin typeface="Courier New" pitchFamily="49" charset="0"/>
                <a:cs typeface="Courier New" pitchFamily="49" charset="0"/>
              </a:rPr>
              <a:t>" /&gt;</a:t>
            </a:r>
          </a:p>
          <a:p>
            <a:r>
              <a:rPr sz="2500" smtClean="0">
                <a:latin typeface="Courier New" pitchFamily="49" charset="0"/>
                <a:cs typeface="Courier New" pitchFamily="49" charset="0"/>
              </a:rPr>
              <a:t>&lt;text x="0" y="15" fill="red"&gt;</a:t>
            </a:r>
            <a:r>
              <a:rPr lang="hu-HU" sz="2500" dirty="0" smtClean="0">
                <a:latin typeface="Courier New" pitchFamily="49" charset="0"/>
                <a:cs typeface="Courier New" pitchFamily="49" charset="0"/>
              </a:rPr>
              <a:t>…&lt;/text&gt;</a:t>
            </a:r>
          </a:p>
          <a:p>
            <a:r>
              <a:rPr sz="2500" smtClean="0">
                <a:latin typeface="Courier New" pitchFamily="49" charset="0"/>
                <a:cs typeface="Courier New" pitchFamily="49" charset="0"/>
              </a:rPr>
              <a:t>&lt;text x="0" y="15" fill="red" transform="rotate(30 0,10)"&gt;…&lt;/text&gt;</a:t>
            </a:r>
          </a:p>
          <a:p>
            <a:endParaRPr lang="hu-HU" sz="25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/>
          <p:cNvSpPr>
            <a:spLocks noGrp="1"/>
          </p:cNvSpPr>
          <p:nvPr>
            <p:ph type="body" sz="half" idx="2"/>
          </p:nvPr>
        </p:nvSpPr>
        <p:spPr>
          <a:xfrm>
            <a:off x="1643042" y="142858"/>
            <a:ext cx="7315200" cy="3214710"/>
          </a:xfrm>
        </p:spPr>
        <p:txBody>
          <a:bodyPr>
            <a:normAutofit lnSpcReduction="10000"/>
          </a:bodyPr>
          <a:lstStyle/>
          <a:p>
            <a:r>
              <a:rPr sz="2600" smtClean="0">
                <a:solidFill>
                  <a:srgbClr val="FFFF00"/>
                </a:solidFill>
              </a:rPr>
              <a:t>Egészítse ki a </a:t>
            </a:r>
            <a:r>
              <a:rPr sz="2600" smtClean="0">
                <a:solidFill>
                  <a:srgbClr val="FFFF00"/>
                </a:solidFill>
              </a:rPr>
              <a:t>weboldalt elemekkel, amelyekkel:</a:t>
            </a:r>
            <a:endParaRPr sz="2600" smtClean="0">
              <a:solidFill>
                <a:srgbClr val="FFFF00"/>
              </a:solidFill>
            </a:endParaRP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600" i="1" smtClean="0">
                <a:solidFill>
                  <a:srgbClr val="FFFF00"/>
                </a:solidFill>
              </a:rPr>
              <a:t>lejátszhatjuk a mozart.mp3 nevű fájlt;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600" i="1" dirty="0" smtClean="0">
                <a:solidFill>
                  <a:srgbClr val="FFFF00"/>
                </a:solidFill>
              </a:rPr>
              <a:t>l</a:t>
            </a:r>
            <a:r>
              <a:rPr sz="2600" i="1" smtClean="0">
                <a:solidFill>
                  <a:srgbClr val="FFFF00"/>
                </a:solidFill>
              </a:rPr>
              <a:t>ejátszhatjuk az airbus.mp4 nevű fájlt;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600" i="1" dirty="0" smtClean="0">
                <a:solidFill>
                  <a:srgbClr val="FFFF00"/>
                </a:solidFill>
              </a:rPr>
              <a:t>l</a:t>
            </a:r>
            <a:r>
              <a:rPr sz="2600" i="1" smtClean="0">
                <a:solidFill>
                  <a:srgbClr val="FFFF00"/>
                </a:solidFill>
              </a:rPr>
              <a:t>ejátszhatjuk a G_o4I9Eck-0 id-jű youtube-videót;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600" i="1" smtClean="0">
                <a:solidFill>
                  <a:srgbClr val="FFFF00"/>
                </a:solidFill>
              </a:rPr>
              <a:t>megjelenik az A320neo.jpg kép Fig. 1 </a:t>
            </a:r>
            <a:r>
              <a:rPr lang="hu-HU" sz="2600" i="1" dirty="0" smtClean="0">
                <a:solidFill>
                  <a:srgbClr val="FFFF00"/>
                </a:solidFill>
              </a:rPr>
              <a:t>–</a:t>
            </a:r>
            <a:r>
              <a:rPr sz="2600" i="1" smtClean="0">
                <a:solidFill>
                  <a:srgbClr val="FFFF00"/>
                </a:solidFill>
              </a:rPr>
              <a:t> Airbus A320 Neo képfelirattal;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600" i="1" smtClean="0">
                <a:solidFill>
                  <a:srgbClr val="FFFF00"/>
                </a:solidFill>
              </a:rPr>
              <a:t>megjelenik egy saját tervezésű komplex grafika.</a:t>
            </a:r>
            <a:endParaRPr lang="hu-HU" sz="2600" i="1" dirty="0">
              <a:solidFill>
                <a:srgbClr val="FFFF00"/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smtClean="0"/>
              <a:t>FELADAT</a:t>
            </a:r>
            <a:endParaRPr lang="hu-H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half" idx="2"/>
          </p:nvPr>
        </p:nvSpPr>
        <p:spPr>
          <a:xfrm>
            <a:off x="1643042" y="71420"/>
            <a:ext cx="7500958" cy="3357586"/>
          </a:xfrm>
        </p:spPr>
        <p:txBody>
          <a:bodyPr>
            <a:normAutofit fontScale="77500" lnSpcReduction="20000"/>
          </a:bodyPr>
          <a:lstStyle/>
          <a:p>
            <a:r>
              <a:rPr sz="2800" smtClean="0">
                <a:solidFill>
                  <a:srgbClr val="FFFF00"/>
                </a:solidFill>
              </a:rPr>
              <a:t>Készítse el a mintán látható gombsort!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lang="hu-HU" sz="2800" dirty="0" smtClean="0">
                <a:solidFill>
                  <a:srgbClr val="FFFF00"/>
                </a:solidFill>
              </a:rPr>
              <a:t>A</a:t>
            </a:r>
            <a:r>
              <a:rPr sz="2800" smtClean="0">
                <a:solidFill>
                  <a:srgbClr val="FFFF00"/>
                </a:solidFill>
              </a:rPr>
              <a:t> gombok fölött az egérkurzor    legyen!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800" smtClean="0">
                <a:solidFill>
                  <a:srgbClr val="FFFF00"/>
                </a:solidFill>
              </a:rPr>
              <a:t>Ha a 4. gomb fölé kerül az egér, váltson a színe lassan pirosra.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800" smtClean="0">
                <a:solidFill>
                  <a:srgbClr val="FFFF00"/>
                </a:solidFill>
              </a:rPr>
              <a:t>Az 5. gomb legyen letiltva.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800" smtClean="0">
                <a:solidFill>
                  <a:srgbClr val="FFFF00"/>
                </a:solidFill>
              </a:rPr>
              <a:t>Bármelyik gombra kattintva jelenjen meg egy figyelmeztető ablakban egy üzenet, a 4. gombra kattintva pedig a mai dátum! (alert) </a:t>
            </a:r>
            <a:r>
              <a:rPr sz="2800" smtClean="0">
                <a:solidFill>
                  <a:srgbClr val="FFFF00"/>
                </a:solidFill>
              </a:rPr>
              <a:t>Az  oldal háttérszíne is változzon meg! </a:t>
            </a:r>
          </a:p>
          <a:p>
            <a:pPr>
              <a:buClr>
                <a:srgbClr val="FFC000"/>
              </a:buClr>
              <a:buSzPct val="85000"/>
              <a:buFont typeface="Wingdings" pitchFamily="2" charset="2"/>
              <a:buChar char="Ø"/>
            </a:pPr>
            <a:r>
              <a:rPr sz="2800" smtClean="0">
                <a:solidFill>
                  <a:srgbClr val="FFFF00"/>
                </a:solidFill>
              </a:rPr>
              <a:t>A gombok felett jelenjen meg a Gyakorlás cím. Ha a cím fölé kerül az egér, jelenjen meg egy egérfelirat: CSS + JavaScript.</a:t>
            </a:r>
            <a:endParaRPr sz="2800" smtClean="0">
              <a:solidFill>
                <a:srgbClr val="FFFF00"/>
              </a:solidFill>
            </a:endParaRPr>
          </a:p>
          <a:p>
            <a:endParaRPr sz="2800" smtClean="0">
              <a:solidFill>
                <a:srgbClr val="FFFF00"/>
              </a:solidFill>
            </a:endParaRPr>
          </a:p>
          <a:p>
            <a:endParaRPr lang="hu-HU" sz="2800" dirty="0">
              <a:solidFill>
                <a:srgbClr val="FFFF00"/>
              </a:solidFill>
            </a:endParaRPr>
          </a:p>
        </p:txBody>
      </p:sp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Feladat</a:t>
            </a:r>
            <a:endParaRPr lang="hu-H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43636" y="571486"/>
            <a:ext cx="2476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32" y="1857370"/>
            <a:ext cx="300038" cy="28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171950"/>
            <a:ext cx="591502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Audió állományok a weboldalon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09600" y="1285866"/>
            <a:ext cx="8248680" cy="3648092"/>
          </a:xfrm>
        </p:spPr>
        <p:txBody>
          <a:bodyPr>
            <a:normAutofit/>
          </a:bodyPr>
          <a:lstStyle/>
          <a:p>
            <a:r>
              <a:rPr smtClean="0"/>
              <a:t>A HTML5 az &lt;audio&gt;</a:t>
            </a:r>
            <a:r>
              <a:rPr lang="hu-HU" dirty="0" smtClean="0"/>
              <a:t>…&lt;/</a:t>
            </a:r>
            <a:r>
              <a:rPr dirty="0" err="1" smtClean="0"/>
              <a:t>a</a:t>
            </a:r>
            <a:r>
              <a:rPr lang="hu-HU" dirty="0" err="1" smtClean="0"/>
              <a:t>udio</a:t>
            </a:r>
            <a:r>
              <a:rPr lang="hu-HU" dirty="0" smtClean="0"/>
              <a:t>&gt; </a:t>
            </a:r>
            <a:r>
              <a:rPr lang="hu-HU" dirty="0" err="1" smtClean="0"/>
              <a:t>tag-ekkel</a:t>
            </a:r>
            <a:r>
              <a:rPr lang="hu-HU" dirty="0" smtClean="0"/>
              <a:t> teszi lehetővé </a:t>
            </a:r>
            <a:r>
              <a:rPr lang="hu-HU" dirty="0" err="1" smtClean="0"/>
              <a:t>audió</a:t>
            </a:r>
            <a:r>
              <a:rPr lang="hu-HU" dirty="0" smtClean="0"/>
              <a:t> állományok beágyazását.</a:t>
            </a:r>
          </a:p>
          <a:p>
            <a:r>
              <a:rPr smtClean="0"/>
              <a:t>Előtte csak plug-inek segítségével lehetett őket böngészőben lejátszani.</a:t>
            </a:r>
          </a:p>
        </p:txBody>
      </p:sp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1000100" y="3214692"/>
          <a:ext cx="6660000" cy="18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080000"/>
                <a:gridCol w="1080000"/>
                <a:gridCol w="1080000"/>
                <a:gridCol w="1080000"/>
                <a:gridCol w="1080000"/>
              </a:tblGrid>
              <a:tr h="357190">
                <a:tc>
                  <a:txBody>
                    <a:bodyPr/>
                    <a:lstStyle/>
                    <a:p>
                      <a:r>
                        <a:rPr lang="hu-HU" dirty="0" smtClean="0"/>
                        <a:t>Formátum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Firefox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Chrome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Explorer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Opera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Safari</a:t>
                      </a:r>
                      <a:endParaRPr lang="hu-HU" dirty="0"/>
                    </a:p>
                  </a:txBody>
                  <a:tcPr/>
                </a:tc>
              </a:tr>
              <a:tr h="413848">
                <a:tc>
                  <a:txBody>
                    <a:bodyPr/>
                    <a:lstStyle/>
                    <a:p>
                      <a:r>
                        <a:rPr lang="hu-HU" dirty="0" smtClean="0"/>
                        <a:t>Verzió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3.5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4.0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9.0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10.5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4.0</a:t>
                      </a:r>
                      <a:endParaRPr lang="hu-HU" dirty="0"/>
                    </a:p>
                  </a:txBody>
                  <a:tcPr/>
                </a:tc>
              </a:tr>
              <a:tr h="236484">
                <a:tc>
                  <a:txBody>
                    <a:bodyPr/>
                    <a:lstStyle/>
                    <a:p>
                      <a:r>
                        <a:rPr lang="hu-HU" dirty="0" smtClean="0"/>
                        <a:t>MP3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</a:tr>
              <a:tr h="236484">
                <a:tc>
                  <a:txBody>
                    <a:bodyPr/>
                    <a:lstStyle/>
                    <a:p>
                      <a:r>
                        <a:rPr lang="hu-HU" dirty="0" smtClean="0"/>
                        <a:t>WAV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</a:tr>
              <a:tr h="236484">
                <a:tc>
                  <a:txBody>
                    <a:bodyPr/>
                    <a:lstStyle/>
                    <a:p>
                      <a:r>
                        <a:rPr lang="hu-HU" dirty="0" smtClean="0"/>
                        <a:t>OGG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Audió állományok a weboldalon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48092"/>
          </a:xfrm>
        </p:spPr>
        <p:txBody>
          <a:bodyPr>
            <a:normAutofit fontScale="62500" lnSpcReduction="20000"/>
          </a:bodyPr>
          <a:lstStyle/>
          <a:p>
            <a:r>
              <a:rPr smtClean="0"/>
              <a:t>Alkalmazása: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&lt;audio controls&gt;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	&lt;source src="horse.ogg" type="audio/ogg"&gt;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	&lt;source src="horse.mp3" type="audio/mpeg"&gt;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	Your browser does not support tthe aduio element.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&lt;/audio&gt;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Videók a weboldalon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>
          <a:xfrm>
            <a:off x="609600" y="1285866"/>
            <a:ext cx="8153400" cy="3276600"/>
          </a:xfrm>
        </p:spPr>
        <p:txBody>
          <a:bodyPr/>
          <a:lstStyle/>
          <a:p>
            <a:r>
              <a:rPr smtClean="0"/>
              <a:t>A HTML5 a &lt;video&gt;</a:t>
            </a:r>
            <a:r>
              <a:rPr lang="hu-HU" dirty="0" smtClean="0"/>
              <a:t>…&lt;/video&gt; </a:t>
            </a:r>
            <a:r>
              <a:rPr lang="hu-HU" dirty="0" err="1" smtClean="0"/>
              <a:t>tag-ekkel</a:t>
            </a:r>
            <a:r>
              <a:rPr lang="hu-HU" dirty="0" smtClean="0"/>
              <a:t> teszi lehetővé videók beágyazását.</a:t>
            </a:r>
          </a:p>
          <a:p>
            <a:r>
              <a:rPr smtClean="0"/>
              <a:t>Előtte csak plug-inek segítségével lehetett őket böngészőben lejátszani.</a:t>
            </a:r>
          </a:p>
          <a:p>
            <a:endParaRPr lang="hu-HU" dirty="0"/>
          </a:p>
        </p:txBody>
      </p:sp>
      <p:graphicFrame>
        <p:nvGraphicFramePr>
          <p:cNvPr id="7" name="Táblázat 6"/>
          <p:cNvGraphicFramePr>
            <a:graphicFrameLocks noGrp="1"/>
          </p:cNvGraphicFramePr>
          <p:nvPr/>
        </p:nvGraphicFramePr>
        <p:xfrm>
          <a:off x="1000100" y="3214692"/>
          <a:ext cx="6660000" cy="187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1080000"/>
                <a:gridCol w="1080000"/>
                <a:gridCol w="1080000"/>
                <a:gridCol w="1080000"/>
                <a:gridCol w="1080000"/>
              </a:tblGrid>
              <a:tr h="357190">
                <a:tc>
                  <a:txBody>
                    <a:bodyPr/>
                    <a:lstStyle/>
                    <a:p>
                      <a:r>
                        <a:rPr lang="hu-HU" dirty="0" smtClean="0"/>
                        <a:t>Formátum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Firefox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Chrome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Explorer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Opera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Safari</a:t>
                      </a:r>
                      <a:endParaRPr lang="hu-HU" dirty="0"/>
                    </a:p>
                  </a:txBody>
                  <a:tcPr/>
                </a:tc>
              </a:tr>
              <a:tr h="413848">
                <a:tc>
                  <a:txBody>
                    <a:bodyPr/>
                    <a:lstStyle/>
                    <a:p>
                      <a:r>
                        <a:rPr lang="hu-HU" dirty="0" smtClean="0"/>
                        <a:t>Verzió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3.5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4.0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9.0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10.5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4.0</a:t>
                      </a:r>
                      <a:endParaRPr lang="hu-HU" dirty="0"/>
                    </a:p>
                  </a:txBody>
                  <a:tcPr/>
                </a:tc>
              </a:tr>
              <a:tr h="236484">
                <a:tc>
                  <a:txBody>
                    <a:bodyPr/>
                    <a:lstStyle/>
                    <a:p>
                      <a:r>
                        <a:rPr lang="hu-HU" dirty="0" smtClean="0"/>
                        <a:t>MP4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</a:tr>
              <a:tr h="236484">
                <a:tc>
                  <a:txBody>
                    <a:bodyPr/>
                    <a:lstStyle/>
                    <a:p>
                      <a:r>
                        <a:rPr lang="hu-HU" dirty="0" err="1" smtClean="0"/>
                        <a:t>WebM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</a:tr>
              <a:tr h="236484">
                <a:tc>
                  <a:txBody>
                    <a:bodyPr/>
                    <a:lstStyle/>
                    <a:p>
                      <a:r>
                        <a:rPr lang="hu-HU" dirty="0" smtClean="0"/>
                        <a:t>OGG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X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-</a:t>
                      </a:r>
                      <a:endParaRPr lang="hu-HU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Videók a weboldalon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64809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smtClean="0"/>
              <a:t>Alkalmazása: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&lt;video width="320" height="240" controls&gt;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	&lt;source src="movie.mp4" type="video/mp4"&gt;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	&lt;source src="movie.ogg" type="video/ogg"&gt;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	Your browser does not support the video tag.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&lt;/video&gt;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hu-HU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églalap 3"/>
          <p:cNvSpPr/>
          <p:nvPr/>
        </p:nvSpPr>
        <p:spPr>
          <a:xfrm>
            <a:off x="3214678" y="1285866"/>
            <a:ext cx="578647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smtClean="0"/>
              <a:t>Érdemes a magasságot és a szélességet megadni a betöltéskor történő villódzás elkerülése végett.</a:t>
            </a:r>
          </a:p>
        </p:txBody>
      </p:sp>
      <p:cxnSp>
        <p:nvCxnSpPr>
          <p:cNvPr id="6" name="Egyenes összekötő nyíllal 5"/>
          <p:cNvCxnSpPr/>
          <p:nvPr/>
        </p:nvCxnSpPr>
        <p:spPr>
          <a:xfrm rot="10800000" flipV="1">
            <a:off x="3786184" y="1928808"/>
            <a:ext cx="857254" cy="7143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églalap 7"/>
          <p:cNvSpPr/>
          <p:nvPr/>
        </p:nvSpPr>
        <p:spPr>
          <a:xfrm>
            <a:off x="5143472" y="2000246"/>
            <a:ext cx="4000528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smtClean="0"/>
              <a:t>a vezérlők (hangerő/indítás/megállítás) megjelenítésére</a:t>
            </a:r>
          </a:p>
        </p:txBody>
      </p:sp>
      <p:cxnSp>
        <p:nvCxnSpPr>
          <p:cNvPr id="9" name="Egyenes összekötő nyíllal 8"/>
          <p:cNvCxnSpPr>
            <a:stCxn id="8" idx="2"/>
          </p:cNvCxnSpPr>
          <p:nvPr/>
        </p:nvCxnSpPr>
        <p:spPr>
          <a:xfrm rot="5400000">
            <a:off x="6431067" y="2073394"/>
            <a:ext cx="139487" cy="128585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églalap 12"/>
          <p:cNvSpPr/>
          <p:nvPr/>
        </p:nvSpPr>
        <p:spPr>
          <a:xfrm>
            <a:off x="2285984" y="3943189"/>
            <a:ext cx="6858016" cy="120032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smtClean="0"/>
              <a:t>"autoplay": automatikus elindítás betöltéskor (mobileszközön nem)</a:t>
            </a:r>
          </a:p>
          <a:p>
            <a:pPr>
              <a:buFont typeface="Wingdings" pitchFamily="2" charset="2"/>
              <a:buChar char="q"/>
            </a:pPr>
            <a:r>
              <a:rPr smtClean="0"/>
              <a:t>Több &lt;source&gt;: az első olyat játssza le a böngésző, amelyre képes</a:t>
            </a:r>
          </a:p>
          <a:p>
            <a:pPr>
              <a:buFont typeface="Wingdings" pitchFamily="2" charset="2"/>
              <a:buChar char="q"/>
            </a:pPr>
            <a:r>
              <a:rPr smtClean="0"/>
              <a:t>A &lt;video&gt; tag-ben lévő szöveg akkor jelenik meg, ha a &lt;video&gt; tag-et a böngésző nem támogatja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Kép beillesztése (&lt;img&gt; helyett &lt;figure&gt;)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sz="quarter" idx="13"/>
          </p:nvPr>
        </p:nvSpPr>
        <p:spPr>
          <a:xfrm>
            <a:off x="142844" y="1352550"/>
            <a:ext cx="8929750" cy="3276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&lt;figure&gt;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&lt;img src="img_pulpit.jpg" alt="The Pulpit Rock" width="304" height="228"&gt;</a:t>
            </a: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&lt;/figure&gt;</a:t>
            </a:r>
          </a:p>
          <a:p>
            <a:pPr>
              <a:buNone/>
            </a:pPr>
            <a:endParaRPr smtClean="0"/>
          </a:p>
          <a:p>
            <a:pPr>
              <a:buNone/>
            </a:pPr>
            <a:r>
              <a:rPr lang="hu-HU" b="1" dirty="0" smtClean="0"/>
              <a:t>K</a:t>
            </a:r>
            <a:r>
              <a:rPr b="1" smtClean="0"/>
              <a:t>épaláírással: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&lt;figure&gt;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="img_pulpit.jpg" alt="The Pulpit Rock" width="304" height="228"&gt;</a:t>
            </a:r>
            <a:endParaRPr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smtClean="0">
                <a:latin typeface="Courier New" pitchFamily="49" charset="0"/>
                <a:cs typeface="Courier New" pitchFamily="49" charset="0"/>
              </a:rPr>
              <a:t>	&lt;figcaption&gt;Fig1. </a:t>
            </a:r>
            <a:r>
              <a:rPr lang="hu-HU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smtClean="0">
                <a:latin typeface="Courier New" pitchFamily="49" charset="0"/>
                <a:cs typeface="Courier New" pitchFamily="49" charset="0"/>
              </a:rPr>
              <a:t> A view of the pulpit rock in Norway.&lt;/figcaption&gt;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&lt;/figure&gt;</a:t>
            </a:r>
          </a:p>
          <a:p>
            <a:pPr>
              <a:buNone/>
            </a:pP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SVG (Scalable Vector Graphics)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smtClean="0"/>
              <a:t>Felbontás-független (nem esik szét nagyításkor)</a:t>
            </a:r>
          </a:p>
          <a:p>
            <a:r>
              <a:rPr smtClean="0"/>
              <a:t>Eseménykezelők támogatják a használatát</a:t>
            </a:r>
          </a:p>
          <a:p>
            <a:r>
              <a:rPr smtClean="0"/>
              <a:t>Nagyon jó, ha nagy felületet kell grafikusan renderelni (pl. Google térkép)</a:t>
            </a:r>
          </a:p>
          <a:p>
            <a:r>
              <a:rPr smtClean="0"/>
              <a:t>Nagyon lassú a renderelés, ha túl komplex az alakzat: nem használjuk webes játékoknál </a:t>
            </a:r>
            <a:r>
              <a:rPr lang="hu-HU" dirty="0" smtClean="0">
                <a:sym typeface="Wingdings" pitchFamily="2" charset="2"/>
              </a:rPr>
              <a:t> arra ott a </a:t>
            </a:r>
            <a:r>
              <a:rPr lang="hu-HU" dirty="0" err="1" smtClean="0">
                <a:sym typeface="Wingdings" pitchFamily="2" charset="2"/>
              </a:rPr>
              <a:t>canvas</a:t>
            </a:r>
            <a:r>
              <a:rPr lang="hu-HU" dirty="0" smtClean="0">
                <a:sym typeface="Wingdings" pitchFamily="2" charset="2"/>
              </a:rPr>
              <a:t> …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mtClean="0"/>
              <a:t>SVG (Scalable Vector Graphics) - kör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quarter" idx="13"/>
          </p:nvPr>
        </p:nvSpPr>
        <p:spPr>
          <a:xfrm>
            <a:off x="214282" y="1352550"/>
            <a:ext cx="8786874" cy="3576654"/>
          </a:xfrm>
        </p:spPr>
        <p:txBody>
          <a:bodyPr>
            <a:noAutofit/>
          </a:bodyPr>
          <a:lstStyle/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&lt;body&gt;</a:t>
            </a:r>
          </a:p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&lt;svg width="100" height="100"&gt;</a:t>
            </a:r>
          </a:p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&lt;circle cx="50" cy="50" r="40" stroke="green" stroke-width="4" fill="yellow" /&gt;</a:t>
            </a:r>
          </a:p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&lt;/svg&gt;</a:t>
            </a:r>
          </a:p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&lt;/body&gt;</a:t>
            </a:r>
          </a:p>
          <a:p>
            <a:pPr>
              <a:buNone/>
            </a:pPr>
            <a:r>
              <a:rPr sz="2200" smtClean="0">
                <a:latin typeface="Courier New" pitchFamily="49" charset="0"/>
                <a:cs typeface="Courier New" pitchFamily="49" charset="0"/>
              </a:rPr>
              <a:t>&lt;/html&gt;</a:t>
            </a:r>
            <a:endParaRPr lang="hu-HU" sz="22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712</Words>
  <PresentationFormat>Diavetítés a képernyőre (16:9 oldalarány)</PresentationFormat>
  <Paragraphs>158</Paragraphs>
  <Slides>13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WidescreenPresentation</vt:lpstr>
      <vt:lpstr>Audio-, videó és képelemek </vt:lpstr>
      <vt:lpstr>Feladat</vt:lpstr>
      <vt:lpstr>Audió állományok a weboldalon</vt:lpstr>
      <vt:lpstr>Audió állományok a weboldalon</vt:lpstr>
      <vt:lpstr>Videók a weboldalon</vt:lpstr>
      <vt:lpstr>Videók a weboldalon</vt:lpstr>
      <vt:lpstr>Kép beillesztése (&lt;img&gt; helyett &lt;figure&gt;)</vt:lpstr>
      <vt:lpstr>SVG (Scalable Vector Graphics)</vt:lpstr>
      <vt:lpstr>SVG (Scalable Vector Graphics) - kör</vt:lpstr>
      <vt:lpstr>SVG (Scalable Vector Graphics) - téglalap</vt:lpstr>
      <vt:lpstr>SVG (Scalable Vector Graphics) - csillag</vt:lpstr>
      <vt:lpstr>SVG – Ellipszis, vonal, …</vt:lpstr>
      <vt:lpstr>FELADAT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2019-11-05T15:51:49Z</dcterms:created>
  <dcterms:modified xsi:type="dcterms:W3CDTF">2019-11-07T07:09:18Z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1038</vt:i4>
  </property>
  <property fmtid="{D5CDD505-2E9C-101B-9397-08002B2CF9AE}" pid="3" name="_Version">
    <vt:lpwstr>12.0.4518</vt:lpwstr>
  </property>
</Properties>
</file>