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eebo Regular" charset="1" panose="00000500000000000000"/>
      <p:regular r:id="rId10"/>
    </p:embeddedFont>
    <p:embeddedFont>
      <p:font typeface="Heebo Regular Bold" charset="1" panose="00000600000000000000"/>
      <p:regular r:id="rId11"/>
    </p:embeddedFont>
    <p:embeddedFont>
      <p:font typeface="Heebo Bold" charset="1" panose="00000800000000000000"/>
      <p:regular r:id="rId12"/>
    </p:embeddedFont>
    <p:embeddedFont>
      <p:font typeface="Heebo Bold Bold" charset="1" panose="00000900000000000000"/>
      <p:regular r:id="rId13"/>
    </p:embeddedFont>
    <p:embeddedFont>
      <p:font typeface="Mukta Mahee Regular" charset="1" panose="020B0000000000000000"/>
      <p:regular r:id="rId14"/>
    </p:embeddedFont>
    <p:embeddedFont>
      <p:font typeface="Mukta Mahee Regular Bold" charset="1" panose="020B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1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879400" y="2188449"/>
            <a:ext cx="16834000" cy="4021851"/>
            <a:chOff x="0" y="0"/>
            <a:chExt cx="4433646" cy="1059253"/>
          </a:xfrm>
        </p:grpSpPr>
        <p:sp>
          <p:nvSpPr>
            <p:cNvPr name="Freeform 3" id="3"/>
            <p:cNvSpPr/>
            <p:nvPr/>
          </p:nvSpPr>
          <p:spPr>
            <a:xfrm flipH="false" flipV="false" rot="0">
              <a:off x="0" y="0"/>
              <a:ext cx="4433646" cy="1059253"/>
            </a:xfrm>
            <a:custGeom>
              <a:avLst/>
              <a:gdLst/>
              <a:ahLst/>
              <a:cxnLst/>
              <a:rect r="r" b="b" t="t" l="l"/>
              <a:pathLst>
                <a:path h="1059253" w="4433646">
                  <a:moveTo>
                    <a:pt x="0" y="0"/>
                  </a:moveTo>
                  <a:lnTo>
                    <a:pt x="4433646" y="0"/>
                  </a:lnTo>
                  <a:lnTo>
                    <a:pt x="4433646" y="1059253"/>
                  </a:lnTo>
                  <a:lnTo>
                    <a:pt x="0" y="1059253"/>
                  </a:lnTo>
                  <a:close/>
                </a:path>
              </a:pathLst>
            </a:custGeom>
            <a:solidFill>
              <a:srgbClr val="87A3C4"/>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727000" y="2036049"/>
            <a:ext cx="16834000" cy="4021851"/>
            <a:chOff x="0" y="0"/>
            <a:chExt cx="4433646" cy="1059253"/>
          </a:xfrm>
        </p:grpSpPr>
        <p:sp>
          <p:nvSpPr>
            <p:cNvPr name="Freeform 6" id="6"/>
            <p:cNvSpPr/>
            <p:nvPr/>
          </p:nvSpPr>
          <p:spPr>
            <a:xfrm flipH="false" flipV="false" rot="0">
              <a:off x="0" y="0"/>
              <a:ext cx="4433646" cy="1059253"/>
            </a:xfrm>
            <a:custGeom>
              <a:avLst/>
              <a:gdLst/>
              <a:ahLst/>
              <a:cxnLst/>
              <a:rect r="r" b="b" t="t" l="l"/>
              <a:pathLst>
                <a:path h="1059253" w="4433646">
                  <a:moveTo>
                    <a:pt x="0" y="0"/>
                  </a:moveTo>
                  <a:lnTo>
                    <a:pt x="4433646" y="0"/>
                  </a:lnTo>
                  <a:lnTo>
                    <a:pt x="4433646" y="1059253"/>
                  </a:lnTo>
                  <a:lnTo>
                    <a:pt x="0" y="1059253"/>
                  </a:lnTo>
                  <a:close/>
                </a:path>
              </a:pathLst>
            </a:custGeom>
            <a:solidFill>
              <a:srgbClr val="B7CADB"/>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8" id="8"/>
          <p:cNvGrpSpPr/>
          <p:nvPr/>
        </p:nvGrpSpPr>
        <p:grpSpPr>
          <a:xfrm rot="0">
            <a:off x="5001247" y="4905506"/>
            <a:ext cx="8285506" cy="596900"/>
            <a:chOff x="0" y="0"/>
            <a:chExt cx="2182191" cy="157208"/>
          </a:xfrm>
        </p:grpSpPr>
        <p:sp>
          <p:nvSpPr>
            <p:cNvPr name="Freeform 9" id="9"/>
            <p:cNvSpPr/>
            <p:nvPr/>
          </p:nvSpPr>
          <p:spPr>
            <a:xfrm flipH="false" flipV="false" rot="0">
              <a:off x="0" y="0"/>
              <a:ext cx="2182191" cy="157208"/>
            </a:xfrm>
            <a:custGeom>
              <a:avLst/>
              <a:gdLst/>
              <a:ahLst/>
              <a:cxnLst/>
              <a:rect r="r" b="b" t="t" l="l"/>
              <a:pathLst>
                <a:path h="157208" w="2182191">
                  <a:moveTo>
                    <a:pt x="0" y="0"/>
                  </a:moveTo>
                  <a:lnTo>
                    <a:pt x="2182191" y="0"/>
                  </a:lnTo>
                  <a:lnTo>
                    <a:pt x="2182191" y="157208"/>
                  </a:lnTo>
                  <a:lnTo>
                    <a:pt x="0" y="157208"/>
                  </a:lnTo>
                  <a:close/>
                </a:path>
              </a:pathLst>
            </a:custGeom>
            <a:solidFill>
              <a:srgbClr val="EFEFEF"/>
            </a:solidFill>
          </p:spPr>
        </p:sp>
        <p:sp>
          <p:nvSpPr>
            <p:cNvPr name="TextBox 10" id="10"/>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603082" y="2783025"/>
            <a:ext cx="12968947" cy="596900"/>
            <a:chOff x="0" y="0"/>
            <a:chExt cx="3415690" cy="157208"/>
          </a:xfrm>
        </p:grpSpPr>
        <p:sp>
          <p:nvSpPr>
            <p:cNvPr name="Freeform 12" id="12"/>
            <p:cNvSpPr/>
            <p:nvPr/>
          </p:nvSpPr>
          <p:spPr>
            <a:xfrm flipH="false" flipV="false" rot="0">
              <a:off x="0" y="0"/>
              <a:ext cx="3415690" cy="157208"/>
            </a:xfrm>
            <a:custGeom>
              <a:avLst/>
              <a:gdLst/>
              <a:ahLst/>
              <a:cxnLst/>
              <a:rect r="r" b="b" t="t" l="l"/>
              <a:pathLst>
                <a:path h="157208" w="3415690">
                  <a:moveTo>
                    <a:pt x="0" y="0"/>
                  </a:moveTo>
                  <a:lnTo>
                    <a:pt x="3415690" y="0"/>
                  </a:lnTo>
                  <a:lnTo>
                    <a:pt x="3415690" y="157208"/>
                  </a:lnTo>
                  <a:lnTo>
                    <a:pt x="0" y="157208"/>
                  </a:lnTo>
                  <a:close/>
                </a:path>
              </a:pathLst>
            </a:custGeom>
            <a:solidFill>
              <a:srgbClr val="EFEFEF"/>
            </a:solidFill>
          </p:spPr>
        </p:sp>
        <p:sp>
          <p:nvSpPr>
            <p:cNvPr name="TextBox 13" id="13"/>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3280416" y="3881874"/>
            <a:ext cx="11727169" cy="596900"/>
            <a:chOff x="0" y="0"/>
            <a:chExt cx="3088637" cy="157208"/>
          </a:xfrm>
        </p:grpSpPr>
        <p:sp>
          <p:nvSpPr>
            <p:cNvPr name="Freeform 15" id="15"/>
            <p:cNvSpPr/>
            <p:nvPr/>
          </p:nvSpPr>
          <p:spPr>
            <a:xfrm flipH="false" flipV="false" rot="0">
              <a:off x="0" y="0"/>
              <a:ext cx="3088637" cy="157208"/>
            </a:xfrm>
            <a:custGeom>
              <a:avLst/>
              <a:gdLst/>
              <a:ahLst/>
              <a:cxnLst/>
              <a:rect r="r" b="b" t="t" l="l"/>
              <a:pathLst>
                <a:path h="157208" w="3088637">
                  <a:moveTo>
                    <a:pt x="0" y="0"/>
                  </a:moveTo>
                  <a:lnTo>
                    <a:pt x="3088637" y="0"/>
                  </a:lnTo>
                  <a:lnTo>
                    <a:pt x="3088637" y="157208"/>
                  </a:lnTo>
                  <a:lnTo>
                    <a:pt x="0" y="157208"/>
                  </a:lnTo>
                  <a:close/>
                </a:path>
              </a:pathLst>
            </a:custGeom>
            <a:solidFill>
              <a:srgbClr val="EFEFEF"/>
            </a:solidFill>
          </p:spPr>
        </p:sp>
        <p:sp>
          <p:nvSpPr>
            <p:cNvPr name="TextBox 16" id="16"/>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15784806" y="4051737"/>
            <a:ext cx="4538797" cy="4538797"/>
          </a:xfrm>
          <a:custGeom>
            <a:avLst/>
            <a:gdLst/>
            <a:ahLst/>
            <a:cxnLst/>
            <a:rect r="r" b="b" t="t" l="l"/>
            <a:pathLst>
              <a:path h="4538797" w="4538797">
                <a:moveTo>
                  <a:pt x="0" y="0"/>
                </a:moveTo>
                <a:lnTo>
                  <a:pt x="4538797" y="0"/>
                </a:lnTo>
                <a:lnTo>
                  <a:pt x="4538797" y="4538797"/>
                </a:lnTo>
                <a:lnTo>
                  <a:pt x="0" y="4538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427502" y="8889689"/>
            <a:ext cx="1427502" cy="1397311"/>
          </a:xfrm>
          <a:custGeom>
            <a:avLst/>
            <a:gdLst/>
            <a:ahLst/>
            <a:cxnLst/>
            <a:rect r="r" b="b" t="t" l="l"/>
            <a:pathLst>
              <a:path h="1397311" w="1427502">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Freeform 19" id="19"/>
          <p:cNvSpPr/>
          <p:nvPr/>
        </p:nvSpPr>
        <p:spPr>
          <a:xfrm flipH="false" flipV="false" rot="0">
            <a:off x="0" y="7492379"/>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Freeform 20" id="20"/>
          <p:cNvSpPr/>
          <p:nvPr/>
        </p:nvSpPr>
        <p:spPr>
          <a:xfrm flipH="false" flipV="false" rot="0">
            <a:off x="879400" y="626755"/>
            <a:ext cx="1561694" cy="1561694"/>
          </a:xfrm>
          <a:custGeom>
            <a:avLst/>
            <a:gdLst/>
            <a:ahLst/>
            <a:cxnLst/>
            <a:rect r="r" b="b" t="t" l="l"/>
            <a:pathLst>
              <a:path h="1561694" w="1561694">
                <a:moveTo>
                  <a:pt x="0" y="0"/>
                </a:moveTo>
                <a:lnTo>
                  <a:pt x="1561694" y="0"/>
                </a:lnTo>
                <a:lnTo>
                  <a:pt x="1561694" y="1561694"/>
                </a:lnTo>
                <a:lnTo>
                  <a:pt x="0" y="1561694"/>
                </a:lnTo>
                <a:lnTo>
                  <a:pt x="0" y="0"/>
                </a:lnTo>
                <a:close/>
              </a:path>
            </a:pathLst>
          </a:custGeom>
          <a:blipFill>
            <a:blip r:embed="rId6"/>
            <a:stretch>
              <a:fillRect l="0" t="0" r="0" b="0"/>
            </a:stretch>
          </a:blipFill>
        </p:spPr>
      </p:sp>
      <p:sp>
        <p:nvSpPr>
          <p:cNvPr name="TextBox 21" id="21"/>
          <p:cNvSpPr txBox="true"/>
          <p:nvPr/>
        </p:nvSpPr>
        <p:spPr>
          <a:xfrm rot="0">
            <a:off x="3084268" y="2330581"/>
            <a:ext cx="11923316" cy="3171825"/>
          </a:xfrm>
          <a:prstGeom prst="rect">
            <a:avLst/>
          </a:prstGeom>
        </p:spPr>
        <p:txBody>
          <a:bodyPr anchor="t" rtlCol="false" tIns="0" lIns="0" bIns="0" rIns="0">
            <a:spAutoFit/>
          </a:bodyPr>
          <a:lstStyle/>
          <a:p>
            <a:pPr algn="ctr">
              <a:lnSpc>
                <a:spcPts val="8400"/>
              </a:lnSpc>
            </a:pPr>
            <a:r>
              <a:rPr lang="en-US" sz="6000">
                <a:solidFill>
                  <a:srgbClr val="000000"/>
                </a:solidFill>
                <a:latin typeface="Heebo Bold"/>
              </a:rPr>
              <a:t>SISTEM EDUKASI KEBENCANAAN PADA LEMBAGA FILANTROPI BERBASIS WEBSITE</a:t>
            </a:r>
          </a:p>
        </p:txBody>
      </p:sp>
      <p:sp>
        <p:nvSpPr>
          <p:cNvPr name="TextBox 22" id="22"/>
          <p:cNvSpPr txBox="true"/>
          <p:nvPr/>
        </p:nvSpPr>
        <p:spPr>
          <a:xfrm rot="0">
            <a:off x="5954004" y="6358096"/>
            <a:ext cx="6379992" cy="679450"/>
          </a:xfrm>
          <a:prstGeom prst="rect">
            <a:avLst/>
          </a:prstGeom>
        </p:spPr>
        <p:txBody>
          <a:bodyPr anchor="t" rtlCol="false" tIns="0" lIns="0" bIns="0" rIns="0">
            <a:spAutoFit/>
          </a:bodyPr>
          <a:lstStyle/>
          <a:p>
            <a:pPr algn="ctr">
              <a:lnSpc>
                <a:spcPts val="5599"/>
              </a:lnSpc>
            </a:pPr>
            <a:r>
              <a:rPr lang="en-US" sz="3999">
                <a:solidFill>
                  <a:srgbClr val="000000"/>
                </a:solidFill>
                <a:latin typeface="Heebo Bold"/>
              </a:rPr>
              <a:t>Maulana Sandi Samudera</a:t>
            </a:r>
          </a:p>
        </p:txBody>
      </p:sp>
      <p:sp>
        <p:nvSpPr>
          <p:cNvPr name="TextBox 23" id="23"/>
          <p:cNvSpPr txBox="true"/>
          <p:nvPr/>
        </p:nvSpPr>
        <p:spPr>
          <a:xfrm rot="0">
            <a:off x="6451427" y="7166927"/>
            <a:ext cx="5188999" cy="537845"/>
          </a:xfrm>
          <a:prstGeom prst="rect">
            <a:avLst/>
          </a:prstGeom>
        </p:spPr>
        <p:txBody>
          <a:bodyPr anchor="t" rtlCol="false" tIns="0" lIns="0" bIns="0" rIns="0">
            <a:spAutoFit/>
          </a:bodyPr>
          <a:lstStyle/>
          <a:p>
            <a:pPr algn="ctr">
              <a:lnSpc>
                <a:spcPts val="4480"/>
              </a:lnSpc>
            </a:pPr>
            <a:r>
              <a:rPr lang="en-US" sz="3200">
                <a:solidFill>
                  <a:srgbClr val="000000"/>
                </a:solidFill>
                <a:latin typeface="Heebo Regular"/>
              </a:rPr>
              <a:t>NIM : 201910370311426</a:t>
            </a:r>
          </a:p>
        </p:txBody>
      </p:sp>
      <p:sp>
        <p:nvSpPr>
          <p:cNvPr name="TextBox 24" id="24"/>
          <p:cNvSpPr txBox="true"/>
          <p:nvPr/>
        </p:nvSpPr>
        <p:spPr>
          <a:xfrm rot="0">
            <a:off x="5182140" y="7904480"/>
            <a:ext cx="7923721" cy="537845"/>
          </a:xfrm>
          <a:prstGeom prst="rect">
            <a:avLst/>
          </a:prstGeom>
        </p:spPr>
        <p:txBody>
          <a:bodyPr anchor="t" rtlCol="false" tIns="0" lIns="0" bIns="0" rIns="0">
            <a:spAutoFit/>
          </a:bodyPr>
          <a:lstStyle/>
          <a:p>
            <a:pPr algn="ctr">
              <a:lnSpc>
                <a:spcPts val="4480"/>
              </a:lnSpc>
            </a:pPr>
            <a:r>
              <a:rPr lang="en-US" sz="3200">
                <a:solidFill>
                  <a:srgbClr val="000000"/>
                </a:solidFill>
                <a:latin typeface="Heebo Regular"/>
              </a:rPr>
              <a:t>PROGRAM STUDI INFORMATIKA</a:t>
            </a:r>
          </a:p>
        </p:txBody>
      </p:sp>
      <p:sp>
        <p:nvSpPr>
          <p:cNvPr name="TextBox 25" id="25"/>
          <p:cNvSpPr txBox="true"/>
          <p:nvPr/>
        </p:nvSpPr>
        <p:spPr>
          <a:xfrm rot="0">
            <a:off x="10848735" y="1181974"/>
            <a:ext cx="6410565" cy="596900"/>
          </a:xfrm>
          <a:prstGeom prst="rect">
            <a:avLst/>
          </a:prstGeom>
        </p:spPr>
        <p:txBody>
          <a:bodyPr anchor="t" rtlCol="false" tIns="0" lIns="0" bIns="0" rIns="0">
            <a:spAutoFit/>
          </a:bodyPr>
          <a:lstStyle/>
          <a:p>
            <a:pPr algn="r">
              <a:lnSpc>
                <a:spcPts val="4899"/>
              </a:lnSpc>
            </a:pPr>
            <a:r>
              <a:rPr lang="en-US" sz="3499" spc="209">
                <a:solidFill>
                  <a:srgbClr val="6182A8"/>
                </a:solidFill>
                <a:latin typeface="Heebo Regular Bold"/>
              </a:rPr>
              <a:t>SEMINAR PROPOSAL</a:t>
            </a:r>
          </a:p>
        </p:txBody>
      </p:sp>
      <p:sp>
        <p:nvSpPr>
          <p:cNvPr name="TextBox 26" id="26"/>
          <p:cNvSpPr txBox="true"/>
          <p:nvPr/>
        </p:nvSpPr>
        <p:spPr>
          <a:xfrm rot="0">
            <a:off x="8094815" y="8594725"/>
            <a:ext cx="2098370"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a:rPr>
              <a:t>2023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grpSp>
        <p:nvGrpSpPr>
          <p:cNvPr name="Group 2" id="2"/>
          <p:cNvGrpSpPr/>
          <p:nvPr/>
        </p:nvGrpSpPr>
        <p:grpSpPr>
          <a:xfrm rot="0">
            <a:off x="1423620" y="1387095"/>
            <a:ext cx="15440761" cy="7512811"/>
            <a:chOff x="0" y="0"/>
            <a:chExt cx="4066702" cy="1978683"/>
          </a:xfrm>
        </p:grpSpPr>
        <p:sp>
          <p:nvSpPr>
            <p:cNvPr name="Freeform 3" id="3"/>
            <p:cNvSpPr/>
            <p:nvPr/>
          </p:nvSpPr>
          <p:spPr>
            <a:xfrm flipH="false" flipV="false" rot="0">
              <a:off x="0" y="0"/>
              <a:ext cx="4066703" cy="1978683"/>
            </a:xfrm>
            <a:custGeom>
              <a:avLst/>
              <a:gdLst/>
              <a:ahLst/>
              <a:cxnLst/>
              <a:rect r="r" b="b" t="t" l="l"/>
              <a:pathLst>
                <a:path h="1978683" w="4066703">
                  <a:moveTo>
                    <a:pt x="0" y="0"/>
                  </a:moveTo>
                  <a:lnTo>
                    <a:pt x="4066703" y="0"/>
                  </a:lnTo>
                  <a:lnTo>
                    <a:pt x="4066703" y="1978683"/>
                  </a:lnTo>
                  <a:lnTo>
                    <a:pt x="0" y="1978683"/>
                  </a:lnTo>
                  <a:close/>
                </a:path>
              </a:pathLst>
            </a:custGeom>
            <a:solidFill>
              <a:srgbClr val="EFEFEF"/>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4521154" y="4834458"/>
            <a:ext cx="9245692" cy="520931"/>
            <a:chOff x="0" y="0"/>
            <a:chExt cx="2435079" cy="137200"/>
          </a:xfrm>
        </p:grpSpPr>
        <p:sp>
          <p:nvSpPr>
            <p:cNvPr name="Freeform 6" id="6"/>
            <p:cNvSpPr/>
            <p:nvPr/>
          </p:nvSpPr>
          <p:spPr>
            <a:xfrm flipH="false" flipV="false" rot="0">
              <a:off x="0" y="0"/>
              <a:ext cx="2435079" cy="137200"/>
            </a:xfrm>
            <a:custGeom>
              <a:avLst/>
              <a:gdLst/>
              <a:ahLst/>
              <a:cxnLst/>
              <a:rect r="r" b="b" t="t" l="l"/>
              <a:pathLst>
                <a:path h="137200" w="2435079">
                  <a:moveTo>
                    <a:pt x="0" y="0"/>
                  </a:moveTo>
                  <a:lnTo>
                    <a:pt x="2435079" y="0"/>
                  </a:lnTo>
                  <a:lnTo>
                    <a:pt x="2435079" y="137200"/>
                  </a:lnTo>
                  <a:lnTo>
                    <a:pt x="0" y="137200"/>
                  </a:lnTo>
                  <a:close/>
                </a:path>
              </a:pathLst>
            </a:custGeom>
            <a:solidFill>
              <a:srgbClr val="B7CADB"/>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TextBox 8" id="8"/>
          <p:cNvSpPr txBox="true"/>
          <p:nvPr/>
        </p:nvSpPr>
        <p:spPr>
          <a:xfrm rot="0">
            <a:off x="3868184" y="3848616"/>
            <a:ext cx="10551632" cy="1781185"/>
          </a:xfrm>
          <a:prstGeom prst="rect">
            <a:avLst/>
          </a:prstGeom>
        </p:spPr>
        <p:txBody>
          <a:bodyPr anchor="t" rtlCol="false" tIns="0" lIns="0" bIns="0" rIns="0">
            <a:spAutoFit/>
          </a:bodyPr>
          <a:lstStyle/>
          <a:p>
            <a:pPr algn="ctr">
              <a:lnSpc>
                <a:spcPts val="14699"/>
              </a:lnSpc>
            </a:pPr>
            <a:r>
              <a:rPr lang="en-US" sz="10499">
                <a:solidFill>
                  <a:srgbClr val="000000"/>
                </a:solidFill>
                <a:latin typeface="Heebo Bold"/>
              </a:rPr>
              <a:t>Terima Kasih</a:t>
            </a:r>
          </a:p>
        </p:txBody>
      </p:sp>
      <p:sp>
        <p:nvSpPr>
          <p:cNvPr name="Freeform 9" id="9"/>
          <p:cNvSpPr/>
          <p:nvPr/>
        </p:nvSpPr>
        <p:spPr>
          <a:xfrm flipH="true" flipV="false" rot="0">
            <a:off x="14619841" y="503457"/>
            <a:ext cx="3964881" cy="3964881"/>
          </a:xfrm>
          <a:custGeom>
            <a:avLst/>
            <a:gdLst/>
            <a:ahLst/>
            <a:cxnLst/>
            <a:rect r="r" b="b" t="t" l="l"/>
            <a:pathLst>
              <a:path h="3964881" w="3964881">
                <a:moveTo>
                  <a:pt x="3964881" y="0"/>
                </a:moveTo>
                <a:lnTo>
                  <a:pt x="0" y="0"/>
                </a:lnTo>
                <a:lnTo>
                  <a:pt x="0" y="3964881"/>
                </a:lnTo>
                <a:lnTo>
                  <a:pt x="3964881" y="3964881"/>
                </a:lnTo>
                <a:lnTo>
                  <a:pt x="39648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266174" y="8027264"/>
            <a:ext cx="4234221" cy="1397311"/>
          </a:xfrm>
          <a:custGeom>
            <a:avLst/>
            <a:gdLst/>
            <a:ahLst/>
            <a:cxnLst/>
            <a:rect r="r" b="b" t="t" l="l"/>
            <a:pathLst>
              <a:path h="1397311" w="423422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838672" y="662995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grpSp>
        <p:nvGrpSpPr>
          <p:cNvPr name="Group 12" id="12"/>
          <p:cNvGrpSpPr/>
          <p:nvPr/>
        </p:nvGrpSpPr>
        <p:grpSpPr>
          <a:xfrm rot="0">
            <a:off x="583495" y="503457"/>
            <a:ext cx="3086100" cy="30861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6182A8"/>
            </a:solidFill>
          </p:spPr>
        </p:sp>
        <p:sp>
          <p:nvSpPr>
            <p:cNvPr name="TextBox 14" id="1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15" id="15"/>
          <p:cNvGrpSpPr/>
          <p:nvPr/>
        </p:nvGrpSpPr>
        <p:grpSpPr>
          <a:xfrm rot="0">
            <a:off x="1168329" y="1205636"/>
            <a:ext cx="2195690" cy="2035614"/>
            <a:chOff x="0" y="0"/>
            <a:chExt cx="578289" cy="536129"/>
          </a:xfrm>
        </p:grpSpPr>
        <p:sp>
          <p:nvSpPr>
            <p:cNvPr name="Freeform 16" id="16"/>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B7CADB"/>
            </a:solidFill>
          </p:spPr>
        </p:sp>
        <p:sp>
          <p:nvSpPr>
            <p:cNvPr name="TextBox 17" id="1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18" id="18"/>
          <p:cNvGrpSpPr/>
          <p:nvPr/>
        </p:nvGrpSpPr>
        <p:grpSpPr>
          <a:xfrm rot="0">
            <a:off x="10998186" y="7930899"/>
            <a:ext cx="6261114" cy="1493676"/>
            <a:chOff x="0" y="0"/>
            <a:chExt cx="1649018" cy="393396"/>
          </a:xfrm>
        </p:grpSpPr>
        <p:sp>
          <p:nvSpPr>
            <p:cNvPr name="Freeform 19" id="19"/>
            <p:cNvSpPr/>
            <p:nvPr/>
          </p:nvSpPr>
          <p:spPr>
            <a:xfrm flipH="false" flipV="false" rot="0">
              <a:off x="0" y="0"/>
              <a:ext cx="1649018" cy="393396"/>
            </a:xfrm>
            <a:custGeom>
              <a:avLst/>
              <a:gdLst/>
              <a:ahLst/>
              <a:cxnLst/>
              <a:rect r="r" b="b" t="t" l="l"/>
              <a:pathLst>
                <a:path h="393396" w="1649018">
                  <a:moveTo>
                    <a:pt x="0" y="0"/>
                  </a:moveTo>
                  <a:lnTo>
                    <a:pt x="1649018" y="0"/>
                  </a:lnTo>
                  <a:lnTo>
                    <a:pt x="1649018" y="393396"/>
                  </a:lnTo>
                  <a:lnTo>
                    <a:pt x="0" y="393396"/>
                  </a:lnTo>
                  <a:close/>
                </a:path>
              </a:pathLst>
            </a:custGeom>
            <a:solidFill>
              <a:srgbClr val="6182A8"/>
            </a:solidFill>
          </p:spPr>
        </p:sp>
        <p:sp>
          <p:nvSpPr>
            <p:cNvPr name="TextBox 20" id="20"/>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1" id="21"/>
          <p:cNvGrpSpPr/>
          <p:nvPr/>
        </p:nvGrpSpPr>
        <p:grpSpPr>
          <a:xfrm rot="0">
            <a:off x="11297208" y="8217016"/>
            <a:ext cx="6051824" cy="1017807"/>
            <a:chOff x="0" y="0"/>
            <a:chExt cx="1593896" cy="268064"/>
          </a:xfrm>
        </p:grpSpPr>
        <p:sp>
          <p:nvSpPr>
            <p:cNvPr name="Freeform 22" id="22"/>
            <p:cNvSpPr/>
            <p:nvPr/>
          </p:nvSpPr>
          <p:spPr>
            <a:xfrm flipH="false" flipV="false" rot="0">
              <a:off x="0" y="0"/>
              <a:ext cx="1593896" cy="268064"/>
            </a:xfrm>
            <a:custGeom>
              <a:avLst/>
              <a:gdLst/>
              <a:ahLst/>
              <a:cxnLst/>
              <a:rect r="r" b="b" t="t" l="l"/>
              <a:pathLst>
                <a:path h="268064" w="1593896">
                  <a:moveTo>
                    <a:pt x="0" y="0"/>
                  </a:moveTo>
                  <a:lnTo>
                    <a:pt x="1593896" y="0"/>
                  </a:lnTo>
                  <a:lnTo>
                    <a:pt x="1593896" y="268064"/>
                  </a:lnTo>
                  <a:lnTo>
                    <a:pt x="0" y="268064"/>
                  </a:lnTo>
                  <a:close/>
                </a:path>
              </a:pathLst>
            </a:custGeom>
            <a:solidFill>
              <a:srgbClr val="87A3C4"/>
            </a:solidFill>
          </p:spPr>
        </p:sp>
        <p:sp>
          <p:nvSpPr>
            <p:cNvPr name="TextBox 23" id="23"/>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4" id="24"/>
          <p:cNvGrpSpPr/>
          <p:nvPr/>
        </p:nvGrpSpPr>
        <p:grpSpPr>
          <a:xfrm rot="0">
            <a:off x="12243489" y="5943307"/>
            <a:ext cx="328528" cy="304577"/>
            <a:chOff x="0" y="0"/>
            <a:chExt cx="578289" cy="536129"/>
          </a:xfrm>
        </p:grpSpPr>
        <p:sp>
          <p:nvSpPr>
            <p:cNvPr name="Freeform 25" id="25"/>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26" id="26"/>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7" id="27"/>
          <p:cNvGrpSpPr/>
          <p:nvPr/>
        </p:nvGrpSpPr>
        <p:grpSpPr>
          <a:xfrm rot="0">
            <a:off x="12840903" y="5943307"/>
            <a:ext cx="328528" cy="304577"/>
            <a:chOff x="0" y="0"/>
            <a:chExt cx="578289" cy="536129"/>
          </a:xfrm>
        </p:grpSpPr>
        <p:sp>
          <p:nvSpPr>
            <p:cNvPr name="Freeform 28" id="28"/>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29" id="29"/>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30" id="30"/>
          <p:cNvGrpSpPr/>
          <p:nvPr/>
        </p:nvGrpSpPr>
        <p:grpSpPr>
          <a:xfrm rot="0">
            <a:off x="13438318" y="5943307"/>
            <a:ext cx="328528" cy="304577"/>
            <a:chOff x="0" y="0"/>
            <a:chExt cx="578289" cy="536129"/>
          </a:xfrm>
        </p:grpSpPr>
        <p:sp>
          <p:nvSpPr>
            <p:cNvPr name="Freeform 31" id="31"/>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32" id="32"/>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7050418" y="9049203"/>
            <a:ext cx="770523" cy="770523"/>
            <a:chOff x="0" y="0"/>
            <a:chExt cx="812800" cy="812800"/>
          </a:xfrm>
        </p:grpSpPr>
        <p:sp>
          <p:nvSpPr>
            <p:cNvPr name="Freeform 3" id="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2853" y="3742815"/>
            <a:ext cx="2687374" cy="341250"/>
            <a:chOff x="0" y="0"/>
            <a:chExt cx="707786" cy="89877"/>
          </a:xfrm>
        </p:grpSpPr>
        <p:sp>
          <p:nvSpPr>
            <p:cNvPr name="Freeform 6" id="6"/>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8" id="8"/>
          <p:cNvGrpSpPr/>
          <p:nvPr/>
        </p:nvGrpSpPr>
        <p:grpSpPr>
          <a:xfrm rot="0">
            <a:off x="1492853" y="4669106"/>
            <a:ext cx="4264372" cy="341250"/>
            <a:chOff x="0" y="0"/>
            <a:chExt cx="1123127" cy="89877"/>
          </a:xfrm>
        </p:grpSpPr>
        <p:sp>
          <p:nvSpPr>
            <p:cNvPr name="Freeform 9" id="9"/>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10" id="10"/>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11" id="11"/>
          <p:cNvGrpSpPr/>
          <p:nvPr/>
        </p:nvGrpSpPr>
        <p:grpSpPr>
          <a:xfrm rot="0">
            <a:off x="5963812" y="1407602"/>
            <a:ext cx="12324188" cy="6565293"/>
            <a:chOff x="0" y="0"/>
            <a:chExt cx="3245877" cy="1729131"/>
          </a:xfrm>
        </p:grpSpPr>
        <p:sp>
          <p:nvSpPr>
            <p:cNvPr name="Freeform 12" id="12"/>
            <p:cNvSpPr/>
            <p:nvPr/>
          </p:nvSpPr>
          <p:spPr>
            <a:xfrm flipH="false" flipV="false" rot="0">
              <a:off x="0" y="0"/>
              <a:ext cx="3245877" cy="1729131"/>
            </a:xfrm>
            <a:custGeom>
              <a:avLst/>
              <a:gdLst/>
              <a:ahLst/>
              <a:cxnLst/>
              <a:rect r="r" b="b" t="t" l="l"/>
              <a:pathLst>
                <a:path h="1729131" w="3245877">
                  <a:moveTo>
                    <a:pt x="0" y="0"/>
                  </a:moveTo>
                  <a:lnTo>
                    <a:pt x="3245877" y="0"/>
                  </a:lnTo>
                  <a:lnTo>
                    <a:pt x="3245877" y="1729131"/>
                  </a:lnTo>
                  <a:lnTo>
                    <a:pt x="0" y="1729131"/>
                  </a:lnTo>
                  <a:close/>
                </a:path>
              </a:pathLst>
            </a:custGeom>
            <a:solidFill>
              <a:srgbClr val="FAFAFA"/>
            </a:solidFill>
          </p:spPr>
        </p:sp>
        <p:sp>
          <p:nvSpPr>
            <p:cNvPr name="TextBox 13" id="13"/>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Freeform 14" id="14"/>
          <p:cNvSpPr/>
          <p:nvPr/>
        </p:nvSpPr>
        <p:spPr>
          <a:xfrm flipH="false" flipV="false" rot="0">
            <a:off x="16191178" y="-1683329"/>
            <a:ext cx="3259524" cy="3259524"/>
          </a:xfrm>
          <a:custGeom>
            <a:avLst/>
            <a:gdLst/>
            <a:ahLst/>
            <a:cxnLst/>
            <a:rect r="r" b="b" t="t" l="l"/>
            <a:pathLst>
              <a:path h="3259524" w="3259524">
                <a:moveTo>
                  <a:pt x="0" y="0"/>
                </a:moveTo>
                <a:lnTo>
                  <a:pt x="3259524" y="0"/>
                </a:lnTo>
                <a:lnTo>
                  <a:pt x="3259524"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TextBox 17" id="17"/>
          <p:cNvSpPr txBox="true"/>
          <p:nvPr/>
        </p:nvSpPr>
        <p:spPr>
          <a:xfrm rot="0">
            <a:off x="1735759" y="3256517"/>
            <a:ext cx="4228053" cy="1838325"/>
          </a:xfrm>
          <a:prstGeom prst="rect">
            <a:avLst/>
          </a:prstGeom>
        </p:spPr>
        <p:txBody>
          <a:bodyPr anchor="t" rtlCol="false" tIns="0" lIns="0" bIns="0" rIns="0">
            <a:spAutoFit/>
          </a:bodyPr>
          <a:lstStyle/>
          <a:p>
            <a:pPr>
              <a:lnSpc>
                <a:spcPts val="7200"/>
              </a:lnSpc>
            </a:pPr>
            <a:r>
              <a:rPr lang="en-US" sz="6000">
                <a:solidFill>
                  <a:srgbClr val="000000"/>
                </a:solidFill>
                <a:latin typeface="Heebo Bold"/>
              </a:rPr>
              <a:t>Latar</a:t>
            </a:r>
          </a:p>
          <a:p>
            <a:pPr>
              <a:lnSpc>
                <a:spcPts val="7200"/>
              </a:lnSpc>
            </a:pPr>
            <a:r>
              <a:rPr lang="en-US" sz="6000">
                <a:solidFill>
                  <a:srgbClr val="000000"/>
                </a:solidFill>
                <a:latin typeface="Heebo Bold"/>
              </a:rPr>
              <a:t>Belakang</a:t>
            </a:r>
          </a:p>
        </p:txBody>
      </p:sp>
      <p:sp>
        <p:nvSpPr>
          <p:cNvPr name="TextBox 18" id="18"/>
          <p:cNvSpPr txBox="true"/>
          <p:nvPr/>
        </p:nvSpPr>
        <p:spPr>
          <a:xfrm rot="0">
            <a:off x="6316996" y="1768811"/>
            <a:ext cx="11617820" cy="2214245"/>
          </a:xfrm>
          <a:prstGeom prst="rect">
            <a:avLst/>
          </a:prstGeom>
        </p:spPr>
        <p:txBody>
          <a:bodyPr anchor="t" rtlCol="false" tIns="0" lIns="0" bIns="0" rIns="0">
            <a:spAutoFit/>
          </a:bodyPr>
          <a:lstStyle/>
          <a:p>
            <a:pPr algn="just">
              <a:lnSpc>
                <a:spcPts val="4480"/>
              </a:lnSpc>
            </a:pPr>
            <a:r>
              <a:rPr lang="en-US" sz="3200">
                <a:solidFill>
                  <a:srgbClr val="000000"/>
                </a:solidFill>
                <a:latin typeface="Mukta Mahee Regular"/>
              </a:rPr>
              <a:t>Melihat kondisi di Indonesia masyarakatnya banyak yang kurang memiliki pemahaman terkait edukasi bencana. Saat ini banyak bermunculan lembaga-lembaga filantropi/sosial yang berbondong-bondong membantu masyarakat dalam hal edukasi bencana.</a:t>
            </a:r>
          </a:p>
        </p:txBody>
      </p:sp>
      <p:sp>
        <p:nvSpPr>
          <p:cNvPr name="TextBox 19" id="19"/>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02</a:t>
            </a:r>
          </a:p>
        </p:txBody>
      </p:sp>
      <p:sp>
        <p:nvSpPr>
          <p:cNvPr name="TextBox 20" id="20"/>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Regular"/>
              </a:rPr>
              <a:t>SEMINAR PROPOSAL</a:t>
            </a:r>
          </a:p>
        </p:txBody>
      </p:sp>
      <p:sp>
        <p:nvSpPr>
          <p:cNvPr name="Freeform 21" id="21"/>
          <p:cNvSpPr/>
          <p:nvPr/>
        </p:nvSpPr>
        <p:spPr>
          <a:xfrm flipH="false" flipV="false" rot="0">
            <a:off x="879400" y="626755"/>
            <a:ext cx="1561694" cy="1561694"/>
          </a:xfrm>
          <a:custGeom>
            <a:avLst/>
            <a:gdLst/>
            <a:ahLst/>
            <a:cxnLst/>
            <a:rect r="r" b="b" t="t" l="l"/>
            <a:pathLst>
              <a:path h="1561694" w="1561694">
                <a:moveTo>
                  <a:pt x="0" y="0"/>
                </a:moveTo>
                <a:lnTo>
                  <a:pt x="1561694" y="0"/>
                </a:lnTo>
                <a:lnTo>
                  <a:pt x="1561694" y="1561694"/>
                </a:lnTo>
                <a:lnTo>
                  <a:pt x="0" y="1561694"/>
                </a:lnTo>
                <a:lnTo>
                  <a:pt x="0" y="0"/>
                </a:lnTo>
                <a:close/>
              </a:path>
            </a:pathLst>
          </a:custGeom>
          <a:blipFill>
            <a:blip r:embed="rId6"/>
            <a:stretch>
              <a:fillRect l="0" t="0" r="0" b="0"/>
            </a:stretch>
          </a:blipFill>
        </p:spPr>
      </p:sp>
      <p:sp>
        <p:nvSpPr>
          <p:cNvPr name="TextBox 22" id="22"/>
          <p:cNvSpPr txBox="true"/>
          <p:nvPr/>
        </p:nvSpPr>
        <p:spPr>
          <a:xfrm rot="0">
            <a:off x="6316996" y="4287856"/>
            <a:ext cx="11617820" cy="3338195"/>
          </a:xfrm>
          <a:prstGeom prst="rect">
            <a:avLst/>
          </a:prstGeom>
        </p:spPr>
        <p:txBody>
          <a:bodyPr anchor="t" rtlCol="false" tIns="0" lIns="0" bIns="0" rIns="0">
            <a:spAutoFit/>
          </a:bodyPr>
          <a:lstStyle/>
          <a:p>
            <a:pPr algn="just">
              <a:lnSpc>
                <a:spcPts val="4480"/>
              </a:lnSpc>
            </a:pPr>
            <a:r>
              <a:rPr lang="en-US" sz="3200">
                <a:solidFill>
                  <a:srgbClr val="000000"/>
                </a:solidFill>
                <a:latin typeface="Mukta Mahee Regular"/>
              </a:rPr>
              <a:t>Oleh karena itu, penelitian ini untuk mengembangkan sebuah sistem berbasis website yang mampu menarik minat masyarakat serta membantu dan mempermudah lembaga filantropi untuk memberikan edukasi. Edukasi ini bertujuan untuk menambah pemahaman pada masyarakat mengingat minimnya pemahaman mereka pada bencana.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8064491" y="3418176"/>
            <a:ext cx="10223509" cy="1636071"/>
            <a:chOff x="0" y="0"/>
            <a:chExt cx="2692611" cy="430899"/>
          </a:xfrm>
        </p:grpSpPr>
        <p:sp>
          <p:nvSpPr>
            <p:cNvPr name="Freeform 3" id="3"/>
            <p:cNvSpPr/>
            <p:nvPr/>
          </p:nvSpPr>
          <p:spPr>
            <a:xfrm flipH="false" flipV="false" rot="0">
              <a:off x="0" y="0"/>
              <a:ext cx="2692611" cy="430899"/>
            </a:xfrm>
            <a:custGeom>
              <a:avLst/>
              <a:gdLst/>
              <a:ahLst/>
              <a:cxnLst/>
              <a:rect r="r" b="b" t="t" l="l"/>
              <a:pathLst>
                <a:path h="430899" w="2692611">
                  <a:moveTo>
                    <a:pt x="0" y="0"/>
                  </a:moveTo>
                  <a:lnTo>
                    <a:pt x="2692611" y="0"/>
                  </a:lnTo>
                  <a:lnTo>
                    <a:pt x="2692611" y="430899"/>
                  </a:lnTo>
                  <a:lnTo>
                    <a:pt x="0" y="430899"/>
                  </a:lnTo>
                  <a:close/>
                </a:path>
              </a:pathLst>
            </a:custGeom>
            <a:solidFill>
              <a:srgbClr val="FAFAFA"/>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8064491" y="1524930"/>
            <a:ext cx="10223509" cy="1636071"/>
            <a:chOff x="0" y="0"/>
            <a:chExt cx="2692611" cy="430899"/>
          </a:xfrm>
        </p:grpSpPr>
        <p:sp>
          <p:nvSpPr>
            <p:cNvPr name="Freeform 6" id="6"/>
            <p:cNvSpPr/>
            <p:nvPr/>
          </p:nvSpPr>
          <p:spPr>
            <a:xfrm flipH="false" flipV="false" rot="0">
              <a:off x="0" y="0"/>
              <a:ext cx="2692611" cy="430899"/>
            </a:xfrm>
            <a:custGeom>
              <a:avLst/>
              <a:gdLst/>
              <a:ahLst/>
              <a:cxnLst/>
              <a:rect r="r" b="b" t="t" l="l"/>
              <a:pathLst>
                <a:path h="430899" w="2692611">
                  <a:moveTo>
                    <a:pt x="0" y="0"/>
                  </a:moveTo>
                  <a:lnTo>
                    <a:pt x="2692611" y="0"/>
                  </a:lnTo>
                  <a:lnTo>
                    <a:pt x="2692611" y="430899"/>
                  </a:lnTo>
                  <a:lnTo>
                    <a:pt x="0" y="430899"/>
                  </a:lnTo>
                  <a:close/>
                </a:path>
              </a:pathLst>
            </a:custGeom>
            <a:solidFill>
              <a:srgbClr val="FAFAFA"/>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8" id="8"/>
          <p:cNvGrpSpPr/>
          <p:nvPr/>
        </p:nvGrpSpPr>
        <p:grpSpPr>
          <a:xfrm rot="0">
            <a:off x="7243079" y="3669513"/>
            <a:ext cx="1052252" cy="1052252"/>
            <a:chOff x="0" y="0"/>
            <a:chExt cx="812800" cy="812800"/>
          </a:xfrm>
        </p:grpSpPr>
        <p:sp>
          <p:nvSpPr>
            <p:cNvPr name="Freeform 9" id="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243079" y="1776268"/>
            <a:ext cx="1052252" cy="1052252"/>
            <a:chOff x="0" y="0"/>
            <a:chExt cx="812800" cy="812800"/>
          </a:xfrm>
        </p:grpSpPr>
        <p:sp>
          <p:nvSpPr>
            <p:cNvPr name="Freeform 12" id="1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050418" y="9049203"/>
            <a:ext cx="770523" cy="770523"/>
            <a:chOff x="0" y="0"/>
            <a:chExt cx="812800" cy="812800"/>
          </a:xfrm>
        </p:grpSpPr>
        <p:sp>
          <p:nvSpPr>
            <p:cNvPr name="Freeform 15" id="1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492853" y="3294351"/>
            <a:ext cx="3758235" cy="341250"/>
            <a:chOff x="0" y="0"/>
            <a:chExt cx="989823" cy="89877"/>
          </a:xfrm>
        </p:grpSpPr>
        <p:sp>
          <p:nvSpPr>
            <p:cNvPr name="Freeform 18" id="18"/>
            <p:cNvSpPr/>
            <p:nvPr/>
          </p:nvSpPr>
          <p:spPr>
            <a:xfrm flipH="false" flipV="false" rot="0">
              <a:off x="0" y="0"/>
              <a:ext cx="989823" cy="89877"/>
            </a:xfrm>
            <a:custGeom>
              <a:avLst/>
              <a:gdLst/>
              <a:ahLst/>
              <a:cxnLst/>
              <a:rect r="r" b="b" t="t" l="l"/>
              <a:pathLst>
                <a:path h="89877" w="989823">
                  <a:moveTo>
                    <a:pt x="0" y="0"/>
                  </a:moveTo>
                  <a:lnTo>
                    <a:pt x="989823" y="0"/>
                  </a:lnTo>
                  <a:lnTo>
                    <a:pt x="989823" y="89877"/>
                  </a:lnTo>
                  <a:lnTo>
                    <a:pt x="0" y="89877"/>
                  </a:lnTo>
                  <a:close/>
                </a:path>
              </a:pathLst>
            </a:custGeom>
            <a:solidFill>
              <a:srgbClr val="B7CADB"/>
            </a:solidFill>
          </p:spPr>
        </p:sp>
        <p:sp>
          <p:nvSpPr>
            <p:cNvPr name="TextBox 19" id="19"/>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0" id="20"/>
          <p:cNvGrpSpPr/>
          <p:nvPr/>
        </p:nvGrpSpPr>
        <p:grpSpPr>
          <a:xfrm rot="0">
            <a:off x="1492853" y="4220643"/>
            <a:ext cx="3481174" cy="341250"/>
            <a:chOff x="0" y="0"/>
            <a:chExt cx="916852" cy="89877"/>
          </a:xfrm>
        </p:grpSpPr>
        <p:sp>
          <p:nvSpPr>
            <p:cNvPr name="Freeform 21" id="21"/>
            <p:cNvSpPr/>
            <p:nvPr/>
          </p:nvSpPr>
          <p:spPr>
            <a:xfrm flipH="false" flipV="false" rot="0">
              <a:off x="0" y="0"/>
              <a:ext cx="916852" cy="89877"/>
            </a:xfrm>
            <a:custGeom>
              <a:avLst/>
              <a:gdLst/>
              <a:ahLst/>
              <a:cxnLst/>
              <a:rect r="r" b="b" t="t" l="l"/>
              <a:pathLst>
                <a:path h="89877" w="916852">
                  <a:moveTo>
                    <a:pt x="0" y="0"/>
                  </a:moveTo>
                  <a:lnTo>
                    <a:pt x="916852" y="0"/>
                  </a:lnTo>
                  <a:lnTo>
                    <a:pt x="916852" y="89877"/>
                  </a:lnTo>
                  <a:lnTo>
                    <a:pt x="0" y="89877"/>
                  </a:lnTo>
                  <a:close/>
                </a:path>
              </a:pathLst>
            </a:custGeom>
            <a:solidFill>
              <a:srgbClr val="B7CADB"/>
            </a:solidFill>
          </p:spPr>
        </p:sp>
        <p:sp>
          <p:nvSpPr>
            <p:cNvPr name="TextBox 22" id="22"/>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3" id="23"/>
          <p:cNvGrpSpPr/>
          <p:nvPr/>
        </p:nvGrpSpPr>
        <p:grpSpPr>
          <a:xfrm rot="0">
            <a:off x="8064491" y="5284761"/>
            <a:ext cx="10223509" cy="1636071"/>
            <a:chOff x="0" y="0"/>
            <a:chExt cx="2692611" cy="430899"/>
          </a:xfrm>
        </p:grpSpPr>
        <p:sp>
          <p:nvSpPr>
            <p:cNvPr name="Freeform 24" id="24"/>
            <p:cNvSpPr/>
            <p:nvPr/>
          </p:nvSpPr>
          <p:spPr>
            <a:xfrm flipH="false" flipV="false" rot="0">
              <a:off x="0" y="0"/>
              <a:ext cx="2692611" cy="430899"/>
            </a:xfrm>
            <a:custGeom>
              <a:avLst/>
              <a:gdLst/>
              <a:ahLst/>
              <a:cxnLst/>
              <a:rect r="r" b="b" t="t" l="l"/>
              <a:pathLst>
                <a:path h="430899" w="2692611">
                  <a:moveTo>
                    <a:pt x="0" y="0"/>
                  </a:moveTo>
                  <a:lnTo>
                    <a:pt x="2692611" y="0"/>
                  </a:lnTo>
                  <a:lnTo>
                    <a:pt x="2692611" y="430899"/>
                  </a:lnTo>
                  <a:lnTo>
                    <a:pt x="0" y="430899"/>
                  </a:lnTo>
                  <a:close/>
                </a:path>
              </a:pathLst>
            </a:custGeom>
            <a:solidFill>
              <a:srgbClr val="FAFAFA"/>
            </a:solidFill>
          </p:spPr>
        </p:sp>
        <p:sp>
          <p:nvSpPr>
            <p:cNvPr name="TextBox 25" id="25"/>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6" id="26"/>
          <p:cNvGrpSpPr/>
          <p:nvPr/>
        </p:nvGrpSpPr>
        <p:grpSpPr>
          <a:xfrm rot="0">
            <a:off x="8064491" y="7151346"/>
            <a:ext cx="10223509" cy="1636071"/>
            <a:chOff x="0" y="0"/>
            <a:chExt cx="2692611" cy="430899"/>
          </a:xfrm>
        </p:grpSpPr>
        <p:sp>
          <p:nvSpPr>
            <p:cNvPr name="Freeform 27" id="27"/>
            <p:cNvSpPr/>
            <p:nvPr/>
          </p:nvSpPr>
          <p:spPr>
            <a:xfrm flipH="false" flipV="false" rot="0">
              <a:off x="0" y="0"/>
              <a:ext cx="2692611" cy="430899"/>
            </a:xfrm>
            <a:custGeom>
              <a:avLst/>
              <a:gdLst/>
              <a:ahLst/>
              <a:cxnLst/>
              <a:rect r="r" b="b" t="t" l="l"/>
              <a:pathLst>
                <a:path h="430899" w="2692611">
                  <a:moveTo>
                    <a:pt x="0" y="0"/>
                  </a:moveTo>
                  <a:lnTo>
                    <a:pt x="2692611" y="0"/>
                  </a:lnTo>
                  <a:lnTo>
                    <a:pt x="2692611" y="430899"/>
                  </a:lnTo>
                  <a:lnTo>
                    <a:pt x="0" y="430899"/>
                  </a:lnTo>
                  <a:close/>
                </a:path>
              </a:pathLst>
            </a:custGeom>
            <a:solidFill>
              <a:srgbClr val="FAFAFA"/>
            </a:solidFill>
          </p:spPr>
        </p:sp>
        <p:sp>
          <p:nvSpPr>
            <p:cNvPr name="TextBox 28" id="28"/>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9" id="29"/>
          <p:cNvGrpSpPr/>
          <p:nvPr/>
        </p:nvGrpSpPr>
        <p:grpSpPr>
          <a:xfrm rot="0">
            <a:off x="7243079" y="5576670"/>
            <a:ext cx="1052252" cy="1052252"/>
            <a:chOff x="0" y="0"/>
            <a:chExt cx="812800" cy="812800"/>
          </a:xfrm>
        </p:grpSpPr>
        <p:sp>
          <p:nvSpPr>
            <p:cNvPr name="Freeform 30" id="3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31" id="31"/>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7243079" y="7483827"/>
            <a:ext cx="1052252" cy="1052252"/>
            <a:chOff x="0" y="0"/>
            <a:chExt cx="812800" cy="812800"/>
          </a:xfrm>
        </p:grpSpPr>
        <p:sp>
          <p:nvSpPr>
            <p:cNvPr name="Freeform 33" id="3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34" id="3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35" id="35"/>
          <p:cNvSpPr/>
          <p:nvPr/>
        </p:nvSpPr>
        <p:spPr>
          <a:xfrm flipH="true" flipV="false" rot="0">
            <a:off x="-280123" y="6108225"/>
            <a:ext cx="3513563" cy="3513563"/>
          </a:xfrm>
          <a:custGeom>
            <a:avLst/>
            <a:gdLst/>
            <a:ahLst/>
            <a:cxnLst/>
            <a:rect r="r" b="b" t="t" l="l"/>
            <a:pathLst>
              <a:path h="3513563" w="3513563">
                <a:moveTo>
                  <a:pt x="3513563" y="0"/>
                </a:moveTo>
                <a:lnTo>
                  <a:pt x="0" y="0"/>
                </a:lnTo>
                <a:lnTo>
                  <a:pt x="0" y="3513564"/>
                </a:lnTo>
                <a:lnTo>
                  <a:pt x="3513563" y="3513564"/>
                </a:lnTo>
                <a:lnTo>
                  <a:pt x="351356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6" id="36"/>
          <p:cNvSpPr txBox="true"/>
          <p:nvPr/>
        </p:nvSpPr>
        <p:spPr>
          <a:xfrm rot="0">
            <a:off x="7283351" y="3866538"/>
            <a:ext cx="971708" cy="596900"/>
          </a:xfrm>
          <a:prstGeom prst="rect">
            <a:avLst/>
          </a:prstGeom>
        </p:spPr>
        <p:txBody>
          <a:bodyPr anchor="t" rtlCol="false" tIns="0" lIns="0" bIns="0" rIns="0">
            <a:spAutoFit/>
          </a:bodyPr>
          <a:lstStyle/>
          <a:p>
            <a:pPr algn="ctr">
              <a:lnSpc>
                <a:spcPts val="4899"/>
              </a:lnSpc>
            </a:pPr>
            <a:r>
              <a:rPr lang="en-US" sz="3499">
                <a:solidFill>
                  <a:srgbClr val="FFFFFF"/>
                </a:solidFill>
                <a:latin typeface="Heebo Regular Bold"/>
              </a:rPr>
              <a:t>02.</a:t>
            </a:r>
          </a:p>
        </p:txBody>
      </p:sp>
      <p:sp>
        <p:nvSpPr>
          <p:cNvPr name="TextBox 37" id="37"/>
          <p:cNvSpPr txBox="true"/>
          <p:nvPr/>
        </p:nvSpPr>
        <p:spPr>
          <a:xfrm rot="0">
            <a:off x="7283351" y="1973293"/>
            <a:ext cx="971708" cy="596900"/>
          </a:xfrm>
          <a:prstGeom prst="rect">
            <a:avLst/>
          </a:prstGeom>
        </p:spPr>
        <p:txBody>
          <a:bodyPr anchor="t" rtlCol="false" tIns="0" lIns="0" bIns="0" rIns="0">
            <a:spAutoFit/>
          </a:bodyPr>
          <a:lstStyle/>
          <a:p>
            <a:pPr algn="ctr">
              <a:lnSpc>
                <a:spcPts val="4899"/>
              </a:lnSpc>
            </a:pPr>
            <a:r>
              <a:rPr lang="en-US" sz="3499">
                <a:solidFill>
                  <a:srgbClr val="FFFFFF"/>
                </a:solidFill>
                <a:latin typeface="Heebo Regular Bold"/>
              </a:rPr>
              <a:t>01.</a:t>
            </a:r>
          </a:p>
        </p:txBody>
      </p:sp>
      <p:sp>
        <p:nvSpPr>
          <p:cNvPr name="TextBox 38" id="38"/>
          <p:cNvSpPr txBox="true"/>
          <p:nvPr/>
        </p:nvSpPr>
        <p:spPr>
          <a:xfrm rot="0">
            <a:off x="8414345" y="3423944"/>
            <a:ext cx="9630370" cy="1526540"/>
          </a:xfrm>
          <a:prstGeom prst="rect">
            <a:avLst/>
          </a:prstGeom>
        </p:spPr>
        <p:txBody>
          <a:bodyPr anchor="t" rtlCol="false" tIns="0" lIns="0" bIns="0" rIns="0">
            <a:spAutoFit/>
          </a:bodyPr>
          <a:lstStyle/>
          <a:p>
            <a:pPr algn="just">
              <a:lnSpc>
                <a:spcPts val="4060"/>
              </a:lnSpc>
            </a:pPr>
            <a:r>
              <a:rPr lang="en-US" sz="2900">
                <a:solidFill>
                  <a:srgbClr val="000000"/>
                </a:solidFill>
                <a:latin typeface="Mukta Mahee Regular"/>
              </a:rPr>
              <a:t>Bagaimana mengembangkan Pengembangan Sistem edukasi kebencanaan pada Lembaga filantropi berbasis web Dengan Metode Prototype?</a:t>
            </a:r>
          </a:p>
        </p:txBody>
      </p:sp>
      <p:sp>
        <p:nvSpPr>
          <p:cNvPr name="TextBox 39" id="39"/>
          <p:cNvSpPr txBox="true"/>
          <p:nvPr/>
        </p:nvSpPr>
        <p:spPr>
          <a:xfrm rot="0">
            <a:off x="8414345" y="5367631"/>
            <a:ext cx="9630370" cy="1526540"/>
          </a:xfrm>
          <a:prstGeom prst="rect">
            <a:avLst/>
          </a:prstGeom>
        </p:spPr>
        <p:txBody>
          <a:bodyPr anchor="t" rtlCol="false" tIns="0" lIns="0" bIns="0" rIns="0">
            <a:spAutoFit/>
          </a:bodyPr>
          <a:lstStyle/>
          <a:p>
            <a:pPr algn="just">
              <a:lnSpc>
                <a:spcPts val="4060"/>
              </a:lnSpc>
            </a:pPr>
            <a:r>
              <a:rPr lang="en-US" sz="2900">
                <a:solidFill>
                  <a:srgbClr val="000000"/>
                </a:solidFill>
                <a:latin typeface="Mukta Mahee Regular"/>
              </a:rPr>
              <a:t>Bagaimana melakukan pengujian terhadap Sistem edukasi kebencanaan pada Lembaga filantropi berbasis website setelah proses pengembangan selesai ?</a:t>
            </a:r>
          </a:p>
        </p:txBody>
      </p:sp>
      <p:sp>
        <p:nvSpPr>
          <p:cNvPr name="TextBox 40" id="40"/>
          <p:cNvSpPr txBox="true"/>
          <p:nvPr/>
        </p:nvSpPr>
        <p:spPr>
          <a:xfrm rot="0">
            <a:off x="8414345" y="7177536"/>
            <a:ext cx="9630370" cy="1526540"/>
          </a:xfrm>
          <a:prstGeom prst="rect">
            <a:avLst/>
          </a:prstGeom>
        </p:spPr>
        <p:txBody>
          <a:bodyPr anchor="t" rtlCol="false" tIns="0" lIns="0" bIns="0" rIns="0">
            <a:spAutoFit/>
          </a:bodyPr>
          <a:lstStyle/>
          <a:p>
            <a:pPr algn="just">
              <a:lnSpc>
                <a:spcPts val="4060"/>
              </a:lnSpc>
            </a:pPr>
            <a:r>
              <a:rPr lang="en-US" sz="2900">
                <a:solidFill>
                  <a:srgbClr val="000000"/>
                </a:solidFill>
                <a:latin typeface="Mukta Mahee Regular"/>
              </a:rPr>
              <a:t>Bagaimana melakukan pengujian terhadap pemahaman kebencanaan pada masyarakat setelah memahami sistem edukasi kebencanaan berbasis website tersebut ?</a:t>
            </a:r>
          </a:p>
        </p:txBody>
      </p:sp>
      <p:sp>
        <p:nvSpPr>
          <p:cNvPr name="TextBox 41" id="41"/>
          <p:cNvSpPr txBox="true"/>
          <p:nvPr/>
        </p:nvSpPr>
        <p:spPr>
          <a:xfrm rot="0">
            <a:off x="8424898" y="1532286"/>
            <a:ext cx="9619817" cy="1526540"/>
          </a:xfrm>
          <a:prstGeom prst="rect">
            <a:avLst/>
          </a:prstGeom>
        </p:spPr>
        <p:txBody>
          <a:bodyPr anchor="t" rtlCol="false" tIns="0" lIns="0" bIns="0" rIns="0">
            <a:spAutoFit/>
          </a:bodyPr>
          <a:lstStyle/>
          <a:p>
            <a:pPr algn="just">
              <a:lnSpc>
                <a:spcPts val="4060"/>
              </a:lnSpc>
            </a:pPr>
            <a:r>
              <a:rPr lang="en-US" sz="2900">
                <a:solidFill>
                  <a:srgbClr val="000000"/>
                </a:solidFill>
                <a:latin typeface="Mukta Mahee Regular"/>
              </a:rPr>
              <a:t>Bagaimana melakukan perancangan dan pengembangan Sistem edukasi kebencanaan pada lembaga filantropi berbasis website?</a:t>
            </a:r>
          </a:p>
        </p:txBody>
      </p:sp>
      <p:sp>
        <p:nvSpPr>
          <p:cNvPr name="TextBox 42" id="42"/>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03</a:t>
            </a:r>
          </a:p>
        </p:txBody>
      </p:sp>
      <p:sp>
        <p:nvSpPr>
          <p:cNvPr name="TextBox 43" id="43"/>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Regular"/>
              </a:rPr>
              <a:t>SEMINAR PROPOSAL</a:t>
            </a:r>
          </a:p>
        </p:txBody>
      </p:sp>
      <p:sp>
        <p:nvSpPr>
          <p:cNvPr name="TextBox 44" id="44"/>
          <p:cNvSpPr txBox="true"/>
          <p:nvPr/>
        </p:nvSpPr>
        <p:spPr>
          <a:xfrm rot="0">
            <a:off x="1735759" y="2808053"/>
            <a:ext cx="4228053" cy="1838325"/>
          </a:xfrm>
          <a:prstGeom prst="rect">
            <a:avLst/>
          </a:prstGeom>
        </p:spPr>
        <p:txBody>
          <a:bodyPr anchor="t" rtlCol="false" tIns="0" lIns="0" bIns="0" rIns="0">
            <a:spAutoFit/>
          </a:bodyPr>
          <a:lstStyle/>
          <a:p>
            <a:pPr>
              <a:lnSpc>
                <a:spcPts val="7200"/>
              </a:lnSpc>
            </a:pPr>
            <a:r>
              <a:rPr lang="en-US" sz="6000">
                <a:solidFill>
                  <a:srgbClr val="000000"/>
                </a:solidFill>
                <a:latin typeface="Heebo Bold"/>
              </a:rPr>
              <a:t>Rumusan</a:t>
            </a:r>
          </a:p>
          <a:p>
            <a:pPr>
              <a:lnSpc>
                <a:spcPts val="7200"/>
              </a:lnSpc>
            </a:pPr>
            <a:r>
              <a:rPr lang="en-US" sz="6000">
                <a:solidFill>
                  <a:srgbClr val="000000"/>
                </a:solidFill>
                <a:latin typeface="Heebo Bold"/>
              </a:rPr>
              <a:t>Masalah</a:t>
            </a:r>
          </a:p>
        </p:txBody>
      </p:sp>
      <p:sp>
        <p:nvSpPr>
          <p:cNvPr name="TextBox 45" id="45"/>
          <p:cNvSpPr txBox="true"/>
          <p:nvPr/>
        </p:nvSpPr>
        <p:spPr>
          <a:xfrm rot="0">
            <a:off x="7283351" y="5794860"/>
            <a:ext cx="971708" cy="596900"/>
          </a:xfrm>
          <a:prstGeom prst="rect">
            <a:avLst/>
          </a:prstGeom>
        </p:spPr>
        <p:txBody>
          <a:bodyPr anchor="t" rtlCol="false" tIns="0" lIns="0" bIns="0" rIns="0">
            <a:spAutoFit/>
          </a:bodyPr>
          <a:lstStyle/>
          <a:p>
            <a:pPr algn="ctr">
              <a:lnSpc>
                <a:spcPts val="4899"/>
              </a:lnSpc>
            </a:pPr>
            <a:r>
              <a:rPr lang="en-US" sz="3499">
                <a:solidFill>
                  <a:srgbClr val="FFFFFF"/>
                </a:solidFill>
                <a:latin typeface="Heebo Regular Bold"/>
              </a:rPr>
              <a:t>03.</a:t>
            </a:r>
          </a:p>
        </p:txBody>
      </p:sp>
      <p:sp>
        <p:nvSpPr>
          <p:cNvPr name="TextBox 46" id="46"/>
          <p:cNvSpPr txBox="true"/>
          <p:nvPr/>
        </p:nvSpPr>
        <p:spPr>
          <a:xfrm rot="0">
            <a:off x="7283351" y="7711406"/>
            <a:ext cx="971708" cy="596900"/>
          </a:xfrm>
          <a:prstGeom prst="rect">
            <a:avLst/>
          </a:prstGeom>
        </p:spPr>
        <p:txBody>
          <a:bodyPr anchor="t" rtlCol="false" tIns="0" lIns="0" bIns="0" rIns="0">
            <a:spAutoFit/>
          </a:bodyPr>
          <a:lstStyle/>
          <a:p>
            <a:pPr algn="ctr">
              <a:lnSpc>
                <a:spcPts val="4899"/>
              </a:lnSpc>
            </a:pPr>
            <a:r>
              <a:rPr lang="en-US" sz="3499">
                <a:solidFill>
                  <a:srgbClr val="FFFFFF"/>
                </a:solidFill>
                <a:latin typeface="Heebo Regular Bold"/>
              </a:rPr>
              <a:t>04.</a:t>
            </a:r>
          </a:p>
        </p:txBody>
      </p:sp>
      <p:sp>
        <p:nvSpPr>
          <p:cNvPr name="Freeform 47" id="47"/>
          <p:cNvSpPr/>
          <p:nvPr/>
        </p:nvSpPr>
        <p:spPr>
          <a:xfrm flipH="false" flipV="false" rot="0">
            <a:off x="14859897" y="127620"/>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8" id="48"/>
          <p:cNvSpPr/>
          <p:nvPr/>
        </p:nvSpPr>
        <p:spPr>
          <a:xfrm flipH="false" flipV="false" rot="0">
            <a:off x="879400" y="626755"/>
            <a:ext cx="1561694" cy="1561694"/>
          </a:xfrm>
          <a:custGeom>
            <a:avLst/>
            <a:gdLst/>
            <a:ahLst/>
            <a:cxnLst/>
            <a:rect r="r" b="b" t="t" l="l"/>
            <a:pathLst>
              <a:path h="1561694" w="1561694">
                <a:moveTo>
                  <a:pt x="0" y="0"/>
                </a:moveTo>
                <a:lnTo>
                  <a:pt x="1561694" y="0"/>
                </a:lnTo>
                <a:lnTo>
                  <a:pt x="1561694" y="1561694"/>
                </a:lnTo>
                <a:lnTo>
                  <a:pt x="0" y="1561694"/>
                </a:lnTo>
                <a:lnTo>
                  <a:pt x="0" y="0"/>
                </a:lnTo>
                <a:close/>
              </a:path>
            </a:pathLst>
          </a:custGeom>
          <a:blipFill>
            <a:blip r:embed="rId6"/>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836804" y="2530485"/>
            <a:ext cx="6614393" cy="341250"/>
            <a:chOff x="0" y="0"/>
            <a:chExt cx="1742062" cy="89877"/>
          </a:xfrm>
        </p:grpSpPr>
        <p:sp>
          <p:nvSpPr>
            <p:cNvPr name="Freeform 3" id="3"/>
            <p:cNvSpPr/>
            <p:nvPr/>
          </p:nvSpPr>
          <p:spPr>
            <a:xfrm flipH="false" flipV="false" rot="0">
              <a:off x="0" y="0"/>
              <a:ext cx="1742062" cy="89877"/>
            </a:xfrm>
            <a:custGeom>
              <a:avLst/>
              <a:gdLst/>
              <a:ahLst/>
              <a:cxnLst/>
              <a:rect r="r" b="b" t="t" l="l"/>
              <a:pathLst>
                <a:path h="89877" w="1742062">
                  <a:moveTo>
                    <a:pt x="0" y="0"/>
                  </a:moveTo>
                  <a:lnTo>
                    <a:pt x="1742062" y="0"/>
                  </a:lnTo>
                  <a:lnTo>
                    <a:pt x="1742062"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7050418" y="9049203"/>
            <a:ext cx="770523" cy="770523"/>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3378328"/>
            <a:ext cx="18288000" cy="5200683"/>
            <a:chOff x="0" y="0"/>
            <a:chExt cx="4816593" cy="1369727"/>
          </a:xfrm>
        </p:grpSpPr>
        <p:sp>
          <p:nvSpPr>
            <p:cNvPr name="Freeform 9" id="9"/>
            <p:cNvSpPr/>
            <p:nvPr/>
          </p:nvSpPr>
          <p:spPr>
            <a:xfrm flipH="false" flipV="false" rot="0">
              <a:off x="0" y="0"/>
              <a:ext cx="4816592" cy="1369727"/>
            </a:xfrm>
            <a:custGeom>
              <a:avLst/>
              <a:gdLst/>
              <a:ahLst/>
              <a:cxnLst/>
              <a:rect r="r" b="b" t="t" l="l"/>
              <a:pathLst>
                <a:path h="1369727" w="4816592">
                  <a:moveTo>
                    <a:pt x="0" y="0"/>
                  </a:moveTo>
                  <a:lnTo>
                    <a:pt x="4816592" y="0"/>
                  </a:lnTo>
                  <a:lnTo>
                    <a:pt x="4816592" y="1369727"/>
                  </a:lnTo>
                  <a:lnTo>
                    <a:pt x="0" y="1369727"/>
                  </a:lnTo>
                  <a:close/>
                </a:path>
              </a:pathLst>
            </a:custGeom>
            <a:solidFill>
              <a:srgbClr val="FAFAFA"/>
            </a:solidFill>
          </p:spPr>
        </p:sp>
        <p:sp>
          <p:nvSpPr>
            <p:cNvPr name="TextBox 10" id="10"/>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TextBox 11" id="11"/>
          <p:cNvSpPr txBox="true"/>
          <p:nvPr/>
        </p:nvSpPr>
        <p:spPr>
          <a:xfrm rot="0">
            <a:off x="3007810" y="4748576"/>
            <a:ext cx="4808104" cy="1471930"/>
          </a:xfrm>
          <a:prstGeom prst="rect">
            <a:avLst/>
          </a:prstGeom>
        </p:spPr>
        <p:txBody>
          <a:bodyPr anchor="t" rtlCol="false" tIns="0" lIns="0" bIns="0" rIns="0">
            <a:spAutoFit/>
          </a:bodyPr>
          <a:lstStyle/>
          <a:p>
            <a:pPr algn="ctr">
              <a:lnSpc>
                <a:spcPts val="3920"/>
              </a:lnSpc>
            </a:pPr>
            <a:r>
              <a:rPr lang="en-US" sz="2800">
                <a:solidFill>
                  <a:srgbClr val="000000"/>
                </a:solidFill>
                <a:latin typeface="Mukta Mahee Regular"/>
              </a:rPr>
              <a:t>Pengembangan Website  edukasi kebencanaan lembaga filantropi.</a:t>
            </a:r>
          </a:p>
        </p:txBody>
      </p:sp>
      <p:sp>
        <p:nvSpPr>
          <p:cNvPr name="AutoShape 12" id="12"/>
          <p:cNvSpPr/>
          <p:nvPr/>
        </p:nvSpPr>
        <p:spPr>
          <a:xfrm flipV="true">
            <a:off x="9163050" y="4212208"/>
            <a:ext cx="18304" cy="3532924"/>
          </a:xfrm>
          <a:prstGeom prst="line">
            <a:avLst/>
          </a:prstGeom>
          <a:ln cap="rnd" w="38100">
            <a:solidFill>
              <a:srgbClr val="B7CADB"/>
            </a:solidFill>
            <a:prstDash val="solid"/>
            <a:headEnd type="oval" len="lg" w="lg"/>
            <a:tailEnd type="oval" len="lg" w="lg"/>
          </a:ln>
        </p:spPr>
      </p:sp>
      <p:sp>
        <p:nvSpPr>
          <p:cNvPr name="Freeform 13" id="13"/>
          <p:cNvSpPr/>
          <p:nvPr/>
        </p:nvSpPr>
        <p:spPr>
          <a:xfrm flipH="false" flipV="false" rot="0">
            <a:off x="-1629762" y="6677399"/>
            <a:ext cx="3259524" cy="3259524"/>
          </a:xfrm>
          <a:custGeom>
            <a:avLst/>
            <a:gdLst/>
            <a:ahLst/>
            <a:cxnLst/>
            <a:rect r="r" b="b" t="t" l="l"/>
            <a:pathLst>
              <a:path h="3259524" w="3259524">
                <a:moveTo>
                  <a:pt x="0" y="0"/>
                </a:moveTo>
                <a:lnTo>
                  <a:pt x="3259524" y="0"/>
                </a:lnTo>
                <a:lnTo>
                  <a:pt x="3259524" y="3259523"/>
                </a:lnTo>
                <a:lnTo>
                  <a:pt x="0" y="32595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5411862" y="1963748"/>
            <a:ext cx="7464276"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Tujuan Penelitian</a:t>
            </a:r>
          </a:p>
        </p:txBody>
      </p:sp>
      <p:sp>
        <p:nvSpPr>
          <p:cNvPr name="TextBox 15" id="15"/>
          <p:cNvSpPr txBox="true"/>
          <p:nvPr/>
        </p:nvSpPr>
        <p:spPr>
          <a:xfrm rot="0">
            <a:off x="4753167" y="3993501"/>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Bold"/>
              </a:rPr>
              <a:t>01.</a:t>
            </a:r>
          </a:p>
        </p:txBody>
      </p:sp>
      <p:sp>
        <p:nvSpPr>
          <p:cNvPr name="TextBox 16" id="16"/>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04</a:t>
            </a:r>
          </a:p>
        </p:txBody>
      </p:sp>
      <p:sp>
        <p:nvSpPr>
          <p:cNvPr name="TextBox 17" id="17"/>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Regular"/>
              </a:rPr>
              <a:t>SEMINAR PROPOSAL</a:t>
            </a:r>
          </a:p>
        </p:txBody>
      </p:sp>
      <p:sp>
        <p:nvSpPr>
          <p:cNvPr name="TextBox 18" id="18"/>
          <p:cNvSpPr txBox="true"/>
          <p:nvPr/>
        </p:nvSpPr>
        <p:spPr>
          <a:xfrm rot="0">
            <a:off x="10872976" y="4748576"/>
            <a:ext cx="4808104" cy="1967230"/>
          </a:xfrm>
          <a:prstGeom prst="rect">
            <a:avLst/>
          </a:prstGeom>
        </p:spPr>
        <p:txBody>
          <a:bodyPr anchor="t" rtlCol="false" tIns="0" lIns="0" bIns="0" rIns="0">
            <a:spAutoFit/>
          </a:bodyPr>
          <a:lstStyle/>
          <a:p>
            <a:pPr algn="ctr">
              <a:lnSpc>
                <a:spcPts val="3920"/>
              </a:lnSpc>
            </a:pPr>
            <a:r>
              <a:rPr lang="en-US" sz="2800">
                <a:solidFill>
                  <a:srgbClr val="000000"/>
                </a:solidFill>
                <a:latin typeface="Mukta Mahee Regular"/>
              </a:rPr>
              <a:t>Edukasi pengenalan tentang kebencanaan pada masyarakat dengan pengembangan website.</a:t>
            </a:r>
          </a:p>
        </p:txBody>
      </p:sp>
      <p:sp>
        <p:nvSpPr>
          <p:cNvPr name="TextBox 19" id="19"/>
          <p:cNvSpPr txBox="true"/>
          <p:nvPr/>
        </p:nvSpPr>
        <p:spPr>
          <a:xfrm rot="0">
            <a:off x="12717111" y="3993501"/>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Bold"/>
              </a:rPr>
              <a:t>02.</a:t>
            </a:r>
          </a:p>
        </p:txBody>
      </p:sp>
      <p:sp>
        <p:nvSpPr>
          <p:cNvPr name="Freeform 20" id="20"/>
          <p:cNvSpPr/>
          <p:nvPr/>
        </p:nvSpPr>
        <p:spPr>
          <a:xfrm flipH="false" flipV="false" rot="0">
            <a:off x="16860498" y="2284268"/>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Freeform 21" id="21"/>
          <p:cNvSpPr/>
          <p:nvPr/>
        </p:nvSpPr>
        <p:spPr>
          <a:xfrm flipH="false" flipV="false" rot="0">
            <a:off x="15432995" y="886957"/>
            <a:ext cx="1427502" cy="1397311"/>
          </a:xfrm>
          <a:custGeom>
            <a:avLst/>
            <a:gdLst/>
            <a:ahLst/>
            <a:cxnLst/>
            <a:rect r="r" b="b" t="t" l="l"/>
            <a:pathLst>
              <a:path h="1397311" w="1427502">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Freeform 22" id="22"/>
          <p:cNvSpPr/>
          <p:nvPr/>
        </p:nvSpPr>
        <p:spPr>
          <a:xfrm flipH="false" flipV="false" rot="0">
            <a:off x="879400" y="626755"/>
            <a:ext cx="1561694" cy="1561694"/>
          </a:xfrm>
          <a:custGeom>
            <a:avLst/>
            <a:gdLst/>
            <a:ahLst/>
            <a:cxnLst/>
            <a:rect r="r" b="b" t="t" l="l"/>
            <a:pathLst>
              <a:path h="1561694" w="1561694">
                <a:moveTo>
                  <a:pt x="0" y="0"/>
                </a:moveTo>
                <a:lnTo>
                  <a:pt x="1561694" y="0"/>
                </a:lnTo>
                <a:lnTo>
                  <a:pt x="1561694" y="1561694"/>
                </a:lnTo>
                <a:lnTo>
                  <a:pt x="0" y="1561694"/>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836804" y="2530485"/>
            <a:ext cx="6614393" cy="341250"/>
            <a:chOff x="0" y="0"/>
            <a:chExt cx="1742062" cy="89877"/>
          </a:xfrm>
        </p:grpSpPr>
        <p:sp>
          <p:nvSpPr>
            <p:cNvPr name="Freeform 3" id="3"/>
            <p:cNvSpPr/>
            <p:nvPr/>
          </p:nvSpPr>
          <p:spPr>
            <a:xfrm flipH="false" flipV="false" rot="0">
              <a:off x="0" y="0"/>
              <a:ext cx="1742062" cy="89877"/>
            </a:xfrm>
            <a:custGeom>
              <a:avLst/>
              <a:gdLst/>
              <a:ahLst/>
              <a:cxnLst/>
              <a:rect r="r" b="b" t="t" l="l"/>
              <a:pathLst>
                <a:path h="89877" w="1742062">
                  <a:moveTo>
                    <a:pt x="0" y="0"/>
                  </a:moveTo>
                  <a:lnTo>
                    <a:pt x="1742062" y="0"/>
                  </a:lnTo>
                  <a:lnTo>
                    <a:pt x="1742062"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7050418" y="9049203"/>
            <a:ext cx="770523" cy="770523"/>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3378328"/>
            <a:ext cx="18288000" cy="5670875"/>
            <a:chOff x="0" y="0"/>
            <a:chExt cx="4816593" cy="1493564"/>
          </a:xfrm>
        </p:grpSpPr>
        <p:sp>
          <p:nvSpPr>
            <p:cNvPr name="Freeform 9" id="9"/>
            <p:cNvSpPr/>
            <p:nvPr/>
          </p:nvSpPr>
          <p:spPr>
            <a:xfrm flipH="false" flipV="false" rot="0">
              <a:off x="0" y="0"/>
              <a:ext cx="4816592" cy="1493564"/>
            </a:xfrm>
            <a:custGeom>
              <a:avLst/>
              <a:gdLst/>
              <a:ahLst/>
              <a:cxnLst/>
              <a:rect r="r" b="b" t="t" l="l"/>
              <a:pathLst>
                <a:path h="1493564" w="4816592">
                  <a:moveTo>
                    <a:pt x="0" y="0"/>
                  </a:moveTo>
                  <a:lnTo>
                    <a:pt x="4816592" y="0"/>
                  </a:lnTo>
                  <a:lnTo>
                    <a:pt x="4816592" y="1493564"/>
                  </a:lnTo>
                  <a:lnTo>
                    <a:pt x="0" y="1493564"/>
                  </a:lnTo>
                  <a:close/>
                </a:path>
              </a:pathLst>
            </a:custGeom>
            <a:solidFill>
              <a:srgbClr val="FAFAFA"/>
            </a:solidFill>
          </p:spPr>
        </p:sp>
        <p:sp>
          <p:nvSpPr>
            <p:cNvPr name="TextBox 10" id="10"/>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TextBox 11" id="11"/>
          <p:cNvSpPr txBox="true"/>
          <p:nvPr/>
        </p:nvSpPr>
        <p:spPr>
          <a:xfrm rot="0">
            <a:off x="2344691" y="4626610"/>
            <a:ext cx="4808104" cy="976630"/>
          </a:xfrm>
          <a:prstGeom prst="rect">
            <a:avLst/>
          </a:prstGeom>
        </p:spPr>
        <p:txBody>
          <a:bodyPr anchor="t" rtlCol="false" tIns="0" lIns="0" bIns="0" rIns="0">
            <a:spAutoFit/>
          </a:bodyPr>
          <a:lstStyle/>
          <a:p>
            <a:pPr algn="ctr">
              <a:lnSpc>
                <a:spcPts val="3920"/>
              </a:lnSpc>
            </a:pPr>
            <a:r>
              <a:rPr lang="en-US" sz="2800">
                <a:solidFill>
                  <a:srgbClr val="000000"/>
                </a:solidFill>
                <a:latin typeface="Mukta Mahee Regular"/>
              </a:rPr>
              <a:t>Edukasi yang diberikan terkait dari Kebencanaan</a:t>
            </a:r>
          </a:p>
        </p:txBody>
      </p:sp>
      <p:sp>
        <p:nvSpPr>
          <p:cNvPr name="TextBox 12" id="12"/>
          <p:cNvSpPr txBox="true"/>
          <p:nvPr/>
        </p:nvSpPr>
        <p:spPr>
          <a:xfrm rot="0">
            <a:off x="2344691" y="7190161"/>
            <a:ext cx="4808104" cy="976630"/>
          </a:xfrm>
          <a:prstGeom prst="rect">
            <a:avLst/>
          </a:prstGeom>
        </p:spPr>
        <p:txBody>
          <a:bodyPr anchor="t" rtlCol="false" tIns="0" lIns="0" bIns="0" rIns="0">
            <a:spAutoFit/>
          </a:bodyPr>
          <a:lstStyle/>
          <a:p>
            <a:pPr algn="ctr">
              <a:lnSpc>
                <a:spcPts val="3920"/>
              </a:lnSpc>
            </a:pPr>
            <a:r>
              <a:rPr lang="en-US" sz="2800">
                <a:solidFill>
                  <a:srgbClr val="000000"/>
                </a:solidFill>
                <a:latin typeface="Mukta Mahee Regular"/>
              </a:rPr>
              <a:t>Sistem informasi yang dikembangkan berbasis website</a:t>
            </a:r>
          </a:p>
        </p:txBody>
      </p:sp>
      <p:sp>
        <p:nvSpPr>
          <p:cNvPr name="TextBox 13" id="13"/>
          <p:cNvSpPr txBox="true"/>
          <p:nvPr/>
        </p:nvSpPr>
        <p:spPr>
          <a:xfrm rot="0">
            <a:off x="10496738" y="7190161"/>
            <a:ext cx="5965215" cy="1471930"/>
          </a:xfrm>
          <a:prstGeom prst="rect">
            <a:avLst/>
          </a:prstGeom>
        </p:spPr>
        <p:txBody>
          <a:bodyPr anchor="t" rtlCol="false" tIns="0" lIns="0" bIns="0" rIns="0">
            <a:spAutoFit/>
          </a:bodyPr>
          <a:lstStyle/>
          <a:p>
            <a:pPr algn="ctr">
              <a:lnSpc>
                <a:spcPts val="3920"/>
              </a:lnSpc>
            </a:pPr>
            <a:r>
              <a:rPr lang="en-US" sz="2800">
                <a:solidFill>
                  <a:srgbClr val="000000"/>
                </a:solidFill>
                <a:latin typeface="Mukta Mahee Regular"/>
              </a:rPr>
              <a:t>Lembaga filantropi yang dituju adalah Maharesigana (Mahasiswa Relawan Siaga Bencana)</a:t>
            </a:r>
          </a:p>
        </p:txBody>
      </p:sp>
      <p:sp>
        <p:nvSpPr>
          <p:cNvPr name="AutoShape 14" id="14"/>
          <p:cNvSpPr/>
          <p:nvPr/>
        </p:nvSpPr>
        <p:spPr>
          <a:xfrm flipH="true" flipV="true">
            <a:off x="9124950" y="4011210"/>
            <a:ext cx="19050" cy="4295951"/>
          </a:xfrm>
          <a:prstGeom prst="line">
            <a:avLst/>
          </a:prstGeom>
          <a:ln cap="rnd" w="38100">
            <a:solidFill>
              <a:srgbClr val="B7CADB"/>
            </a:solidFill>
            <a:prstDash val="solid"/>
            <a:headEnd type="oval" len="lg" w="lg"/>
            <a:tailEnd type="oval" len="lg" w="lg"/>
          </a:ln>
        </p:spPr>
      </p:sp>
      <p:sp>
        <p:nvSpPr>
          <p:cNvPr name="Freeform 15" id="15"/>
          <p:cNvSpPr/>
          <p:nvPr/>
        </p:nvSpPr>
        <p:spPr>
          <a:xfrm flipH="false" flipV="false" rot="0">
            <a:off x="-1629762" y="6677399"/>
            <a:ext cx="3259524" cy="3259524"/>
          </a:xfrm>
          <a:custGeom>
            <a:avLst/>
            <a:gdLst/>
            <a:ahLst/>
            <a:cxnLst/>
            <a:rect r="r" b="b" t="t" l="l"/>
            <a:pathLst>
              <a:path h="3259524" w="3259524">
                <a:moveTo>
                  <a:pt x="0" y="0"/>
                </a:moveTo>
                <a:lnTo>
                  <a:pt x="3259524" y="0"/>
                </a:lnTo>
                <a:lnTo>
                  <a:pt x="3259524" y="3259523"/>
                </a:lnTo>
                <a:lnTo>
                  <a:pt x="0" y="32595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5411862" y="1963748"/>
            <a:ext cx="7464276"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Batasan Masalah</a:t>
            </a:r>
          </a:p>
        </p:txBody>
      </p:sp>
      <p:sp>
        <p:nvSpPr>
          <p:cNvPr name="TextBox 17" id="17"/>
          <p:cNvSpPr txBox="true"/>
          <p:nvPr/>
        </p:nvSpPr>
        <p:spPr>
          <a:xfrm rot="0">
            <a:off x="4090047" y="3777813"/>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Bold"/>
              </a:rPr>
              <a:t>01.</a:t>
            </a:r>
          </a:p>
        </p:txBody>
      </p:sp>
      <p:sp>
        <p:nvSpPr>
          <p:cNvPr name="TextBox 18" id="18"/>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05</a:t>
            </a:r>
          </a:p>
        </p:txBody>
      </p:sp>
      <p:sp>
        <p:nvSpPr>
          <p:cNvPr name="TextBox 19" id="19"/>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Regular"/>
              </a:rPr>
              <a:t>SEMINAR PROPOSAL</a:t>
            </a:r>
          </a:p>
        </p:txBody>
      </p:sp>
      <p:sp>
        <p:nvSpPr>
          <p:cNvPr name="TextBox 20" id="20"/>
          <p:cNvSpPr txBox="true"/>
          <p:nvPr/>
        </p:nvSpPr>
        <p:spPr>
          <a:xfrm rot="0">
            <a:off x="12820650" y="3882388"/>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Bold"/>
              </a:rPr>
              <a:t>02.</a:t>
            </a:r>
          </a:p>
        </p:txBody>
      </p:sp>
      <p:sp>
        <p:nvSpPr>
          <p:cNvPr name="TextBox 21" id="21"/>
          <p:cNvSpPr txBox="true"/>
          <p:nvPr/>
        </p:nvSpPr>
        <p:spPr>
          <a:xfrm rot="0">
            <a:off x="10751508" y="4626610"/>
            <a:ext cx="5455674" cy="1471930"/>
          </a:xfrm>
          <a:prstGeom prst="rect">
            <a:avLst/>
          </a:prstGeom>
        </p:spPr>
        <p:txBody>
          <a:bodyPr anchor="t" rtlCol="false" tIns="0" lIns="0" bIns="0" rIns="0">
            <a:spAutoFit/>
          </a:bodyPr>
          <a:lstStyle/>
          <a:p>
            <a:pPr algn="ctr">
              <a:lnSpc>
                <a:spcPts val="3920"/>
              </a:lnSpc>
            </a:pPr>
            <a:r>
              <a:rPr lang="en-US" sz="2800">
                <a:solidFill>
                  <a:srgbClr val="000000"/>
                </a:solidFill>
                <a:latin typeface="Mukta Mahee Regular"/>
              </a:rPr>
              <a:t>Bahasa pemrograman HTML, CSS, JS dan database MySQL framework Laravel</a:t>
            </a:r>
          </a:p>
        </p:txBody>
      </p:sp>
      <p:sp>
        <p:nvSpPr>
          <p:cNvPr name="TextBox 22" id="22"/>
          <p:cNvSpPr txBox="true"/>
          <p:nvPr/>
        </p:nvSpPr>
        <p:spPr>
          <a:xfrm rot="0">
            <a:off x="4090047" y="6345611"/>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Bold"/>
              </a:rPr>
              <a:t>03.</a:t>
            </a:r>
          </a:p>
        </p:txBody>
      </p:sp>
      <p:sp>
        <p:nvSpPr>
          <p:cNvPr name="TextBox 23" id="23"/>
          <p:cNvSpPr txBox="true"/>
          <p:nvPr/>
        </p:nvSpPr>
        <p:spPr>
          <a:xfrm rot="0">
            <a:off x="12820650" y="6345611"/>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Bold"/>
              </a:rPr>
              <a:t>04.</a:t>
            </a:r>
          </a:p>
        </p:txBody>
      </p:sp>
      <p:sp>
        <p:nvSpPr>
          <p:cNvPr name="Freeform 24" id="24"/>
          <p:cNvSpPr/>
          <p:nvPr/>
        </p:nvSpPr>
        <p:spPr>
          <a:xfrm flipH="false" flipV="false" rot="0">
            <a:off x="16860498" y="2284268"/>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Freeform 25" id="25"/>
          <p:cNvSpPr/>
          <p:nvPr/>
        </p:nvSpPr>
        <p:spPr>
          <a:xfrm flipH="false" flipV="false" rot="0">
            <a:off x="15432995" y="886957"/>
            <a:ext cx="1427502" cy="1397311"/>
          </a:xfrm>
          <a:custGeom>
            <a:avLst/>
            <a:gdLst/>
            <a:ahLst/>
            <a:cxnLst/>
            <a:rect r="r" b="b" t="t" l="l"/>
            <a:pathLst>
              <a:path h="1397311" w="1427502">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Freeform 26" id="26"/>
          <p:cNvSpPr/>
          <p:nvPr/>
        </p:nvSpPr>
        <p:spPr>
          <a:xfrm flipH="false" flipV="false" rot="0">
            <a:off x="879400" y="626755"/>
            <a:ext cx="1561694" cy="1561694"/>
          </a:xfrm>
          <a:custGeom>
            <a:avLst/>
            <a:gdLst/>
            <a:ahLst/>
            <a:cxnLst/>
            <a:rect r="r" b="b" t="t" l="l"/>
            <a:pathLst>
              <a:path h="1561694" w="1561694">
                <a:moveTo>
                  <a:pt x="0" y="0"/>
                </a:moveTo>
                <a:lnTo>
                  <a:pt x="1561694" y="0"/>
                </a:lnTo>
                <a:lnTo>
                  <a:pt x="1561694" y="1561694"/>
                </a:lnTo>
                <a:lnTo>
                  <a:pt x="0" y="1561694"/>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807544" y="2360703"/>
            <a:ext cx="6672912" cy="341250"/>
            <a:chOff x="0" y="0"/>
            <a:chExt cx="1757475" cy="89877"/>
          </a:xfrm>
        </p:grpSpPr>
        <p:sp>
          <p:nvSpPr>
            <p:cNvPr name="Freeform 3" id="3"/>
            <p:cNvSpPr/>
            <p:nvPr/>
          </p:nvSpPr>
          <p:spPr>
            <a:xfrm flipH="false" flipV="false" rot="0">
              <a:off x="0" y="0"/>
              <a:ext cx="1757475" cy="89877"/>
            </a:xfrm>
            <a:custGeom>
              <a:avLst/>
              <a:gdLst/>
              <a:ahLst/>
              <a:cxnLst/>
              <a:rect r="r" b="b" t="t" l="l"/>
              <a:pathLst>
                <a:path h="89877" w="1757475">
                  <a:moveTo>
                    <a:pt x="0" y="0"/>
                  </a:moveTo>
                  <a:lnTo>
                    <a:pt x="1757475" y="0"/>
                  </a:lnTo>
                  <a:lnTo>
                    <a:pt x="1757475"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7050418" y="9049203"/>
            <a:ext cx="770523" cy="770523"/>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19408" y="5003698"/>
            <a:ext cx="1428191" cy="1428191"/>
            <a:chOff x="0" y="0"/>
            <a:chExt cx="812800" cy="812800"/>
          </a:xfrm>
        </p:grpSpPr>
        <p:sp>
          <p:nvSpPr>
            <p:cNvPr name="Freeform 9" id="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10" id="10"/>
            <p:cNvSpPr txBox="true"/>
            <p:nvPr/>
          </p:nvSpPr>
          <p:spPr>
            <a:xfrm>
              <a:off x="76200" y="66675"/>
              <a:ext cx="660400" cy="669925"/>
            </a:xfrm>
            <a:prstGeom prst="rect">
              <a:avLst/>
            </a:prstGeom>
          </p:spPr>
          <p:txBody>
            <a:bodyPr anchor="ctr" rtlCol="false" tIns="50800" lIns="50800" bIns="50800" rIns="50800"/>
            <a:lstStyle/>
            <a:p>
              <a:pPr algn="ctr">
                <a:lnSpc>
                  <a:spcPts val="3100"/>
                </a:lnSpc>
              </a:pPr>
            </a:p>
          </p:txBody>
        </p:sp>
      </p:grpSp>
      <p:grpSp>
        <p:nvGrpSpPr>
          <p:cNvPr name="Group 11" id="11"/>
          <p:cNvGrpSpPr/>
          <p:nvPr/>
        </p:nvGrpSpPr>
        <p:grpSpPr>
          <a:xfrm rot="0">
            <a:off x="9845445" y="5003698"/>
            <a:ext cx="1428191" cy="1428191"/>
            <a:chOff x="0" y="0"/>
            <a:chExt cx="812800" cy="812800"/>
          </a:xfrm>
        </p:grpSpPr>
        <p:sp>
          <p:nvSpPr>
            <p:cNvPr name="Freeform 12" id="1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13" id="13"/>
            <p:cNvSpPr txBox="true"/>
            <p:nvPr/>
          </p:nvSpPr>
          <p:spPr>
            <a:xfrm>
              <a:off x="76200" y="66675"/>
              <a:ext cx="660400" cy="669925"/>
            </a:xfrm>
            <a:prstGeom prst="rect">
              <a:avLst/>
            </a:prstGeom>
          </p:spPr>
          <p:txBody>
            <a:bodyPr anchor="ctr" rtlCol="false" tIns="50800" lIns="50800" bIns="50800" rIns="50800"/>
            <a:lstStyle/>
            <a:p>
              <a:pPr algn="ctr">
                <a:lnSpc>
                  <a:spcPts val="3100"/>
                </a:lnSpc>
              </a:pPr>
            </a:p>
          </p:txBody>
        </p:sp>
      </p:grpSp>
      <p:sp>
        <p:nvSpPr>
          <p:cNvPr name="Freeform 14" id="14"/>
          <p:cNvSpPr/>
          <p:nvPr/>
        </p:nvSpPr>
        <p:spPr>
          <a:xfrm flipH="false" flipV="false" rot="0">
            <a:off x="10104158" y="5262411"/>
            <a:ext cx="910766" cy="910766"/>
          </a:xfrm>
          <a:custGeom>
            <a:avLst/>
            <a:gdLst/>
            <a:ahLst/>
            <a:cxnLst/>
            <a:rect r="r" b="b" t="t" l="l"/>
            <a:pathLst>
              <a:path h="910766" w="910766">
                <a:moveTo>
                  <a:pt x="0" y="0"/>
                </a:moveTo>
                <a:lnTo>
                  <a:pt x="910765" y="0"/>
                </a:lnTo>
                <a:lnTo>
                  <a:pt x="910765" y="910766"/>
                </a:lnTo>
                <a:lnTo>
                  <a:pt x="0" y="910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2005717" y="5417985"/>
            <a:ext cx="1055572" cy="570009"/>
          </a:xfrm>
          <a:custGeom>
            <a:avLst/>
            <a:gdLst/>
            <a:ahLst/>
            <a:cxnLst/>
            <a:rect r="r" b="b" t="t" l="l"/>
            <a:pathLst>
              <a:path h="570009" w="1055572">
                <a:moveTo>
                  <a:pt x="0" y="0"/>
                </a:moveTo>
                <a:lnTo>
                  <a:pt x="1055572" y="0"/>
                </a:lnTo>
                <a:lnTo>
                  <a:pt x="1055572" y="570009"/>
                </a:lnTo>
                <a:lnTo>
                  <a:pt x="0" y="570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5300194" y="1793965"/>
            <a:ext cx="7687612"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Objek Penelitian</a:t>
            </a:r>
          </a:p>
        </p:txBody>
      </p:sp>
      <p:sp>
        <p:nvSpPr>
          <p:cNvPr name="TextBox 17" id="17"/>
          <p:cNvSpPr txBox="true"/>
          <p:nvPr/>
        </p:nvSpPr>
        <p:spPr>
          <a:xfrm rot="0">
            <a:off x="3583272" y="4927498"/>
            <a:ext cx="3345316" cy="675498"/>
          </a:xfrm>
          <a:prstGeom prst="rect">
            <a:avLst/>
          </a:prstGeom>
        </p:spPr>
        <p:txBody>
          <a:bodyPr anchor="t" rtlCol="false" tIns="0" lIns="0" bIns="0" rIns="0">
            <a:spAutoFit/>
          </a:bodyPr>
          <a:lstStyle/>
          <a:p>
            <a:pPr>
              <a:lnSpc>
                <a:spcPts val="5538"/>
              </a:lnSpc>
            </a:pPr>
            <a:r>
              <a:rPr lang="en-US" sz="3955">
                <a:solidFill>
                  <a:srgbClr val="000000"/>
                </a:solidFill>
                <a:latin typeface="Heebo Regular Bold"/>
              </a:rPr>
              <a:t>Objek Satu</a:t>
            </a:r>
          </a:p>
        </p:txBody>
      </p:sp>
      <p:sp>
        <p:nvSpPr>
          <p:cNvPr name="TextBox 18" id="18"/>
          <p:cNvSpPr txBox="true"/>
          <p:nvPr/>
        </p:nvSpPr>
        <p:spPr>
          <a:xfrm rot="0">
            <a:off x="11662075" y="4927498"/>
            <a:ext cx="3331235" cy="675498"/>
          </a:xfrm>
          <a:prstGeom prst="rect">
            <a:avLst/>
          </a:prstGeom>
        </p:spPr>
        <p:txBody>
          <a:bodyPr anchor="t" rtlCol="false" tIns="0" lIns="0" bIns="0" rIns="0">
            <a:spAutoFit/>
          </a:bodyPr>
          <a:lstStyle/>
          <a:p>
            <a:pPr>
              <a:lnSpc>
                <a:spcPts val="5538"/>
              </a:lnSpc>
            </a:pPr>
            <a:r>
              <a:rPr lang="en-US" sz="3955">
                <a:solidFill>
                  <a:srgbClr val="000000"/>
                </a:solidFill>
                <a:latin typeface="Heebo Regular Bold"/>
              </a:rPr>
              <a:t>Objek Dua</a:t>
            </a:r>
          </a:p>
        </p:txBody>
      </p:sp>
      <p:sp>
        <p:nvSpPr>
          <p:cNvPr name="TextBox 19" id="19"/>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06</a:t>
            </a:r>
          </a:p>
        </p:txBody>
      </p:sp>
      <p:sp>
        <p:nvSpPr>
          <p:cNvPr name="TextBox 20" id="20"/>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Regular"/>
              </a:rPr>
              <a:t>SEMINAR PROPOSAL</a:t>
            </a:r>
          </a:p>
        </p:txBody>
      </p:sp>
      <p:sp>
        <p:nvSpPr>
          <p:cNvPr name="TextBox 21" id="21"/>
          <p:cNvSpPr txBox="true"/>
          <p:nvPr/>
        </p:nvSpPr>
        <p:spPr>
          <a:xfrm rot="0">
            <a:off x="3583272" y="5762404"/>
            <a:ext cx="5066908" cy="609991"/>
          </a:xfrm>
          <a:prstGeom prst="rect">
            <a:avLst/>
          </a:prstGeom>
        </p:spPr>
        <p:txBody>
          <a:bodyPr anchor="t" rtlCol="false" tIns="0" lIns="0" bIns="0" rIns="0">
            <a:spAutoFit/>
          </a:bodyPr>
          <a:lstStyle/>
          <a:p>
            <a:pPr>
              <a:lnSpc>
                <a:spcPts val="5063"/>
              </a:lnSpc>
            </a:pPr>
            <a:r>
              <a:rPr lang="en-US" sz="3616">
                <a:solidFill>
                  <a:srgbClr val="000000"/>
                </a:solidFill>
                <a:latin typeface="Mukta Mahee Regular"/>
              </a:rPr>
              <a:t>Masyarakat</a:t>
            </a:r>
          </a:p>
        </p:txBody>
      </p:sp>
      <p:sp>
        <p:nvSpPr>
          <p:cNvPr name="TextBox 22" id="22"/>
          <p:cNvSpPr txBox="true"/>
          <p:nvPr/>
        </p:nvSpPr>
        <p:spPr>
          <a:xfrm rot="0">
            <a:off x="11662075" y="5762404"/>
            <a:ext cx="5066908" cy="609991"/>
          </a:xfrm>
          <a:prstGeom prst="rect">
            <a:avLst/>
          </a:prstGeom>
        </p:spPr>
        <p:txBody>
          <a:bodyPr anchor="t" rtlCol="false" tIns="0" lIns="0" bIns="0" rIns="0">
            <a:spAutoFit/>
          </a:bodyPr>
          <a:lstStyle/>
          <a:p>
            <a:pPr>
              <a:lnSpc>
                <a:spcPts val="5063"/>
              </a:lnSpc>
            </a:pPr>
            <a:r>
              <a:rPr lang="en-US" sz="3616">
                <a:solidFill>
                  <a:srgbClr val="000000"/>
                </a:solidFill>
                <a:latin typeface="Mukta Mahee Regular"/>
              </a:rPr>
              <a:t>Pelajar</a:t>
            </a:r>
          </a:p>
        </p:txBody>
      </p:sp>
      <p:sp>
        <p:nvSpPr>
          <p:cNvPr name="Freeform 23" id="23"/>
          <p:cNvSpPr/>
          <p:nvPr/>
        </p:nvSpPr>
        <p:spPr>
          <a:xfrm flipH="false" flipV="false" rot="0">
            <a:off x="-1629762" y="6677399"/>
            <a:ext cx="3259524" cy="3259524"/>
          </a:xfrm>
          <a:custGeom>
            <a:avLst/>
            <a:gdLst/>
            <a:ahLst/>
            <a:cxnLst/>
            <a:rect r="r" b="b" t="t" l="l"/>
            <a:pathLst>
              <a:path h="3259524" w="3259524">
                <a:moveTo>
                  <a:pt x="0" y="0"/>
                </a:moveTo>
                <a:lnTo>
                  <a:pt x="3259524" y="0"/>
                </a:lnTo>
                <a:lnTo>
                  <a:pt x="3259524" y="3259523"/>
                </a:lnTo>
                <a:lnTo>
                  <a:pt x="0" y="32595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5831798" y="1028700"/>
            <a:ext cx="1427502" cy="1397311"/>
          </a:xfrm>
          <a:custGeom>
            <a:avLst/>
            <a:gdLst/>
            <a:ahLst/>
            <a:cxnLst/>
            <a:rect r="r" b="b" t="t" l="l"/>
            <a:pathLst>
              <a:path h="1397311" w="1427502">
                <a:moveTo>
                  <a:pt x="0" y="0"/>
                </a:moveTo>
                <a:lnTo>
                  <a:pt x="1427502" y="0"/>
                </a:lnTo>
                <a:lnTo>
                  <a:pt x="1427502" y="1397311"/>
                </a:lnTo>
                <a:lnTo>
                  <a:pt x="0" y="1397311"/>
                </a:lnTo>
                <a:lnTo>
                  <a:pt x="0" y="0"/>
                </a:lnTo>
                <a:close/>
              </a:path>
            </a:pathLst>
          </a:custGeom>
          <a:blipFill>
            <a:blip r:embed="rId8">
              <a:extLst>
                <a:ext uri="{96DAC541-7B7A-43D3-8B79-37D633B846F1}">
                  <asvg:svgBlip xmlns:asvg="http://schemas.microsoft.com/office/drawing/2016/SVG/main" r:embed="rId9"/>
                </a:ext>
              </a:extLst>
            </a:blip>
            <a:stretch>
              <a:fillRect l="-196617" t="0" r="0" b="0"/>
            </a:stretch>
          </a:blipFill>
        </p:spPr>
      </p:sp>
      <p:sp>
        <p:nvSpPr>
          <p:cNvPr name="Freeform 25" id="25"/>
          <p:cNvSpPr/>
          <p:nvPr/>
        </p:nvSpPr>
        <p:spPr>
          <a:xfrm flipH="false" flipV="false" rot="0">
            <a:off x="17259300" y="-368611"/>
            <a:ext cx="1427502" cy="1397311"/>
          </a:xfrm>
          <a:custGeom>
            <a:avLst/>
            <a:gdLst/>
            <a:ahLst/>
            <a:cxnLst/>
            <a:rect r="r" b="b" t="t" l="l"/>
            <a:pathLst>
              <a:path h="1397311" w="1427502">
                <a:moveTo>
                  <a:pt x="0" y="0"/>
                </a:moveTo>
                <a:lnTo>
                  <a:pt x="1427502" y="0"/>
                </a:lnTo>
                <a:lnTo>
                  <a:pt x="1427502" y="1397311"/>
                </a:lnTo>
                <a:lnTo>
                  <a:pt x="0" y="1397311"/>
                </a:lnTo>
                <a:lnTo>
                  <a:pt x="0" y="0"/>
                </a:lnTo>
                <a:close/>
              </a:path>
            </a:pathLst>
          </a:custGeom>
          <a:blipFill>
            <a:blip r:embed="rId8">
              <a:extLst>
                <a:ext uri="{96DAC541-7B7A-43D3-8B79-37D633B846F1}">
                  <asvg:svgBlip xmlns:asvg="http://schemas.microsoft.com/office/drawing/2016/SVG/main" r:embed="rId9"/>
                </a:ext>
              </a:extLst>
            </a:blip>
            <a:stretch>
              <a:fillRect l="-196617" t="0" r="0" b="0"/>
            </a:stretch>
          </a:blipFill>
        </p:spPr>
      </p:sp>
      <p:sp>
        <p:nvSpPr>
          <p:cNvPr name="Freeform 26" id="26"/>
          <p:cNvSpPr/>
          <p:nvPr/>
        </p:nvSpPr>
        <p:spPr>
          <a:xfrm flipH="false" flipV="false" rot="0">
            <a:off x="879400" y="626755"/>
            <a:ext cx="1561694" cy="1561694"/>
          </a:xfrm>
          <a:custGeom>
            <a:avLst/>
            <a:gdLst/>
            <a:ahLst/>
            <a:cxnLst/>
            <a:rect r="r" b="b" t="t" l="l"/>
            <a:pathLst>
              <a:path h="1561694" w="1561694">
                <a:moveTo>
                  <a:pt x="0" y="0"/>
                </a:moveTo>
                <a:lnTo>
                  <a:pt x="1561694" y="0"/>
                </a:lnTo>
                <a:lnTo>
                  <a:pt x="1561694" y="1561694"/>
                </a:lnTo>
                <a:lnTo>
                  <a:pt x="0" y="1561694"/>
                </a:lnTo>
                <a:lnTo>
                  <a:pt x="0" y="0"/>
                </a:lnTo>
                <a:close/>
              </a:path>
            </a:pathLst>
          </a:custGeom>
          <a:blipFill>
            <a:blip r:embed="rId10"/>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537950" y="1079192"/>
            <a:ext cx="7212100" cy="341250"/>
            <a:chOff x="0" y="0"/>
            <a:chExt cx="1899483" cy="89877"/>
          </a:xfrm>
        </p:grpSpPr>
        <p:sp>
          <p:nvSpPr>
            <p:cNvPr name="Freeform 3" id="3"/>
            <p:cNvSpPr/>
            <p:nvPr/>
          </p:nvSpPr>
          <p:spPr>
            <a:xfrm flipH="false" flipV="false" rot="0">
              <a:off x="0" y="0"/>
              <a:ext cx="1899483" cy="89877"/>
            </a:xfrm>
            <a:custGeom>
              <a:avLst/>
              <a:gdLst/>
              <a:ahLst/>
              <a:cxnLst/>
              <a:rect r="r" b="b" t="t" l="l"/>
              <a:pathLst>
                <a:path h="89877" w="1899483">
                  <a:moveTo>
                    <a:pt x="0" y="0"/>
                  </a:moveTo>
                  <a:lnTo>
                    <a:pt x="1899483" y="0"/>
                  </a:lnTo>
                  <a:lnTo>
                    <a:pt x="1899483"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7050418" y="9049203"/>
            <a:ext cx="770523" cy="770523"/>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658238" y="125511"/>
            <a:ext cx="3259524" cy="3259524"/>
          </a:xfrm>
          <a:custGeom>
            <a:avLst/>
            <a:gdLst/>
            <a:ahLst/>
            <a:cxnLst/>
            <a:rect r="r" b="b" t="t" l="l"/>
            <a:pathLst>
              <a:path h="3259524" w="3259524">
                <a:moveTo>
                  <a:pt x="0" y="0"/>
                </a:moveTo>
                <a:lnTo>
                  <a:pt x="3259524" y="0"/>
                </a:lnTo>
                <a:lnTo>
                  <a:pt x="3259524"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374191" y="512455"/>
            <a:ext cx="7539618"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Proses Penelitian</a:t>
            </a:r>
          </a:p>
        </p:txBody>
      </p:sp>
      <p:sp>
        <p:nvSpPr>
          <p:cNvPr name="TextBox 10" id="10"/>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07</a:t>
            </a:r>
          </a:p>
        </p:txBody>
      </p:sp>
      <p:sp>
        <p:nvSpPr>
          <p:cNvPr name="TextBox 11" id="11"/>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Regular"/>
              </a:rPr>
              <a:t>SEMINAR PROPOSAL</a:t>
            </a:r>
          </a:p>
        </p:txBody>
      </p:sp>
      <p:sp>
        <p:nvSpPr>
          <p:cNvPr name="Freeform 12" id="12"/>
          <p:cNvSpPr/>
          <p:nvPr/>
        </p:nvSpPr>
        <p:spPr>
          <a:xfrm flipH="false" flipV="false" rot="0">
            <a:off x="879400" y="626755"/>
            <a:ext cx="1561694" cy="1561694"/>
          </a:xfrm>
          <a:custGeom>
            <a:avLst/>
            <a:gdLst/>
            <a:ahLst/>
            <a:cxnLst/>
            <a:rect r="r" b="b" t="t" l="l"/>
            <a:pathLst>
              <a:path h="1561694" w="1561694">
                <a:moveTo>
                  <a:pt x="0" y="0"/>
                </a:moveTo>
                <a:lnTo>
                  <a:pt x="1561694" y="0"/>
                </a:lnTo>
                <a:lnTo>
                  <a:pt x="1561694" y="1561694"/>
                </a:lnTo>
                <a:lnTo>
                  <a:pt x="0" y="1561694"/>
                </a:lnTo>
                <a:lnTo>
                  <a:pt x="0" y="0"/>
                </a:lnTo>
                <a:close/>
              </a:path>
            </a:pathLst>
          </a:custGeom>
          <a:blipFill>
            <a:blip r:embed="rId4"/>
            <a:stretch>
              <a:fillRect l="0" t="0" r="0" b="0"/>
            </a:stretch>
          </a:blipFill>
        </p:spPr>
      </p:sp>
      <p:sp>
        <p:nvSpPr>
          <p:cNvPr name="Freeform 13" id="13"/>
          <p:cNvSpPr/>
          <p:nvPr/>
        </p:nvSpPr>
        <p:spPr>
          <a:xfrm flipH="false" flipV="false" rot="0">
            <a:off x="7028355" y="1674776"/>
            <a:ext cx="4231290" cy="8144949"/>
          </a:xfrm>
          <a:custGeom>
            <a:avLst/>
            <a:gdLst/>
            <a:ahLst/>
            <a:cxnLst/>
            <a:rect r="r" b="b" t="t" l="l"/>
            <a:pathLst>
              <a:path h="8144949" w="4231290">
                <a:moveTo>
                  <a:pt x="0" y="0"/>
                </a:moveTo>
                <a:lnTo>
                  <a:pt x="4231290" y="0"/>
                </a:lnTo>
                <a:lnTo>
                  <a:pt x="4231290" y="8144949"/>
                </a:lnTo>
                <a:lnTo>
                  <a:pt x="0" y="8144949"/>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675700" y="2351191"/>
            <a:ext cx="6936599" cy="341250"/>
            <a:chOff x="0" y="0"/>
            <a:chExt cx="1826923" cy="89877"/>
          </a:xfrm>
        </p:grpSpPr>
        <p:sp>
          <p:nvSpPr>
            <p:cNvPr name="Freeform 3" id="3"/>
            <p:cNvSpPr/>
            <p:nvPr/>
          </p:nvSpPr>
          <p:spPr>
            <a:xfrm flipH="false" flipV="false" rot="0">
              <a:off x="0" y="0"/>
              <a:ext cx="1826923" cy="89877"/>
            </a:xfrm>
            <a:custGeom>
              <a:avLst/>
              <a:gdLst/>
              <a:ahLst/>
              <a:cxnLst/>
              <a:rect r="r" b="b" t="t" l="l"/>
              <a:pathLst>
                <a:path h="89877" w="1826923">
                  <a:moveTo>
                    <a:pt x="0" y="0"/>
                  </a:moveTo>
                  <a:lnTo>
                    <a:pt x="1826923" y="0"/>
                  </a:lnTo>
                  <a:lnTo>
                    <a:pt x="1826923"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7050418" y="9049203"/>
            <a:ext cx="770523" cy="770523"/>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5400000">
            <a:off x="4290968" y="4323706"/>
            <a:ext cx="5077364" cy="3403356"/>
          </a:xfrm>
          <a:custGeom>
            <a:avLst/>
            <a:gdLst/>
            <a:ahLst/>
            <a:cxnLst/>
            <a:rect r="r" b="b" t="t" l="l"/>
            <a:pathLst>
              <a:path h="3403356" w="5077364">
                <a:moveTo>
                  <a:pt x="0" y="0"/>
                </a:moveTo>
                <a:lnTo>
                  <a:pt x="5077364" y="0"/>
                </a:lnTo>
                <a:lnTo>
                  <a:pt x="5077364" y="3403356"/>
                </a:lnTo>
                <a:lnTo>
                  <a:pt x="0" y="34033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8847193" y="4323706"/>
            <a:ext cx="5077364" cy="3403356"/>
          </a:xfrm>
          <a:custGeom>
            <a:avLst/>
            <a:gdLst/>
            <a:ahLst/>
            <a:cxnLst/>
            <a:rect r="r" b="b" t="t" l="l"/>
            <a:pathLst>
              <a:path h="3403356" w="5077364">
                <a:moveTo>
                  <a:pt x="0" y="0"/>
                </a:moveTo>
                <a:lnTo>
                  <a:pt x="5077364" y="0"/>
                </a:lnTo>
                <a:lnTo>
                  <a:pt x="5077364" y="3403356"/>
                </a:lnTo>
                <a:lnTo>
                  <a:pt x="0" y="34033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6105940" y="3486702"/>
            <a:ext cx="1406213" cy="1267236"/>
            <a:chOff x="0" y="0"/>
            <a:chExt cx="370361" cy="333758"/>
          </a:xfrm>
        </p:grpSpPr>
        <p:sp>
          <p:nvSpPr>
            <p:cNvPr name="Freeform 11" id="11"/>
            <p:cNvSpPr/>
            <p:nvPr/>
          </p:nvSpPr>
          <p:spPr>
            <a:xfrm flipH="false" flipV="false" rot="0">
              <a:off x="0" y="0"/>
              <a:ext cx="370361" cy="333758"/>
            </a:xfrm>
            <a:custGeom>
              <a:avLst/>
              <a:gdLst/>
              <a:ahLst/>
              <a:cxnLst/>
              <a:rect r="r" b="b" t="t" l="l"/>
              <a:pathLst>
                <a:path h="333758" w="370361">
                  <a:moveTo>
                    <a:pt x="0" y="0"/>
                  </a:moveTo>
                  <a:lnTo>
                    <a:pt x="370361" y="0"/>
                  </a:lnTo>
                  <a:lnTo>
                    <a:pt x="370361" y="333758"/>
                  </a:lnTo>
                  <a:lnTo>
                    <a:pt x="0" y="333758"/>
                  </a:lnTo>
                  <a:close/>
                </a:path>
              </a:pathLst>
            </a:custGeom>
            <a:solidFill>
              <a:srgbClr val="6182A8"/>
            </a:solidFill>
          </p:spPr>
        </p:sp>
        <p:sp>
          <p:nvSpPr>
            <p:cNvPr name="TextBox 12" id="12"/>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13" id="13"/>
          <p:cNvGrpSpPr/>
          <p:nvPr/>
        </p:nvGrpSpPr>
        <p:grpSpPr>
          <a:xfrm rot="0">
            <a:off x="10694330" y="3486702"/>
            <a:ext cx="1406213" cy="1267236"/>
            <a:chOff x="0" y="0"/>
            <a:chExt cx="370361" cy="333758"/>
          </a:xfrm>
        </p:grpSpPr>
        <p:sp>
          <p:nvSpPr>
            <p:cNvPr name="Freeform 14" id="14"/>
            <p:cNvSpPr/>
            <p:nvPr/>
          </p:nvSpPr>
          <p:spPr>
            <a:xfrm flipH="false" flipV="false" rot="0">
              <a:off x="0" y="0"/>
              <a:ext cx="370361" cy="333758"/>
            </a:xfrm>
            <a:custGeom>
              <a:avLst/>
              <a:gdLst/>
              <a:ahLst/>
              <a:cxnLst/>
              <a:rect r="r" b="b" t="t" l="l"/>
              <a:pathLst>
                <a:path h="333758" w="370361">
                  <a:moveTo>
                    <a:pt x="0" y="0"/>
                  </a:moveTo>
                  <a:lnTo>
                    <a:pt x="370361" y="0"/>
                  </a:lnTo>
                  <a:lnTo>
                    <a:pt x="370361" y="333758"/>
                  </a:lnTo>
                  <a:lnTo>
                    <a:pt x="0" y="333758"/>
                  </a:lnTo>
                  <a:close/>
                </a:path>
              </a:pathLst>
            </a:custGeom>
            <a:solidFill>
              <a:srgbClr val="6182A8"/>
            </a:solidFill>
          </p:spPr>
        </p:sp>
        <p:sp>
          <p:nvSpPr>
            <p:cNvPr name="TextBox 15" id="15"/>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Freeform 16" id="16"/>
          <p:cNvSpPr/>
          <p:nvPr/>
        </p:nvSpPr>
        <p:spPr>
          <a:xfrm flipH="false" flipV="false" rot="0">
            <a:off x="11081593" y="3777699"/>
            <a:ext cx="631685" cy="631685"/>
          </a:xfrm>
          <a:custGeom>
            <a:avLst/>
            <a:gdLst/>
            <a:ahLst/>
            <a:cxnLst/>
            <a:rect r="r" b="b" t="t" l="l"/>
            <a:pathLst>
              <a:path h="631685" w="631685">
                <a:moveTo>
                  <a:pt x="0" y="0"/>
                </a:moveTo>
                <a:lnTo>
                  <a:pt x="631686" y="0"/>
                </a:lnTo>
                <a:lnTo>
                  <a:pt x="631686" y="631686"/>
                </a:lnTo>
                <a:lnTo>
                  <a:pt x="0" y="6316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5831798" y="1028700"/>
            <a:ext cx="1427502" cy="1397311"/>
          </a:xfrm>
          <a:custGeom>
            <a:avLst/>
            <a:gdLst/>
            <a:ahLst/>
            <a:cxnLst/>
            <a:rect r="r" b="b" t="t" l="l"/>
            <a:pathLst>
              <a:path h="1397311" w="1427502">
                <a:moveTo>
                  <a:pt x="0" y="0"/>
                </a:moveTo>
                <a:lnTo>
                  <a:pt x="1427502" y="0"/>
                </a:lnTo>
                <a:lnTo>
                  <a:pt x="1427502"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t="0" r="0" b="0"/>
            </a:stretch>
          </a:blipFill>
        </p:spPr>
      </p:sp>
      <p:sp>
        <p:nvSpPr>
          <p:cNvPr name="Freeform 18" id="18"/>
          <p:cNvSpPr/>
          <p:nvPr/>
        </p:nvSpPr>
        <p:spPr>
          <a:xfrm flipH="false" flipV="false" rot="0">
            <a:off x="17259300" y="-368611"/>
            <a:ext cx="1427502" cy="1397311"/>
          </a:xfrm>
          <a:custGeom>
            <a:avLst/>
            <a:gdLst/>
            <a:ahLst/>
            <a:cxnLst/>
            <a:rect r="r" b="b" t="t" l="l"/>
            <a:pathLst>
              <a:path h="1397311" w="1427502">
                <a:moveTo>
                  <a:pt x="0" y="0"/>
                </a:moveTo>
                <a:lnTo>
                  <a:pt x="1427502" y="0"/>
                </a:lnTo>
                <a:lnTo>
                  <a:pt x="1427502"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t="0" r="0" b="0"/>
            </a:stretch>
          </a:blipFill>
        </p:spPr>
      </p:sp>
      <p:sp>
        <p:nvSpPr>
          <p:cNvPr name="Freeform 19" id="19"/>
          <p:cNvSpPr/>
          <p:nvPr/>
        </p:nvSpPr>
        <p:spPr>
          <a:xfrm flipH="false" flipV="false" rot="0">
            <a:off x="879400" y="626755"/>
            <a:ext cx="1561694" cy="1561694"/>
          </a:xfrm>
          <a:custGeom>
            <a:avLst/>
            <a:gdLst/>
            <a:ahLst/>
            <a:cxnLst/>
            <a:rect r="r" b="b" t="t" l="l"/>
            <a:pathLst>
              <a:path h="1561694" w="1561694">
                <a:moveTo>
                  <a:pt x="0" y="0"/>
                </a:moveTo>
                <a:lnTo>
                  <a:pt x="1561694" y="0"/>
                </a:lnTo>
                <a:lnTo>
                  <a:pt x="1561694" y="1561694"/>
                </a:lnTo>
                <a:lnTo>
                  <a:pt x="0" y="1561694"/>
                </a:lnTo>
                <a:lnTo>
                  <a:pt x="0" y="0"/>
                </a:lnTo>
                <a:close/>
              </a:path>
            </a:pathLst>
          </a:custGeom>
          <a:blipFill>
            <a:blip r:embed="rId8"/>
            <a:stretch>
              <a:fillRect l="0" t="0" r="0" b="0"/>
            </a:stretch>
          </a:blipFill>
        </p:spPr>
      </p:sp>
      <p:sp>
        <p:nvSpPr>
          <p:cNvPr name="TextBox 20" id="20"/>
          <p:cNvSpPr txBox="true"/>
          <p:nvPr/>
        </p:nvSpPr>
        <p:spPr>
          <a:xfrm rot="0">
            <a:off x="5310662" y="4877763"/>
            <a:ext cx="3037974" cy="563880"/>
          </a:xfrm>
          <a:prstGeom prst="rect">
            <a:avLst/>
          </a:prstGeom>
        </p:spPr>
        <p:txBody>
          <a:bodyPr anchor="t" rtlCol="false" tIns="0" lIns="0" bIns="0" rIns="0">
            <a:spAutoFit/>
          </a:bodyPr>
          <a:lstStyle/>
          <a:p>
            <a:pPr algn="ctr">
              <a:lnSpc>
                <a:spcPts val="4620"/>
              </a:lnSpc>
            </a:pPr>
            <a:r>
              <a:rPr lang="en-US" sz="3300">
                <a:solidFill>
                  <a:srgbClr val="000000"/>
                </a:solidFill>
                <a:latin typeface="Heebo Regular Bold"/>
              </a:rPr>
              <a:t>Pengembangan</a:t>
            </a:r>
          </a:p>
        </p:txBody>
      </p:sp>
      <p:sp>
        <p:nvSpPr>
          <p:cNvPr name="TextBox 21" id="21"/>
          <p:cNvSpPr txBox="true"/>
          <p:nvPr/>
        </p:nvSpPr>
        <p:spPr>
          <a:xfrm rot="0">
            <a:off x="5369421" y="1784454"/>
            <a:ext cx="7549157"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Metode Penelitian</a:t>
            </a:r>
          </a:p>
        </p:txBody>
      </p:sp>
      <p:sp>
        <p:nvSpPr>
          <p:cNvPr name="TextBox 22" id="22"/>
          <p:cNvSpPr txBox="true"/>
          <p:nvPr/>
        </p:nvSpPr>
        <p:spPr>
          <a:xfrm rot="0">
            <a:off x="10031588" y="4877763"/>
            <a:ext cx="2731695" cy="563880"/>
          </a:xfrm>
          <a:prstGeom prst="rect">
            <a:avLst/>
          </a:prstGeom>
        </p:spPr>
        <p:txBody>
          <a:bodyPr anchor="t" rtlCol="false" tIns="0" lIns="0" bIns="0" rIns="0">
            <a:spAutoFit/>
          </a:bodyPr>
          <a:lstStyle/>
          <a:p>
            <a:pPr algn="ctr">
              <a:lnSpc>
                <a:spcPts val="4620"/>
              </a:lnSpc>
            </a:pPr>
            <a:r>
              <a:rPr lang="en-US" sz="3300">
                <a:solidFill>
                  <a:srgbClr val="000000"/>
                </a:solidFill>
                <a:latin typeface="Heebo Regular Bold"/>
              </a:rPr>
              <a:t>Pengujian</a:t>
            </a:r>
          </a:p>
        </p:txBody>
      </p:sp>
      <p:sp>
        <p:nvSpPr>
          <p:cNvPr name="TextBox 23" id="23"/>
          <p:cNvSpPr txBox="true"/>
          <p:nvPr/>
        </p:nvSpPr>
        <p:spPr>
          <a:xfrm rot="0">
            <a:off x="5381595" y="5584518"/>
            <a:ext cx="2896110" cy="2836545"/>
          </a:xfrm>
          <a:prstGeom prst="rect">
            <a:avLst/>
          </a:prstGeom>
        </p:spPr>
        <p:txBody>
          <a:bodyPr anchor="t" rtlCol="false" tIns="0" lIns="0" bIns="0" rIns="0">
            <a:spAutoFit/>
          </a:bodyPr>
          <a:lstStyle/>
          <a:p>
            <a:pPr algn="ctr">
              <a:lnSpc>
                <a:spcPts val="3780"/>
              </a:lnSpc>
            </a:pPr>
            <a:r>
              <a:rPr lang="en-US" sz="2700">
                <a:solidFill>
                  <a:srgbClr val="000000"/>
                </a:solidFill>
                <a:latin typeface="Mukta Mahee Regular"/>
              </a:rPr>
              <a:t>Metode pengembangan yang digunakan yaitu </a:t>
            </a:r>
            <a:r>
              <a:rPr lang="en-US" sz="2700">
                <a:solidFill>
                  <a:srgbClr val="000000"/>
                </a:solidFill>
                <a:latin typeface="Mukta Mahee Regular Bold"/>
              </a:rPr>
              <a:t>Model Prototyping (Khosrow-Pour)</a:t>
            </a:r>
          </a:p>
        </p:txBody>
      </p:sp>
      <p:sp>
        <p:nvSpPr>
          <p:cNvPr name="TextBox 24" id="24"/>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08</a:t>
            </a:r>
          </a:p>
        </p:txBody>
      </p:sp>
      <p:sp>
        <p:nvSpPr>
          <p:cNvPr name="TextBox 25" id="25"/>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Regular"/>
              </a:rPr>
              <a:t>SEMINAR PROPOSAL</a:t>
            </a:r>
          </a:p>
        </p:txBody>
      </p:sp>
      <p:sp>
        <p:nvSpPr>
          <p:cNvPr name="TextBox 26" id="26"/>
          <p:cNvSpPr txBox="true"/>
          <p:nvPr/>
        </p:nvSpPr>
        <p:spPr>
          <a:xfrm rot="0">
            <a:off x="9897785" y="5581375"/>
            <a:ext cx="2976180" cy="2836545"/>
          </a:xfrm>
          <a:prstGeom prst="rect">
            <a:avLst/>
          </a:prstGeom>
        </p:spPr>
        <p:txBody>
          <a:bodyPr anchor="t" rtlCol="false" tIns="0" lIns="0" bIns="0" rIns="0">
            <a:spAutoFit/>
          </a:bodyPr>
          <a:lstStyle/>
          <a:p>
            <a:pPr algn="ctr">
              <a:lnSpc>
                <a:spcPts val="3780"/>
              </a:lnSpc>
            </a:pPr>
            <a:r>
              <a:rPr lang="en-US" sz="2700">
                <a:solidFill>
                  <a:srgbClr val="000000"/>
                </a:solidFill>
                <a:latin typeface="Mukta Mahee Regular"/>
              </a:rPr>
              <a:t>Metode pengujian yang digunakan yaitu </a:t>
            </a:r>
            <a:r>
              <a:rPr lang="en-US" sz="2700">
                <a:solidFill>
                  <a:srgbClr val="000000"/>
                </a:solidFill>
                <a:latin typeface="Mukta Mahee Regular Bold"/>
              </a:rPr>
              <a:t>Black Box Testing dan UAT (User Acceptance Test) </a:t>
            </a:r>
          </a:p>
        </p:txBody>
      </p:sp>
      <p:sp>
        <p:nvSpPr>
          <p:cNvPr name="Freeform 27" id="27"/>
          <p:cNvSpPr/>
          <p:nvPr/>
        </p:nvSpPr>
        <p:spPr>
          <a:xfrm flipH="false" flipV="false" rot="0">
            <a:off x="6518389" y="3802885"/>
            <a:ext cx="581315" cy="581315"/>
          </a:xfrm>
          <a:custGeom>
            <a:avLst/>
            <a:gdLst/>
            <a:ahLst/>
            <a:cxnLst/>
            <a:rect r="r" b="b" t="t" l="l"/>
            <a:pathLst>
              <a:path h="581315" w="581315">
                <a:moveTo>
                  <a:pt x="0" y="0"/>
                </a:moveTo>
                <a:lnTo>
                  <a:pt x="581315" y="0"/>
                </a:lnTo>
                <a:lnTo>
                  <a:pt x="581315" y="581314"/>
                </a:lnTo>
                <a:lnTo>
                  <a:pt x="0" y="5813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492853" y="3718479"/>
            <a:ext cx="4918236" cy="341250"/>
            <a:chOff x="0" y="0"/>
            <a:chExt cx="1295338" cy="89877"/>
          </a:xfrm>
        </p:grpSpPr>
        <p:sp>
          <p:nvSpPr>
            <p:cNvPr name="Freeform 3" id="3"/>
            <p:cNvSpPr/>
            <p:nvPr/>
          </p:nvSpPr>
          <p:spPr>
            <a:xfrm flipH="false" flipV="false" rot="0">
              <a:off x="0" y="0"/>
              <a:ext cx="1295338" cy="89877"/>
            </a:xfrm>
            <a:custGeom>
              <a:avLst/>
              <a:gdLst/>
              <a:ahLst/>
              <a:cxnLst/>
              <a:rect r="r" b="b" t="t" l="l"/>
              <a:pathLst>
                <a:path h="89877" w="1295338">
                  <a:moveTo>
                    <a:pt x="0" y="0"/>
                  </a:moveTo>
                  <a:lnTo>
                    <a:pt x="1295338" y="0"/>
                  </a:lnTo>
                  <a:lnTo>
                    <a:pt x="1295338"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TextBox 5" id="5"/>
          <p:cNvSpPr txBox="true"/>
          <p:nvPr/>
        </p:nvSpPr>
        <p:spPr>
          <a:xfrm rot="0">
            <a:off x="1943545" y="3151742"/>
            <a:ext cx="4705840" cy="1019175"/>
          </a:xfrm>
          <a:prstGeom prst="rect">
            <a:avLst/>
          </a:prstGeom>
        </p:spPr>
        <p:txBody>
          <a:bodyPr anchor="t" rtlCol="false" tIns="0" lIns="0" bIns="0" rIns="0">
            <a:spAutoFit/>
          </a:bodyPr>
          <a:lstStyle/>
          <a:p>
            <a:pPr>
              <a:lnSpc>
                <a:spcPts val="8399"/>
              </a:lnSpc>
            </a:pPr>
            <a:r>
              <a:rPr lang="en-US" sz="5999">
                <a:solidFill>
                  <a:srgbClr val="000000"/>
                </a:solidFill>
                <a:latin typeface="Heebo Bold"/>
              </a:rPr>
              <a:t>Kesimpulan</a:t>
            </a:r>
          </a:p>
        </p:txBody>
      </p:sp>
      <p:grpSp>
        <p:nvGrpSpPr>
          <p:cNvPr name="Group 6" id="6"/>
          <p:cNvGrpSpPr/>
          <p:nvPr/>
        </p:nvGrpSpPr>
        <p:grpSpPr>
          <a:xfrm rot="0">
            <a:off x="17050418" y="9049203"/>
            <a:ext cx="770523" cy="770523"/>
            <a:chOff x="0" y="0"/>
            <a:chExt cx="812800" cy="812800"/>
          </a:xfrm>
        </p:grpSpPr>
        <p:sp>
          <p:nvSpPr>
            <p:cNvPr name="Freeform 7" id="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09</a:t>
            </a:r>
          </a:p>
        </p:txBody>
      </p:sp>
      <p:sp>
        <p:nvSpPr>
          <p:cNvPr name="TextBox 10" id="10"/>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Regular"/>
              </a:rPr>
              <a:t>SEMINAR PROPOSAL</a:t>
            </a:r>
          </a:p>
        </p:txBody>
      </p:sp>
      <p:grpSp>
        <p:nvGrpSpPr>
          <p:cNvPr name="Group 11" id="11"/>
          <p:cNvGrpSpPr/>
          <p:nvPr/>
        </p:nvGrpSpPr>
        <p:grpSpPr>
          <a:xfrm rot="0">
            <a:off x="6965950" y="1412875"/>
            <a:ext cx="11322050" cy="7265716"/>
            <a:chOff x="0" y="0"/>
            <a:chExt cx="2981939" cy="1913604"/>
          </a:xfrm>
        </p:grpSpPr>
        <p:sp>
          <p:nvSpPr>
            <p:cNvPr name="Freeform 12" id="12"/>
            <p:cNvSpPr/>
            <p:nvPr/>
          </p:nvSpPr>
          <p:spPr>
            <a:xfrm flipH="false" flipV="false" rot="0">
              <a:off x="0" y="0"/>
              <a:ext cx="2981939" cy="1913604"/>
            </a:xfrm>
            <a:custGeom>
              <a:avLst/>
              <a:gdLst/>
              <a:ahLst/>
              <a:cxnLst/>
              <a:rect r="r" b="b" t="t" l="l"/>
              <a:pathLst>
                <a:path h="1913604" w="2981939">
                  <a:moveTo>
                    <a:pt x="0" y="0"/>
                  </a:moveTo>
                  <a:lnTo>
                    <a:pt x="2981939" y="0"/>
                  </a:lnTo>
                  <a:lnTo>
                    <a:pt x="2981939" y="1913604"/>
                  </a:lnTo>
                  <a:lnTo>
                    <a:pt x="0" y="1913604"/>
                  </a:lnTo>
                  <a:close/>
                </a:path>
              </a:pathLst>
            </a:custGeom>
            <a:solidFill>
              <a:srgbClr val="FAFAFA"/>
            </a:solidFill>
          </p:spPr>
        </p:sp>
        <p:sp>
          <p:nvSpPr>
            <p:cNvPr name="TextBox 13" id="13"/>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Freeform 14" id="14"/>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TextBox 16" id="16"/>
          <p:cNvSpPr txBox="true"/>
          <p:nvPr/>
        </p:nvSpPr>
        <p:spPr>
          <a:xfrm rot="0">
            <a:off x="7875838" y="1804693"/>
            <a:ext cx="9502275" cy="6424930"/>
          </a:xfrm>
          <a:prstGeom prst="rect">
            <a:avLst/>
          </a:prstGeom>
        </p:spPr>
        <p:txBody>
          <a:bodyPr anchor="t" rtlCol="false" tIns="0" lIns="0" bIns="0" rIns="0">
            <a:spAutoFit/>
          </a:bodyPr>
          <a:lstStyle/>
          <a:p>
            <a:pPr algn="just">
              <a:lnSpc>
                <a:spcPts val="3920"/>
              </a:lnSpc>
            </a:pPr>
            <a:r>
              <a:rPr lang="en-US" sz="2800">
                <a:solidFill>
                  <a:srgbClr val="000000"/>
                </a:solidFill>
                <a:latin typeface="Mukta Mahee Regular"/>
              </a:rPr>
              <a:t>Penelitian ini bertujuan untuk membangun sebuah sistem informasi edukasi kebencanaan. Karena dilihat dari para masyarakat saat ini yang masih kurang sadar dan pemahaman mereka terkait dari kebencanaan. Disini peneliti menggunakan metode prototype untuk melakukan pengembangan sistem informasi ini. Dalam metode ini ada beberapa tahapan yang dilakukan yaitu perencanaan, studi literatur, pengembangan sistem yang terdiri dari beberapa tahapan lagi yaitu pengumpulan kebutuhan, perancangan, dan pengujian. Pada pengujian disini menggunakan Black Box Testing dan UAT (User Acceptance Test). Hasil dari penelitian ini diharapkan agar dapat memudahkan para lembaga filantropi dalam memberikan edukasi pada masyarakat terkait bencana.</a:t>
            </a:r>
          </a:p>
        </p:txBody>
      </p:sp>
      <p:sp>
        <p:nvSpPr>
          <p:cNvPr name="Freeform 17" id="17"/>
          <p:cNvSpPr/>
          <p:nvPr/>
        </p:nvSpPr>
        <p:spPr>
          <a:xfrm flipH="false" flipV="false" rot="0">
            <a:off x="16728982" y="-1178103"/>
            <a:ext cx="3259524" cy="3259524"/>
          </a:xfrm>
          <a:custGeom>
            <a:avLst/>
            <a:gdLst/>
            <a:ahLst/>
            <a:cxnLst/>
            <a:rect r="r" b="b" t="t" l="l"/>
            <a:pathLst>
              <a:path h="3259524" w="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879400" y="626755"/>
            <a:ext cx="1561694" cy="1561694"/>
          </a:xfrm>
          <a:custGeom>
            <a:avLst/>
            <a:gdLst/>
            <a:ahLst/>
            <a:cxnLst/>
            <a:rect r="r" b="b" t="t" l="l"/>
            <a:pathLst>
              <a:path h="1561694" w="1561694">
                <a:moveTo>
                  <a:pt x="0" y="0"/>
                </a:moveTo>
                <a:lnTo>
                  <a:pt x="1561694" y="0"/>
                </a:lnTo>
                <a:lnTo>
                  <a:pt x="1561694" y="1561694"/>
                </a:lnTo>
                <a:lnTo>
                  <a:pt x="0" y="1561694"/>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DAFmdmzKB6M</dc:identifier>
  <dcterms:modified xsi:type="dcterms:W3CDTF">2011-08-01T06:04:30Z</dcterms:modified>
  <cp:revision>1</cp:revision>
  <dc:title>Biru simpel formal seminar proposal sidang presentasi</dc:title>
</cp:coreProperties>
</file>