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19"/>
  </p:notesMasterIdLst>
  <p:sldIdLst>
    <p:sldId id="256" r:id="rId2"/>
    <p:sldId id="275" r:id="rId3"/>
    <p:sldId id="257" r:id="rId4"/>
    <p:sldId id="259" r:id="rId5"/>
    <p:sldId id="261" r:id="rId6"/>
    <p:sldId id="265" r:id="rId7"/>
    <p:sldId id="266" r:id="rId8"/>
    <p:sldId id="267" r:id="rId9"/>
    <p:sldId id="258" r:id="rId10"/>
    <p:sldId id="268" r:id="rId11"/>
    <p:sldId id="269" r:id="rId12"/>
    <p:sldId id="270" r:id="rId13"/>
    <p:sldId id="272" r:id="rId14"/>
    <p:sldId id="274" r:id="rId15"/>
    <p:sldId id="273" r:id="rId16"/>
    <p:sldId id="276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3E824-BA09-4D0A-A1FF-453FADAB546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BD57-DA74-4FA4-91D8-1BA2FCFD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84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ABD57-DA74-4FA4-91D8-1BA2FCFD1AB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85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ABD57-DA74-4FA4-91D8-1BA2FCFD1AB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29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6BA8BF-EF99-4131-9DE4-6B58BFB183FD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16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589E-2E2E-41AC-BD1C-8BF500D90F82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75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4781-555F-439C-9976-4785F33E7FFE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7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1178-5EC3-4B3A-A172-B3D142D54ACD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56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DFC4-9109-4D5A-BBB8-D2E6353054E1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2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507B-7581-40F2-958A-C5157370AC6F}" type="datetime1">
              <a:rPr lang="de-DE" smtClean="0"/>
              <a:t>04.06.2019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457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5A8C-3AF8-480D-835C-953992D6A7FC}" type="datetime1">
              <a:rPr lang="de-DE" smtClean="0"/>
              <a:t>04.06.2019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400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F3E9-F7C5-44AE-A9B6-EFA1D7C8CC15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2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76D1-7F99-4CB4-B1AB-1764459111EA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AC6CEFF-3CFF-4815-BE5D-F1C331FBBB2C}" type="datetime1">
              <a:rPr lang="de-DE" smtClean="0"/>
              <a:t>04.06.2019</a:t>
            </a:fld>
            <a:endParaRPr lang="de-DE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5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1593-1D03-4CB9-8E8B-ECB055883994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71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3669-C6B8-4C40-96B4-B629BF1D457D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1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16B0-E442-4415-98C1-C05D72EDA62C}" type="datetime1">
              <a:rPr lang="de-DE" smtClean="0"/>
              <a:t>04.06.2019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41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BF7C-03AD-4A30-921F-B4B4834D8B70}" type="datetime1">
              <a:rPr lang="de-DE" smtClean="0"/>
              <a:t>04.06.2019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9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6242-2393-4D13-A1D5-ED546FA4A946}" type="datetime1">
              <a:rPr lang="de-DE" smtClean="0"/>
              <a:t>04.06.2019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BD6D-B9EA-45B8-9F47-BA985BB27C18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70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02CC-03E1-42DA-A617-86625C474167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18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2A9A-18F5-446E-885B-E9AFA0656506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6D9B-05F4-4DE9-94DC-E7CC1EB2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236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Shell </a:t>
            </a:r>
            <a:r>
              <a:rPr lang="de-DE" dirty="0" err="1" smtClean="0"/>
              <a:t>Sort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Mark </a:t>
            </a:r>
            <a:r>
              <a:rPr lang="de-DE" dirty="0" err="1" smtClean="0"/>
              <a:t>Broderius</a:t>
            </a:r>
            <a:r>
              <a:rPr lang="de-DE" dirty="0" smtClean="0"/>
              <a:t>, Christoph </a:t>
            </a:r>
            <a:r>
              <a:rPr lang="de-DE" dirty="0" err="1" smtClean="0"/>
              <a:t>Reinartz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5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Bespiel: Schritt 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Wähle k = 2 mit a[k]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 dirty="0"/>
                  <a:t> als erstes Element der Folge</a:t>
                </a:r>
              </a:p>
              <a:p>
                <a:pPr lvl="1"/>
                <a:r>
                  <a:rPr lang="de-DE" dirty="0"/>
                  <a:t>Unterteilung in Untersequenzen: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Sortiere die Untersequenzen mit </a:t>
                </a:r>
                <a:r>
                  <a:rPr lang="de-DE" b="1" i="1" dirty="0"/>
                  <a:t>Insertion </a:t>
                </a:r>
                <a:r>
                  <a:rPr lang="de-DE" b="1" i="1" dirty="0" err="1"/>
                  <a:t>Sort</a:t>
                </a:r>
                <a:r>
                  <a:rPr lang="de-DE" dirty="0"/>
                  <a:t>:</a:t>
                </a:r>
                <a:r>
                  <a:rPr lang="de-DE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de-DE" dirty="0" smtClean="0">
                    <a:solidFill>
                      <a:srgbClr val="FF0000"/>
                    </a:solidFill>
                  </a:rPr>
                  <a:t>   2</a:t>
                </a:r>
                <a:r>
                  <a:rPr lang="de-DE" dirty="0">
                    <a:solidFill>
                      <a:srgbClr val="FF0000"/>
                    </a:solidFill>
                  </a:rPr>
                  <a:t>, 3, 5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2, 3, 5</a:t>
                </a:r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5, 9, 4</a:t>
                </a:r>
                <a:r>
                  <a:rPr lang="de-DE" dirty="0">
                    <a:sym typeface="Wingdings" panose="05000000000000000000" pitchFamily="2" charset="2"/>
                  </a:rPr>
                  <a:t>  </a:t>
                </a:r>
                <a:r>
                  <a:rPr lang="de-DE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4, 5, 9</a:t>
                </a:r>
                <a:endParaRPr lang="de-DE" dirty="0">
                  <a:solidFill>
                    <a:srgbClr val="00B050"/>
                  </a:solidFill>
                </a:endParaRPr>
              </a:p>
              <a:p>
                <a:pPr marL="642938" lvl="2" indent="0">
                  <a:buNone/>
                </a:pPr>
                <a:r>
                  <a:rPr lang="de-DE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3, 3, 1</a:t>
                </a:r>
                <a:r>
                  <a:rPr lang="de-DE" dirty="0">
                    <a:sym typeface="Wingdings" panose="05000000000000000000" pitchFamily="2" charset="2"/>
                  </a:rPr>
                  <a:t>  </a:t>
                </a:r>
                <a:r>
                  <a:rPr lang="de-DE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1, 3, 3</a:t>
                </a:r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4, 2, 3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2, 3, </a:t>
                </a:r>
                <a:r>
                  <a:rPr lang="de-DE" dirty="0" smtClean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4</a:t>
                </a:r>
              </a:p>
              <a:p>
                <a:pPr marL="642938" lvl="2" indent="0">
                  <a:buNone/>
                </a:pPr>
                <a:endParaRPr lang="de-DE" i="1" dirty="0">
                  <a:solidFill>
                    <a:srgbClr val="FFFF00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4293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  <a:p>
                <a:pPr marL="642938" lvl="2" indent="0">
                  <a:buNone/>
                </a:pPr>
                <a:endParaRPr lang="de-DE" dirty="0">
                  <a:solidFill>
                    <a:srgbClr val="FFFF00"/>
                  </a:solidFill>
                  <a:sym typeface="Wingdings" panose="05000000000000000000" pitchFamily="2" charset="2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1" t="-20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1EE5-7662-4850-8301-5968951EEF21}" type="datetime1">
              <a:rPr lang="de-DE" smtClean="0"/>
              <a:t>04.06.2019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Bespiel: Schritt 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Unterteile in neue Untersequenzen für Folgenelement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>
                        <a:latin typeface="Cambria Math" panose="02040503050406030204" pitchFamily="18" charset="0"/>
                      </a:rPr>
                      <m:t>−1=1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de-DE" dirty="0"/>
              </a:p>
              <a:p>
                <a:r>
                  <a:rPr lang="de-DE" dirty="0"/>
                  <a:t>Sortiere die Untersequenzen mit </a:t>
                </a:r>
                <a:r>
                  <a:rPr lang="de-DE" b="1" i="1" dirty="0"/>
                  <a:t>Insertion </a:t>
                </a:r>
                <a:r>
                  <a:rPr lang="de-DE" b="1" i="1" dirty="0" err="1"/>
                  <a:t>Sort</a:t>
                </a:r>
                <a:r>
                  <a:rPr lang="de-DE" dirty="0"/>
                  <a:t>: </a:t>
                </a:r>
                <a:endParaRPr lang="de-DE" dirty="0" smtClean="0"/>
              </a:p>
              <a:p>
                <a:pPr marL="0" indent="0">
                  <a:buNone/>
                </a:pPr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de-DE" sz="2000" dirty="0">
                    <a:solidFill>
                      <a:srgbClr val="FF0000"/>
                    </a:solidFill>
                  </a:rPr>
                  <a:t>, 1, 3, 3, 5, 3 </a:t>
                </a:r>
                <a:r>
                  <a:rPr lang="de-DE" sz="2000" dirty="0">
                    <a:sym typeface="Wingdings" panose="05000000000000000000" pitchFamily="2" charset="2"/>
                  </a:rPr>
                  <a:t> </a:t>
                </a:r>
                <a:r>
                  <a:rPr lang="de-DE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1, 2, 3, 3, 3, 5</a:t>
                </a:r>
              </a:p>
              <a:p>
                <a:pPr marL="185738" lvl="1" indent="0">
                  <a:buNone/>
                </a:pPr>
                <a:r>
                  <a:rPr lang="de-DE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4, 2, 5, 3, 9, 4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2, 3, 4, 4, 5, </a:t>
                </a:r>
                <a:r>
                  <a:rPr lang="de-DE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9</a:t>
                </a:r>
              </a:p>
              <a:p>
                <a:pPr marL="185738" lvl="1" indent="0">
                  <a:buNone/>
                </a:pPr>
                <a:endParaRPr lang="de-DE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857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de-DE" dirty="0"/>
              </a:p>
              <a:p>
                <a:pPr marL="185738" lvl="1" indent="0">
                  <a:buNone/>
                </a:pPr>
                <a:endParaRPr lang="de-DE" dirty="0">
                  <a:solidFill>
                    <a:srgbClr val="00B05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1" t="-22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C2AF-A88B-4636-B1EA-F252EF9E16C6}" type="datetime1">
              <a:rPr lang="de-DE" smtClean="0"/>
              <a:t>04.06.2019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Bespiel: Schritt 3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Unterteile in neue Untersequenzen für Folgenelement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>
                        <a:latin typeface="Cambria Math" panose="02040503050406030204" pitchFamily="18" charset="0"/>
                      </a:rPr>
                      <m:t>−1=0,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als letztes Element: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2, 3, 3, 4, 3, 4, 3, 5, 5, 9</m:t>
                    </m:r>
                  </m:oMath>
                </a14:m>
                <a:endParaRPr lang="de-DE" dirty="0"/>
              </a:p>
              <a:p>
                <a:r>
                  <a:rPr lang="de-DE" dirty="0"/>
                  <a:t>Sortiere mit </a:t>
                </a:r>
                <a:r>
                  <a:rPr lang="de-DE" b="1" i="1" dirty="0"/>
                  <a:t>Insertion </a:t>
                </a:r>
                <a:r>
                  <a:rPr lang="de-DE" b="1" i="1" dirty="0" err="1"/>
                  <a:t>Sort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1, 2, 2, 3, 3, 3, 3, 4, 4, 5, 5, 9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Fertig 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1" t="-22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7" name="Smiley 6"/>
          <p:cNvSpPr/>
          <p:nvPr/>
        </p:nvSpPr>
        <p:spPr>
          <a:xfrm>
            <a:off x="2029968" y="4352544"/>
            <a:ext cx="448056" cy="4389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06AD-B92B-418D-B067-C5AE43F6B34A}" type="datetime1">
              <a:rPr lang="de-DE" smtClean="0"/>
              <a:t>04.06.2019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4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Insertion </a:t>
            </a:r>
            <a:r>
              <a:rPr lang="de-DE" dirty="0" err="1" smtClean="0"/>
              <a:t>Sort</a:t>
            </a:r>
            <a:r>
              <a:rPr lang="de-DE" dirty="0" smtClean="0"/>
              <a:t> vs. Shell </a:t>
            </a:r>
            <a:r>
              <a:rPr lang="de-DE" dirty="0" err="1" smtClean="0"/>
              <a:t>Sort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Shell </a:t>
            </a:r>
            <a:r>
              <a:rPr lang="de-DE" dirty="0" err="1" smtClean="0"/>
              <a:t>Sort</a:t>
            </a:r>
            <a:r>
              <a:rPr lang="de-DE" dirty="0" smtClean="0"/>
              <a:t> versucht den Nachteil des Insertion </a:t>
            </a:r>
            <a:r>
              <a:rPr lang="de-DE" dirty="0" err="1" smtClean="0"/>
              <a:t>Sort</a:t>
            </a:r>
            <a:r>
              <a:rPr lang="de-DE" dirty="0" smtClean="0"/>
              <a:t> auszugleichen, Elemente in der Sequenz über weite Strecken verschieben zu müssen.</a:t>
            </a:r>
          </a:p>
          <a:p>
            <a:r>
              <a:rPr lang="de-DE" dirty="0" smtClean="0"/>
              <a:t>Die Komplexität von Insertion </a:t>
            </a:r>
            <a:r>
              <a:rPr lang="de-DE" dirty="0" err="1" smtClean="0"/>
              <a:t>Sort</a:t>
            </a:r>
            <a:r>
              <a:rPr lang="de-DE" dirty="0" smtClean="0"/>
              <a:t> liegt im „Best Case“ bei </a:t>
            </a:r>
            <a:r>
              <a:rPr lang="el-GR" dirty="0" smtClean="0"/>
              <a:t>Ω</a:t>
            </a:r>
            <a:r>
              <a:rPr lang="de-DE" dirty="0" smtClean="0"/>
              <a:t>(n) und im „</a:t>
            </a:r>
            <a:r>
              <a:rPr lang="de-DE" dirty="0" err="1" smtClean="0"/>
              <a:t>Worst</a:t>
            </a:r>
            <a:r>
              <a:rPr lang="de-DE" dirty="0" smtClean="0"/>
              <a:t> Case“ bei </a:t>
            </a:r>
            <a:r>
              <a:rPr lang="el-GR" dirty="0"/>
              <a:t>Ω</a:t>
            </a:r>
            <a:r>
              <a:rPr lang="de-DE" dirty="0" smtClean="0"/>
              <a:t>(n</a:t>
            </a:r>
            <a:r>
              <a:rPr lang="de-DE" baseline="30000" dirty="0" smtClean="0"/>
              <a:t>2</a:t>
            </a:r>
            <a:r>
              <a:rPr lang="de-DE" dirty="0" smtClean="0"/>
              <a:t>)</a:t>
            </a:r>
          </a:p>
          <a:p>
            <a:r>
              <a:rPr lang="de-DE" dirty="0" smtClean="0"/>
              <a:t>Je nach gewählter Folge für Shell </a:t>
            </a:r>
            <a:r>
              <a:rPr lang="de-DE" dirty="0" err="1" smtClean="0"/>
              <a:t>Sort</a:t>
            </a:r>
            <a:r>
              <a:rPr lang="de-DE" dirty="0" smtClean="0"/>
              <a:t> kann man den </a:t>
            </a:r>
            <a:r>
              <a:rPr lang="de-DE" dirty="0" err="1" smtClean="0"/>
              <a:t>Worst</a:t>
            </a:r>
            <a:r>
              <a:rPr lang="de-DE" dirty="0" smtClean="0"/>
              <a:t> Case verbessern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99C0-2925-439D-BD05-9510FD17B5EF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0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16200000">
            <a:off x="109640" y="2947326"/>
            <a:ext cx="2326698" cy="5199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Codebeispiel</a:t>
            </a:r>
            <a:endParaRPr lang="de-DE" dirty="0"/>
          </a:p>
        </p:txBody>
      </p:sp>
      <p:pic>
        <p:nvPicPr>
          <p:cNvPr id="9" name="Inhaltsplatzhalter 8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34" y="367353"/>
            <a:ext cx="6401639" cy="541950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52BC-BE6D-4BF4-8E7D-BF5F2FA010BF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2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Insertion </a:t>
            </a:r>
            <a:r>
              <a:rPr lang="de-DE" dirty="0" err="1" smtClean="0"/>
              <a:t>Sort</a:t>
            </a:r>
            <a:r>
              <a:rPr lang="de-DE" dirty="0" smtClean="0"/>
              <a:t> vs. Shell </a:t>
            </a:r>
            <a:r>
              <a:rPr lang="de-DE" dirty="0" err="1" smtClean="0"/>
              <a:t>Sort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636550"/>
              </p:ext>
            </p:extLst>
          </p:nvPr>
        </p:nvGraphicFramePr>
        <p:xfrm>
          <a:off x="856059" y="2271252"/>
          <a:ext cx="71403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823">
                  <a:extLst>
                    <a:ext uri="{9D8B030D-6E8A-4147-A177-3AD203B41FA5}">
                      <a16:colId xmlns:a16="http://schemas.microsoft.com/office/drawing/2014/main" val="2437751290"/>
                    </a:ext>
                  </a:extLst>
                </a:gridCol>
                <a:gridCol w="3648517">
                  <a:extLst>
                    <a:ext uri="{9D8B030D-6E8A-4147-A177-3AD203B41FA5}">
                      <a16:colId xmlns:a16="http://schemas.microsoft.com/office/drawing/2014/main" val="3866739256"/>
                    </a:ext>
                  </a:extLst>
                </a:gridCol>
              </a:tblGrid>
              <a:tr h="358745">
                <a:tc>
                  <a:txBody>
                    <a:bodyPr/>
                    <a:lstStyle/>
                    <a:p>
                      <a:r>
                        <a:rPr lang="de-DE" dirty="0" smtClean="0"/>
                        <a:t>Folge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Komplexität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750707"/>
                  </a:ext>
                </a:extLst>
              </a:tr>
              <a:tr h="196293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r>
                        <a:rPr lang="de-DE" baseline="30000" dirty="0" smtClean="0"/>
                        <a:t>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Ω</a:t>
                      </a:r>
                      <a:r>
                        <a:rPr lang="de-DE" dirty="0" smtClean="0"/>
                        <a:t>(n</a:t>
                      </a:r>
                      <a:r>
                        <a:rPr lang="de-DE" baseline="30000" dirty="0" smtClean="0"/>
                        <a:t>2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5460"/>
                  </a:ext>
                </a:extLst>
              </a:tr>
              <a:tr h="196293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r>
                        <a:rPr lang="de-DE" baseline="30000" dirty="0" smtClean="0"/>
                        <a:t>k</a:t>
                      </a:r>
                      <a:r>
                        <a:rPr lang="de-DE" baseline="0" dirty="0" smtClean="0"/>
                        <a:t>-1 (von </a:t>
                      </a:r>
                      <a:r>
                        <a:rPr lang="de-DE" baseline="0" dirty="0" err="1" smtClean="0"/>
                        <a:t>Hibbard</a:t>
                      </a:r>
                      <a:r>
                        <a:rPr lang="de-DE" baseline="0" dirty="0" smtClean="0"/>
                        <a:t>-Folge)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Ω</a:t>
                      </a:r>
                      <a:r>
                        <a:rPr lang="de-DE" dirty="0" smtClean="0"/>
                        <a:t>(n</a:t>
                      </a:r>
                      <a:r>
                        <a:rPr lang="de-DE" baseline="30000" dirty="0" smtClean="0"/>
                        <a:t>1,5</a:t>
                      </a:r>
                      <a:r>
                        <a:rPr lang="de-DE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73078"/>
                  </a:ext>
                </a:extLst>
              </a:tr>
              <a:tr h="196293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r>
                        <a:rPr lang="de-DE" baseline="30000" dirty="0" smtClean="0"/>
                        <a:t>p</a:t>
                      </a:r>
                      <a:r>
                        <a:rPr lang="de-DE" baseline="0" dirty="0" smtClean="0"/>
                        <a:t>3</a:t>
                      </a:r>
                      <a:r>
                        <a:rPr lang="de-DE" baseline="30000" dirty="0" smtClean="0"/>
                        <a:t>q </a:t>
                      </a:r>
                      <a:r>
                        <a:rPr lang="de-DE" baseline="0" dirty="0" smtClean="0"/>
                        <a:t>(von Pratt-Folge)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Ω</a:t>
                      </a:r>
                      <a:r>
                        <a:rPr lang="de-DE" dirty="0" smtClean="0"/>
                        <a:t>(n * log(n)</a:t>
                      </a:r>
                      <a:r>
                        <a:rPr lang="de-DE" baseline="30000" dirty="0" smtClean="0"/>
                        <a:t>2</a:t>
                      </a:r>
                      <a:r>
                        <a:rPr lang="de-DE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88053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E26F-DBC0-49B2-A64E-FFB4D7265E0D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43229" y="3821318"/>
            <a:ext cx="7253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+ viele weitere Folgen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Die Existenz einer Folge mit der Komplexität</a:t>
            </a:r>
            <a:r>
              <a:rPr lang="de-DE" sz="2400" dirty="0"/>
              <a:t> </a:t>
            </a:r>
            <a:r>
              <a:rPr lang="el-GR" sz="2400" dirty="0" smtClean="0"/>
              <a:t>Ω</a:t>
            </a:r>
            <a:r>
              <a:rPr lang="de-DE" sz="2400" dirty="0"/>
              <a:t>(n * log(n</a:t>
            </a:r>
            <a:r>
              <a:rPr lang="de-DE" sz="2400" dirty="0" smtClean="0"/>
              <a:t>)) existiert nicht, dies konnte in einer Arbeit von </a:t>
            </a:r>
            <a:r>
              <a:rPr lang="de-DE" sz="2400" dirty="0" err="1" smtClean="0"/>
              <a:t>Poonen</a:t>
            </a:r>
            <a:r>
              <a:rPr lang="de-DE" sz="2400" dirty="0" smtClean="0"/>
              <a:t>, </a:t>
            </a:r>
            <a:r>
              <a:rPr lang="de-DE" sz="2400" dirty="0" err="1" smtClean="0"/>
              <a:t>Plaxton</a:t>
            </a:r>
            <a:r>
              <a:rPr lang="de-DE" sz="2400" dirty="0" smtClean="0"/>
              <a:t> und </a:t>
            </a:r>
            <a:r>
              <a:rPr lang="de-DE" sz="2400" dirty="0" err="1" smtClean="0"/>
              <a:t>Suel</a:t>
            </a:r>
            <a:r>
              <a:rPr lang="de-DE" sz="2400" dirty="0" smtClean="0"/>
              <a:t> ausgeschlossen werden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330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stabil</a:t>
            </a:r>
          </a:p>
          <a:p>
            <a:r>
              <a:rPr lang="el-GR" dirty="0" smtClean="0"/>
              <a:t>Ω</a:t>
            </a:r>
            <a:r>
              <a:rPr lang="de-DE" dirty="0" smtClean="0"/>
              <a:t>(1) extra Speicherplatz</a:t>
            </a:r>
          </a:p>
          <a:p>
            <a:r>
              <a:rPr lang="de-DE" dirty="0" smtClean="0"/>
              <a:t>Arbeitet in-place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644-4020-48B3-B14E-7781766F5A9C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4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https://de.wikipedia.org/wiki/Shellsort</a:t>
            </a:r>
            <a:endParaRPr lang="de-DE" dirty="0" smtClean="0"/>
          </a:p>
          <a:p>
            <a:r>
              <a:rPr lang="de-DE" dirty="0" smtClean="0"/>
              <a:t>https</a:t>
            </a:r>
            <a:r>
              <a:rPr lang="de-DE" dirty="0"/>
              <a:t>://</a:t>
            </a:r>
            <a:r>
              <a:rPr lang="de-DE" dirty="0" smtClean="0"/>
              <a:t>de.wikipedia.org/wiki/Insertionsort</a:t>
            </a:r>
          </a:p>
          <a:p>
            <a:r>
              <a:rPr lang="de-DE" dirty="0"/>
              <a:t>https://www.geeksforgeeks.org/time-complexities-of-all-sorting-algorithms</a:t>
            </a:r>
            <a:r>
              <a:rPr lang="de-DE" dirty="0" smtClean="0"/>
              <a:t>/</a:t>
            </a:r>
          </a:p>
          <a:p>
            <a:r>
              <a:rPr lang="de-DE" dirty="0"/>
              <a:t>https://www.toptal.com/developers/sorting-algorithms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21F-9317-4E53-BB1A-A11802DDE32A}" type="datetime1">
              <a:rPr lang="de-DE" smtClean="0"/>
              <a:t>04.06.2019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Grundprinzip Shell </a:t>
            </a:r>
            <a:r>
              <a:rPr lang="de-DE" dirty="0" err="1" smtClean="0"/>
              <a:t>Sort</a:t>
            </a:r>
            <a:endParaRPr lang="de-DE" dirty="0" smtClean="0"/>
          </a:p>
          <a:p>
            <a:r>
              <a:rPr lang="de-DE" dirty="0" smtClean="0"/>
              <a:t>Insertion </a:t>
            </a:r>
            <a:r>
              <a:rPr lang="de-DE" dirty="0" err="1" smtClean="0"/>
              <a:t>Sort</a:t>
            </a:r>
            <a:r>
              <a:rPr lang="de-DE" dirty="0" smtClean="0"/>
              <a:t>?</a:t>
            </a:r>
          </a:p>
          <a:p>
            <a:r>
              <a:rPr lang="de-DE" dirty="0" smtClean="0"/>
              <a:t>Beispiel Insertion </a:t>
            </a:r>
            <a:r>
              <a:rPr lang="de-DE" dirty="0" err="1" smtClean="0"/>
              <a:t>Sort</a:t>
            </a:r>
            <a:r>
              <a:rPr lang="de-DE" dirty="0" smtClean="0"/>
              <a:t> (inkl. Algorithmus)</a:t>
            </a:r>
          </a:p>
          <a:p>
            <a:r>
              <a:rPr lang="de-DE" dirty="0" smtClean="0"/>
              <a:t>Beispiel Shell </a:t>
            </a:r>
            <a:r>
              <a:rPr lang="de-DE" dirty="0" err="1" smtClean="0"/>
              <a:t>Sort</a:t>
            </a:r>
            <a:endParaRPr lang="de-DE" dirty="0" smtClean="0"/>
          </a:p>
          <a:p>
            <a:r>
              <a:rPr lang="de-DE" dirty="0" smtClean="0"/>
              <a:t>Insertion </a:t>
            </a:r>
            <a:r>
              <a:rPr lang="de-DE" dirty="0" err="1" smtClean="0"/>
              <a:t>Sort</a:t>
            </a:r>
            <a:r>
              <a:rPr lang="de-DE" dirty="0" smtClean="0"/>
              <a:t> vs. Shell </a:t>
            </a:r>
            <a:r>
              <a:rPr lang="de-DE" dirty="0" err="1" smtClean="0"/>
              <a:t>Sort</a:t>
            </a:r>
            <a:endParaRPr lang="de-DE" dirty="0" smtClean="0"/>
          </a:p>
          <a:p>
            <a:r>
              <a:rPr lang="de-DE" dirty="0" smtClean="0"/>
              <a:t>Weitere </a:t>
            </a:r>
            <a:r>
              <a:rPr lang="de-DE" dirty="0" err="1" smtClean="0"/>
              <a:t>Eigentschaften</a:t>
            </a:r>
            <a:endParaRPr lang="de-DE" dirty="0" smtClean="0"/>
          </a:p>
          <a:p>
            <a:r>
              <a:rPr lang="de-DE" dirty="0" smtClean="0"/>
              <a:t>Quellen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C6C-06C9-4E4B-B92B-657DA34580BB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von Donald L. Shell im Jahr 1959 entwickeltes Sortierverfahren, das (Insertionsort) </a:t>
            </a:r>
            <a:r>
              <a:rPr lang="de-DE" dirty="0" smtClean="0"/>
              <a:t>basiert</a:t>
            </a:r>
            <a:endParaRPr lang="de-DE" b="1" i="1" dirty="0" smtClean="0"/>
          </a:p>
          <a:p>
            <a:r>
              <a:rPr lang="de-DE" b="1" i="1" dirty="0" smtClean="0"/>
              <a:t>Shell </a:t>
            </a:r>
            <a:r>
              <a:rPr lang="de-DE" b="1" i="1" dirty="0" err="1" smtClean="0"/>
              <a:t>Sort</a:t>
            </a:r>
            <a:r>
              <a:rPr lang="de-DE" dirty="0" smtClean="0"/>
              <a:t> zerlegt die zu sortierende Folge in mehreren Schritten mit Hilfe einer anderen</a:t>
            </a:r>
            <a:r>
              <a:rPr lang="de-DE" b="1" i="1" dirty="0" smtClean="0"/>
              <a:t> </a:t>
            </a:r>
            <a:r>
              <a:rPr lang="de-DE" dirty="0" smtClean="0"/>
              <a:t>Folge jeweils in Unterfolgen, die wiederum mit Hilfe von </a:t>
            </a:r>
            <a:r>
              <a:rPr lang="de-DE" b="1" i="1" dirty="0" smtClean="0"/>
              <a:t>Insertion </a:t>
            </a:r>
            <a:r>
              <a:rPr lang="de-DE" b="1" i="1" dirty="0" err="1" smtClean="0"/>
              <a:t>Sort</a:t>
            </a:r>
            <a:r>
              <a:rPr lang="de-DE" dirty="0" smtClean="0"/>
              <a:t> sortiert werden.</a:t>
            </a:r>
          </a:p>
          <a:p>
            <a:r>
              <a:rPr lang="de-DE" dirty="0" smtClean="0"/>
              <a:t>Die Sequenz wird dadurch mehrfach vorsortiert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B63C-0F99-4E91-BE4E-CE7FFA388166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Insertion </a:t>
            </a:r>
            <a:r>
              <a:rPr lang="de-DE" dirty="0" err="1" smtClean="0"/>
              <a:t>Sort</a:t>
            </a:r>
            <a:r>
              <a:rPr lang="de-DE" dirty="0"/>
              <a:t>?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b="1" i="1" dirty="0" smtClean="0"/>
              <a:t>Insertion </a:t>
            </a:r>
            <a:r>
              <a:rPr lang="de-DE" b="1" i="1" dirty="0" err="1" smtClean="0"/>
              <a:t>Sort</a:t>
            </a:r>
            <a:r>
              <a:rPr lang="de-DE" dirty="0" smtClean="0"/>
              <a:t> entnimmt einer unsortierten Eingabefolge jeweils ein Element und fügt es an richtiger Stelle in die Ausgabefolge ein.</a:t>
            </a:r>
          </a:p>
          <a:p>
            <a:r>
              <a:rPr lang="de-DE" dirty="0" smtClean="0"/>
              <a:t>Das Auffinden der richtigen </a:t>
            </a:r>
            <a:r>
              <a:rPr lang="de-DE" dirty="0" err="1" smtClean="0"/>
              <a:t>Einfügeposition</a:t>
            </a:r>
            <a:r>
              <a:rPr lang="de-DE" dirty="0" smtClean="0"/>
              <a:t> erfolgt entweder sukzessiv (ineffizient) oder mit einer </a:t>
            </a:r>
            <a:r>
              <a:rPr lang="de-DE" b="1" i="1" dirty="0" smtClean="0"/>
              <a:t>binären Suche</a:t>
            </a:r>
            <a:r>
              <a:rPr lang="de-DE" dirty="0" smtClean="0"/>
              <a:t> (effizient)</a:t>
            </a:r>
          </a:p>
          <a:p>
            <a:r>
              <a:rPr lang="de-DE" dirty="0" smtClean="0"/>
              <a:t>Arbeitet der Algorithmus </a:t>
            </a:r>
            <a:r>
              <a:rPr lang="de-DE" b="1" i="1" dirty="0" smtClean="0"/>
              <a:t>in-place</a:t>
            </a:r>
            <a:r>
              <a:rPr lang="de-DE" dirty="0" smtClean="0"/>
              <a:t> so müssen die Elemente hinter einem eingefügten Element verschoben werden (ineffizient)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EA3F-9DA6-4900-B1BC-8D3B97B186EC}" type="datetime1">
              <a:rPr lang="de-DE" smtClean="0"/>
              <a:t>04.06.2019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Insertion </a:t>
            </a:r>
            <a:r>
              <a:rPr lang="de-DE" dirty="0" err="1" smtClean="0"/>
              <a:t>Sort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Aufsteigend</a:t>
            </a:r>
          </a:p>
          <a:p>
            <a:pPr lvl="1"/>
            <a:r>
              <a:rPr lang="de-DE" dirty="0" smtClean="0"/>
              <a:t>Sortiere die Elemente von links nach rechts</a:t>
            </a:r>
          </a:p>
          <a:p>
            <a:r>
              <a:rPr lang="de-DE" dirty="0" smtClean="0"/>
              <a:t>In-place (Sortiere die bereits bestehende Datenstruktur)</a:t>
            </a:r>
          </a:p>
          <a:p>
            <a:r>
              <a:rPr lang="de-DE" dirty="0" smtClean="0"/>
              <a:t>Sukzessiv von rechts nach links</a:t>
            </a:r>
          </a:p>
          <a:p>
            <a:pPr lvl="1"/>
            <a:r>
              <a:rPr lang="de-DE" dirty="0" smtClean="0"/>
              <a:t>Bestimmung der </a:t>
            </a:r>
            <a:r>
              <a:rPr lang="de-DE" dirty="0" err="1" smtClean="0"/>
              <a:t>Einfügeposition</a:t>
            </a:r>
            <a:r>
              <a:rPr lang="de-DE" dirty="0" smtClean="0"/>
              <a:t> von rechts nach links, links des zu sortierenden Elements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8871-50C4-4CD7-AD5D-7157CE5EC59A}" type="datetime1">
              <a:rPr lang="de-DE" smtClean="0"/>
              <a:t>04.06.2019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1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Beispiel Insertion </a:t>
            </a:r>
            <a:r>
              <a:rPr lang="de-DE" dirty="0" err="1" smtClean="0"/>
              <a:t>Sort</a:t>
            </a:r>
            <a:r>
              <a:rPr lang="de-DE" dirty="0" smtClean="0"/>
              <a:t>: Algorithmus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Für alle Elemente der Folge a[i], i = 1..n führe folgende Schritte für i = 2..n durch:</a:t>
            </a:r>
          </a:p>
          <a:p>
            <a:r>
              <a:rPr lang="de-DE" dirty="0" smtClean="0"/>
              <a:t>Speichere das Element i in einer Zwischenvariable</a:t>
            </a:r>
            <a:endParaRPr lang="de-DE" dirty="0"/>
          </a:p>
          <a:p>
            <a:r>
              <a:rPr lang="de-DE" dirty="0" smtClean="0"/>
              <a:t>Überprüfe für alle Elemente in der Unterfolge links von i sukzessiv von rechts nach links (Start mit k = i):</a:t>
            </a:r>
          </a:p>
          <a:p>
            <a:pPr lvl="1"/>
            <a:r>
              <a:rPr lang="de-DE" dirty="0" smtClean="0"/>
              <a:t>Gilt a[k - 1] &gt; a[i]: Verschiebe a[k – 1] um eine Position nach rechts, also a[k] = a[k – 1]</a:t>
            </a:r>
          </a:p>
          <a:p>
            <a:pPr lvl="1"/>
            <a:r>
              <a:rPr lang="de-DE" dirty="0" smtClean="0"/>
              <a:t>Andernfalls: k ist </a:t>
            </a:r>
            <a:r>
              <a:rPr lang="de-DE" dirty="0" err="1" smtClean="0"/>
              <a:t>Einfügeposition</a:t>
            </a:r>
            <a:endParaRPr lang="de-DE" dirty="0"/>
          </a:p>
          <a:p>
            <a:r>
              <a:rPr lang="de-DE" dirty="0" smtClean="0"/>
              <a:t>Kopiere </a:t>
            </a:r>
            <a:r>
              <a:rPr lang="de-DE" dirty="0"/>
              <a:t>das gespeicherte Element an die Position </a:t>
            </a:r>
            <a:r>
              <a:rPr lang="de-DE" dirty="0" smtClean="0"/>
              <a:t>k in a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5628-41AC-42C6-8D36-2F1B754F6699}" type="datetime1">
              <a:rPr lang="de-DE" smtClean="0"/>
              <a:t>04.06.2019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0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Insertion </a:t>
            </a:r>
            <a:r>
              <a:rPr lang="de-DE" dirty="0" err="1"/>
              <a:t>Sort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56058" y="2097088"/>
            <a:ext cx="3658793" cy="3694111"/>
          </a:xfrm>
        </p:spPr>
        <p:txBody>
          <a:bodyPr/>
          <a:lstStyle/>
          <a:p>
            <a:r>
              <a:rPr lang="de-DE" dirty="0" err="1" smtClean="0"/>
              <a:t>Usprungsequenz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1. Schritt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097088"/>
            <a:ext cx="3656408" cy="3694111"/>
          </a:xfrm>
        </p:spPr>
        <p:txBody>
          <a:bodyPr/>
          <a:lstStyle/>
          <a:p>
            <a:r>
              <a:rPr lang="de-DE" dirty="0" smtClean="0"/>
              <a:t>2. Schritt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usw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82" y="2591241"/>
            <a:ext cx="1838582" cy="590632"/>
          </a:xfrm>
          <a:prstGeom prst="rect">
            <a:avLst/>
          </a:prstGeom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83" y="3676026"/>
            <a:ext cx="1848108" cy="1286054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15" y="2569023"/>
            <a:ext cx="1848108" cy="127652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66EC-485F-4781-90E3-855CA68D5045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7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Grundprinzip </a:t>
            </a:r>
            <a:r>
              <a:rPr lang="de-DE" sz="1800" i="1" dirty="0" smtClean="0"/>
              <a:t>(</a:t>
            </a:r>
            <a:r>
              <a:rPr lang="de-DE" sz="1800" i="1" dirty="0" err="1" smtClean="0"/>
              <a:t>Wdh</a:t>
            </a:r>
            <a:r>
              <a:rPr lang="de-DE" sz="1800" i="1" dirty="0" smtClean="0"/>
              <a:t>. s.o.)</a:t>
            </a:r>
            <a:endParaRPr lang="de-DE" sz="1800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i="1" dirty="0" smtClean="0"/>
              <a:t>Shell </a:t>
            </a:r>
            <a:r>
              <a:rPr lang="de-DE" b="1" i="1" dirty="0" err="1" smtClean="0"/>
              <a:t>Sort</a:t>
            </a:r>
            <a:r>
              <a:rPr lang="de-DE" dirty="0" smtClean="0"/>
              <a:t> zerlegt die zu sortierende Folge in mehreren Schritten mit Hilfe einer anderen</a:t>
            </a:r>
            <a:r>
              <a:rPr lang="de-DE" b="1" i="1" dirty="0" smtClean="0"/>
              <a:t> </a:t>
            </a:r>
            <a:r>
              <a:rPr lang="de-DE" dirty="0" smtClean="0"/>
              <a:t>Folge jeweils in Unterfolgen, die wiederum mit Hilfe von </a:t>
            </a:r>
            <a:r>
              <a:rPr lang="de-DE" b="1" i="1" dirty="0" smtClean="0"/>
              <a:t>Insertion </a:t>
            </a:r>
            <a:r>
              <a:rPr lang="de-DE" b="1" i="1" dirty="0" err="1" smtClean="0"/>
              <a:t>Sort</a:t>
            </a:r>
            <a:r>
              <a:rPr lang="de-DE" dirty="0" smtClean="0"/>
              <a:t> sortiert werden.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6F36-AEAE-4608-BF81-D46D2A37292C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Beispiel einer 4-Sortierung Mit Folge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461" b="-28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Folge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=1, 2, 4, 8 …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smtClean="0"/>
                  <a:t>Sequenz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2, 5, 3, 4, 3, 9, 3, 2, 5, 4, 1, 3</m:t>
                    </m:r>
                  </m:oMath>
                </a14:m>
                <a:r>
                  <a:rPr lang="de-DE" dirty="0" smtClean="0"/>
                  <a:t> mit 12 Elementen</a:t>
                </a:r>
                <a:endParaRPr lang="de-DE" dirty="0"/>
              </a:p>
              <a:p>
                <a:pPr lvl="1"/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41" t="-20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Mark Broderius, Christoph Reinartz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9553-5DFD-4494-9E12-D09345CBE8F1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6D9B-05F4-4DE9-94DC-E7CC1EB2841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1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645</Words>
  <Application>Microsoft Office PowerPoint</Application>
  <PresentationFormat>Bildschirmpräsentation (4:3)</PresentationFormat>
  <Paragraphs>143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Tw Cen MT</vt:lpstr>
      <vt:lpstr>Wingdings</vt:lpstr>
      <vt:lpstr>Schaltkreis</vt:lpstr>
      <vt:lpstr>Shell Sort</vt:lpstr>
      <vt:lpstr>Inhalt</vt:lpstr>
      <vt:lpstr>Grundprinzip</vt:lpstr>
      <vt:lpstr>Insertion Sort?</vt:lpstr>
      <vt:lpstr>Beispiel Insertion Sort</vt:lpstr>
      <vt:lpstr>Beispiel Insertion Sort: Algorithmus</vt:lpstr>
      <vt:lpstr>Beispiel Insertion Sort</vt:lpstr>
      <vt:lpstr>Grundprinzip (Wdh. s.o.)</vt:lpstr>
      <vt:lpstr>Beispiel einer 4-Sortierung Mit Folge 〖a[k]=2〗^k</vt:lpstr>
      <vt:lpstr>Bespiel: Schritt 1</vt:lpstr>
      <vt:lpstr>Bespiel: Schritt 2</vt:lpstr>
      <vt:lpstr>Bespiel: Schritt 3</vt:lpstr>
      <vt:lpstr>Insertion Sort vs. Shell Sort</vt:lpstr>
      <vt:lpstr>Codebeispiel</vt:lpstr>
      <vt:lpstr>Insertion Sort vs. Shell Sort</vt:lpstr>
      <vt:lpstr>Weitere Eigenschaften</vt:lpstr>
      <vt:lpstr>Quellen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broderius_mar</dc:creator>
  <cp:lastModifiedBy>broderius_mar</cp:lastModifiedBy>
  <cp:revision>256</cp:revision>
  <dcterms:created xsi:type="dcterms:W3CDTF">2019-05-28T06:34:56Z</dcterms:created>
  <dcterms:modified xsi:type="dcterms:W3CDTF">2019-06-04T08:44:24Z</dcterms:modified>
</cp:coreProperties>
</file>