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60" r:id="rId5"/>
    <p:sldId id="274" r:id="rId6"/>
    <p:sldId id="275" r:id="rId7"/>
    <p:sldId id="276" r:id="rId8"/>
    <p:sldId id="259" r:id="rId9"/>
    <p:sldId id="277" r:id="rId10"/>
    <p:sldId id="270" r:id="rId11"/>
    <p:sldId id="272" r:id="rId12"/>
    <p:sldId id="273" r:id="rId13"/>
    <p:sldId id="271" r:id="rId14"/>
    <p:sldId id="278" r:id="rId15"/>
    <p:sldId id="25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3DA06-B0CB-450E-9C71-FA42042D0B9C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DFCE-452B-4C70-84BF-06976F9AF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7526-4D4B-4B42-A570-CEFD4E0205E7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29A-AD19-4CD0-B927-FD19B9D5E791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9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0C1-02D9-4829-8A7F-95EBEEF393AA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A448-FA00-4F1C-8AC0-533329FB7ACF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14EC-16B3-41EA-9804-C04FB69518A1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7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EE10-E1B3-46B4-A22F-90CE86CE2E3C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8D8F-0B22-47C7-AE5B-1F8A5FFE2A7E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5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A268-67BA-4A91-A0BA-61DA54D60F54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25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0AB3-2EFF-4173-A63F-8E347183B3ED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0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E7E8-CD78-4FAC-8524-22222BC885CF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B61-2045-4A1A-A110-CB99D0FA30A0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0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0A1A-7703-41FA-962E-1B85D431F590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42B2-7DF0-4BC2-9D46-C6AC1DA15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Quick-</a:t>
            </a:r>
            <a:r>
              <a:rPr lang="de-DE" b="1" dirty="0" err="1" smtClean="0">
                <a:solidFill>
                  <a:schemeClr val="bg1"/>
                </a:solidFill>
              </a:rPr>
              <a:t>Sort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Alma, Wiebke, Christoph 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4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Vor und Nachteile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Vorteile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Kann in jeder Programmiersprache ausgeführt werden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Leichte Implementierung (z.B. durch kurze innere Schleife)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Kein zusätzlicher Speicher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Nachteile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Ineffizient bei vorsortierten Listen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Worst</a:t>
            </a:r>
            <a:r>
              <a:rPr lang="de-DE" b="1" dirty="0" smtClean="0">
                <a:solidFill>
                  <a:schemeClr val="bg1"/>
                </a:solidFill>
              </a:rPr>
              <a:t>-Case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Wenn der Algorithmus das kleinste bzw. das größte Element in der Liste als </a:t>
            </a:r>
            <a:r>
              <a:rPr lang="de-DE" dirty="0" err="1" smtClean="0">
                <a:solidFill>
                  <a:schemeClr val="bg1"/>
                </a:solidFill>
              </a:rPr>
              <a:t>pivot</a:t>
            </a:r>
            <a:r>
              <a:rPr lang="de-DE" dirty="0" smtClean="0">
                <a:solidFill>
                  <a:schemeClr val="bg1"/>
                </a:solidFill>
              </a:rPr>
              <a:t>-Element zugewiesen bekommt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O(n²)</a:t>
            </a:r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45" y="1825625"/>
            <a:ext cx="3354853" cy="330879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Best-Case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Wenn der Algorithmus als </a:t>
            </a:r>
            <a:r>
              <a:rPr lang="de-DE" dirty="0" err="1" smtClean="0">
                <a:solidFill>
                  <a:schemeClr val="bg1"/>
                </a:solidFill>
              </a:rPr>
              <a:t>pivot</a:t>
            </a:r>
            <a:r>
              <a:rPr lang="de-DE" dirty="0" smtClean="0">
                <a:solidFill>
                  <a:schemeClr val="bg1"/>
                </a:solidFill>
              </a:rPr>
              <a:t>-Element einen mittleren Wert zugewiesen bekommt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O(</a:t>
            </a:r>
            <a:r>
              <a:rPr lang="de-DE" dirty="0" err="1" smtClean="0">
                <a:solidFill>
                  <a:schemeClr val="bg1"/>
                </a:solidFill>
              </a:rPr>
              <a:t>n</a:t>
            </a:r>
            <a:r>
              <a:rPr lang="de-DE" dirty="0" err="1">
                <a:solidFill>
                  <a:schemeClr val="bg1"/>
                </a:solidFill>
              </a:rPr>
              <a:t>·</a:t>
            </a:r>
            <a:r>
              <a:rPr lang="de-DE" dirty="0" err="1" smtClean="0">
                <a:solidFill>
                  <a:schemeClr val="bg1"/>
                </a:solidFill>
              </a:rPr>
              <a:t>log</a:t>
            </a:r>
            <a:r>
              <a:rPr lang="de-DE" dirty="0" smtClean="0">
                <a:solidFill>
                  <a:schemeClr val="bg1"/>
                </a:solidFill>
              </a:rPr>
              <a:t>(n))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24" y="1690688"/>
            <a:ext cx="4774778" cy="362162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Average-Case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44" y="2157218"/>
            <a:ext cx="5028838" cy="331052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38200" y="1775012"/>
            <a:ext cx="51771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Pivot Element nahezu mittiger Wert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Laufzeit eines Elements log(n)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n  Elemente durchzugehen -&gt;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O(</a:t>
            </a:r>
            <a:r>
              <a:rPr lang="de-DE" sz="2800" dirty="0" err="1" smtClean="0">
                <a:solidFill>
                  <a:schemeClr val="bg1"/>
                </a:solidFill>
              </a:rPr>
              <a:t>n·log</a:t>
            </a:r>
            <a:r>
              <a:rPr lang="de-DE" sz="2800" dirty="0" smtClean="0">
                <a:solidFill>
                  <a:schemeClr val="bg1"/>
                </a:solidFill>
              </a:rPr>
              <a:t>(n))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85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Vergleich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4529" cy="4351338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Im best- und </a:t>
            </a:r>
            <a:r>
              <a:rPr lang="de-DE" dirty="0" err="1" smtClean="0">
                <a:solidFill>
                  <a:schemeClr val="bg1"/>
                </a:solidFill>
              </a:rPr>
              <a:t>average-case</a:t>
            </a:r>
            <a:r>
              <a:rPr lang="de-DE" dirty="0" smtClean="0">
                <a:solidFill>
                  <a:schemeClr val="bg1"/>
                </a:solidFill>
              </a:rPr>
              <a:t> genau so schnell wie </a:t>
            </a:r>
            <a:r>
              <a:rPr lang="de-DE" dirty="0" err="1" smtClean="0">
                <a:solidFill>
                  <a:schemeClr val="bg1"/>
                </a:solidFill>
              </a:rPr>
              <a:t>merge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Im </a:t>
            </a:r>
            <a:r>
              <a:rPr lang="de-DE" dirty="0" err="1" smtClean="0">
                <a:solidFill>
                  <a:schemeClr val="bg1"/>
                </a:solidFill>
              </a:rPr>
              <a:t>worst-case</a:t>
            </a:r>
            <a:r>
              <a:rPr lang="de-DE" dirty="0" smtClean="0">
                <a:solidFill>
                  <a:schemeClr val="bg1"/>
                </a:solidFill>
              </a:rPr>
              <a:t> langsamer als </a:t>
            </a:r>
            <a:r>
              <a:rPr lang="de-DE" dirty="0" err="1" smtClean="0">
                <a:solidFill>
                  <a:schemeClr val="bg1"/>
                </a:solidFill>
              </a:rPr>
              <a:t>merge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Merge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r>
              <a:rPr lang="de-DE" dirty="0" smtClean="0">
                <a:solidFill>
                  <a:schemeClr val="bg1"/>
                </a:solidFill>
              </a:rPr>
              <a:t> braucht zusätzlichen Speicher, Quick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r>
              <a:rPr lang="de-DE" dirty="0" smtClean="0">
                <a:solidFill>
                  <a:schemeClr val="bg1"/>
                </a:solidFill>
              </a:rPr>
              <a:t> nicht.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Merge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r>
              <a:rPr lang="de-DE" dirty="0" smtClean="0">
                <a:solidFill>
                  <a:schemeClr val="bg1"/>
                </a:solidFill>
              </a:rPr>
              <a:t> ist </a:t>
            </a:r>
            <a:r>
              <a:rPr lang="de-DE" dirty="0" err="1" smtClean="0">
                <a:solidFill>
                  <a:schemeClr val="bg1"/>
                </a:solidFill>
              </a:rPr>
              <a:t>stable</a:t>
            </a:r>
            <a:r>
              <a:rPr lang="de-DE" dirty="0" smtClean="0">
                <a:solidFill>
                  <a:schemeClr val="bg1"/>
                </a:solidFill>
              </a:rPr>
              <a:t>, Quick </a:t>
            </a:r>
            <a:r>
              <a:rPr lang="de-DE" dirty="0" err="1" smtClean="0">
                <a:solidFill>
                  <a:schemeClr val="bg1"/>
                </a:solidFill>
              </a:rPr>
              <a:t>sort</a:t>
            </a:r>
            <a:r>
              <a:rPr lang="de-DE" dirty="0" smtClean="0">
                <a:solidFill>
                  <a:schemeClr val="bg1"/>
                </a:solidFill>
              </a:rPr>
              <a:t> nicht.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31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Code Beispiel (</a:t>
            </a:r>
            <a:r>
              <a:rPr lang="de-DE" b="1" dirty="0" err="1" smtClean="0">
                <a:solidFill>
                  <a:schemeClr val="bg1"/>
                </a:solidFill>
              </a:rPr>
              <a:t>Quicksort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727474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quickSort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[],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high)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&lt; high)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{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pi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partition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high);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 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quickSort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pi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- 1);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quickSort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pi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+ 1, high);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Code Beispiel (Partition)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300554"/>
            <a:ext cx="7046168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partition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[],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high)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pivot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[high];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 = (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- 1);  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 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 =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; j &lt;= high- 1;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j++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{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[j] &lt;= 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pivot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{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    i++;   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swap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[i], &amp;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[j]);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    }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}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swap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[i + 1], &amp;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[high]);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de-DE" altLang="de-DE" sz="23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(i </a:t>
            </a: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+ 1);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de-DE" altLang="de-DE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0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Inhalt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Definition / Historie 							3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Grundsätzliche Funktionsweise					4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Beispielablauf								8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Vor- und Nachteile							10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Laufzeit									11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Vergleich									14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8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Definition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9653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</a:t>
            </a:r>
            <a:r>
              <a:rPr lang="de-DE" dirty="0" smtClean="0">
                <a:solidFill>
                  <a:schemeClr val="bg1"/>
                </a:solidFill>
              </a:rPr>
              <a:t>chneller, rekursiver, instabiler Sortieralgorithmus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Nicht adaptiv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Geht nach dem Teile und Herrsche Prinzip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4400" b="1" dirty="0" smtClean="0">
                <a:solidFill>
                  <a:schemeClr val="bg1"/>
                </a:solidFill>
                <a:latin typeface="+mj-lt"/>
              </a:rPr>
              <a:t>Historie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Wurde von C. Antony Hoare 1960 entwickelt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Seit dem von anderen Forschern weiterentwickelt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Grundsätzliche Funktionsweise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Es wird ein Pivot Element ausgewählt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Array wird in 2 imaginäre Teilarrays aufgeteilt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kleinere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größere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Danach wird das gleiche mit den Teilarrays rekursiv ausgeführt, bis jedes Teilarray nur noch 1 Element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Grundsätzliche Funktionsweise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Es wird ein Pivot Element </a:t>
            </a:r>
            <a:r>
              <a:rPr lang="de-DE" dirty="0" smtClean="0">
                <a:solidFill>
                  <a:schemeClr val="bg1"/>
                </a:solidFill>
              </a:rPr>
              <a:t>ausgewählt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Array wird in 2 imaginäre Teilarrays aufgeteilt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kleinere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größere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Danach wird das gleiche mit den Teilarrays rekursiv ausgeführt, bis jedes Teilarray nur noch 1 Element hat</a:t>
            </a:r>
          </a:p>
        </p:txBody>
      </p:sp>
      <p:sp>
        <p:nvSpPr>
          <p:cNvPr id="4" name="Textfeld 3"/>
          <p:cNvSpPr txBox="1"/>
          <p:nvPr/>
        </p:nvSpPr>
        <p:spPr>
          <a:xfrm rot="832664">
            <a:off x="1661317" y="2455523"/>
            <a:ext cx="10509993" cy="13234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Um das Pivot Element wird das Array </a:t>
            </a:r>
            <a:r>
              <a:rPr lang="de-DE" sz="4000" dirty="0" smtClean="0">
                <a:solidFill>
                  <a:schemeClr val="bg1"/>
                </a:solidFill>
              </a:rPr>
              <a:t>partitioniert</a:t>
            </a:r>
            <a:endParaRPr lang="de-DE" sz="4000" dirty="0" smtClean="0">
              <a:solidFill>
                <a:schemeClr val="bg1"/>
              </a:solidFill>
            </a:endParaRPr>
          </a:p>
          <a:p>
            <a:r>
              <a:rPr lang="de-DE" sz="4000" dirty="0" smtClean="0">
                <a:solidFill>
                  <a:schemeClr val="bg1"/>
                </a:solidFill>
              </a:rPr>
              <a:t>Es kann frei gewählt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7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Grundsätzliche Funktionsweise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Es wird ein Pivot Element ausgewählt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Array wird in 2 imaginäre Teilarrays aufgeteilt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kleinere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größere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Danach wird das gleiche mit den Teilarrays rekursiv ausgeführt, bis jedes Teilarray nur noch 1 Element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Grundsätzliche Funktionsweise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Es wird ein Pivot Element </a:t>
            </a:r>
            <a:r>
              <a:rPr lang="de-DE" dirty="0" smtClean="0">
                <a:solidFill>
                  <a:schemeClr val="bg1"/>
                </a:solidFill>
              </a:rPr>
              <a:t>ausgewählt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Array wird in 2 imaginäre Teilarrays aufgeteilt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kleinere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Ein Teil, der nur größere Elemente als das Pivot Element enthält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Danach wird das gleiche mit den Teilarrays rekursiv ausgeführt, bis jedes Teilarray nur noch 1 Element hat</a:t>
            </a:r>
          </a:p>
        </p:txBody>
      </p:sp>
      <p:sp>
        <p:nvSpPr>
          <p:cNvPr id="4" name="Textfeld 3"/>
          <p:cNvSpPr txBox="1"/>
          <p:nvPr/>
        </p:nvSpPr>
        <p:spPr>
          <a:xfrm rot="20533627">
            <a:off x="202849" y="2400980"/>
            <a:ext cx="11786303" cy="175432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Als </a:t>
            </a:r>
            <a:r>
              <a:rPr lang="de-DE" sz="3600" b="1" dirty="0" smtClean="0">
                <a:solidFill>
                  <a:schemeClr val="bg1"/>
                </a:solidFill>
              </a:rPr>
              <a:t>Rekursion</a:t>
            </a:r>
            <a:r>
              <a:rPr lang="de-DE" sz="3600" dirty="0" smtClean="0">
                <a:solidFill>
                  <a:schemeClr val="bg1"/>
                </a:solidFill>
              </a:rPr>
              <a:t> bezeichnet man den abstrakten</a:t>
            </a:r>
          </a:p>
          <a:p>
            <a:r>
              <a:rPr lang="de-DE" sz="3600" dirty="0" smtClean="0">
                <a:solidFill>
                  <a:schemeClr val="bg1"/>
                </a:solidFill>
              </a:rPr>
              <a:t> Vorgang, dass Regeln auf ein Produkt, das sie hervorgebracht </a:t>
            </a:r>
          </a:p>
          <a:p>
            <a:r>
              <a:rPr lang="de-DE" sz="3600" dirty="0" smtClean="0">
                <a:solidFill>
                  <a:schemeClr val="bg1"/>
                </a:solidFill>
              </a:rPr>
              <a:t>haben, von neuem angewandt werden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3339" y="197480"/>
            <a:ext cx="10515600" cy="1325563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Beispielablauf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40" y="1252148"/>
            <a:ext cx="5948305" cy="525607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51646" y="860262"/>
            <a:ext cx="5102154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</a:rPr>
              <a:t>W</a:t>
            </a:r>
            <a:r>
              <a:rPr lang="de-DE" sz="2400" dirty="0" smtClean="0">
                <a:solidFill>
                  <a:schemeClr val="bg1"/>
                </a:solidFill>
              </a:rPr>
              <a:t>ird geguckt ob das Array mehr als 1 Element hat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/>
                </a:solidFill>
              </a:rPr>
              <a:t>Quicksort</a:t>
            </a:r>
            <a:r>
              <a:rPr lang="de-DE" sz="2400" dirty="0" smtClean="0">
                <a:solidFill>
                  <a:schemeClr val="bg1"/>
                </a:solidFill>
              </a:rPr>
              <a:t> wird aufgerufen von 0 - 6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bg1"/>
                </a:solidFill>
              </a:rPr>
              <a:t>Pivot Element = 70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bg1"/>
                </a:solidFill>
              </a:rPr>
              <a:t>Partition um das Element 70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      {10, 30, 40, 50, </a:t>
            </a:r>
            <a:r>
              <a:rPr lang="de-DE" sz="2400" dirty="0" smtClean="0">
                <a:solidFill>
                  <a:schemeClr val="accent6"/>
                </a:solidFill>
              </a:rPr>
              <a:t>70</a:t>
            </a:r>
            <a:r>
              <a:rPr lang="de-DE" sz="2400" dirty="0" smtClean="0">
                <a:solidFill>
                  <a:schemeClr val="bg1"/>
                </a:solidFill>
              </a:rPr>
              <a:t>, 90, 80}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sz="2400" dirty="0" err="1" smtClean="0">
                <a:solidFill>
                  <a:schemeClr val="bg1"/>
                </a:solidFill>
              </a:rPr>
              <a:t>Quicksort</a:t>
            </a:r>
            <a:r>
              <a:rPr lang="de-DE" sz="2400" dirty="0" smtClean="0">
                <a:solidFill>
                  <a:schemeClr val="bg1"/>
                </a:solidFill>
              </a:rPr>
              <a:t> wird aufgerufen von 0 – 3 und von 5-6</a:t>
            </a:r>
          </a:p>
          <a:p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	.</a:t>
            </a:r>
          </a:p>
          <a:p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	.</a:t>
            </a:r>
          </a:p>
          <a:p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	.</a:t>
            </a:r>
          </a:p>
          <a:p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	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de-DE" sz="2400" dirty="0" smtClean="0">
                <a:solidFill>
                  <a:schemeClr val="bg1"/>
                </a:solidFill>
              </a:rPr>
              <a:t>Array ist Sortiert, wenn Teilarrays nur noch 1 Element haben</a:t>
            </a:r>
          </a:p>
          <a:p>
            <a:pPr marL="342900" indent="-342900">
              <a:buFont typeface="+mj-lt"/>
              <a:buAutoNum type="arabicPeriod" startAt="4"/>
            </a:pPr>
            <a:endParaRPr lang="de-DE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4"/>
            </a:pP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2" y="1530850"/>
            <a:ext cx="11449043" cy="318878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42B2-7DF0-4BC2-9D46-C6AC1DA1564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5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Breitbild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</vt:lpstr>
      <vt:lpstr>Quick-Sort</vt:lpstr>
      <vt:lpstr>Inhalt</vt:lpstr>
      <vt:lpstr>Definition</vt:lpstr>
      <vt:lpstr>Grundsätzliche Funktionsweise</vt:lpstr>
      <vt:lpstr>Grundsätzliche Funktionsweise</vt:lpstr>
      <vt:lpstr>Grundsätzliche Funktionsweise</vt:lpstr>
      <vt:lpstr>Grundsätzliche Funktionsweise</vt:lpstr>
      <vt:lpstr>Beispielablauf</vt:lpstr>
      <vt:lpstr>PowerPoint-Präsentation</vt:lpstr>
      <vt:lpstr>Vor und Nachteile</vt:lpstr>
      <vt:lpstr>Worst-Case</vt:lpstr>
      <vt:lpstr>Best-Case</vt:lpstr>
      <vt:lpstr>Average-Case</vt:lpstr>
      <vt:lpstr>Vergleich</vt:lpstr>
      <vt:lpstr>Code Beispiel (Quicksort)</vt:lpstr>
      <vt:lpstr>Code Beispiel (Partition)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Quick-Sort</dc:title>
  <dc:creator>schmitz_chr</dc:creator>
  <cp:lastModifiedBy>schmitz_chr</cp:lastModifiedBy>
  <cp:revision>29</cp:revision>
  <dcterms:created xsi:type="dcterms:W3CDTF">2019-05-28T06:28:57Z</dcterms:created>
  <dcterms:modified xsi:type="dcterms:W3CDTF">2019-06-04T08:55:00Z</dcterms:modified>
</cp:coreProperties>
</file>