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3"/>
  </p:notesMasterIdLst>
  <p:sldIdLst>
    <p:sldId id="265" r:id="rId2"/>
    <p:sldId id="264" r:id="rId3"/>
    <p:sldId id="256" r:id="rId4"/>
    <p:sldId id="263" r:id="rId5"/>
    <p:sldId id="257" r:id="rId6"/>
    <p:sldId id="266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67582-DCAE-45B9-918B-17196802D6B4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607D0-94CE-4E79-A37A-55CEEFD753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70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B334-2B9C-4333-B257-65591F89C0ED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70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A478-D6CD-412B-A656-DA473AE4F1EB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13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2297-8EB8-4FF5-956B-D086326F52D2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65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CBB-D868-402D-903F-77346FCFD654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1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0B18-96DB-4339-B630-4C3D9C721916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29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B245-075B-4A50-AFCA-FE2ACEAEBC9C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14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C4A5-DE0D-41FE-B042-69C2B062DA74}" type="datetime1">
              <a:rPr lang="de-DE" smtClean="0"/>
              <a:t>04.06.2019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01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FDE5-1B00-401A-9C6D-9D15D9D99E71}" type="datetime1">
              <a:rPr lang="de-DE" smtClean="0"/>
              <a:t>04.06.2019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61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F70-FD44-4847-B2B9-EF86185F9570}" type="datetime1">
              <a:rPr lang="de-DE" smtClean="0"/>
              <a:t>04.06.2019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76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9DA6-8C45-43D0-BFC9-AE1A3C9BEE35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47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6512-0855-429B-8249-BB8C2357D643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59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A5E6-6A51-434C-83FC-E8E335229A8C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3E2C7-0FCC-4D41-83DC-692EE9C9A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21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lgs4.cs.princeton.edu/22mergesort/" TargetMode="External"/><Relationship Id="rId2" Type="http://schemas.openxmlformats.org/officeDocument/2006/relationships/hyperlink" Target="https://www.geeksforgeeks.org/merge-so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25113506/why-m-l-r-l-2-instead-of-m-lr-2-avoid-overflow-in-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7062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 err="1"/>
              <a:t>Mergesort</a:t>
            </a:r>
            <a:r>
              <a:rPr lang="de-DE" b="1" dirty="0"/>
              <a:t/>
            </a:r>
            <a:br>
              <a:rPr lang="de-DE" b="1" dirty="0"/>
            </a:b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872581"/>
            <a:ext cx="2667000" cy="2257425"/>
          </a:xfr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3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2" y="1315616"/>
            <a:ext cx="7772402" cy="3918858"/>
          </a:xfrm>
          <a:prstGeom prst="rect">
            <a:avLst/>
          </a:prstGeom>
        </p:spPr>
      </p:pic>
      <p:cxnSp>
        <p:nvCxnSpPr>
          <p:cNvPr id="9" name="Gerade Verbindung mit Pfeil 8"/>
          <p:cNvCxnSpPr>
            <a:stCxn id="12" idx="1"/>
          </p:cNvCxnSpPr>
          <p:nvPr/>
        </p:nvCxnSpPr>
        <p:spPr>
          <a:xfrm flipH="1" flipV="1">
            <a:off x="4842588" y="3965510"/>
            <a:ext cx="4170784" cy="10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12" idx="1"/>
          </p:cNvCxnSpPr>
          <p:nvPr/>
        </p:nvCxnSpPr>
        <p:spPr>
          <a:xfrm flipH="1">
            <a:off x="5057192" y="4070093"/>
            <a:ext cx="3956180" cy="8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013372" y="3885427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Rekursiver </a:t>
            </a:r>
            <a:r>
              <a:rPr lang="de-DE" dirty="0"/>
              <a:t>A</a:t>
            </a:r>
            <a:r>
              <a:rPr lang="de-DE" dirty="0" smtClean="0"/>
              <a:t>ufruf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5" idx="1"/>
          </p:cNvCxnSpPr>
          <p:nvPr/>
        </p:nvCxnSpPr>
        <p:spPr>
          <a:xfrm flipH="1">
            <a:off x="4441371" y="3191069"/>
            <a:ext cx="4488025" cy="5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8929396" y="3006403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Arithmetisches Mittel</a:t>
            </a:r>
            <a:endParaRPr lang="de-DE" dirty="0"/>
          </a:p>
        </p:txBody>
      </p:sp>
      <p:cxnSp>
        <p:nvCxnSpPr>
          <p:cNvPr id="31" name="Gerade Verbindung mit Pfeil 30"/>
          <p:cNvCxnSpPr/>
          <p:nvPr/>
        </p:nvCxnSpPr>
        <p:spPr>
          <a:xfrm flipH="1">
            <a:off x="3065105" y="2164702"/>
            <a:ext cx="5864291" cy="15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9013372" y="1754155"/>
            <a:ext cx="220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Überprüft ob mind. 2 Elemente vorhanden sind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3298371" y="301633"/>
            <a:ext cx="6022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latin typeface="+mj-lt"/>
                <a:ea typeface="+mj-ea"/>
                <a:cs typeface="+mj-cs"/>
              </a:rPr>
              <a:t>Aufgaben von </a:t>
            </a:r>
            <a:r>
              <a:rPr lang="de-DE" sz="4400" dirty="0" err="1">
                <a:latin typeface="+mj-lt"/>
                <a:ea typeface="+mj-ea"/>
                <a:cs typeface="+mj-cs"/>
              </a:rPr>
              <a:t>mergeSort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3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https://www.geeksforgeeks.org/merge-sort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https://algs4.cs.princeton.edu/22mergesort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stackoverflow.com/questions/25113506/why-m-l-r-l-2-instead-of-m-lr-2-avoid-overflow-in-c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Logik-Beispiel</a:t>
            </a:r>
            <a:endParaRPr lang="de-DE" dirty="0" smtClean="0"/>
          </a:p>
          <a:p>
            <a:r>
              <a:rPr lang="de-DE" dirty="0" smtClean="0"/>
              <a:t>Rekursion</a:t>
            </a:r>
          </a:p>
          <a:p>
            <a:r>
              <a:rPr lang="de-DE" dirty="0" smtClean="0"/>
              <a:t>Vor- und </a:t>
            </a:r>
            <a:r>
              <a:rPr lang="de-DE" dirty="0" smtClean="0"/>
              <a:t>Nachteile</a:t>
            </a:r>
          </a:p>
          <a:p>
            <a:r>
              <a:rPr lang="de-DE" dirty="0" smtClean="0"/>
              <a:t>Geschwindigkeitsvergleich</a:t>
            </a:r>
            <a:endParaRPr lang="de-DE" dirty="0" smtClean="0"/>
          </a:p>
          <a:p>
            <a:r>
              <a:rPr lang="de-DE" dirty="0" smtClean="0"/>
              <a:t>Optimierungs</a:t>
            </a:r>
            <a:r>
              <a:rPr lang="de-DE" dirty="0"/>
              <a:t>m</a:t>
            </a:r>
            <a:r>
              <a:rPr lang="de-DE" dirty="0" smtClean="0"/>
              <a:t>öglichkeiten</a:t>
            </a:r>
          </a:p>
          <a:p>
            <a:r>
              <a:rPr lang="de-DE" dirty="0" smtClean="0"/>
              <a:t>Code-Beispiel (C++)</a:t>
            </a:r>
          </a:p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6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mit Pfeil 9"/>
          <p:cNvCxnSpPr>
            <a:stCxn id="133" idx="2"/>
            <a:endCxn id="12" idx="0"/>
          </p:cNvCxnSpPr>
          <p:nvPr/>
        </p:nvCxnSpPr>
        <p:spPr>
          <a:xfrm flipH="1">
            <a:off x="4180633" y="1014355"/>
            <a:ext cx="1915367" cy="940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61539"/>
              </p:ext>
            </p:extLst>
          </p:nvPr>
        </p:nvGraphicFramePr>
        <p:xfrm>
          <a:off x="3322735" y="1954861"/>
          <a:ext cx="17157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9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  <a:gridCol w="428949">
                  <a:extLst>
                    <a:ext uri="{9D8B030D-6E8A-4147-A177-3AD203B41FA5}">
                      <a16:colId xmlns:a16="http://schemas.microsoft.com/office/drawing/2014/main" val="367149977"/>
                    </a:ext>
                  </a:extLst>
                </a:gridCol>
                <a:gridCol w="428949">
                  <a:extLst>
                    <a:ext uri="{9D8B030D-6E8A-4147-A177-3AD203B41FA5}">
                      <a16:colId xmlns:a16="http://schemas.microsoft.com/office/drawing/2014/main" val="4282757959"/>
                    </a:ext>
                  </a:extLst>
                </a:gridCol>
                <a:gridCol w="428949">
                  <a:extLst>
                    <a:ext uri="{9D8B030D-6E8A-4147-A177-3AD203B41FA5}">
                      <a16:colId xmlns:a16="http://schemas.microsoft.com/office/drawing/2014/main" val="504134382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de-DE" sz="18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e-D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06379"/>
              </p:ext>
            </p:extLst>
          </p:nvPr>
        </p:nvGraphicFramePr>
        <p:xfrm>
          <a:off x="2464837" y="2683894"/>
          <a:ext cx="8578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9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  <a:gridCol w="428949">
                  <a:extLst>
                    <a:ext uri="{9D8B030D-6E8A-4147-A177-3AD203B41FA5}">
                      <a16:colId xmlns:a16="http://schemas.microsoft.com/office/drawing/2014/main" val="367149977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de-DE" sz="18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de-D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cxnSp>
        <p:nvCxnSpPr>
          <p:cNvPr id="17" name="Gerade Verbindung mit Pfeil 16"/>
          <p:cNvCxnSpPr>
            <a:stCxn id="12" idx="2"/>
          </p:cNvCxnSpPr>
          <p:nvPr/>
        </p:nvCxnSpPr>
        <p:spPr>
          <a:xfrm flipH="1">
            <a:off x="3177073" y="2320621"/>
            <a:ext cx="1003560" cy="322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7364"/>
              </p:ext>
            </p:extLst>
          </p:nvPr>
        </p:nvGraphicFramePr>
        <p:xfrm>
          <a:off x="3868057" y="2683893"/>
          <a:ext cx="857898" cy="36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9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  <a:gridCol w="428949">
                  <a:extLst>
                    <a:ext uri="{9D8B030D-6E8A-4147-A177-3AD203B41FA5}">
                      <a16:colId xmlns:a16="http://schemas.microsoft.com/office/drawing/2014/main" val="367149977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de-DE" sz="18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e-D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cxnSp>
        <p:nvCxnSpPr>
          <p:cNvPr id="21" name="Gerade Verbindung mit Pfeil 20"/>
          <p:cNvCxnSpPr>
            <a:stCxn id="12" idx="2"/>
            <a:endCxn id="19" idx="0"/>
          </p:cNvCxnSpPr>
          <p:nvPr/>
        </p:nvCxnSpPr>
        <p:spPr>
          <a:xfrm>
            <a:off x="4180633" y="2320621"/>
            <a:ext cx="116373" cy="36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461217"/>
              </p:ext>
            </p:extLst>
          </p:nvPr>
        </p:nvGraphicFramePr>
        <p:xfrm>
          <a:off x="1870788" y="3457499"/>
          <a:ext cx="42894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9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76194"/>
              </p:ext>
            </p:extLst>
          </p:nvPr>
        </p:nvGraphicFramePr>
        <p:xfrm>
          <a:off x="2823616" y="3453015"/>
          <a:ext cx="42894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9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cxnSp>
        <p:nvCxnSpPr>
          <p:cNvPr id="27" name="Gerade Verbindung mit Pfeil 26"/>
          <p:cNvCxnSpPr>
            <a:stCxn id="16" idx="2"/>
          </p:cNvCxnSpPr>
          <p:nvPr/>
        </p:nvCxnSpPr>
        <p:spPr>
          <a:xfrm flipH="1">
            <a:off x="2223038" y="3049654"/>
            <a:ext cx="670748" cy="370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6" idx="2"/>
            <a:endCxn id="26" idx="0"/>
          </p:cNvCxnSpPr>
          <p:nvPr/>
        </p:nvCxnSpPr>
        <p:spPr>
          <a:xfrm>
            <a:off x="2893786" y="3049654"/>
            <a:ext cx="144304" cy="403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60062"/>
              </p:ext>
            </p:extLst>
          </p:nvPr>
        </p:nvGraphicFramePr>
        <p:xfrm>
          <a:off x="2057271" y="4479121"/>
          <a:ext cx="8578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9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  <a:gridCol w="428949">
                  <a:extLst>
                    <a:ext uri="{9D8B030D-6E8A-4147-A177-3AD203B41FA5}">
                      <a16:colId xmlns:a16="http://schemas.microsoft.com/office/drawing/2014/main" val="367149977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cxnSp>
        <p:nvCxnSpPr>
          <p:cNvPr id="20" name="Gerade Verbindung mit Pfeil 19"/>
          <p:cNvCxnSpPr>
            <a:stCxn id="26" idx="2"/>
          </p:cNvCxnSpPr>
          <p:nvPr/>
        </p:nvCxnSpPr>
        <p:spPr>
          <a:xfrm flipH="1">
            <a:off x="2687278" y="3818775"/>
            <a:ext cx="350812" cy="627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25" idx="2"/>
          </p:cNvCxnSpPr>
          <p:nvPr/>
        </p:nvCxnSpPr>
        <p:spPr>
          <a:xfrm>
            <a:off x="2085262" y="3823259"/>
            <a:ext cx="275553" cy="62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el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67295"/>
              </p:ext>
            </p:extLst>
          </p:nvPr>
        </p:nvGraphicFramePr>
        <p:xfrm>
          <a:off x="3640106" y="3457499"/>
          <a:ext cx="42894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9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graphicFrame>
        <p:nvGraphicFramePr>
          <p:cNvPr id="33" name="Tabel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49440"/>
              </p:ext>
            </p:extLst>
          </p:nvPr>
        </p:nvGraphicFramePr>
        <p:xfrm>
          <a:off x="4297006" y="3457499"/>
          <a:ext cx="42894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9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2498"/>
              </p:ext>
            </p:extLst>
          </p:nvPr>
        </p:nvGraphicFramePr>
        <p:xfrm>
          <a:off x="3886848" y="4485146"/>
          <a:ext cx="8578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9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  <a:gridCol w="428949">
                  <a:extLst>
                    <a:ext uri="{9D8B030D-6E8A-4147-A177-3AD203B41FA5}">
                      <a16:colId xmlns:a16="http://schemas.microsoft.com/office/drawing/2014/main" val="367149977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graphicFrame>
        <p:nvGraphicFramePr>
          <p:cNvPr id="35" name="Tabel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950520"/>
              </p:ext>
            </p:extLst>
          </p:nvPr>
        </p:nvGraphicFramePr>
        <p:xfrm>
          <a:off x="6352462" y="4485146"/>
          <a:ext cx="8578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9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  <a:gridCol w="428949">
                  <a:extLst>
                    <a:ext uri="{9D8B030D-6E8A-4147-A177-3AD203B41FA5}">
                      <a16:colId xmlns:a16="http://schemas.microsoft.com/office/drawing/2014/main" val="367149977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77281"/>
              </p:ext>
            </p:extLst>
          </p:nvPr>
        </p:nvGraphicFramePr>
        <p:xfrm>
          <a:off x="6054142" y="3457499"/>
          <a:ext cx="42894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9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graphicFrame>
        <p:nvGraphicFramePr>
          <p:cNvPr id="37" name="Tabel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78471"/>
              </p:ext>
            </p:extLst>
          </p:nvPr>
        </p:nvGraphicFramePr>
        <p:xfrm>
          <a:off x="6863054" y="3457499"/>
          <a:ext cx="42894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9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graphicFrame>
        <p:nvGraphicFramePr>
          <p:cNvPr id="39" name="Tabel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70222"/>
              </p:ext>
            </p:extLst>
          </p:nvPr>
        </p:nvGraphicFramePr>
        <p:xfrm>
          <a:off x="7644883" y="2684000"/>
          <a:ext cx="42894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9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graphicFrame>
        <p:nvGraphicFramePr>
          <p:cNvPr id="41" name="Tabel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04756"/>
              </p:ext>
            </p:extLst>
          </p:nvPr>
        </p:nvGraphicFramePr>
        <p:xfrm>
          <a:off x="6096000" y="2683892"/>
          <a:ext cx="857898" cy="36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9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  <a:gridCol w="428949">
                  <a:extLst>
                    <a:ext uri="{9D8B030D-6E8A-4147-A177-3AD203B41FA5}">
                      <a16:colId xmlns:a16="http://schemas.microsoft.com/office/drawing/2014/main" val="367149977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de-DE" sz="18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de-D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51792"/>
              </p:ext>
            </p:extLst>
          </p:nvPr>
        </p:nvGraphicFramePr>
        <p:xfrm>
          <a:off x="6096000" y="1952373"/>
          <a:ext cx="1286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9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  <a:gridCol w="428949">
                  <a:extLst>
                    <a:ext uri="{9D8B030D-6E8A-4147-A177-3AD203B41FA5}">
                      <a16:colId xmlns:a16="http://schemas.microsoft.com/office/drawing/2014/main" val="367149977"/>
                    </a:ext>
                  </a:extLst>
                </a:gridCol>
                <a:gridCol w="428949">
                  <a:extLst>
                    <a:ext uri="{9D8B030D-6E8A-4147-A177-3AD203B41FA5}">
                      <a16:colId xmlns:a16="http://schemas.microsoft.com/office/drawing/2014/main" val="4282757959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de-DE" sz="18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de-D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24959"/>
              </p:ext>
            </p:extLst>
          </p:nvPr>
        </p:nvGraphicFramePr>
        <p:xfrm>
          <a:off x="6781411" y="5520666"/>
          <a:ext cx="1286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9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  <a:gridCol w="428949">
                  <a:extLst>
                    <a:ext uri="{9D8B030D-6E8A-4147-A177-3AD203B41FA5}">
                      <a16:colId xmlns:a16="http://schemas.microsoft.com/office/drawing/2014/main" val="367149977"/>
                    </a:ext>
                  </a:extLst>
                </a:gridCol>
                <a:gridCol w="428949">
                  <a:extLst>
                    <a:ext uri="{9D8B030D-6E8A-4147-A177-3AD203B41FA5}">
                      <a16:colId xmlns:a16="http://schemas.microsoft.com/office/drawing/2014/main" val="4282757959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32118"/>
              </p:ext>
            </p:extLst>
          </p:nvPr>
        </p:nvGraphicFramePr>
        <p:xfrm>
          <a:off x="2511102" y="5520666"/>
          <a:ext cx="17157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9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  <a:gridCol w="428949">
                  <a:extLst>
                    <a:ext uri="{9D8B030D-6E8A-4147-A177-3AD203B41FA5}">
                      <a16:colId xmlns:a16="http://schemas.microsoft.com/office/drawing/2014/main" val="367149977"/>
                    </a:ext>
                  </a:extLst>
                </a:gridCol>
                <a:gridCol w="428949">
                  <a:extLst>
                    <a:ext uri="{9D8B030D-6E8A-4147-A177-3AD203B41FA5}">
                      <a16:colId xmlns:a16="http://schemas.microsoft.com/office/drawing/2014/main" val="4282757959"/>
                    </a:ext>
                  </a:extLst>
                </a:gridCol>
                <a:gridCol w="428949">
                  <a:extLst>
                    <a:ext uri="{9D8B030D-6E8A-4147-A177-3AD203B41FA5}">
                      <a16:colId xmlns:a16="http://schemas.microsoft.com/office/drawing/2014/main" val="504134382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227849"/>
              </p:ext>
            </p:extLst>
          </p:nvPr>
        </p:nvGraphicFramePr>
        <p:xfrm>
          <a:off x="3854579" y="6327506"/>
          <a:ext cx="335577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97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  <a:gridCol w="479397">
                  <a:extLst>
                    <a:ext uri="{9D8B030D-6E8A-4147-A177-3AD203B41FA5}">
                      <a16:colId xmlns:a16="http://schemas.microsoft.com/office/drawing/2014/main" val="367149977"/>
                    </a:ext>
                  </a:extLst>
                </a:gridCol>
                <a:gridCol w="479397">
                  <a:extLst>
                    <a:ext uri="{9D8B030D-6E8A-4147-A177-3AD203B41FA5}">
                      <a16:colId xmlns:a16="http://schemas.microsoft.com/office/drawing/2014/main" val="4282757959"/>
                    </a:ext>
                  </a:extLst>
                </a:gridCol>
                <a:gridCol w="479397">
                  <a:extLst>
                    <a:ext uri="{9D8B030D-6E8A-4147-A177-3AD203B41FA5}">
                      <a16:colId xmlns:a16="http://schemas.microsoft.com/office/drawing/2014/main" val="504134382"/>
                    </a:ext>
                  </a:extLst>
                </a:gridCol>
                <a:gridCol w="479397">
                  <a:extLst>
                    <a:ext uri="{9D8B030D-6E8A-4147-A177-3AD203B41FA5}">
                      <a16:colId xmlns:a16="http://schemas.microsoft.com/office/drawing/2014/main" val="1816976376"/>
                    </a:ext>
                  </a:extLst>
                </a:gridCol>
                <a:gridCol w="479397">
                  <a:extLst>
                    <a:ext uri="{9D8B030D-6E8A-4147-A177-3AD203B41FA5}">
                      <a16:colId xmlns:a16="http://schemas.microsoft.com/office/drawing/2014/main" val="3161523465"/>
                    </a:ext>
                  </a:extLst>
                </a:gridCol>
                <a:gridCol w="479397">
                  <a:extLst>
                    <a:ext uri="{9D8B030D-6E8A-4147-A177-3AD203B41FA5}">
                      <a16:colId xmlns:a16="http://schemas.microsoft.com/office/drawing/2014/main" val="2052044072"/>
                    </a:ext>
                  </a:extLst>
                </a:gridCol>
              </a:tblGrid>
              <a:tr h="29722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cxnSp>
        <p:nvCxnSpPr>
          <p:cNvPr id="47" name="Gerade Verbindung mit Pfeil 46"/>
          <p:cNvCxnSpPr>
            <a:stCxn id="19" idx="2"/>
            <a:endCxn id="31" idx="0"/>
          </p:cNvCxnSpPr>
          <p:nvPr/>
        </p:nvCxnSpPr>
        <p:spPr>
          <a:xfrm flipH="1">
            <a:off x="3854580" y="3049654"/>
            <a:ext cx="442426" cy="40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19" idx="2"/>
            <a:endCxn id="33" idx="0"/>
          </p:cNvCxnSpPr>
          <p:nvPr/>
        </p:nvCxnSpPr>
        <p:spPr>
          <a:xfrm>
            <a:off x="4297006" y="3049654"/>
            <a:ext cx="214474" cy="40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31" idx="2"/>
          </p:cNvCxnSpPr>
          <p:nvPr/>
        </p:nvCxnSpPr>
        <p:spPr>
          <a:xfrm>
            <a:off x="3854580" y="3823259"/>
            <a:ext cx="326053" cy="62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3" idx="2"/>
          </p:cNvCxnSpPr>
          <p:nvPr/>
        </p:nvCxnSpPr>
        <p:spPr>
          <a:xfrm flipH="1">
            <a:off x="4448242" y="3823259"/>
            <a:ext cx="63238" cy="64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33" idx="2"/>
            <a:endCxn id="42" idx="0"/>
          </p:cNvCxnSpPr>
          <p:nvPr/>
        </p:nvCxnSpPr>
        <p:spPr>
          <a:xfrm>
            <a:off x="6096000" y="1014355"/>
            <a:ext cx="643423" cy="938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2" idx="2"/>
          </p:cNvCxnSpPr>
          <p:nvPr/>
        </p:nvCxnSpPr>
        <p:spPr>
          <a:xfrm flipH="1">
            <a:off x="6641323" y="2318133"/>
            <a:ext cx="98100" cy="324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42" idx="2"/>
          </p:cNvCxnSpPr>
          <p:nvPr/>
        </p:nvCxnSpPr>
        <p:spPr>
          <a:xfrm>
            <a:off x="6739423" y="2318133"/>
            <a:ext cx="905460" cy="33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6283250" y="3097954"/>
            <a:ext cx="3110" cy="328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endCxn id="37" idx="0"/>
          </p:cNvCxnSpPr>
          <p:nvPr/>
        </p:nvCxnSpPr>
        <p:spPr>
          <a:xfrm>
            <a:off x="6811664" y="3074642"/>
            <a:ext cx="265864" cy="382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36" idx="2"/>
          </p:cNvCxnSpPr>
          <p:nvPr/>
        </p:nvCxnSpPr>
        <p:spPr>
          <a:xfrm>
            <a:off x="6268616" y="3823259"/>
            <a:ext cx="262691" cy="62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37" idx="2"/>
          </p:cNvCxnSpPr>
          <p:nvPr/>
        </p:nvCxnSpPr>
        <p:spPr>
          <a:xfrm flipH="1">
            <a:off x="6995536" y="3823259"/>
            <a:ext cx="81992" cy="609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5" idx="2"/>
          </p:cNvCxnSpPr>
          <p:nvPr/>
        </p:nvCxnSpPr>
        <p:spPr>
          <a:xfrm>
            <a:off x="6781411" y="4850906"/>
            <a:ext cx="428947" cy="62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9" idx="2"/>
          </p:cNvCxnSpPr>
          <p:nvPr/>
        </p:nvCxnSpPr>
        <p:spPr>
          <a:xfrm flipH="1">
            <a:off x="7697585" y="3049760"/>
            <a:ext cx="161772" cy="2429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44" idx="2"/>
          </p:cNvCxnSpPr>
          <p:nvPr/>
        </p:nvCxnSpPr>
        <p:spPr>
          <a:xfrm>
            <a:off x="3369000" y="5886426"/>
            <a:ext cx="1507800" cy="372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43" idx="2"/>
          </p:cNvCxnSpPr>
          <p:nvPr/>
        </p:nvCxnSpPr>
        <p:spPr>
          <a:xfrm flipH="1">
            <a:off x="6054144" y="5886426"/>
            <a:ext cx="1370690" cy="372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34" idx="2"/>
          </p:cNvCxnSpPr>
          <p:nvPr/>
        </p:nvCxnSpPr>
        <p:spPr>
          <a:xfrm flipH="1">
            <a:off x="3532157" y="4850906"/>
            <a:ext cx="783640" cy="62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18" idx="2"/>
          </p:cNvCxnSpPr>
          <p:nvPr/>
        </p:nvCxnSpPr>
        <p:spPr>
          <a:xfrm>
            <a:off x="2486220" y="4844881"/>
            <a:ext cx="428949" cy="634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el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33746"/>
              </p:ext>
            </p:extLst>
          </p:nvPr>
        </p:nvGraphicFramePr>
        <p:xfrm>
          <a:off x="4418111" y="648595"/>
          <a:ext cx="335577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97">
                  <a:extLst>
                    <a:ext uri="{9D8B030D-6E8A-4147-A177-3AD203B41FA5}">
                      <a16:colId xmlns:a16="http://schemas.microsoft.com/office/drawing/2014/main" val="73258891"/>
                    </a:ext>
                  </a:extLst>
                </a:gridCol>
                <a:gridCol w="479397">
                  <a:extLst>
                    <a:ext uri="{9D8B030D-6E8A-4147-A177-3AD203B41FA5}">
                      <a16:colId xmlns:a16="http://schemas.microsoft.com/office/drawing/2014/main" val="367149977"/>
                    </a:ext>
                  </a:extLst>
                </a:gridCol>
                <a:gridCol w="479397">
                  <a:extLst>
                    <a:ext uri="{9D8B030D-6E8A-4147-A177-3AD203B41FA5}">
                      <a16:colId xmlns:a16="http://schemas.microsoft.com/office/drawing/2014/main" val="4282757959"/>
                    </a:ext>
                  </a:extLst>
                </a:gridCol>
                <a:gridCol w="479397">
                  <a:extLst>
                    <a:ext uri="{9D8B030D-6E8A-4147-A177-3AD203B41FA5}">
                      <a16:colId xmlns:a16="http://schemas.microsoft.com/office/drawing/2014/main" val="504134382"/>
                    </a:ext>
                  </a:extLst>
                </a:gridCol>
                <a:gridCol w="479397">
                  <a:extLst>
                    <a:ext uri="{9D8B030D-6E8A-4147-A177-3AD203B41FA5}">
                      <a16:colId xmlns:a16="http://schemas.microsoft.com/office/drawing/2014/main" val="1816976376"/>
                    </a:ext>
                  </a:extLst>
                </a:gridCol>
                <a:gridCol w="479397">
                  <a:extLst>
                    <a:ext uri="{9D8B030D-6E8A-4147-A177-3AD203B41FA5}">
                      <a16:colId xmlns:a16="http://schemas.microsoft.com/office/drawing/2014/main" val="3161523465"/>
                    </a:ext>
                  </a:extLst>
                </a:gridCol>
                <a:gridCol w="479397">
                  <a:extLst>
                    <a:ext uri="{9D8B030D-6E8A-4147-A177-3AD203B41FA5}">
                      <a16:colId xmlns:a16="http://schemas.microsoft.com/office/drawing/2014/main" val="2052044072"/>
                    </a:ext>
                  </a:extLst>
                </a:gridCol>
              </a:tblGrid>
              <a:tr h="29722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accent6"/>
                          </a:solidFill>
                        </a:rPr>
                        <a:t>38</a:t>
                      </a:r>
                      <a:endParaRPr lang="de-DE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1837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3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893786" y="39015"/>
            <a:ext cx="6658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Logik-Beispiel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304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Rekursion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33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Vor- und 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DE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Arial Black" panose="020B0A04020102020204" pitchFamily="34" charset="0"/>
              <a:buChar char="+"/>
            </a:pPr>
            <a:r>
              <a:rPr lang="de-DE" dirty="0" smtClean="0"/>
              <a:t>Gutes Laufzeitverhalten für große Eingabegrößen</a:t>
            </a:r>
          </a:p>
          <a:p>
            <a:pPr>
              <a:buClr>
                <a:schemeClr val="accent6">
                  <a:lumMod val="75000"/>
                </a:schemeClr>
              </a:buClr>
              <a:buFont typeface="Arial Black" panose="020B0A04020102020204" pitchFamily="34" charset="0"/>
              <a:buChar char="+"/>
            </a:pPr>
            <a:r>
              <a:rPr lang="de-DE" dirty="0" smtClean="0"/>
              <a:t>Die Stabilität (Elemente mit gleichem Wert behalten ihre Ordnung)</a:t>
            </a:r>
          </a:p>
          <a:p>
            <a:pPr>
              <a:buClr>
                <a:schemeClr val="accent6">
                  <a:lumMod val="75000"/>
                </a:schemeClr>
              </a:buClr>
              <a:buFont typeface="Arial Black" panose="020B0A04020102020204" pitchFamily="34" charset="0"/>
              <a:buChar char="+"/>
            </a:pPr>
            <a:r>
              <a:rPr lang="de-DE" dirty="0" smtClean="0"/>
              <a:t>Sequenzielle Abarbeitung der Daten( Schrittweise</a:t>
            </a:r>
            <a:r>
              <a:rPr lang="de-DE" dirty="0" smtClean="0"/>
              <a:t>)</a:t>
            </a:r>
          </a:p>
          <a:p>
            <a:pPr>
              <a:buClr>
                <a:schemeClr val="accent6">
                  <a:lumMod val="75000"/>
                </a:schemeClr>
              </a:buClr>
              <a:buFont typeface="Arial Black" panose="020B0A04020102020204" pitchFamily="34" charset="0"/>
              <a:buChar char="+"/>
            </a:pPr>
            <a:r>
              <a:rPr lang="de-DE" dirty="0"/>
              <a:t>Parallelisierungsmöglichkeiten</a:t>
            </a:r>
          </a:p>
          <a:p>
            <a:pPr>
              <a:buClr>
                <a:schemeClr val="accent6">
                  <a:lumMod val="75000"/>
                </a:schemeClr>
              </a:buClr>
              <a:buFont typeface="Arial Black" panose="020B0A04020102020204" pitchFamily="34" charset="0"/>
              <a:buChar char="+"/>
            </a:pPr>
            <a:r>
              <a:rPr lang="de-DE" dirty="0" smtClean="0"/>
              <a:t>Gut im sortieren </a:t>
            </a:r>
            <a:r>
              <a:rPr lang="de-DE" smtClean="0"/>
              <a:t>von </a:t>
            </a:r>
            <a:r>
              <a:rPr lang="de-DE" smtClean="0"/>
              <a:t>Verketteten Listen</a:t>
            </a:r>
            <a:endParaRPr lang="de-DE" dirty="0" smtClean="0"/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de-DE" dirty="0" smtClean="0"/>
          </a:p>
          <a:p>
            <a:pPr>
              <a:buClr>
                <a:srgbClr val="FF0000"/>
              </a:buClr>
              <a:buFont typeface="Arial Black" panose="020B0A04020102020204" pitchFamily="34" charset="0"/>
              <a:buChar char="–"/>
            </a:pPr>
            <a:r>
              <a:rPr lang="de-DE" dirty="0" smtClean="0"/>
              <a:t>Der zusätzlich benötigte </a:t>
            </a:r>
            <a:r>
              <a:rPr lang="de-DE" dirty="0" smtClean="0"/>
              <a:t>Speicher</a:t>
            </a:r>
          </a:p>
          <a:p>
            <a:pPr>
              <a:buClr>
                <a:srgbClr val="FF0000"/>
              </a:buClr>
              <a:buFont typeface="Arial Black" panose="020B0A04020102020204" pitchFamily="34" charset="0"/>
              <a:buChar char="–"/>
            </a:pPr>
            <a:r>
              <a:rPr lang="de-DE" dirty="0" smtClean="0"/>
              <a:t>Nicht adaptiv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9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Geschwindigkeitsvergleich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12" y="2615406"/>
            <a:ext cx="6048375" cy="277177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Optimierung Möglichkeiten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l+(r-l)/2 statt (</a:t>
            </a:r>
            <a:r>
              <a:rPr lang="de-DE" dirty="0" err="1"/>
              <a:t>l+r</a:t>
            </a:r>
            <a:r>
              <a:rPr lang="de-DE" dirty="0"/>
              <a:t>)/</a:t>
            </a:r>
            <a:r>
              <a:rPr lang="de-DE" dirty="0" smtClean="0"/>
              <a:t>2, um Overflow vorzubeugen</a:t>
            </a:r>
          </a:p>
          <a:p>
            <a:r>
              <a:rPr lang="de-DE" dirty="0" smtClean="0"/>
              <a:t>Testen ob es bereits eine Ordnung gibt</a:t>
            </a:r>
          </a:p>
          <a:p>
            <a:r>
              <a:rPr lang="de-DE" dirty="0" smtClean="0"/>
              <a:t>Die Zeit zum Kopieren kann verhindert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5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22" y="1449840"/>
            <a:ext cx="9273759" cy="3700657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149" y="195553"/>
            <a:ext cx="5198512" cy="6431647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E2C7-0FCC-4D41-83DC-692EE9C9A60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</Words>
  <Application>Microsoft Office PowerPoint</Application>
  <PresentationFormat>Breitbild</PresentationFormat>
  <Paragraphs>92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</vt:lpstr>
      <vt:lpstr>Mergesort </vt:lpstr>
      <vt:lpstr>Inhaltsverzeichnis</vt:lpstr>
      <vt:lpstr>PowerPoint-Präsentation</vt:lpstr>
      <vt:lpstr>Rekursion</vt:lpstr>
      <vt:lpstr>Vor- und Nachteile</vt:lpstr>
      <vt:lpstr>Geschwindigkeitsvergleich</vt:lpstr>
      <vt:lpstr>Optimierung Möglichkeiten</vt:lpstr>
      <vt:lpstr>PowerPoint-Präsentation</vt:lpstr>
      <vt:lpstr>PowerPoint-Präsentation</vt:lpstr>
      <vt:lpstr>PowerPoint-Präsentation</vt:lpstr>
      <vt:lpstr>Quellen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oertel_adr</dc:creator>
  <cp:lastModifiedBy>oertel_adr</cp:lastModifiedBy>
  <cp:revision>29</cp:revision>
  <dcterms:created xsi:type="dcterms:W3CDTF">2019-05-28T07:15:03Z</dcterms:created>
  <dcterms:modified xsi:type="dcterms:W3CDTF">2019-06-04T07:26:28Z</dcterms:modified>
</cp:coreProperties>
</file>