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Didact Gothic"/>
      <p:regular r:id="rId22"/>
    </p:embeddedFont>
    <p:embeddedFont>
      <p:font typeface="DM Serif Display"/>
      <p:regular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DidactGothic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DMSerifDisplay-italic.fntdata"/><Relationship Id="rId23" Type="http://schemas.openxmlformats.org/officeDocument/2006/relationships/font" Target="fonts/DMSerifDis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5b86cc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5b86cc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1bce38b0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f1bce38b0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d1d3ee59_0_10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d1d3ee59_0_10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f1ba423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f1ba423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b925a24e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b925a24e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8ffe7a1c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8ffe7a1c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f1bce38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f1bce38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8ffe7a1c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8ffe7a1c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b925a24e1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b925a24e1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26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s://slack-redir.net/link?url=https%3A%2F%2Fwww.freepik.com%2F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1270652" y="1495188"/>
            <a:ext cx="6602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0"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1306633" y="3245115"/>
            <a:ext cx="6530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type="title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3" type="title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4" type="title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5" type="title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7" type="subTitle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8" type="subTitle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9" type="subTitle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3"/>
          <p:cNvSpPr txBox="1"/>
          <p:nvPr>
            <p:ph idx="13" type="subTitle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3"/>
          <p:cNvSpPr txBox="1"/>
          <p:nvPr>
            <p:ph idx="14" type="subTitle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5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hasCustomPrompt="1"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TITLE_AND_TWO_COLUMNS_3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6244175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3491246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708350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85485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362989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639015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707275" y="492275"/>
            <a:ext cx="7729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_AND_TWO_COLUMNS_2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705425" y="2095772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6"/>
          <p:cNvSpPr txBox="1"/>
          <p:nvPr>
            <p:ph idx="2" type="subTitle"/>
          </p:nvPr>
        </p:nvSpPr>
        <p:spPr>
          <a:xfrm>
            <a:off x="2269012" y="2101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6"/>
          <p:cNvSpPr txBox="1"/>
          <p:nvPr>
            <p:ph idx="3" type="subTitle"/>
          </p:nvPr>
        </p:nvSpPr>
        <p:spPr>
          <a:xfrm>
            <a:off x="3832599" y="2093098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16"/>
          <p:cNvSpPr txBox="1"/>
          <p:nvPr>
            <p:ph idx="4" type="subTitle"/>
          </p:nvPr>
        </p:nvSpPr>
        <p:spPr>
          <a:xfrm>
            <a:off x="5399648" y="2093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6"/>
          <p:cNvSpPr txBox="1"/>
          <p:nvPr>
            <p:ph idx="5" type="subTitle"/>
          </p:nvPr>
        </p:nvSpPr>
        <p:spPr>
          <a:xfrm>
            <a:off x="705300" y="1705872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6" type="subTitle"/>
          </p:nvPr>
        </p:nvSpPr>
        <p:spPr>
          <a:xfrm>
            <a:off x="2269007" y="1705863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7" type="subTitle"/>
          </p:nvPr>
        </p:nvSpPr>
        <p:spPr>
          <a:xfrm>
            <a:off x="3832591" y="1705863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8" type="subTitle"/>
          </p:nvPr>
        </p:nvSpPr>
        <p:spPr>
          <a:xfrm>
            <a:off x="5396177" y="1705601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9" type="subTitle"/>
          </p:nvPr>
        </p:nvSpPr>
        <p:spPr>
          <a:xfrm>
            <a:off x="6970150" y="2093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" name="Google Shape;98;p16"/>
          <p:cNvSpPr txBox="1"/>
          <p:nvPr>
            <p:ph idx="13" type="subTitle"/>
          </p:nvPr>
        </p:nvSpPr>
        <p:spPr>
          <a:xfrm>
            <a:off x="6966677" y="1705601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_1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2">
            <a:alphaModFix/>
          </a:blip>
          <a:srcRect b="0" l="29" r="39" t="0"/>
          <a:stretch/>
        </p:blipFill>
        <p:spPr>
          <a:xfrm>
            <a:off x="0" y="3622"/>
            <a:ext cx="9144000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_1_1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2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4009725" y="1500688"/>
            <a:ext cx="4526400" cy="163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3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6539800" y="3092413"/>
            <a:ext cx="19962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0" sz="23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b="0" sz="23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b="0" sz="23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b="0" sz="23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b="0" sz="23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b="0" sz="23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b="0" sz="23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b="0" sz="23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b="0" sz="2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696325" y="1440500"/>
            <a:ext cx="3875700" cy="26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696325" y="491775"/>
            <a:ext cx="38757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type="title"/>
          </p:nvPr>
        </p:nvSpPr>
        <p:spPr>
          <a:xfrm>
            <a:off x="696325" y="493500"/>
            <a:ext cx="77514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title"/>
          </p:nvPr>
        </p:nvSpPr>
        <p:spPr>
          <a:xfrm>
            <a:off x="2108352" y="1605920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108325" y="2007259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1"/>
          <p:cNvSpPr txBox="1"/>
          <p:nvPr>
            <p:ph idx="3" type="title"/>
          </p:nvPr>
        </p:nvSpPr>
        <p:spPr>
          <a:xfrm>
            <a:off x="4988537" y="1605912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" name="Google Shape;119;p21"/>
          <p:cNvSpPr txBox="1"/>
          <p:nvPr>
            <p:ph idx="4" type="subTitle"/>
          </p:nvPr>
        </p:nvSpPr>
        <p:spPr>
          <a:xfrm>
            <a:off x="4988537" y="2007259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21"/>
          <p:cNvSpPr txBox="1"/>
          <p:nvPr>
            <p:ph idx="5" type="title"/>
          </p:nvPr>
        </p:nvSpPr>
        <p:spPr>
          <a:xfrm>
            <a:off x="2108352" y="3148678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1" name="Google Shape;121;p21"/>
          <p:cNvSpPr txBox="1"/>
          <p:nvPr>
            <p:ph idx="6" type="subTitle"/>
          </p:nvPr>
        </p:nvSpPr>
        <p:spPr>
          <a:xfrm>
            <a:off x="2108325" y="3559111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1"/>
          <p:cNvSpPr txBox="1"/>
          <p:nvPr>
            <p:ph idx="7" type="title"/>
          </p:nvPr>
        </p:nvSpPr>
        <p:spPr>
          <a:xfrm>
            <a:off x="4988537" y="3145934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1"/>
          <p:cNvSpPr txBox="1"/>
          <p:nvPr>
            <p:ph idx="8" type="subTitle"/>
          </p:nvPr>
        </p:nvSpPr>
        <p:spPr>
          <a:xfrm>
            <a:off x="4988537" y="3559111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1210650" y="3281540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2" type="subTitle"/>
          </p:nvPr>
        </p:nvSpPr>
        <p:spPr>
          <a:xfrm>
            <a:off x="3649969" y="3281549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3" type="subTitle"/>
          </p:nvPr>
        </p:nvSpPr>
        <p:spPr>
          <a:xfrm>
            <a:off x="6089288" y="3281540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4" type="subTitle"/>
          </p:nvPr>
        </p:nvSpPr>
        <p:spPr>
          <a:xfrm>
            <a:off x="1210650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5" type="subTitle"/>
          </p:nvPr>
        </p:nvSpPr>
        <p:spPr>
          <a:xfrm>
            <a:off x="3649969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6" type="subTitle"/>
          </p:nvPr>
        </p:nvSpPr>
        <p:spPr>
          <a:xfrm>
            <a:off x="6089288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696325" y="491775"/>
            <a:ext cx="7751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7" type="subTitle"/>
          </p:nvPr>
        </p:nvSpPr>
        <p:spPr>
          <a:xfrm>
            <a:off x="1260043" y="2020266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8" type="subTitle"/>
          </p:nvPr>
        </p:nvSpPr>
        <p:spPr>
          <a:xfrm>
            <a:off x="3701381" y="2020275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9" type="subTitle"/>
          </p:nvPr>
        </p:nvSpPr>
        <p:spPr>
          <a:xfrm>
            <a:off x="6142720" y="2020266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13" type="subTitle"/>
          </p:nvPr>
        </p:nvSpPr>
        <p:spPr>
          <a:xfrm>
            <a:off x="1260043" y="3673194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4" type="subTitle"/>
          </p:nvPr>
        </p:nvSpPr>
        <p:spPr>
          <a:xfrm>
            <a:off x="3701381" y="3673200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5" type="subTitle"/>
          </p:nvPr>
        </p:nvSpPr>
        <p:spPr>
          <a:xfrm>
            <a:off x="6142720" y="3673194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4849800" y="1657650"/>
            <a:ext cx="35934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23"/>
          <p:cNvSpPr txBox="1"/>
          <p:nvPr>
            <p:ph idx="1" type="subTitle"/>
          </p:nvPr>
        </p:nvSpPr>
        <p:spPr>
          <a:xfrm>
            <a:off x="4849800" y="2310750"/>
            <a:ext cx="31914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type="title"/>
          </p:nvPr>
        </p:nvSpPr>
        <p:spPr>
          <a:xfrm>
            <a:off x="700800" y="1657650"/>
            <a:ext cx="35892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1098600" y="2310750"/>
            <a:ext cx="31914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1_2_1_2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2215800" y="1406049"/>
            <a:ext cx="4712400" cy="31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▴"/>
              <a:defRPr b="0"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486600"/>
            <a:ext cx="84390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hasCustomPrompt="1" type="title"/>
          </p:nvPr>
        </p:nvSpPr>
        <p:spPr>
          <a:xfrm>
            <a:off x="859100" y="2078713"/>
            <a:ext cx="35844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1165648" y="2966388"/>
            <a:ext cx="2971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/>
        </p:txBody>
      </p:sp>
      <p:sp>
        <p:nvSpPr>
          <p:cNvPr id="155" name="Google Shape;155;p26"/>
          <p:cNvSpPr txBox="1"/>
          <p:nvPr>
            <p:ph hasCustomPrompt="1" idx="2" type="title"/>
          </p:nvPr>
        </p:nvSpPr>
        <p:spPr>
          <a:xfrm flipH="1">
            <a:off x="4709925" y="2078713"/>
            <a:ext cx="35844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26"/>
          <p:cNvSpPr txBox="1"/>
          <p:nvPr>
            <p:ph idx="3" type="subTitle"/>
          </p:nvPr>
        </p:nvSpPr>
        <p:spPr>
          <a:xfrm flipH="1">
            <a:off x="5016577" y="2966388"/>
            <a:ext cx="2971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sp>
        <p:nvSpPr>
          <p:cNvPr id="157" name="Google Shape;157;p26"/>
          <p:cNvSpPr txBox="1"/>
          <p:nvPr>
            <p:ph idx="4" type="title"/>
          </p:nvPr>
        </p:nvSpPr>
        <p:spPr>
          <a:xfrm>
            <a:off x="690400" y="492275"/>
            <a:ext cx="77634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_1_2_2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767525" y="3966838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7"/>
          <p:cNvSpPr txBox="1"/>
          <p:nvPr>
            <p:ph idx="2" type="subTitle"/>
          </p:nvPr>
        </p:nvSpPr>
        <p:spPr>
          <a:xfrm>
            <a:off x="2698062" y="3974125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27"/>
          <p:cNvSpPr txBox="1"/>
          <p:nvPr>
            <p:ph idx="3" type="subTitle"/>
          </p:nvPr>
        </p:nvSpPr>
        <p:spPr>
          <a:xfrm>
            <a:off x="4628600" y="3963341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7"/>
          <p:cNvSpPr txBox="1"/>
          <p:nvPr>
            <p:ph idx="4" type="subTitle"/>
          </p:nvPr>
        </p:nvSpPr>
        <p:spPr>
          <a:xfrm>
            <a:off x="6563412" y="3963667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27"/>
          <p:cNvSpPr txBox="1"/>
          <p:nvPr>
            <p:ph idx="5" type="subTitle"/>
          </p:nvPr>
        </p:nvSpPr>
        <p:spPr>
          <a:xfrm>
            <a:off x="767375" y="3556661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6" type="subTitle"/>
          </p:nvPr>
        </p:nvSpPr>
        <p:spPr>
          <a:xfrm>
            <a:off x="2698062" y="3556650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7" type="subTitle"/>
          </p:nvPr>
        </p:nvSpPr>
        <p:spPr>
          <a:xfrm>
            <a:off x="4628600" y="3556650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8" type="subTitle"/>
          </p:nvPr>
        </p:nvSpPr>
        <p:spPr>
          <a:xfrm>
            <a:off x="6559137" y="3556325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hasCustomPrompt="1" idx="9" type="title"/>
          </p:nvPr>
        </p:nvSpPr>
        <p:spPr>
          <a:xfrm>
            <a:off x="1143875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/>
          <p:nvPr>
            <p:ph hasCustomPrompt="1" idx="13" type="title"/>
          </p:nvPr>
        </p:nvSpPr>
        <p:spPr>
          <a:xfrm>
            <a:off x="3074550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7"/>
          <p:cNvSpPr txBox="1"/>
          <p:nvPr>
            <p:ph hasCustomPrompt="1" idx="14" type="title"/>
          </p:nvPr>
        </p:nvSpPr>
        <p:spPr>
          <a:xfrm>
            <a:off x="5005225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/>
          <p:nvPr>
            <p:ph hasCustomPrompt="1" idx="15" type="title"/>
          </p:nvPr>
        </p:nvSpPr>
        <p:spPr>
          <a:xfrm>
            <a:off x="6935900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>
            <p:ph type="title"/>
          </p:nvPr>
        </p:nvSpPr>
        <p:spPr>
          <a:xfrm>
            <a:off x="2638500" y="1149300"/>
            <a:ext cx="3867000" cy="8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0"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2638500" y="2063251"/>
            <a:ext cx="38670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77" name="Google Shape;177;p28"/>
          <p:cNvSpPr txBox="1"/>
          <p:nvPr/>
        </p:nvSpPr>
        <p:spPr>
          <a:xfrm>
            <a:off x="2656250" y="3751825"/>
            <a:ext cx="3831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59" r="59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0" sz="115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1596700" y="305562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 sz="23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4804747" y="305562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4923247" y="3543247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1715375" y="3543247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5"/>
          <p:cNvSpPr txBox="1"/>
          <p:nvPr>
            <p:ph idx="4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5044200" y="1165900"/>
            <a:ext cx="29343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5044200" y="1815900"/>
            <a:ext cx="2934300" cy="21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0" l="59" r="59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89" r="99" t="0"/>
          <a:stretch/>
        </p:blipFill>
        <p:spPr>
          <a:xfrm>
            <a:off x="0" y="572"/>
            <a:ext cx="9144000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700800" y="1102150"/>
            <a:ext cx="38712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700800" y="1874425"/>
            <a:ext cx="38712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700800" y="696095"/>
            <a:ext cx="2214000" cy="186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grpSp>
        <p:nvGrpSpPr>
          <p:cNvPr id="45" name="Google Shape;45;p10"/>
          <p:cNvGrpSpPr/>
          <p:nvPr/>
        </p:nvGrpSpPr>
        <p:grpSpPr>
          <a:xfrm rot="-314594">
            <a:off x="697904" y="3638848"/>
            <a:ext cx="5417927" cy="4501663"/>
            <a:chOff x="-3" y="3778988"/>
            <a:chExt cx="4902105" cy="4073075"/>
          </a:xfrm>
        </p:grpSpPr>
        <p:sp>
          <p:nvSpPr>
            <p:cNvPr id="46" name="Google Shape;46;p10"/>
            <p:cNvSpPr/>
            <p:nvPr/>
          </p:nvSpPr>
          <p:spPr>
            <a:xfrm flipH="1" rot="10800000">
              <a:off x="-3" y="3778988"/>
              <a:ext cx="4902105" cy="4073075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" name="Google Shape;47;p10"/>
            <p:cNvSpPr/>
            <p:nvPr/>
          </p:nvSpPr>
          <p:spPr>
            <a:xfrm flipH="1" rot="-1634205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10"/>
          <p:cNvGrpSpPr/>
          <p:nvPr/>
        </p:nvGrpSpPr>
        <p:grpSpPr>
          <a:xfrm rot="899893">
            <a:off x="-1263539" y="-763369"/>
            <a:ext cx="5750159" cy="6398115"/>
            <a:chOff x="-2725550" y="-834739"/>
            <a:chExt cx="5203067" cy="5789374"/>
          </a:xfrm>
        </p:grpSpPr>
        <p:sp>
          <p:nvSpPr>
            <p:cNvPr id="49" name="Google Shape;49;p10"/>
            <p:cNvSpPr/>
            <p:nvPr/>
          </p:nvSpPr>
          <p:spPr>
            <a:xfrm flipH="1" rot="-6300050">
              <a:off x="-2575178" y="23471"/>
              <a:ext cx="4902323" cy="4072953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" name="Google Shape;50;p10"/>
            <p:cNvSpPr/>
            <p:nvPr/>
          </p:nvSpPr>
          <p:spPr>
            <a:xfrm flipH="1" rot="7938030">
              <a:off x="38884" y="2655423"/>
              <a:ext cx="1121514" cy="64133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 flipH="1" rot="2876940">
              <a:off x="718010" y="759910"/>
              <a:ext cx="1121542" cy="64154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b="1" sz="3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b="1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jpg"/><Relationship Id="rId4" Type="http://schemas.openxmlformats.org/officeDocument/2006/relationships/image" Target="../media/image23.png"/><Relationship Id="rId5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jpg"/><Relationship Id="rId4" Type="http://schemas.openxmlformats.org/officeDocument/2006/relationships/image" Target="../media/image36.jpg"/><Relationship Id="rId5" Type="http://schemas.openxmlformats.org/officeDocument/2006/relationships/image" Target="../media/image38.jpg"/><Relationship Id="rId6" Type="http://schemas.openxmlformats.org/officeDocument/2006/relationships/image" Target="../media/image4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 Banorte</a:t>
            </a:r>
            <a:endParaRPr/>
          </a:p>
        </p:txBody>
      </p:sp>
      <p:sp>
        <p:nvSpPr>
          <p:cNvPr id="190" name="Google Shape;190;p33"/>
          <p:cNvSpPr txBox="1"/>
          <p:nvPr>
            <p:ph idx="1" type="subTitle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Iron Lag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HackMty- Equipo 34</a:t>
            </a:r>
            <a:br>
              <a:rPr lang="en"/>
            </a:br>
            <a:r>
              <a:rPr lang="en"/>
              <a:t>Max Eduardo García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Angel Gramillo</a:t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54400"/>
            <a:ext cx="989100" cy="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934825" y="451725"/>
            <a:ext cx="4673400" cy="24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Método escogido (Modelo de pronóstico para estacionalidad y/o tendencia- WINTERS)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-3664700" y="0"/>
            <a:ext cx="759952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5695976" y="2649300"/>
            <a:ext cx="2912256" cy="24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/>
        </p:nvSpPr>
        <p:spPr>
          <a:xfrm>
            <a:off x="4234875" y="2739625"/>
            <a:ext cx="962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α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Β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Ƴ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ρ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Obtención de información</a:t>
            </a:r>
            <a:endParaRPr/>
          </a:p>
        </p:txBody>
      </p:sp>
      <p:cxnSp>
        <p:nvCxnSpPr>
          <p:cNvPr id="205" name="Google Shape;205;p35"/>
          <p:cNvCxnSpPr/>
          <p:nvPr/>
        </p:nvCxnSpPr>
        <p:spPr>
          <a:xfrm>
            <a:off x="4569475" y="1606150"/>
            <a:ext cx="0" cy="2736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625" y="1709363"/>
            <a:ext cx="4154075" cy="25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 txBox="1"/>
          <p:nvPr/>
        </p:nvSpPr>
        <p:spPr>
          <a:xfrm>
            <a:off x="3918175" y="1047575"/>
            <a:ext cx="1302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INEGI</a:t>
            </a:r>
            <a:endParaRPr b="1" sz="310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 rotWithShape="1">
          <a:blip r:embed="rId4">
            <a:alphaModFix/>
          </a:blip>
          <a:srcRect b="0" l="5758" r="0" t="0"/>
          <a:stretch/>
        </p:blipFill>
        <p:spPr>
          <a:xfrm>
            <a:off x="311400" y="1972775"/>
            <a:ext cx="4154074" cy="2003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idx="15" type="title"/>
          </p:nvPr>
        </p:nvSpPr>
        <p:spPr>
          <a:xfrm>
            <a:off x="471500" y="400200"/>
            <a:ext cx="8040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3896F"/>
                </a:solidFill>
              </a:rPr>
              <a:t>Desarrollo en EXCEL (Inflación quincenal)</a:t>
            </a:r>
            <a:endParaRPr>
              <a:solidFill>
                <a:srgbClr val="A3896F"/>
              </a:solidFill>
            </a:endParaRPr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50" y="1475200"/>
            <a:ext cx="4601649" cy="16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1050" y="1047500"/>
            <a:ext cx="2960750" cy="15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1049" y="2785375"/>
            <a:ext cx="2960750" cy="171676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8" name="Google Shape;218;p36"/>
          <p:cNvSpPr txBox="1"/>
          <p:nvPr/>
        </p:nvSpPr>
        <p:spPr>
          <a:xfrm>
            <a:off x="3518500" y="3505675"/>
            <a:ext cx="120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AEM=0.57</a:t>
            </a:r>
            <a:endParaRPr b="1" sz="1700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idx="15" type="title"/>
          </p:nvPr>
        </p:nvSpPr>
        <p:spPr>
          <a:xfrm>
            <a:off x="349175" y="392125"/>
            <a:ext cx="84336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Desarrollo en EXCEL (Inflación subyacente)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37"/>
          <p:cNvSpPr txBox="1"/>
          <p:nvPr/>
        </p:nvSpPr>
        <p:spPr>
          <a:xfrm>
            <a:off x="3370775" y="3505675"/>
            <a:ext cx="149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AEM=0.00428</a:t>
            </a:r>
            <a:endParaRPr b="1" sz="1700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295" y="1148225"/>
            <a:ext cx="3024154" cy="16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8300" y="2852575"/>
            <a:ext cx="3024149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00925"/>
            <a:ext cx="5263046" cy="21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1" type="subTitle"/>
          </p:nvPr>
        </p:nvSpPr>
        <p:spPr>
          <a:xfrm>
            <a:off x="2709150" y="1847109"/>
            <a:ext cx="3725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Aplicacion</a:t>
            </a:r>
            <a:r>
              <a:rPr lang="en"/>
              <a:t> MATLAB, debido a su buen rendimiento para </a:t>
            </a:r>
            <a:r>
              <a:rPr lang="en"/>
              <a:t>análisis</a:t>
            </a:r>
            <a:r>
              <a:rPr lang="en"/>
              <a:t> de datos.</a:t>
            </a:r>
            <a:endParaRPr/>
          </a:p>
        </p:txBody>
      </p:sp>
      <p:sp>
        <p:nvSpPr>
          <p:cNvPr id="233" name="Google Shape;233;p38"/>
          <p:cNvSpPr txBox="1"/>
          <p:nvPr>
            <p:ph type="title"/>
          </p:nvPr>
        </p:nvSpPr>
        <p:spPr>
          <a:xfrm>
            <a:off x="2786575" y="994794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</a:t>
            </a: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348" y="2633274"/>
            <a:ext cx="3145313" cy="235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750" y="861200"/>
            <a:ext cx="965775" cy="86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3574" y="1113413"/>
            <a:ext cx="965775" cy="9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450" y="860344"/>
            <a:ext cx="2475749" cy="1847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725" y="860350"/>
            <a:ext cx="2475741" cy="18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3725" y="2898623"/>
            <a:ext cx="2475749" cy="18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450" y="2898626"/>
            <a:ext cx="2475751" cy="1850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>
            <p:ph idx="4294967295" type="title"/>
          </p:nvPr>
        </p:nvSpPr>
        <p:spPr>
          <a:xfrm>
            <a:off x="2786700" y="79619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Resultados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7480200" y="2579050"/>
            <a:ext cx="146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AEM=0.7332</a:t>
            </a:r>
            <a:endParaRPr b="1" sz="1700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259800" y="2579050"/>
            <a:ext cx="146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AEM=0.496</a:t>
            </a:r>
            <a:endParaRPr b="1" sz="1700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8" name="Google Shape;248;p39"/>
          <p:cNvSpPr txBox="1"/>
          <p:nvPr>
            <p:ph idx="4294967295" type="title"/>
          </p:nvPr>
        </p:nvSpPr>
        <p:spPr>
          <a:xfrm>
            <a:off x="1488950" y="473725"/>
            <a:ext cx="59244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General		  |		Subyacente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40"/>
          <p:cNvGrpSpPr/>
          <p:nvPr/>
        </p:nvGrpSpPr>
        <p:grpSpPr>
          <a:xfrm>
            <a:off x="4863225" y="815550"/>
            <a:ext cx="1829400" cy="3501300"/>
            <a:chOff x="4863225" y="815550"/>
            <a:chExt cx="1829400" cy="3501300"/>
          </a:xfrm>
        </p:grpSpPr>
        <p:sp>
          <p:nvSpPr>
            <p:cNvPr id="254" name="Google Shape;254;p40"/>
            <p:cNvSpPr/>
            <p:nvPr/>
          </p:nvSpPr>
          <p:spPr>
            <a:xfrm>
              <a:off x="4863225" y="815550"/>
              <a:ext cx="1829400" cy="35013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5650267" y="3933822"/>
              <a:ext cx="255300" cy="255000"/>
            </a:xfrm>
            <a:prstGeom prst="ellipse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435938" y="953508"/>
              <a:ext cx="695700" cy="768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40"/>
          <p:cNvSpPr txBox="1"/>
          <p:nvPr>
            <p:ph type="title"/>
          </p:nvPr>
        </p:nvSpPr>
        <p:spPr>
          <a:xfrm>
            <a:off x="735550" y="1189025"/>
            <a:ext cx="35892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258" name="Google Shape;258;p40"/>
          <p:cNvSpPr txBox="1"/>
          <p:nvPr>
            <p:ph idx="1" type="subTitle"/>
          </p:nvPr>
        </p:nvSpPr>
        <p:spPr>
          <a:xfrm>
            <a:off x="347525" y="1842125"/>
            <a:ext cx="39771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Lind, Mason y Marchal. Estadística para administración y economía. McGraw-Hill,3a Edición. 2001.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Hanke y Wichern. Pronósticos en los negocios. Pearson, 9a edición. Mexico 2010.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minitab. (s. f.). Métodos y fórmulas para la Método de Winters - Minitab. (C) Minitab, LLC. All rights Reserved. 2019. Recuperado 29 de agosto de 2021, de https://support.minitab.com/es-mx/minitab/18/help-and-how-to/modeling-statistics/time-series/how-to/winters-method/methods-and-formulas/methods-and-formulas/#:%7E:text=El%20m%C3%A9todo%20de%20Winters%20utiliza,pron%C3%B3stico%20para%20generar%20los%20pron%C3%B3sticos.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Geografía, E. D. N. I. Y. (2021). Índice Nacional de Precios al Consumidor (INPC). INEGI. https://www.inegi.org.mx/temas/inpc/</a:t>
            </a:r>
            <a:endParaRPr sz="1000"/>
          </a:p>
        </p:txBody>
      </p:sp>
      <p:pic>
        <p:nvPicPr>
          <p:cNvPr id="259" name="Google Shape;259;p40"/>
          <p:cNvPicPr preferRelativeResize="0"/>
          <p:nvPr/>
        </p:nvPicPr>
        <p:blipFill rotWithShape="1">
          <a:blip r:embed="rId3">
            <a:alphaModFix/>
          </a:blip>
          <a:srcRect b="0" l="20795" r="46868" t="0"/>
          <a:stretch/>
        </p:blipFill>
        <p:spPr>
          <a:xfrm>
            <a:off x="5028000" y="1189025"/>
            <a:ext cx="1511578" cy="2629476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2638500" y="2163000"/>
            <a:ext cx="3867000" cy="8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Gracias</a:t>
            </a:r>
            <a:endParaRPr sz="6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