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9"/>
  </p:notesMasterIdLst>
  <p:sldIdLst>
    <p:sldId id="256" r:id="rId5"/>
    <p:sldId id="2146847054" r:id="rId6"/>
    <p:sldId id="262" r:id="rId7"/>
    <p:sldId id="263" r:id="rId8"/>
    <p:sldId id="265" r:id="rId9"/>
    <p:sldId id="266" r:id="rId10"/>
    <p:sldId id="2146847062" r:id="rId11"/>
    <p:sldId id="2146847080" r:id="rId12"/>
    <p:sldId id="2146847081" r:id="rId13"/>
    <p:sldId id="267" r:id="rId14"/>
    <p:sldId id="2146847063" r:id="rId15"/>
    <p:sldId id="2146847064" r:id="rId16"/>
    <p:sldId id="2146847065" r:id="rId17"/>
    <p:sldId id="2146847066" r:id="rId18"/>
    <p:sldId id="2146847067" r:id="rId19"/>
    <p:sldId id="2146847068" r:id="rId20"/>
    <p:sldId id="2146847069" r:id="rId21"/>
    <p:sldId id="2146847070" r:id="rId22"/>
    <p:sldId id="2146847071" r:id="rId23"/>
    <p:sldId id="2146847075" r:id="rId24"/>
    <p:sldId id="2146847072" r:id="rId25"/>
    <p:sldId id="2146847073" r:id="rId26"/>
    <p:sldId id="2146847074" r:id="rId27"/>
    <p:sldId id="2146847076" r:id="rId28"/>
    <p:sldId id="2146847077" r:id="rId29"/>
    <p:sldId id="2146847078" r:id="rId30"/>
    <p:sldId id="2146847079" r:id="rId31"/>
    <p:sldId id="268" r:id="rId32"/>
    <p:sldId id="2146847055" r:id="rId33"/>
    <p:sldId id="269" r:id="rId34"/>
    <p:sldId id="2146847059" r:id="rId35"/>
    <p:sldId id="2146847060" r:id="rId36"/>
    <p:sldId id="2146847061" r:id="rId37"/>
    <p:sldId id="25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AFD7B-1CA5-4A78-8668-73E6D48BD27C}" v="368" dt="2025-08-02T15:06:49.087"/>
    <p1510:client id="{E3C2188A-3028-42BD-9500-F305A73613CB}" v="3" dt="2025-08-03T07:03:40.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bm.com/cloud/object-storage" TargetMode="External"/><Relationship Id="rId2" Type="http://schemas.openxmlformats.org/officeDocument/2006/relationships/hyperlink" Target="https://www.ibm.com/cloud/watsonx" TargetMode="External"/><Relationship Id="rId1" Type="http://schemas.openxmlformats.org/officeDocument/2006/relationships/slideLayout" Target="../slideLayouts/slideLayout2.xml"/><Relationship Id="rId5" Type="http://schemas.openxmlformats.org/officeDocument/2006/relationships/hyperlink" Target="https://platform.openai.com/docs/guides/prompt-engineering" TargetMode="External"/><Relationship Id="rId4" Type="http://schemas.openxmlformats.org/officeDocument/2006/relationships/hyperlink" Target="https://github.com/josephrmartinez/recipe-datase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475973"/>
            <a:ext cx="9144000" cy="977778"/>
          </a:xfrm>
        </p:spPr>
        <p:txBody>
          <a:bodyPr>
            <a:normAutofit/>
          </a:bodyPr>
          <a:lstStyle/>
          <a:p>
            <a:pPr algn="ctr"/>
            <a:r>
              <a:rPr lang="en-US" sz="4000" b="1">
                <a:solidFill>
                  <a:schemeClr val="accent1"/>
                </a:solidFill>
                <a:latin typeface="Arial" panose="020B0604020202020204" pitchFamily="34" charset="0"/>
                <a:cs typeface="Arial" panose="020B0604020202020204" pitchFamily="34" charset="0"/>
              </a:rPr>
              <a:t>RECIPE PREPARATION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605063" y="4058588"/>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Mohit Bansal</a:t>
            </a:r>
          </a:p>
          <a:p>
            <a:r>
              <a:rPr lang="en-US" sz="2000" b="1" dirty="0">
                <a:solidFill>
                  <a:schemeClr val="accent1">
                    <a:lumMod val="75000"/>
                  </a:schemeClr>
                </a:solidFill>
                <a:latin typeface="Arial"/>
                <a:cs typeface="Arial"/>
              </a:rPr>
              <a:t>College Name – ITM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5108058"/>
          </a:xfrm>
        </p:spPr>
        <p:txBody>
          <a:bodyPr>
            <a:normAutofit fontScale="92500" lnSpcReduction="20000"/>
          </a:bodyPr>
          <a:lstStyle/>
          <a:p>
            <a:pPr marL="0" indent="0">
              <a:buNone/>
            </a:pPr>
            <a:r>
              <a:rPr lang="en-IN" sz="2400"/>
              <a:t>The Recipe Preparation Agent successfully generates personalized recipe instructions tailored to the user's available ingredients and dietary preferences. The system demonstrates effectiveness in retrieving and adapting recipe content using the RAG approach powered by IBM’s Granite foundation model.</a:t>
            </a:r>
          </a:p>
          <a:p>
            <a:r>
              <a:rPr lang="en-IN" sz="2400" b="1"/>
              <a:t>Observed Outcomes</a:t>
            </a:r>
          </a:p>
          <a:p>
            <a:pPr lvl="1"/>
            <a:r>
              <a:rPr lang="en-IN" sz="2100"/>
              <a:t>The agent retrieves </a:t>
            </a:r>
            <a:r>
              <a:rPr lang="en-IN" sz="2100" b="1"/>
              <a:t>relevant recipes</a:t>
            </a:r>
            <a:r>
              <a:rPr lang="en-IN" sz="2100"/>
              <a:t> with high semantic match to user-provided ingredients.</a:t>
            </a:r>
          </a:p>
          <a:p>
            <a:pPr lvl="1"/>
            <a:r>
              <a:rPr lang="en-IN" sz="2100"/>
              <a:t>IBM Granite LLM accurately </a:t>
            </a:r>
            <a:r>
              <a:rPr lang="en-IN" sz="2100" b="1"/>
              <a:t>adapts instructions</a:t>
            </a:r>
            <a:r>
              <a:rPr lang="en-IN" sz="2100"/>
              <a:t>, removes unavailable items, and suggests valid substitutions.</a:t>
            </a:r>
          </a:p>
          <a:p>
            <a:pPr lvl="1"/>
            <a:r>
              <a:rPr lang="en-IN" sz="2100"/>
              <a:t>Users receive </a:t>
            </a:r>
            <a:r>
              <a:rPr lang="en-IN" sz="2100" b="1"/>
              <a:t>complete, step-by-step cooking instructions</a:t>
            </a:r>
            <a:r>
              <a:rPr lang="en-IN" sz="2100"/>
              <a:t> tailored to their constraints and preferences.</a:t>
            </a:r>
          </a:p>
          <a:p>
            <a:r>
              <a:rPr lang="en-IN" sz="2400" b="1"/>
              <a:t>Examples of Output</a:t>
            </a:r>
          </a:p>
          <a:p>
            <a:pPr lvl="1"/>
            <a:r>
              <a:rPr lang="en-IN" sz="2100"/>
              <a:t>Given: </a:t>
            </a:r>
            <a:r>
              <a:rPr lang="en-IN" sz="2100" i="1"/>
              <a:t>“eggs, tomatoes, onions, rice”</a:t>
            </a:r>
            <a:br>
              <a:rPr lang="en-IN" sz="2100"/>
            </a:br>
            <a:r>
              <a:rPr lang="en-IN" sz="2100"/>
              <a:t>Output: </a:t>
            </a:r>
            <a:r>
              <a:rPr lang="en-IN" sz="2100" i="1"/>
              <a:t>Tomato Egg Fried Rice</a:t>
            </a:r>
            <a:r>
              <a:rPr lang="en-IN" sz="2100"/>
              <a:t> with precise steps, suggested substitutions like </a:t>
            </a:r>
            <a:r>
              <a:rPr lang="en-IN" sz="2100" i="1"/>
              <a:t>“use green peas instead of bell peppers”</a:t>
            </a:r>
            <a:r>
              <a:rPr lang="en-IN" sz="2100"/>
              <a:t>, and tips such as </a:t>
            </a:r>
            <a:r>
              <a:rPr lang="en-IN" sz="2100" i="1"/>
              <a:t>“best served with chutney or yogurt.”</a:t>
            </a:r>
            <a:endParaRPr lang="en-IN" sz="2100"/>
          </a:p>
          <a:p>
            <a:pPr marL="0" indent="0">
              <a:buNone/>
            </a:pPr>
            <a:r>
              <a:rPr lang="en-IN" sz="2400"/>
              <a:t>Visuals in forthcoming slides.</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F715-190F-51B6-F091-A0BBC6E769E8}"/>
              </a:ext>
            </a:extLst>
          </p:cNvPr>
          <p:cNvSpPr>
            <a:spLocks noGrp="1"/>
          </p:cNvSpPr>
          <p:nvPr>
            <p:ph type="title"/>
          </p:nvPr>
        </p:nvSpPr>
        <p:spPr/>
        <p:txBody>
          <a:bodyPr/>
          <a:lstStyle/>
          <a:p>
            <a:r>
              <a:rPr lang="en-IN"/>
              <a:t>Test Result 01 – 1/3</a:t>
            </a:r>
          </a:p>
        </p:txBody>
      </p:sp>
      <p:pic>
        <p:nvPicPr>
          <p:cNvPr id="5" name="Content Placeholder 4" descr="A screenshot of a computer&#10;&#10;AI-generated content may be incorrect.">
            <a:extLst>
              <a:ext uri="{FF2B5EF4-FFF2-40B4-BE49-F238E27FC236}">
                <a16:creationId xmlns:a16="http://schemas.microsoft.com/office/drawing/2014/main" id="{DB88BDC9-BD58-02EA-36FE-F01EE18C307D}"/>
              </a:ext>
            </a:extLst>
          </p:cNvPr>
          <p:cNvPicPr>
            <a:picLocks noGrp="1" noChangeAspect="1"/>
          </p:cNvPicPr>
          <p:nvPr>
            <p:ph idx="1"/>
          </p:nvPr>
        </p:nvPicPr>
        <p:blipFill>
          <a:blip r:embed="rId2"/>
          <a:stretch>
            <a:fillRect/>
          </a:stretch>
        </p:blipFill>
        <p:spPr>
          <a:xfrm>
            <a:off x="2127496" y="1762748"/>
            <a:ext cx="7937007" cy="4464566"/>
          </a:xfrm>
        </p:spPr>
      </p:pic>
      <p:sp>
        <p:nvSpPr>
          <p:cNvPr id="10" name="TextBox 9">
            <a:extLst>
              <a:ext uri="{FF2B5EF4-FFF2-40B4-BE49-F238E27FC236}">
                <a16:creationId xmlns:a16="http://schemas.microsoft.com/office/drawing/2014/main" id="{4674E35A-DD2E-D192-2868-665F9E3AF05E}"/>
              </a:ext>
            </a:extLst>
          </p:cNvPr>
          <p:cNvSpPr txBox="1"/>
          <p:nvPr/>
        </p:nvSpPr>
        <p:spPr>
          <a:xfrm>
            <a:off x="653144" y="1232452"/>
            <a:ext cx="5033942" cy="369332"/>
          </a:xfrm>
          <a:prstGeom prst="rect">
            <a:avLst/>
          </a:prstGeom>
          <a:noFill/>
        </p:spPr>
        <p:txBody>
          <a:bodyPr wrap="none" rtlCol="0">
            <a:spAutoFit/>
          </a:bodyPr>
          <a:lstStyle/>
          <a:p>
            <a:r>
              <a:rPr lang="en-IN" b="1"/>
              <a:t>Input</a:t>
            </a:r>
            <a:r>
              <a:rPr lang="en-IN"/>
              <a:t> – “I have rice, pulses, capsicum and beans.”</a:t>
            </a:r>
          </a:p>
        </p:txBody>
      </p:sp>
    </p:spTree>
    <p:extLst>
      <p:ext uri="{BB962C8B-B14F-4D97-AF65-F5344CB8AC3E}">
        <p14:creationId xmlns:p14="http://schemas.microsoft.com/office/powerpoint/2010/main" val="249273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F5A4-5E28-8A58-4DC5-24F110A4D8DE}"/>
              </a:ext>
            </a:extLst>
          </p:cNvPr>
          <p:cNvSpPr>
            <a:spLocks noGrp="1"/>
          </p:cNvSpPr>
          <p:nvPr>
            <p:ph type="title"/>
          </p:nvPr>
        </p:nvSpPr>
        <p:spPr/>
        <p:txBody>
          <a:bodyPr/>
          <a:lstStyle/>
          <a:p>
            <a:r>
              <a:rPr lang="en-IN"/>
              <a:t>Test Result 01 – 2/3</a:t>
            </a:r>
          </a:p>
        </p:txBody>
      </p:sp>
      <p:pic>
        <p:nvPicPr>
          <p:cNvPr id="7" name="Content Placeholder 6" descr="A screenshot of a computer&#10;&#10;AI-generated content may be incorrect.">
            <a:extLst>
              <a:ext uri="{FF2B5EF4-FFF2-40B4-BE49-F238E27FC236}">
                <a16:creationId xmlns:a16="http://schemas.microsoft.com/office/drawing/2014/main" id="{4ED384FC-115A-8178-AD69-5A3B92962E31}"/>
              </a:ext>
            </a:extLst>
          </p:cNvPr>
          <p:cNvPicPr>
            <a:picLocks noGrp="1" noChangeAspect="1"/>
          </p:cNvPicPr>
          <p:nvPr>
            <p:ph idx="1"/>
          </p:nvPr>
        </p:nvPicPr>
        <p:blipFill>
          <a:blip r:embed="rId2"/>
          <a:stretch>
            <a:fillRect/>
          </a:stretch>
        </p:blipFill>
        <p:spPr>
          <a:xfrm>
            <a:off x="1941689" y="1381761"/>
            <a:ext cx="8308622" cy="4673600"/>
          </a:xfrm>
          <a:prstGeom prst="rect">
            <a:avLst/>
          </a:prstGeom>
        </p:spPr>
      </p:pic>
    </p:spTree>
    <p:extLst>
      <p:ext uri="{BB962C8B-B14F-4D97-AF65-F5344CB8AC3E}">
        <p14:creationId xmlns:p14="http://schemas.microsoft.com/office/powerpoint/2010/main" val="361177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FE3C-B816-9E29-90CF-7717E75E9AB5}"/>
              </a:ext>
            </a:extLst>
          </p:cNvPr>
          <p:cNvSpPr>
            <a:spLocks noGrp="1"/>
          </p:cNvSpPr>
          <p:nvPr>
            <p:ph type="title"/>
          </p:nvPr>
        </p:nvSpPr>
        <p:spPr/>
        <p:txBody>
          <a:bodyPr/>
          <a:lstStyle/>
          <a:p>
            <a:r>
              <a:rPr lang="en-IN"/>
              <a:t>Test Result 01 – 3/3</a:t>
            </a:r>
          </a:p>
        </p:txBody>
      </p:sp>
      <p:pic>
        <p:nvPicPr>
          <p:cNvPr id="9" name="Content Placeholder 8" descr="A screenshot of a computer&#10;&#10;AI-generated content may be incorrect.">
            <a:extLst>
              <a:ext uri="{FF2B5EF4-FFF2-40B4-BE49-F238E27FC236}">
                <a16:creationId xmlns:a16="http://schemas.microsoft.com/office/drawing/2014/main" id="{8D4528D1-3CEE-B2ED-A697-796AE969A871}"/>
              </a:ext>
            </a:extLst>
          </p:cNvPr>
          <p:cNvPicPr>
            <a:picLocks noGrp="1" noChangeAspect="1"/>
          </p:cNvPicPr>
          <p:nvPr>
            <p:ph idx="1"/>
          </p:nvPr>
        </p:nvPicPr>
        <p:blipFill>
          <a:blip r:embed="rId2"/>
          <a:stretch>
            <a:fillRect/>
          </a:stretch>
        </p:blipFill>
        <p:spPr>
          <a:xfrm>
            <a:off x="1941689" y="1341943"/>
            <a:ext cx="8308622" cy="4673600"/>
          </a:xfrm>
          <a:prstGeom prst="rect">
            <a:avLst/>
          </a:prstGeom>
        </p:spPr>
      </p:pic>
    </p:spTree>
    <p:extLst>
      <p:ext uri="{BB962C8B-B14F-4D97-AF65-F5344CB8AC3E}">
        <p14:creationId xmlns:p14="http://schemas.microsoft.com/office/powerpoint/2010/main" val="44716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0766-2A33-8104-21CB-E4D6E6FC4E64}"/>
              </a:ext>
            </a:extLst>
          </p:cNvPr>
          <p:cNvSpPr>
            <a:spLocks noGrp="1"/>
          </p:cNvSpPr>
          <p:nvPr>
            <p:ph type="title"/>
          </p:nvPr>
        </p:nvSpPr>
        <p:spPr/>
        <p:txBody>
          <a:bodyPr/>
          <a:lstStyle/>
          <a:p>
            <a:r>
              <a:rPr lang="en-IN"/>
              <a:t>Test Result 02 – 1/3</a:t>
            </a:r>
          </a:p>
        </p:txBody>
      </p:sp>
      <p:pic>
        <p:nvPicPr>
          <p:cNvPr id="5" name="Content Placeholder 4" descr="A screenshot of a computer&#10;&#10;AI-generated content may be incorrect.">
            <a:extLst>
              <a:ext uri="{FF2B5EF4-FFF2-40B4-BE49-F238E27FC236}">
                <a16:creationId xmlns:a16="http://schemas.microsoft.com/office/drawing/2014/main" id="{B2E28B8C-5DA0-2EC2-FC51-E37F3A00A3BA}"/>
              </a:ext>
            </a:extLst>
          </p:cNvPr>
          <p:cNvPicPr>
            <a:picLocks noGrp="1" noChangeAspect="1"/>
          </p:cNvPicPr>
          <p:nvPr>
            <p:ph idx="1"/>
          </p:nvPr>
        </p:nvPicPr>
        <p:blipFill>
          <a:blip r:embed="rId2"/>
          <a:stretch>
            <a:fillRect/>
          </a:stretch>
        </p:blipFill>
        <p:spPr>
          <a:xfrm>
            <a:off x="2256450" y="1762748"/>
            <a:ext cx="7679099" cy="4319493"/>
          </a:xfrm>
        </p:spPr>
      </p:pic>
      <p:sp>
        <p:nvSpPr>
          <p:cNvPr id="6" name="TextBox 5">
            <a:extLst>
              <a:ext uri="{FF2B5EF4-FFF2-40B4-BE49-F238E27FC236}">
                <a16:creationId xmlns:a16="http://schemas.microsoft.com/office/drawing/2014/main" id="{95F68283-3296-4914-FA5F-79ECF7EC84FC}"/>
              </a:ext>
            </a:extLst>
          </p:cNvPr>
          <p:cNvSpPr txBox="1"/>
          <p:nvPr/>
        </p:nvSpPr>
        <p:spPr>
          <a:xfrm>
            <a:off x="581192" y="1232452"/>
            <a:ext cx="9075946" cy="369332"/>
          </a:xfrm>
          <a:prstGeom prst="rect">
            <a:avLst/>
          </a:prstGeom>
          <a:noFill/>
        </p:spPr>
        <p:txBody>
          <a:bodyPr wrap="none" rtlCol="0">
            <a:spAutoFit/>
          </a:bodyPr>
          <a:lstStyle/>
          <a:p>
            <a:r>
              <a:rPr lang="en-IN" b="1"/>
              <a:t>Input</a:t>
            </a:r>
            <a:r>
              <a:rPr lang="en-IN"/>
              <a:t> – “I have tomatoes, onions, garlic, and pasta. Can you suggest a simple dinner recipe.”</a:t>
            </a:r>
          </a:p>
        </p:txBody>
      </p:sp>
    </p:spTree>
    <p:extLst>
      <p:ext uri="{BB962C8B-B14F-4D97-AF65-F5344CB8AC3E}">
        <p14:creationId xmlns:p14="http://schemas.microsoft.com/office/powerpoint/2010/main" val="99887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AF84-2B80-3AC6-A425-1AF87C165BD1}"/>
              </a:ext>
            </a:extLst>
          </p:cNvPr>
          <p:cNvSpPr>
            <a:spLocks noGrp="1"/>
          </p:cNvSpPr>
          <p:nvPr>
            <p:ph type="title"/>
          </p:nvPr>
        </p:nvSpPr>
        <p:spPr/>
        <p:txBody>
          <a:bodyPr/>
          <a:lstStyle/>
          <a:p>
            <a:r>
              <a:rPr lang="en-IN"/>
              <a:t>Test Result 02 – 2/3</a:t>
            </a:r>
          </a:p>
        </p:txBody>
      </p:sp>
      <p:pic>
        <p:nvPicPr>
          <p:cNvPr id="5" name="Content Placeholder 4" descr="A screenshot of a computer&#10;&#10;AI-generated content may be incorrect.">
            <a:extLst>
              <a:ext uri="{FF2B5EF4-FFF2-40B4-BE49-F238E27FC236}">
                <a16:creationId xmlns:a16="http://schemas.microsoft.com/office/drawing/2014/main" id="{5D9E5587-6502-65D9-7A83-3BBB293A32CF}"/>
              </a:ext>
            </a:extLst>
          </p:cNvPr>
          <p:cNvPicPr>
            <a:picLocks noGrp="1" noChangeAspect="1"/>
          </p:cNvPicPr>
          <p:nvPr>
            <p:ph idx="1"/>
          </p:nvPr>
        </p:nvPicPr>
        <p:blipFill>
          <a:blip r:embed="rId2"/>
          <a:stretch>
            <a:fillRect/>
          </a:stretch>
        </p:blipFill>
        <p:spPr>
          <a:xfrm>
            <a:off x="1941689" y="1392185"/>
            <a:ext cx="8308622" cy="4673600"/>
          </a:xfrm>
        </p:spPr>
      </p:pic>
    </p:spTree>
    <p:extLst>
      <p:ext uri="{BB962C8B-B14F-4D97-AF65-F5344CB8AC3E}">
        <p14:creationId xmlns:p14="http://schemas.microsoft.com/office/powerpoint/2010/main" val="401202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3F34-4FB0-B172-BFB0-009336B00423}"/>
              </a:ext>
            </a:extLst>
          </p:cNvPr>
          <p:cNvSpPr>
            <a:spLocks noGrp="1"/>
          </p:cNvSpPr>
          <p:nvPr>
            <p:ph type="title"/>
          </p:nvPr>
        </p:nvSpPr>
        <p:spPr/>
        <p:txBody>
          <a:bodyPr/>
          <a:lstStyle/>
          <a:p>
            <a:r>
              <a:rPr lang="en-IN"/>
              <a:t>Test Result 02 – 3/3</a:t>
            </a:r>
          </a:p>
        </p:txBody>
      </p:sp>
      <p:pic>
        <p:nvPicPr>
          <p:cNvPr id="5" name="Content Placeholder 4" descr="A screenshot of a computer&#10;&#10;AI-generated content may be incorrect.">
            <a:extLst>
              <a:ext uri="{FF2B5EF4-FFF2-40B4-BE49-F238E27FC236}">
                <a16:creationId xmlns:a16="http://schemas.microsoft.com/office/drawing/2014/main" id="{16A6DC8C-1232-3A68-3A22-5FF8894F37C4}"/>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75562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BAD-54EA-490E-E7FD-387211F0BD2F}"/>
              </a:ext>
            </a:extLst>
          </p:cNvPr>
          <p:cNvSpPr>
            <a:spLocks noGrp="1"/>
          </p:cNvSpPr>
          <p:nvPr>
            <p:ph type="title"/>
          </p:nvPr>
        </p:nvSpPr>
        <p:spPr/>
        <p:txBody>
          <a:bodyPr/>
          <a:lstStyle/>
          <a:p>
            <a:r>
              <a:rPr lang="en-IN"/>
              <a:t>Test Result 03 – 1/4</a:t>
            </a:r>
          </a:p>
        </p:txBody>
      </p:sp>
      <p:pic>
        <p:nvPicPr>
          <p:cNvPr id="7" name="Content Placeholder 6" descr="A screenshot of a computer&#10;&#10;AI-generated content may be incorrect.">
            <a:extLst>
              <a:ext uri="{FF2B5EF4-FFF2-40B4-BE49-F238E27FC236}">
                <a16:creationId xmlns:a16="http://schemas.microsoft.com/office/drawing/2014/main" id="{76E318A0-7A2E-35E3-CDB2-80E83914870C}"/>
              </a:ext>
            </a:extLst>
          </p:cNvPr>
          <p:cNvPicPr>
            <a:picLocks noGrp="1" noChangeAspect="1"/>
          </p:cNvPicPr>
          <p:nvPr>
            <p:ph idx="1"/>
          </p:nvPr>
        </p:nvPicPr>
        <p:blipFill>
          <a:blip r:embed="rId2"/>
          <a:stretch>
            <a:fillRect/>
          </a:stretch>
        </p:blipFill>
        <p:spPr>
          <a:xfrm>
            <a:off x="1941689" y="1732603"/>
            <a:ext cx="8308622" cy="4673600"/>
          </a:xfrm>
        </p:spPr>
      </p:pic>
      <p:sp>
        <p:nvSpPr>
          <p:cNvPr id="8" name="TextBox 7">
            <a:extLst>
              <a:ext uri="{FF2B5EF4-FFF2-40B4-BE49-F238E27FC236}">
                <a16:creationId xmlns:a16="http://schemas.microsoft.com/office/drawing/2014/main" id="{DB5721EA-F39B-B791-3027-3AC6A95F3E0E}"/>
              </a:ext>
            </a:extLst>
          </p:cNvPr>
          <p:cNvSpPr txBox="1"/>
          <p:nvPr/>
        </p:nvSpPr>
        <p:spPr>
          <a:xfrm>
            <a:off x="581192" y="1202307"/>
            <a:ext cx="4733347" cy="369332"/>
          </a:xfrm>
          <a:prstGeom prst="rect">
            <a:avLst/>
          </a:prstGeom>
          <a:noFill/>
        </p:spPr>
        <p:txBody>
          <a:bodyPr wrap="none" rtlCol="0">
            <a:spAutoFit/>
          </a:bodyPr>
          <a:lstStyle/>
          <a:p>
            <a:r>
              <a:rPr lang="en-IN" b="1"/>
              <a:t>Input</a:t>
            </a:r>
            <a:r>
              <a:rPr lang="en-IN"/>
              <a:t> – “Noodles, capsicum, onions and eggs.”</a:t>
            </a:r>
          </a:p>
        </p:txBody>
      </p:sp>
    </p:spTree>
    <p:extLst>
      <p:ext uri="{BB962C8B-B14F-4D97-AF65-F5344CB8AC3E}">
        <p14:creationId xmlns:p14="http://schemas.microsoft.com/office/powerpoint/2010/main" val="401629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AD2B-3923-A76D-0418-ACA8FF53C8F8}"/>
              </a:ext>
            </a:extLst>
          </p:cNvPr>
          <p:cNvSpPr>
            <a:spLocks noGrp="1"/>
          </p:cNvSpPr>
          <p:nvPr>
            <p:ph type="title"/>
          </p:nvPr>
        </p:nvSpPr>
        <p:spPr/>
        <p:txBody>
          <a:bodyPr/>
          <a:lstStyle/>
          <a:p>
            <a:r>
              <a:rPr lang="en-IN"/>
              <a:t>Test Result 03 – 2/4</a:t>
            </a:r>
          </a:p>
        </p:txBody>
      </p:sp>
      <p:pic>
        <p:nvPicPr>
          <p:cNvPr id="5" name="Content Placeholder 4" descr="A screenshot of a computer&#10;&#10;AI-generated content may be incorrect.">
            <a:extLst>
              <a:ext uri="{FF2B5EF4-FFF2-40B4-BE49-F238E27FC236}">
                <a16:creationId xmlns:a16="http://schemas.microsoft.com/office/drawing/2014/main" id="{1E5F7FB7-8511-CBD4-E1B4-744D4748B409}"/>
              </a:ext>
            </a:extLst>
          </p:cNvPr>
          <p:cNvPicPr>
            <a:picLocks noGrp="1" noChangeAspect="1"/>
          </p:cNvPicPr>
          <p:nvPr>
            <p:ph idx="1"/>
          </p:nvPr>
        </p:nvPicPr>
        <p:blipFill>
          <a:blip r:embed="rId2"/>
          <a:stretch>
            <a:fillRect/>
          </a:stretch>
        </p:blipFill>
        <p:spPr>
          <a:xfrm>
            <a:off x="1941689" y="1414418"/>
            <a:ext cx="8308622" cy="4673600"/>
          </a:xfrm>
        </p:spPr>
      </p:pic>
    </p:spTree>
    <p:extLst>
      <p:ext uri="{BB962C8B-B14F-4D97-AF65-F5344CB8AC3E}">
        <p14:creationId xmlns:p14="http://schemas.microsoft.com/office/powerpoint/2010/main" val="404293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4BFC-DD92-4ACD-E1B0-1FE0D677C137}"/>
              </a:ext>
            </a:extLst>
          </p:cNvPr>
          <p:cNvSpPr>
            <a:spLocks noGrp="1"/>
          </p:cNvSpPr>
          <p:nvPr>
            <p:ph type="title"/>
          </p:nvPr>
        </p:nvSpPr>
        <p:spPr/>
        <p:txBody>
          <a:bodyPr/>
          <a:lstStyle/>
          <a:p>
            <a:r>
              <a:rPr lang="en-IN"/>
              <a:t>Test Result 03 – 3/4</a:t>
            </a:r>
          </a:p>
        </p:txBody>
      </p:sp>
      <p:pic>
        <p:nvPicPr>
          <p:cNvPr id="5" name="Content Placeholder 4" descr="A screenshot of a computer&#10;&#10;AI-generated content may be incorrect.">
            <a:extLst>
              <a:ext uri="{FF2B5EF4-FFF2-40B4-BE49-F238E27FC236}">
                <a16:creationId xmlns:a16="http://schemas.microsoft.com/office/drawing/2014/main" id="{7E0C5A0D-6DC9-428D-F3A8-F4B512E509F7}"/>
              </a:ext>
            </a:extLst>
          </p:cNvPr>
          <p:cNvPicPr>
            <a:picLocks noGrp="1" noChangeAspect="1"/>
          </p:cNvPicPr>
          <p:nvPr>
            <p:ph idx="1"/>
          </p:nvPr>
        </p:nvPicPr>
        <p:blipFill>
          <a:blip r:embed="rId2"/>
          <a:stretch>
            <a:fillRect/>
          </a:stretch>
        </p:blipFill>
        <p:spPr>
          <a:xfrm>
            <a:off x="1941689" y="1391809"/>
            <a:ext cx="8308622" cy="4673600"/>
          </a:xfrm>
        </p:spPr>
      </p:pic>
    </p:spTree>
    <p:extLst>
      <p:ext uri="{BB962C8B-B14F-4D97-AF65-F5344CB8AC3E}">
        <p14:creationId xmlns:p14="http://schemas.microsoft.com/office/powerpoint/2010/main" val="205186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a:latin typeface="Arial"/>
              <a:cs typeface="Arial"/>
            </a:endParaRPr>
          </a:p>
          <a:p>
            <a:pPr marL="305435" indent="-305435"/>
            <a:r>
              <a:rPr lang="en-US" sz="2000" b="1">
                <a:latin typeface="Arial"/>
                <a:ea typeface="+mn-lt"/>
                <a:cs typeface="Arial"/>
              </a:rPr>
              <a:t>Proposed 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807-B7E9-6EEC-7801-6D0CA493D5DD}"/>
              </a:ext>
            </a:extLst>
          </p:cNvPr>
          <p:cNvSpPr>
            <a:spLocks noGrp="1"/>
          </p:cNvSpPr>
          <p:nvPr>
            <p:ph type="title"/>
          </p:nvPr>
        </p:nvSpPr>
        <p:spPr/>
        <p:txBody>
          <a:bodyPr/>
          <a:lstStyle/>
          <a:p>
            <a:r>
              <a:rPr lang="en-IN"/>
              <a:t>Test Result 03 – 4/4</a:t>
            </a:r>
          </a:p>
        </p:txBody>
      </p:sp>
      <p:pic>
        <p:nvPicPr>
          <p:cNvPr id="5" name="Content Placeholder 4" descr="A screenshot of a computer&#10;&#10;AI-generated content may be incorrect.">
            <a:extLst>
              <a:ext uri="{FF2B5EF4-FFF2-40B4-BE49-F238E27FC236}">
                <a16:creationId xmlns:a16="http://schemas.microsoft.com/office/drawing/2014/main" id="{5D5CBEAF-7C8C-1A65-62F3-315FFC0D9868}"/>
              </a:ext>
            </a:extLst>
          </p:cNvPr>
          <p:cNvPicPr>
            <a:picLocks noGrp="1" noChangeAspect="1"/>
          </p:cNvPicPr>
          <p:nvPr>
            <p:ph idx="1"/>
          </p:nvPr>
        </p:nvPicPr>
        <p:blipFill>
          <a:blip r:embed="rId2"/>
          <a:stretch>
            <a:fillRect/>
          </a:stretch>
        </p:blipFill>
        <p:spPr>
          <a:xfrm>
            <a:off x="1941689" y="1331895"/>
            <a:ext cx="8308622" cy="4673600"/>
          </a:xfrm>
        </p:spPr>
      </p:pic>
    </p:spTree>
    <p:extLst>
      <p:ext uri="{BB962C8B-B14F-4D97-AF65-F5344CB8AC3E}">
        <p14:creationId xmlns:p14="http://schemas.microsoft.com/office/powerpoint/2010/main" val="214114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DD1-DA47-EFDB-EAA5-4BC4EA01D344}"/>
              </a:ext>
            </a:extLst>
          </p:cNvPr>
          <p:cNvSpPr>
            <a:spLocks noGrp="1"/>
          </p:cNvSpPr>
          <p:nvPr>
            <p:ph type="title"/>
          </p:nvPr>
        </p:nvSpPr>
        <p:spPr/>
        <p:txBody>
          <a:bodyPr>
            <a:normAutofit/>
          </a:bodyPr>
          <a:lstStyle/>
          <a:p>
            <a:r>
              <a:rPr lang="en-IN"/>
              <a:t>Test Result 04 – 1/3</a:t>
            </a:r>
          </a:p>
        </p:txBody>
      </p:sp>
      <p:pic>
        <p:nvPicPr>
          <p:cNvPr id="5" name="Content Placeholder 4" descr="A screenshot of a computer&#10;&#10;AI-generated content may be incorrect.">
            <a:extLst>
              <a:ext uri="{FF2B5EF4-FFF2-40B4-BE49-F238E27FC236}">
                <a16:creationId xmlns:a16="http://schemas.microsoft.com/office/drawing/2014/main" id="{14BBA3F9-6A26-DDC8-547F-A7D8DEF5C974}"/>
              </a:ext>
            </a:extLst>
          </p:cNvPr>
          <p:cNvPicPr>
            <a:picLocks noGrp="1" noChangeAspect="1"/>
          </p:cNvPicPr>
          <p:nvPr>
            <p:ph idx="1"/>
          </p:nvPr>
        </p:nvPicPr>
        <p:blipFill>
          <a:blip r:embed="rId2"/>
          <a:stretch>
            <a:fillRect/>
          </a:stretch>
        </p:blipFill>
        <p:spPr>
          <a:xfrm>
            <a:off x="1941689" y="1713733"/>
            <a:ext cx="8308622" cy="4673600"/>
          </a:xfrm>
        </p:spPr>
      </p:pic>
      <p:sp>
        <p:nvSpPr>
          <p:cNvPr id="6" name="TextBox 5">
            <a:extLst>
              <a:ext uri="{FF2B5EF4-FFF2-40B4-BE49-F238E27FC236}">
                <a16:creationId xmlns:a16="http://schemas.microsoft.com/office/drawing/2014/main" id="{B3AB07FA-5AC7-35AC-FCEF-4864542B8DE0}"/>
              </a:ext>
            </a:extLst>
          </p:cNvPr>
          <p:cNvSpPr txBox="1"/>
          <p:nvPr/>
        </p:nvSpPr>
        <p:spPr>
          <a:xfrm>
            <a:off x="581192" y="1232452"/>
            <a:ext cx="3748334" cy="369332"/>
          </a:xfrm>
          <a:prstGeom prst="rect">
            <a:avLst/>
          </a:prstGeom>
          <a:noFill/>
        </p:spPr>
        <p:txBody>
          <a:bodyPr wrap="none" rtlCol="0">
            <a:spAutoFit/>
          </a:bodyPr>
          <a:lstStyle/>
          <a:p>
            <a:r>
              <a:rPr lang="en-IN" b="1"/>
              <a:t>Input</a:t>
            </a:r>
            <a:r>
              <a:rPr lang="en-IN"/>
              <a:t> – “I have eggs, onions and oil.”</a:t>
            </a:r>
          </a:p>
        </p:txBody>
      </p:sp>
    </p:spTree>
    <p:extLst>
      <p:ext uri="{BB962C8B-B14F-4D97-AF65-F5344CB8AC3E}">
        <p14:creationId xmlns:p14="http://schemas.microsoft.com/office/powerpoint/2010/main" val="1426604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C1B6-E4EE-23FA-D907-6F6E56D0A356}"/>
              </a:ext>
            </a:extLst>
          </p:cNvPr>
          <p:cNvSpPr>
            <a:spLocks noGrp="1"/>
          </p:cNvSpPr>
          <p:nvPr>
            <p:ph type="title"/>
          </p:nvPr>
        </p:nvSpPr>
        <p:spPr/>
        <p:txBody>
          <a:bodyPr/>
          <a:lstStyle/>
          <a:p>
            <a:r>
              <a:rPr lang="en-IN"/>
              <a:t>Test Result 04 – 2/3</a:t>
            </a:r>
          </a:p>
        </p:txBody>
      </p:sp>
      <p:pic>
        <p:nvPicPr>
          <p:cNvPr id="5" name="Content Placeholder 4" descr="A screenshot of a computer&#10;&#10;AI-generated content may be incorrect.">
            <a:extLst>
              <a:ext uri="{FF2B5EF4-FFF2-40B4-BE49-F238E27FC236}">
                <a16:creationId xmlns:a16="http://schemas.microsoft.com/office/drawing/2014/main" id="{5980F09D-3CF1-E5C4-4700-2E3A8C067BBA}"/>
              </a:ext>
            </a:extLst>
          </p:cNvPr>
          <p:cNvPicPr>
            <a:picLocks noGrp="1" noChangeAspect="1"/>
          </p:cNvPicPr>
          <p:nvPr>
            <p:ph idx="1"/>
          </p:nvPr>
        </p:nvPicPr>
        <p:blipFill>
          <a:blip r:embed="rId2"/>
          <a:stretch>
            <a:fillRect/>
          </a:stretch>
        </p:blipFill>
        <p:spPr>
          <a:xfrm>
            <a:off x="1941689" y="1372089"/>
            <a:ext cx="8308622" cy="4673600"/>
          </a:xfrm>
        </p:spPr>
      </p:pic>
    </p:spTree>
    <p:extLst>
      <p:ext uri="{BB962C8B-B14F-4D97-AF65-F5344CB8AC3E}">
        <p14:creationId xmlns:p14="http://schemas.microsoft.com/office/powerpoint/2010/main" val="276222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F2C0-9FBE-E274-77AB-A3FAA816B6F8}"/>
              </a:ext>
            </a:extLst>
          </p:cNvPr>
          <p:cNvSpPr>
            <a:spLocks noGrp="1"/>
          </p:cNvSpPr>
          <p:nvPr>
            <p:ph type="title"/>
          </p:nvPr>
        </p:nvSpPr>
        <p:spPr/>
        <p:txBody>
          <a:bodyPr/>
          <a:lstStyle/>
          <a:p>
            <a:r>
              <a:rPr lang="en-IN"/>
              <a:t>Test Result 04 – 3/3</a:t>
            </a:r>
          </a:p>
        </p:txBody>
      </p:sp>
      <p:pic>
        <p:nvPicPr>
          <p:cNvPr id="5" name="Content Placeholder 4" descr="A screenshot of a computer&#10;&#10;AI-generated content may be incorrect.">
            <a:extLst>
              <a:ext uri="{FF2B5EF4-FFF2-40B4-BE49-F238E27FC236}">
                <a16:creationId xmlns:a16="http://schemas.microsoft.com/office/drawing/2014/main" id="{3B7EE5E1-FF1D-7889-D951-FFB0AC2C3400}"/>
              </a:ext>
            </a:extLst>
          </p:cNvPr>
          <p:cNvPicPr>
            <a:picLocks noGrp="1" noChangeAspect="1"/>
          </p:cNvPicPr>
          <p:nvPr>
            <p:ph idx="1"/>
          </p:nvPr>
        </p:nvPicPr>
        <p:blipFill>
          <a:blip r:embed="rId2"/>
          <a:stretch>
            <a:fillRect/>
          </a:stretch>
        </p:blipFill>
        <p:spPr>
          <a:xfrm>
            <a:off x="1941689" y="1414418"/>
            <a:ext cx="8308622" cy="4673600"/>
          </a:xfrm>
        </p:spPr>
      </p:pic>
    </p:spTree>
    <p:extLst>
      <p:ext uri="{BB962C8B-B14F-4D97-AF65-F5344CB8AC3E}">
        <p14:creationId xmlns:p14="http://schemas.microsoft.com/office/powerpoint/2010/main" val="237345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2F8B-EEE3-BD70-FDB1-50ABCC493E61}"/>
              </a:ext>
            </a:extLst>
          </p:cNvPr>
          <p:cNvSpPr>
            <a:spLocks noGrp="1"/>
          </p:cNvSpPr>
          <p:nvPr>
            <p:ph type="title"/>
          </p:nvPr>
        </p:nvSpPr>
        <p:spPr/>
        <p:txBody>
          <a:bodyPr/>
          <a:lstStyle/>
          <a:p>
            <a:r>
              <a:rPr lang="en-IN"/>
              <a:t>Test Result 05 – 1/4</a:t>
            </a:r>
          </a:p>
        </p:txBody>
      </p:sp>
      <p:pic>
        <p:nvPicPr>
          <p:cNvPr id="6" name="Content Placeholder 5" descr="A screenshot of a computer&#10;&#10;AI-generated content may be incorrect.">
            <a:extLst>
              <a:ext uri="{FF2B5EF4-FFF2-40B4-BE49-F238E27FC236}">
                <a16:creationId xmlns:a16="http://schemas.microsoft.com/office/drawing/2014/main" id="{B89B6A0A-456D-E68F-DF4F-8EA6EF8D4846}"/>
              </a:ext>
            </a:extLst>
          </p:cNvPr>
          <p:cNvPicPr>
            <a:picLocks noGrp="1" noChangeAspect="1"/>
          </p:cNvPicPr>
          <p:nvPr>
            <p:ph idx="1"/>
          </p:nvPr>
        </p:nvPicPr>
        <p:blipFill>
          <a:blip r:embed="rId2"/>
          <a:stretch>
            <a:fillRect/>
          </a:stretch>
        </p:blipFill>
        <p:spPr>
          <a:xfrm>
            <a:off x="1941689" y="1563007"/>
            <a:ext cx="8308622" cy="4673600"/>
          </a:xfrm>
        </p:spPr>
      </p:pic>
      <p:sp>
        <p:nvSpPr>
          <p:cNvPr id="4" name="TextBox 3">
            <a:extLst>
              <a:ext uri="{FF2B5EF4-FFF2-40B4-BE49-F238E27FC236}">
                <a16:creationId xmlns:a16="http://schemas.microsoft.com/office/drawing/2014/main" id="{033C73A9-92CC-5A37-8FBA-8480FD8BAC1D}"/>
              </a:ext>
            </a:extLst>
          </p:cNvPr>
          <p:cNvSpPr txBox="1"/>
          <p:nvPr/>
        </p:nvSpPr>
        <p:spPr>
          <a:xfrm>
            <a:off x="581192" y="1117360"/>
            <a:ext cx="3551485" cy="369332"/>
          </a:xfrm>
          <a:prstGeom prst="rect">
            <a:avLst/>
          </a:prstGeom>
          <a:noFill/>
        </p:spPr>
        <p:txBody>
          <a:bodyPr wrap="none" rtlCol="0">
            <a:spAutoFit/>
          </a:bodyPr>
          <a:lstStyle/>
          <a:p>
            <a:r>
              <a:rPr lang="en-IN" b="1"/>
              <a:t>Input</a:t>
            </a:r>
            <a:r>
              <a:rPr lang="en-IN"/>
              <a:t> – “Milk, capsicum and corn.”</a:t>
            </a:r>
          </a:p>
        </p:txBody>
      </p:sp>
    </p:spTree>
    <p:extLst>
      <p:ext uri="{BB962C8B-B14F-4D97-AF65-F5344CB8AC3E}">
        <p14:creationId xmlns:p14="http://schemas.microsoft.com/office/powerpoint/2010/main" val="1864609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54785-A5F5-F7BB-9FC6-A77F041A0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1F967-9197-599F-9FB0-C62A451D136A}"/>
              </a:ext>
            </a:extLst>
          </p:cNvPr>
          <p:cNvSpPr>
            <a:spLocks noGrp="1"/>
          </p:cNvSpPr>
          <p:nvPr>
            <p:ph type="title"/>
          </p:nvPr>
        </p:nvSpPr>
        <p:spPr/>
        <p:txBody>
          <a:bodyPr/>
          <a:lstStyle/>
          <a:p>
            <a:r>
              <a:rPr lang="en-IN"/>
              <a:t>Test Result 05 – 2/4</a:t>
            </a:r>
          </a:p>
        </p:txBody>
      </p:sp>
      <p:pic>
        <p:nvPicPr>
          <p:cNvPr id="5" name="Content Placeholder 4" descr="A screenshot of a computer screen&#10;&#10;AI-generated content may be incorrect.">
            <a:extLst>
              <a:ext uri="{FF2B5EF4-FFF2-40B4-BE49-F238E27FC236}">
                <a16:creationId xmlns:a16="http://schemas.microsoft.com/office/drawing/2014/main" id="{0B5073A1-961F-E67F-086B-9BF6A552EE1F}"/>
              </a:ext>
            </a:extLst>
          </p:cNvPr>
          <p:cNvPicPr>
            <a:picLocks noGrp="1" noChangeAspect="1"/>
          </p:cNvPicPr>
          <p:nvPr>
            <p:ph idx="1"/>
          </p:nvPr>
        </p:nvPicPr>
        <p:blipFill>
          <a:blip r:embed="rId2"/>
          <a:stretch>
            <a:fillRect/>
          </a:stretch>
        </p:blipFill>
        <p:spPr>
          <a:xfrm>
            <a:off x="1661762" y="1232452"/>
            <a:ext cx="8868476" cy="4988518"/>
          </a:xfrm>
        </p:spPr>
      </p:pic>
    </p:spTree>
    <p:extLst>
      <p:ext uri="{BB962C8B-B14F-4D97-AF65-F5344CB8AC3E}">
        <p14:creationId xmlns:p14="http://schemas.microsoft.com/office/powerpoint/2010/main" val="2201141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27745-B970-E88F-108A-54FE0FD915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59BD3-2D37-74DD-CA11-2074347F9DA8}"/>
              </a:ext>
            </a:extLst>
          </p:cNvPr>
          <p:cNvSpPr>
            <a:spLocks noGrp="1"/>
          </p:cNvSpPr>
          <p:nvPr>
            <p:ph type="title"/>
          </p:nvPr>
        </p:nvSpPr>
        <p:spPr/>
        <p:txBody>
          <a:bodyPr/>
          <a:lstStyle/>
          <a:p>
            <a:r>
              <a:rPr lang="en-IN"/>
              <a:t>Test Result 05 – 3/4</a:t>
            </a:r>
          </a:p>
        </p:txBody>
      </p:sp>
      <p:pic>
        <p:nvPicPr>
          <p:cNvPr id="5" name="Content Placeholder 4" descr="A screenshot of a computer&#10;&#10;AI-generated content may be incorrect.">
            <a:extLst>
              <a:ext uri="{FF2B5EF4-FFF2-40B4-BE49-F238E27FC236}">
                <a16:creationId xmlns:a16="http://schemas.microsoft.com/office/drawing/2014/main" id="{E141260B-E889-20E1-126E-CA10703F67DC}"/>
              </a:ext>
            </a:extLst>
          </p:cNvPr>
          <p:cNvPicPr>
            <a:picLocks noGrp="1" noChangeAspect="1"/>
          </p:cNvPicPr>
          <p:nvPr>
            <p:ph idx="1"/>
          </p:nvPr>
        </p:nvPicPr>
        <p:blipFill>
          <a:blip r:embed="rId2"/>
          <a:stretch>
            <a:fillRect/>
          </a:stretch>
        </p:blipFill>
        <p:spPr>
          <a:xfrm>
            <a:off x="1799833" y="1322657"/>
            <a:ext cx="8592333" cy="4833187"/>
          </a:xfrm>
        </p:spPr>
      </p:pic>
    </p:spTree>
    <p:extLst>
      <p:ext uri="{BB962C8B-B14F-4D97-AF65-F5344CB8AC3E}">
        <p14:creationId xmlns:p14="http://schemas.microsoft.com/office/powerpoint/2010/main" val="50544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17813-3FF5-A543-E9E5-4B17D3786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187E8-C6EA-B807-C331-9CDFC392F40B}"/>
              </a:ext>
            </a:extLst>
          </p:cNvPr>
          <p:cNvSpPr>
            <a:spLocks noGrp="1"/>
          </p:cNvSpPr>
          <p:nvPr>
            <p:ph type="title"/>
          </p:nvPr>
        </p:nvSpPr>
        <p:spPr/>
        <p:txBody>
          <a:bodyPr/>
          <a:lstStyle/>
          <a:p>
            <a:r>
              <a:rPr lang="en-IN"/>
              <a:t>Test Result 05 – 4/4</a:t>
            </a:r>
          </a:p>
        </p:txBody>
      </p:sp>
      <p:pic>
        <p:nvPicPr>
          <p:cNvPr id="5" name="Content Placeholder 4" descr="A screenshot of a computer screen&#10;&#10;AI-generated content may be incorrect.">
            <a:extLst>
              <a:ext uri="{FF2B5EF4-FFF2-40B4-BE49-F238E27FC236}">
                <a16:creationId xmlns:a16="http://schemas.microsoft.com/office/drawing/2014/main" id="{F49F2422-3386-504B-49CB-0F4D8A38209B}"/>
              </a:ext>
            </a:extLst>
          </p:cNvPr>
          <p:cNvPicPr>
            <a:picLocks noGrp="1" noChangeAspect="1"/>
          </p:cNvPicPr>
          <p:nvPr>
            <p:ph idx="1"/>
          </p:nvPr>
        </p:nvPicPr>
        <p:blipFill>
          <a:blip r:embed="rId2"/>
          <a:stretch>
            <a:fillRect/>
          </a:stretch>
        </p:blipFill>
        <p:spPr>
          <a:xfrm>
            <a:off x="1754616" y="1271787"/>
            <a:ext cx="8682768" cy="4884057"/>
          </a:xfrm>
        </p:spPr>
      </p:pic>
    </p:spTree>
    <p:extLst>
      <p:ext uri="{BB962C8B-B14F-4D97-AF65-F5344CB8AC3E}">
        <p14:creationId xmlns:p14="http://schemas.microsoft.com/office/powerpoint/2010/main" val="2490516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593429"/>
            <a:ext cx="11029615" cy="4673324"/>
          </a:xfrm>
        </p:spPr>
        <p:txBody>
          <a:bodyPr>
            <a:noAutofit/>
          </a:bodyPr>
          <a:lstStyle/>
          <a:p>
            <a:r>
              <a:rPr lang="en-IN" sz="1600">
                <a:latin typeface="Arial" panose="020B0604020202020204" pitchFamily="34" charset="0"/>
                <a:cs typeface="Arial" panose="020B0604020202020204" pitchFamily="34" charset="0"/>
              </a:rPr>
              <a:t>The Recipe Preparation Agent effectively demonstrates how AI can simplify everyday cooking by transforming available ingredients into practical, personalized recipes. By leveraging IBM Cloud’s </a:t>
            </a:r>
            <a:r>
              <a:rPr lang="en-IN" sz="1600" err="1">
                <a:latin typeface="Arial" panose="020B0604020202020204" pitchFamily="34" charset="0"/>
                <a:cs typeface="Arial" panose="020B0604020202020204" pitchFamily="34" charset="0"/>
              </a:rPr>
              <a:t>Watsonx</a:t>
            </a:r>
            <a:r>
              <a:rPr lang="en-IN" sz="1600">
                <a:latin typeface="Arial" panose="020B0604020202020204" pitchFamily="34" charset="0"/>
                <a:cs typeface="Arial" panose="020B0604020202020204" pitchFamily="34" charset="0"/>
              </a:rPr>
              <a:t>, Granite models, and Agent Lab, the system successfully retrieves and adapts recipes in real-time, providing users with step-by-step cooking guidance while considering ingredient limitations and dietary needs.</a:t>
            </a:r>
          </a:p>
          <a:p>
            <a:r>
              <a:rPr lang="en-IN" sz="1600">
                <a:latin typeface="Arial" panose="020B0604020202020204" pitchFamily="34" charset="0"/>
                <a:cs typeface="Arial" panose="020B0604020202020204" pitchFamily="34" charset="0"/>
              </a:rPr>
              <a:t>This AI-powered approach not only helps reduce food waste and save time but also makes meal preparation more accessible and sustainable.</a:t>
            </a:r>
          </a:p>
          <a:p>
            <a:r>
              <a:rPr lang="en-IN" sz="1600" b="1">
                <a:latin typeface="Arial" panose="020B0604020202020204" pitchFamily="34" charset="0"/>
                <a:cs typeface="Arial" panose="020B0604020202020204" pitchFamily="34" charset="0"/>
              </a:rPr>
              <a:t>Key Takeaways</a:t>
            </a:r>
          </a:p>
          <a:p>
            <a:pPr lvl="1"/>
            <a:r>
              <a:rPr lang="en-IN" sz="1600">
                <a:latin typeface="Arial" panose="020B0604020202020204" pitchFamily="34" charset="0"/>
                <a:cs typeface="Arial" panose="020B0604020202020204" pitchFamily="34" charset="0"/>
              </a:rPr>
              <a:t>Successfully implemented a </a:t>
            </a:r>
            <a:r>
              <a:rPr lang="en-IN" sz="1600" b="1">
                <a:latin typeface="Arial" panose="020B0604020202020204" pitchFamily="34" charset="0"/>
                <a:cs typeface="Arial" panose="020B0604020202020204" pitchFamily="34" charset="0"/>
              </a:rPr>
              <a:t>RAG-based system</a:t>
            </a:r>
            <a:r>
              <a:rPr lang="en-IN" sz="1600">
                <a:latin typeface="Arial" panose="020B0604020202020204" pitchFamily="34" charset="0"/>
                <a:cs typeface="Arial" panose="020B0604020202020204" pitchFamily="34" charset="0"/>
              </a:rPr>
              <a:t> using IBM services for intelligent recipe generation.</a:t>
            </a:r>
          </a:p>
          <a:p>
            <a:pPr lvl="1"/>
            <a:r>
              <a:rPr lang="en-IN" sz="1600">
                <a:latin typeface="Arial" panose="020B0604020202020204" pitchFamily="34" charset="0"/>
                <a:cs typeface="Arial" panose="020B0604020202020204" pitchFamily="34" charset="0"/>
              </a:rPr>
              <a:t>Demonstrated that AI can enhance user experience in day-to-day cooking tasks.</a:t>
            </a:r>
          </a:p>
          <a:p>
            <a:pPr lvl="1"/>
            <a:r>
              <a:rPr lang="en-IN" sz="1600">
                <a:latin typeface="Arial" panose="020B0604020202020204" pitchFamily="34" charset="0"/>
                <a:cs typeface="Arial" panose="020B0604020202020204" pitchFamily="34" charset="0"/>
              </a:rPr>
              <a:t>Validated the importance of </a:t>
            </a:r>
            <a:r>
              <a:rPr lang="en-IN" sz="1600" b="1">
                <a:latin typeface="Arial" panose="020B0604020202020204" pitchFamily="34" charset="0"/>
                <a:cs typeface="Arial" panose="020B0604020202020204" pitchFamily="34" charset="0"/>
              </a:rPr>
              <a:t>semantic retrieval</a:t>
            </a:r>
            <a:r>
              <a:rPr lang="en-IN" sz="1600">
                <a:latin typeface="Arial" panose="020B0604020202020204" pitchFamily="34" charset="0"/>
                <a:cs typeface="Arial" panose="020B0604020202020204" pitchFamily="34" charset="0"/>
              </a:rPr>
              <a:t> and </a:t>
            </a:r>
            <a:r>
              <a:rPr lang="en-IN" sz="1600" b="1">
                <a:latin typeface="Arial" panose="020B0604020202020204" pitchFamily="34" charset="0"/>
                <a:cs typeface="Arial" panose="020B0604020202020204" pitchFamily="34" charset="0"/>
              </a:rPr>
              <a:t>prompt-based adaptation</a:t>
            </a:r>
            <a:r>
              <a:rPr lang="en-IN" sz="1600">
                <a:latin typeface="Arial" panose="020B0604020202020204" pitchFamily="34" charset="0"/>
                <a:cs typeface="Arial" panose="020B0604020202020204" pitchFamily="34" charset="0"/>
              </a:rPr>
              <a:t> in generating context-aware responses.</a:t>
            </a:r>
          </a:p>
          <a:p>
            <a:r>
              <a:rPr lang="en-IN" sz="1600" b="1">
                <a:latin typeface="Arial" panose="020B0604020202020204" pitchFamily="34" charset="0"/>
                <a:cs typeface="Arial" panose="020B0604020202020204" pitchFamily="34" charset="0"/>
              </a:rPr>
              <a:t>Challenges &amp; Improvements</a:t>
            </a:r>
          </a:p>
          <a:p>
            <a:pPr lvl="1"/>
            <a:r>
              <a:rPr lang="en-IN" sz="1600">
                <a:latin typeface="Arial" panose="020B0604020202020204" pitchFamily="34" charset="0"/>
                <a:cs typeface="Arial" panose="020B0604020202020204" pitchFamily="34" charset="0"/>
              </a:rPr>
              <a:t>Fine-tuning prompts for highly specific ingredient scenarios</a:t>
            </a:r>
          </a:p>
          <a:p>
            <a:pPr lvl="1"/>
            <a:r>
              <a:rPr lang="en-IN" sz="1600">
                <a:latin typeface="Arial" panose="020B0604020202020204" pitchFamily="34" charset="0"/>
                <a:cs typeface="Arial" panose="020B0604020202020204" pitchFamily="34" charset="0"/>
              </a:rPr>
              <a:t>Expanding recipe diversity to cover more cuisines and dietary categories</a:t>
            </a:r>
          </a:p>
          <a:p>
            <a:pPr lvl="1"/>
            <a:r>
              <a:rPr lang="en-IN" sz="1600">
                <a:latin typeface="Arial" panose="020B0604020202020204" pitchFamily="34" charset="0"/>
                <a:cs typeface="Arial" panose="020B0604020202020204" pitchFamily="34" charset="0"/>
              </a:rPr>
              <a:t>Enhancing evaluation through structured user feedback and analytics</a:t>
            </a:r>
          </a:p>
          <a:p>
            <a:pPr marL="324000" lvl="1" indent="0">
              <a:buNone/>
            </a:pPr>
            <a:endParaRPr lang="en-I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711316"/>
          </a:xfrm>
        </p:spPr>
        <p:txBody>
          <a:bodyPr>
            <a:noAutofit/>
          </a:bodyPr>
          <a:lstStyle/>
          <a:p>
            <a:pPr marL="0" indent="0">
              <a:buNone/>
            </a:pPr>
            <a:endParaRPr lang="en-US" sz="1200" b="1">
              <a:latin typeface="Arial" panose="020B0604020202020204" pitchFamily="34" charset="0"/>
              <a:cs typeface="Arial" panose="020B0604020202020204" pitchFamily="34" charset="0"/>
            </a:endParaRPr>
          </a:p>
          <a:p>
            <a:pPr marL="305435" indent="-305435"/>
            <a:r>
              <a:rPr lang="en-IN" sz="1200">
                <a:latin typeface="Arial" panose="020B0604020202020204" pitchFamily="34" charset="0"/>
                <a:cs typeface="Arial" panose="020B0604020202020204" pitchFamily="34" charset="0"/>
              </a:rPr>
              <a:t>The Recipe Preparation Agent holds strong potential for further development and real-world deployment. Future enhancements can significantly expand its capabilities, improve performance, and enrich the overall user experience.</a:t>
            </a:r>
          </a:p>
          <a:p>
            <a:pPr marL="305435" indent="-305435"/>
            <a:endParaRPr lang="en-IN" sz="1200">
              <a:latin typeface="Arial" panose="020B0604020202020204" pitchFamily="34" charset="0"/>
              <a:cs typeface="Arial" panose="020B0604020202020204" pitchFamily="34" charset="0"/>
            </a:endParaRPr>
          </a:p>
          <a:p>
            <a:r>
              <a:rPr lang="en-IN" sz="1200" b="1">
                <a:latin typeface="Arial" panose="020B0604020202020204" pitchFamily="34" charset="0"/>
                <a:cs typeface="Arial" panose="020B0604020202020204" pitchFamily="34" charset="0"/>
              </a:rPr>
              <a:t>Planned Enhancements</a:t>
            </a:r>
          </a:p>
          <a:p>
            <a:pPr lvl="1"/>
            <a:r>
              <a:rPr lang="en-IN" sz="1200" b="1">
                <a:latin typeface="Arial" panose="020B0604020202020204" pitchFamily="34" charset="0"/>
                <a:cs typeface="Arial" panose="020B0604020202020204" pitchFamily="34" charset="0"/>
              </a:rPr>
              <a:t>Dataset Expansion</a:t>
            </a:r>
            <a:r>
              <a:rPr lang="en-IN" sz="1200">
                <a:latin typeface="Arial" panose="020B0604020202020204" pitchFamily="34" charset="0"/>
                <a:cs typeface="Arial" panose="020B0604020202020204" pitchFamily="34" charset="0"/>
              </a:rPr>
              <a:t>: Incorporate global, regional, and culturally diverse recipes with nutritional data for a broader user base.</a:t>
            </a:r>
          </a:p>
          <a:p>
            <a:pPr lvl="1"/>
            <a:r>
              <a:rPr lang="en-IN" sz="1200" b="1">
                <a:latin typeface="Arial" panose="020B0604020202020204" pitchFamily="34" charset="0"/>
                <a:cs typeface="Arial" panose="020B0604020202020204" pitchFamily="34" charset="0"/>
              </a:rPr>
              <a:t>Multilingual Support</a:t>
            </a:r>
            <a:r>
              <a:rPr lang="en-IN" sz="1200">
                <a:latin typeface="Arial" panose="020B0604020202020204" pitchFamily="34" charset="0"/>
                <a:cs typeface="Arial" panose="020B0604020202020204" pitchFamily="34" charset="0"/>
              </a:rPr>
              <a:t>: Generate and retrieve recipes in multiple languages for international accessibility.</a:t>
            </a:r>
          </a:p>
          <a:p>
            <a:pPr lvl="1"/>
            <a:r>
              <a:rPr lang="en-IN" sz="1200" b="1">
                <a:latin typeface="Arial" panose="020B0604020202020204" pitchFamily="34" charset="0"/>
                <a:cs typeface="Arial" panose="020B0604020202020204" pitchFamily="34" charset="0"/>
              </a:rPr>
              <a:t>Voice-Based Interaction</a:t>
            </a:r>
            <a:r>
              <a:rPr lang="en-IN" sz="1200">
                <a:latin typeface="Arial" panose="020B0604020202020204" pitchFamily="34" charset="0"/>
                <a:cs typeface="Arial" panose="020B0604020202020204" pitchFamily="34" charset="0"/>
              </a:rPr>
              <a:t>: Integrate speech recognition to enable hands-free cooking assistance through voice commands.</a:t>
            </a:r>
          </a:p>
          <a:p>
            <a:pPr lvl="1"/>
            <a:endParaRPr lang="en-IN" sz="1200">
              <a:latin typeface="Arial" panose="020B0604020202020204" pitchFamily="34" charset="0"/>
              <a:cs typeface="Arial" panose="020B0604020202020204" pitchFamily="34" charset="0"/>
            </a:endParaRPr>
          </a:p>
          <a:p>
            <a:r>
              <a:rPr lang="en-IN" sz="1200" b="1">
                <a:latin typeface="Arial" panose="020B0604020202020204" pitchFamily="34" charset="0"/>
                <a:cs typeface="Arial" panose="020B0604020202020204" pitchFamily="34" charset="0"/>
              </a:rPr>
              <a:t>Technological Advancements</a:t>
            </a:r>
          </a:p>
          <a:p>
            <a:pPr lvl="1"/>
            <a:r>
              <a:rPr lang="en-IN" sz="1200" b="1">
                <a:latin typeface="Arial" panose="020B0604020202020204" pitchFamily="34" charset="0"/>
                <a:cs typeface="Arial" panose="020B0604020202020204" pitchFamily="34" charset="0"/>
              </a:rPr>
              <a:t>Real-time Grocery API Integration</a:t>
            </a:r>
            <a:r>
              <a:rPr lang="en-IN" sz="1200">
                <a:latin typeface="Arial" panose="020B0604020202020204" pitchFamily="34" charset="0"/>
                <a:cs typeface="Arial" panose="020B0604020202020204" pitchFamily="34" charset="0"/>
              </a:rPr>
              <a:t>: Suggest additional ingredients based on local store availability and pricing.</a:t>
            </a:r>
          </a:p>
          <a:p>
            <a:pPr lvl="1"/>
            <a:r>
              <a:rPr lang="en-IN" sz="1200" b="1">
                <a:latin typeface="Arial" panose="020B0604020202020204" pitchFamily="34" charset="0"/>
                <a:cs typeface="Arial" panose="020B0604020202020204" pitchFamily="34" charset="0"/>
              </a:rPr>
              <a:t>User Personalization</a:t>
            </a:r>
            <a:r>
              <a:rPr lang="en-IN" sz="1200">
                <a:latin typeface="Arial" panose="020B0604020202020204" pitchFamily="34" charset="0"/>
                <a:cs typeface="Arial" panose="020B0604020202020204" pitchFamily="34" charset="0"/>
              </a:rPr>
              <a:t>: Build user profiles to provide more personalized recommendations based on history, preferences, and feedback.</a:t>
            </a:r>
          </a:p>
          <a:p>
            <a:pPr lvl="1"/>
            <a:r>
              <a:rPr lang="en-IN" sz="1200" b="1">
                <a:latin typeface="Arial" panose="020B0604020202020204" pitchFamily="34" charset="0"/>
                <a:cs typeface="Arial" panose="020B0604020202020204" pitchFamily="34" charset="0"/>
              </a:rPr>
              <a:t>Advanced Retrieval Techniques</a:t>
            </a:r>
            <a:r>
              <a:rPr lang="en-IN" sz="1200">
                <a:latin typeface="Arial" panose="020B0604020202020204" pitchFamily="34" charset="0"/>
                <a:cs typeface="Arial" panose="020B0604020202020204" pitchFamily="34" charset="0"/>
              </a:rPr>
              <a:t>: Optimize RAG using vector databases and more sophisticated semantic search algorithms.</a:t>
            </a:r>
          </a:p>
          <a:p>
            <a:pPr marL="324000" lvl="1" indent="0">
              <a:buNone/>
            </a:pPr>
            <a:endParaRPr lang="en-IN" sz="1200">
              <a:latin typeface="Arial" panose="020B0604020202020204" pitchFamily="34" charset="0"/>
              <a:cs typeface="Arial" panose="020B0604020202020204" pitchFamily="34" charset="0"/>
            </a:endParaRPr>
          </a:p>
          <a:p>
            <a:r>
              <a:rPr lang="en-IN" sz="1200" b="1">
                <a:latin typeface="Arial" panose="020B0604020202020204" pitchFamily="34" charset="0"/>
                <a:cs typeface="Arial" panose="020B0604020202020204" pitchFamily="34" charset="0"/>
              </a:rPr>
              <a:t>Scalability &amp; Deployment</a:t>
            </a:r>
          </a:p>
          <a:p>
            <a:pPr lvl="1"/>
            <a:r>
              <a:rPr lang="en-IN" sz="1200">
                <a:latin typeface="Arial" panose="020B0604020202020204" pitchFamily="34" charset="0"/>
                <a:cs typeface="Arial" panose="020B0604020202020204" pitchFamily="34" charset="0"/>
              </a:rPr>
              <a:t>Deploy the system as a full-scale web or mobile app.</a:t>
            </a:r>
          </a:p>
          <a:p>
            <a:pPr lvl="1"/>
            <a:r>
              <a:rPr lang="en-IN" sz="1200">
                <a:latin typeface="Arial" panose="020B0604020202020204" pitchFamily="34" charset="0"/>
                <a:cs typeface="Arial" panose="020B0604020202020204" pitchFamily="34" charset="0"/>
              </a:rPr>
              <a:t>Consider integration with smart kitchen devices or IoT platforms.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500" b="1">
                <a:latin typeface="Arial" panose="020B0604020202020204" pitchFamily="34" charset="0"/>
                <a:cs typeface="Arial" panose="020B0604020202020204" pitchFamily="34" charset="0"/>
              </a:rPr>
              <a:t>Statement 16. </a:t>
            </a:r>
          </a:p>
          <a:p>
            <a:pPr marL="0" indent="0">
              <a:buNone/>
            </a:pPr>
            <a:r>
              <a:rPr lang="en-IN" sz="2500">
                <a:latin typeface="Arial" panose="020B0604020202020204" pitchFamily="34" charset="0"/>
                <a:cs typeface="Arial" panose="020B0604020202020204" pitchFamily="34" charset="0"/>
              </a:rPr>
              <a:t>The </a:t>
            </a:r>
            <a:r>
              <a:rPr lang="en-IN" sz="2500" b="1">
                <a:latin typeface="Arial" panose="020B0604020202020204" pitchFamily="34" charset="0"/>
                <a:cs typeface="Arial" panose="020B0604020202020204" pitchFamily="34" charset="0"/>
              </a:rPr>
              <a:t>Recipe Preparation Agent </a:t>
            </a:r>
            <a:r>
              <a:rPr lang="en-IN" sz="2500">
                <a:latin typeface="Arial" panose="020B0604020202020204" pitchFamily="34" charset="0"/>
                <a:cs typeface="Arial" panose="020B0604020202020204" pitchFamily="34" charset="0"/>
              </a:rPr>
              <a:t>helps users cook meals using only the ingredients they have on hand. By inputting available groceries, users receive tailored recipe suggestions using a RAG-based AI system. The agent retrieves relevant recipes and generates step-by-step instructions adapted to ingredient limitations. It offers substitutions, cooking tips, and dietary adjustments based on user preferences or restrictions. Designed to reduce food waste and save time, it turns pantry items into practical meal solutions. </a:t>
            </a:r>
          </a:p>
          <a:p>
            <a:pPr marL="0" indent="0">
              <a:buNone/>
            </a:pPr>
            <a:r>
              <a:rPr lang="en-IN" sz="2500">
                <a:latin typeface="Arial" panose="020B0604020202020204" pitchFamily="34" charset="0"/>
                <a:cs typeface="Arial" panose="020B0604020202020204" pitchFamily="34" charset="0"/>
              </a:rPr>
              <a:t>This AI assistant makes everyday cooking smarter, simpler, and more sustainable.</a:t>
            </a:r>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IN" sz="2400" b="1"/>
              <a:t>IBM </a:t>
            </a:r>
            <a:r>
              <a:rPr lang="en-IN" sz="2400" b="1" err="1"/>
              <a:t>Watsonx</a:t>
            </a:r>
            <a:r>
              <a:rPr lang="en-IN" sz="2400" b="1"/>
              <a:t> Documentation</a:t>
            </a:r>
            <a:br>
              <a:rPr lang="en-IN" sz="2400"/>
            </a:br>
            <a:r>
              <a:rPr lang="en-IN" sz="2400">
                <a:hlinkClick r:id="rId2"/>
              </a:rPr>
              <a:t>https://www.ibm.com/cloud/watsonx</a:t>
            </a:r>
            <a:br>
              <a:rPr lang="en-IN" sz="2400"/>
            </a:br>
            <a:r>
              <a:rPr lang="en-IN" sz="2400" i="1"/>
              <a:t>Official documentation for Watsonx.ai, Agent Lab, and Granite models.</a:t>
            </a:r>
          </a:p>
          <a:p>
            <a:pPr marL="305435" indent="-305435"/>
            <a:r>
              <a:rPr lang="en-IN" sz="2400" b="1"/>
              <a:t>IBM Cloud Object Storage</a:t>
            </a:r>
            <a:br>
              <a:rPr lang="en-IN" sz="2400"/>
            </a:br>
            <a:r>
              <a:rPr lang="en-IN" sz="2400">
                <a:hlinkClick r:id="rId3"/>
              </a:rPr>
              <a:t>https://www.ibm.com/cloud/object-storage</a:t>
            </a:r>
            <a:br>
              <a:rPr lang="en-IN" sz="2400">
                <a:hlinkClick r:id="rId3"/>
              </a:rPr>
            </a:br>
            <a:r>
              <a:rPr lang="en-IN" sz="2400" i="1"/>
              <a:t>Used to store and access the recipe dataset for retrieval.</a:t>
            </a:r>
          </a:p>
          <a:p>
            <a:pPr marL="305435" indent="-305435"/>
            <a:r>
              <a:rPr lang="en-IN" sz="2400" b="1"/>
              <a:t>Joseph R. Martinez - Recipe Dataset</a:t>
            </a:r>
            <a:br>
              <a:rPr lang="en-IN" sz="2400"/>
            </a:br>
            <a:r>
              <a:rPr lang="en-IN" sz="2400"/>
              <a:t>GitHub Repository: </a:t>
            </a:r>
            <a:r>
              <a:rPr lang="en-IN" sz="2400">
                <a:hlinkClick r:id="rId4"/>
              </a:rPr>
              <a:t>https://github.com/josephrmartinez/recipe-dataset</a:t>
            </a:r>
            <a:br>
              <a:rPr lang="en-IN" sz="2400"/>
            </a:br>
            <a:r>
              <a:rPr lang="en-IN" sz="2400"/>
              <a:t>Created a smaller dataset out of </a:t>
            </a:r>
            <a:r>
              <a:rPr lang="en-IN" sz="2400" i="1"/>
              <a:t>structured dataset of ~13,000 recipes used as the knowledge base.</a:t>
            </a:r>
          </a:p>
          <a:p>
            <a:pPr marL="305435" indent="-305435"/>
            <a:r>
              <a:rPr lang="en-IN" sz="2400" b="1"/>
              <a:t>Prompt Engineering Best Practices – OpenAI</a:t>
            </a:r>
            <a:br>
              <a:rPr lang="en-IN" sz="2400"/>
            </a:br>
            <a:r>
              <a:rPr lang="en-IN" sz="2400">
                <a:hlinkClick r:id="rId5"/>
              </a:rPr>
              <a:t>https://platform.openai.com/docs/guides/prompt-engineering</a:t>
            </a:r>
            <a:br>
              <a:rPr lang="en-IN" sz="2400"/>
            </a:br>
            <a:r>
              <a:rPr lang="en-IN" sz="2400" i="1"/>
              <a:t>Used to refine queries and control output from the AI model.</a:t>
            </a:r>
          </a:p>
          <a:p>
            <a:pPr marL="305435" indent="-305435"/>
            <a:r>
              <a:rPr lang="en-IN" sz="2400" b="1"/>
              <a:t>IBM Cloud Agentic AI Walkthrough Guide</a:t>
            </a:r>
            <a:r>
              <a:rPr lang="en-IN" sz="2400"/>
              <a:t> </a:t>
            </a:r>
            <a:r>
              <a:rPr lang="en-IN" sz="2400" i="1"/>
              <a:t>(uploaded as part of this project)</a:t>
            </a:r>
            <a:br>
              <a:rPr lang="en-IN" sz="2400"/>
            </a:br>
            <a:r>
              <a:rPr lang="en-IN" sz="2400" i="1"/>
              <a:t>Step-by-step resource used for building and deploying the AI agent.</a:t>
            </a:r>
            <a:endParaRPr lang="en-IN" sz="2400"/>
          </a:p>
        </p:txBody>
      </p:sp>
    </p:spTree>
    <p:extLst>
      <p:ext uri="{BB962C8B-B14F-4D97-AF65-F5344CB8AC3E}">
        <p14:creationId xmlns:p14="http://schemas.microsoft.com/office/powerpoint/2010/main" val="728950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r>
              <a:rPr lang="en-IN" dirty="0"/>
              <a:t>“Getting Started with AI”</a:t>
            </a:r>
          </a:p>
          <a:p>
            <a:pPr marL="0" indent="0">
              <a:buNone/>
            </a:pPr>
            <a:r>
              <a:rPr lang="en-IN" dirty="0"/>
              <a:t>Certificate Screenshot :- </a:t>
            </a:r>
          </a:p>
          <a:p>
            <a:pPr marL="0" indent="0">
              <a:buNone/>
            </a:pPr>
            <a:endParaRPr lang="en-IN" dirty="0"/>
          </a:p>
        </p:txBody>
      </p:sp>
      <p:pic>
        <p:nvPicPr>
          <p:cNvPr id="6" name="Picture 5">
            <a:extLst>
              <a:ext uri="{FF2B5EF4-FFF2-40B4-BE49-F238E27FC236}">
                <a16:creationId xmlns:a16="http://schemas.microsoft.com/office/drawing/2014/main" id="{04B7FD8B-A2F6-4328-BAA2-E9C0E208A1C0}"/>
              </a:ext>
            </a:extLst>
          </p:cNvPr>
          <p:cNvPicPr>
            <a:picLocks noChangeAspect="1"/>
          </p:cNvPicPr>
          <p:nvPr/>
        </p:nvPicPr>
        <p:blipFill>
          <a:blip r:embed="rId2"/>
          <a:stretch>
            <a:fillRect/>
          </a:stretch>
        </p:blipFill>
        <p:spPr>
          <a:xfrm>
            <a:off x="3157647" y="1232452"/>
            <a:ext cx="8591902" cy="522163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r>
              <a:rPr lang="en-IN" dirty="0"/>
              <a:t>“Journey to Cloud”</a:t>
            </a:r>
          </a:p>
          <a:p>
            <a:pPr marL="0" indent="0">
              <a:buNone/>
            </a:pPr>
            <a:r>
              <a:rPr lang="en-IN" dirty="0"/>
              <a:t>Certificate Screenshot :-  </a:t>
            </a:r>
          </a:p>
          <a:p>
            <a:pPr marL="0" indent="0">
              <a:buNone/>
            </a:pPr>
            <a:endParaRPr lang="en-IN" dirty="0"/>
          </a:p>
        </p:txBody>
      </p:sp>
      <p:pic>
        <p:nvPicPr>
          <p:cNvPr id="6" name="Picture 5">
            <a:extLst>
              <a:ext uri="{FF2B5EF4-FFF2-40B4-BE49-F238E27FC236}">
                <a16:creationId xmlns:a16="http://schemas.microsoft.com/office/drawing/2014/main" id="{40963B0D-7702-D201-D71B-B04FF2E3BA47}"/>
              </a:ext>
            </a:extLst>
          </p:cNvPr>
          <p:cNvPicPr>
            <a:picLocks noChangeAspect="1"/>
          </p:cNvPicPr>
          <p:nvPr/>
        </p:nvPicPr>
        <p:blipFill>
          <a:blip r:embed="rId2"/>
          <a:stretch>
            <a:fillRect/>
          </a:stretch>
        </p:blipFill>
        <p:spPr>
          <a:xfrm>
            <a:off x="3256297" y="1119172"/>
            <a:ext cx="8426027" cy="503903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r>
              <a:rPr lang="en-IN"/>
              <a:t>“RAG Lab”</a:t>
            </a:r>
          </a:p>
          <a:p>
            <a:pPr marL="0" indent="0">
              <a:buNone/>
            </a:pPr>
            <a:r>
              <a:rPr lang="en-IN"/>
              <a:t>Certificate Screenshot :- </a:t>
            </a:r>
          </a:p>
        </p:txBody>
      </p:sp>
      <p:pic>
        <p:nvPicPr>
          <p:cNvPr id="6" name="Picture 5">
            <a:extLst>
              <a:ext uri="{FF2B5EF4-FFF2-40B4-BE49-F238E27FC236}">
                <a16:creationId xmlns:a16="http://schemas.microsoft.com/office/drawing/2014/main" id="{38C0A0FE-DD72-5FEB-5A4F-50A05511F8FA}"/>
              </a:ext>
            </a:extLst>
          </p:cNvPr>
          <p:cNvPicPr>
            <a:picLocks noChangeAspect="1"/>
          </p:cNvPicPr>
          <p:nvPr/>
        </p:nvPicPr>
        <p:blipFill>
          <a:blip r:embed="rId2"/>
          <a:stretch>
            <a:fillRect/>
          </a:stretch>
        </p:blipFill>
        <p:spPr>
          <a:xfrm>
            <a:off x="3494870" y="1700465"/>
            <a:ext cx="6976485" cy="427488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31597" y="1232452"/>
            <a:ext cx="11723560" cy="5418899"/>
          </a:xfrm>
        </p:spPr>
        <p:txBody>
          <a:bodyPr vert="horz" lIns="91440" tIns="45720" rIns="91440" bIns="45720" rtlCol="0" anchor="ctr">
            <a:noAutofit/>
          </a:bodyPr>
          <a:lstStyle/>
          <a:p>
            <a:pPr marL="305435" indent="-305435"/>
            <a:endParaRPr lang="en-IN" sz="1000" b="1">
              <a:latin typeface="Arial" panose="020B0604020202020204" pitchFamily="34" charset="0"/>
              <a:cs typeface="Arial" panose="020B0604020202020204" pitchFamily="34" charset="0"/>
            </a:endParaRPr>
          </a:p>
          <a:p>
            <a:pPr marL="0" indent="0">
              <a:buNone/>
            </a:pPr>
            <a:r>
              <a:rPr lang="en-IN" sz="1000">
                <a:latin typeface="Arial" panose="020B0604020202020204" pitchFamily="34" charset="0"/>
                <a:cs typeface="Arial" panose="020B0604020202020204" pitchFamily="34" charset="0"/>
              </a:rPr>
              <a:t>The proposed system addresses the challenge of helping users cook meals based on the limited ingredients they have on hand. By leveraging IBM Cloud's </a:t>
            </a:r>
            <a:r>
              <a:rPr lang="en-IN" sz="1000" err="1">
                <a:latin typeface="Arial" panose="020B0604020202020204" pitchFamily="34" charset="0"/>
                <a:cs typeface="Arial" panose="020B0604020202020204" pitchFamily="34" charset="0"/>
              </a:rPr>
              <a:t>Watsonx</a:t>
            </a:r>
            <a:r>
              <a:rPr lang="en-IN" sz="1000">
                <a:latin typeface="Arial" panose="020B0604020202020204" pitchFamily="34" charset="0"/>
                <a:cs typeface="Arial" panose="020B0604020202020204" pitchFamily="34" charset="0"/>
              </a:rPr>
              <a:t>, Granite LLMs, and Agent Lab, the solution uses advanced AI techniques to retrieve and generate custom recipe suggestions while minimizing food waste and optimizing user experience. The solution will consist of the following components:</a:t>
            </a:r>
          </a:p>
          <a:p>
            <a:r>
              <a:rPr lang="en-IN" sz="1000" b="1">
                <a:latin typeface="Arial" panose="020B0604020202020204" pitchFamily="34" charset="0"/>
                <a:cs typeface="Arial" panose="020B0604020202020204" pitchFamily="34" charset="0"/>
              </a:rPr>
              <a:t>Data Collection</a:t>
            </a:r>
          </a:p>
          <a:p>
            <a:pPr lvl="1"/>
            <a:r>
              <a:rPr lang="en-IN" sz="1000">
                <a:latin typeface="Arial" panose="020B0604020202020204" pitchFamily="34" charset="0"/>
                <a:cs typeface="Arial" panose="020B0604020202020204" pitchFamily="34" charset="0"/>
              </a:rPr>
              <a:t>A dataset of ~13,000 structured recipes by Joseph R. Martinez is uploaded to IBM Cloud Object Storage.</a:t>
            </a:r>
          </a:p>
          <a:p>
            <a:pPr lvl="1"/>
            <a:r>
              <a:rPr lang="en-IN" sz="1000">
                <a:latin typeface="Arial" panose="020B0604020202020204" pitchFamily="34" charset="0"/>
                <a:cs typeface="Arial" panose="020B0604020202020204" pitchFamily="34" charset="0"/>
              </a:rPr>
              <a:t>Each recipe contains ingredients, instructions, cuisine tags, and dietary details.</a:t>
            </a:r>
          </a:p>
          <a:p>
            <a:r>
              <a:rPr lang="en-IN" sz="1000" b="1">
                <a:latin typeface="Arial" panose="020B0604020202020204" pitchFamily="34" charset="0"/>
                <a:cs typeface="Arial" panose="020B0604020202020204" pitchFamily="34" charset="0"/>
              </a:rPr>
              <a:t>Retrieval Mechanism (RAG-based)</a:t>
            </a:r>
          </a:p>
          <a:p>
            <a:pPr lvl="1"/>
            <a:r>
              <a:rPr lang="en-IN" sz="1000">
                <a:latin typeface="Arial" panose="020B0604020202020204" pitchFamily="34" charset="0"/>
                <a:cs typeface="Arial" panose="020B0604020202020204" pitchFamily="34" charset="0"/>
              </a:rPr>
              <a:t>The system uses a Retrieval-Augmented Generation (RAG) approach to fetch relevant recipes based on the user's input ingredients.</a:t>
            </a:r>
          </a:p>
          <a:p>
            <a:pPr lvl="1"/>
            <a:r>
              <a:rPr lang="en-IN" sz="1000">
                <a:latin typeface="Arial" panose="020B0604020202020204" pitchFamily="34" charset="0"/>
                <a:cs typeface="Arial" panose="020B0604020202020204" pitchFamily="34" charset="0"/>
              </a:rPr>
              <a:t>Recipes are retrieved using semantic similarity from the stored dataset.</a:t>
            </a:r>
          </a:p>
          <a:p>
            <a:r>
              <a:rPr lang="en-IN" sz="1000" b="1">
                <a:latin typeface="Arial" panose="020B0604020202020204" pitchFamily="34" charset="0"/>
                <a:cs typeface="Arial" panose="020B0604020202020204" pitchFamily="34" charset="0"/>
              </a:rPr>
              <a:t>AI-Powered Adaptation using </a:t>
            </a:r>
            <a:r>
              <a:rPr lang="en-IN" sz="1000" b="1" err="1">
                <a:latin typeface="Arial" panose="020B0604020202020204" pitchFamily="34" charset="0"/>
                <a:cs typeface="Arial" panose="020B0604020202020204" pitchFamily="34" charset="0"/>
              </a:rPr>
              <a:t>Watsonx</a:t>
            </a:r>
            <a:r>
              <a:rPr lang="en-IN" sz="1000" b="1">
                <a:latin typeface="Arial" panose="020B0604020202020204" pitchFamily="34" charset="0"/>
                <a:cs typeface="Arial" panose="020B0604020202020204" pitchFamily="34" charset="0"/>
              </a:rPr>
              <a:t> Granite Models</a:t>
            </a:r>
          </a:p>
          <a:p>
            <a:pPr lvl="1"/>
            <a:r>
              <a:rPr lang="en-IN" sz="1000">
                <a:latin typeface="Arial" panose="020B0604020202020204" pitchFamily="34" charset="0"/>
                <a:cs typeface="Arial" panose="020B0604020202020204" pitchFamily="34" charset="0"/>
              </a:rPr>
              <a:t>The retrieved recipe is passed to IBM’s Granite foundation model to adapt the instructions based on ingredient availability.</a:t>
            </a:r>
          </a:p>
          <a:p>
            <a:pPr lvl="1"/>
            <a:r>
              <a:rPr lang="en-IN" sz="1000">
                <a:latin typeface="Arial" panose="020B0604020202020204" pitchFamily="34" charset="0"/>
                <a:cs typeface="Arial" panose="020B0604020202020204" pitchFamily="34" charset="0"/>
              </a:rPr>
              <a:t>Cooking tips and modifications are suggested according to the user's dietary preferences.</a:t>
            </a:r>
          </a:p>
          <a:p>
            <a:r>
              <a:rPr lang="en-IN" sz="1000" b="1">
                <a:latin typeface="Arial" panose="020B0604020202020204" pitchFamily="34" charset="0"/>
                <a:cs typeface="Arial" panose="020B0604020202020204" pitchFamily="34" charset="0"/>
              </a:rPr>
              <a:t>Agentic Workflow (Agent Lab)</a:t>
            </a:r>
          </a:p>
          <a:p>
            <a:pPr lvl="1"/>
            <a:r>
              <a:rPr lang="en-IN" sz="1000">
                <a:latin typeface="Arial" panose="020B0604020202020204" pitchFamily="34" charset="0"/>
                <a:cs typeface="Arial" panose="020B0604020202020204" pitchFamily="34" charset="0"/>
              </a:rPr>
              <a:t>The entire logic is implemented as an AI agent within </a:t>
            </a:r>
            <a:r>
              <a:rPr lang="en-IN" sz="1000" err="1">
                <a:latin typeface="Arial" panose="020B0604020202020204" pitchFamily="34" charset="0"/>
                <a:cs typeface="Arial" panose="020B0604020202020204" pitchFamily="34" charset="0"/>
              </a:rPr>
              <a:t>Watsonx</a:t>
            </a:r>
            <a:r>
              <a:rPr lang="en-IN" sz="1000">
                <a:latin typeface="Arial" panose="020B0604020202020204" pitchFamily="34" charset="0"/>
                <a:cs typeface="Arial" panose="020B0604020202020204" pitchFamily="34" charset="0"/>
              </a:rPr>
              <a:t> Agent Lab.</a:t>
            </a:r>
          </a:p>
          <a:p>
            <a:pPr lvl="1"/>
            <a:r>
              <a:rPr lang="en-IN" sz="1000">
                <a:latin typeface="Arial" panose="020B0604020202020204" pitchFamily="34" charset="0"/>
                <a:cs typeface="Arial" panose="020B0604020202020204" pitchFamily="34" charset="0"/>
              </a:rPr>
              <a:t>The agent combines retrieval, prompt engineering, and model inference in a single workflow.</a:t>
            </a:r>
          </a:p>
          <a:p>
            <a:r>
              <a:rPr lang="en-IN" sz="1000" b="1"/>
              <a:t>Deployment</a:t>
            </a:r>
          </a:p>
          <a:p>
            <a:pPr lvl="1"/>
            <a:r>
              <a:rPr lang="en-IN" sz="1000"/>
              <a:t>The AI agent is deployed through </a:t>
            </a:r>
            <a:r>
              <a:rPr lang="en-IN" sz="1000" err="1"/>
              <a:t>Watsonx</a:t>
            </a:r>
            <a:r>
              <a:rPr lang="en-IN" sz="1000"/>
              <a:t> Runtime and accessed via the Endpoint URL.</a:t>
            </a:r>
          </a:p>
          <a:p>
            <a:pPr lvl="1"/>
            <a:r>
              <a:rPr lang="en-IN" sz="1000"/>
              <a:t>This ensures scalability and seamless user interaction.</a:t>
            </a:r>
          </a:p>
          <a:p>
            <a:r>
              <a:rPr lang="en-IN" sz="1000" b="1"/>
              <a:t>Evaluation</a:t>
            </a:r>
          </a:p>
          <a:p>
            <a:pPr lvl="1"/>
            <a:r>
              <a:rPr lang="en-IN" sz="1000"/>
              <a:t>The system is tested based on user satisfaction, relevance of suggested recipes, and response accuracy.</a:t>
            </a:r>
          </a:p>
          <a:p>
            <a:pPr lvl="1"/>
            <a:r>
              <a:rPr lang="en-IN" sz="1000"/>
              <a:t>Future improvements include user feedback integration for recipe quality and personalization tuning.</a:t>
            </a:r>
          </a:p>
          <a:p>
            <a:pPr marL="0" indent="0">
              <a:buNone/>
            </a:pPr>
            <a:endParaRPr lang="en-IN"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3104"/>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rmAutofit fontScale="85000" lnSpcReduction="20000"/>
          </a:bodyPr>
          <a:lstStyle/>
          <a:p>
            <a:pPr marL="0" indent="0">
              <a:buNone/>
            </a:pPr>
            <a:r>
              <a:rPr lang="en-IN" sz="1800"/>
              <a:t>The "System Approach" section outlines the overall strategy and methodology for developing and implementing the Recipe Preparation Agent using IBM Cloud services. The system leverages AI and RAG-based techniques integrated via Agent Lab to deliver customized recipe recommendations. Here's the structure for this section:</a:t>
            </a:r>
          </a:p>
          <a:p>
            <a:pPr marL="0" indent="0">
              <a:buNone/>
            </a:pPr>
            <a:endParaRPr lang="en-IN" sz="1800" b="1">
              <a:solidFill>
                <a:srgbClr val="0F0F0F"/>
              </a:solidFill>
            </a:endParaRPr>
          </a:p>
          <a:p>
            <a:r>
              <a:rPr lang="en-IN" sz="1800" b="1"/>
              <a:t>System Requirements</a:t>
            </a:r>
          </a:p>
          <a:p>
            <a:pPr lvl="1"/>
            <a:r>
              <a:rPr lang="en-IN" sz="1500" b="1"/>
              <a:t>IBM Cloud account</a:t>
            </a:r>
            <a:endParaRPr lang="en-IN" sz="1500"/>
          </a:p>
          <a:p>
            <a:pPr lvl="1"/>
            <a:r>
              <a:rPr lang="en-IN" sz="1500" b="1"/>
              <a:t>Watsonx.ai</a:t>
            </a:r>
            <a:r>
              <a:rPr lang="en-IN" sz="1500"/>
              <a:t> access with Agent Lab enabled</a:t>
            </a:r>
          </a:p>
          <a:p>
            <a:pPr lvl="1"/>
            <a:r>
              <a:rPr lang="en-IN" sz="1500" b="1"/>
              <a:t>IBM Granite 8-8-3b-instruct model</a:t>
            </a:r>
            <a:endParaRPr lang="en-IN" sz="1500"/>
          </a:p>
          <a:p>
            <a:pPr lvl="1"/>
            <a:r>
              <a:rPr lang="en-IN" sz="1500" b="1"/>
              <a:t>IBM Cloud Object Storage</a:t>
            </a:r>
            <a:r>
              <a:rPr lang="en-IN" sz="1500"/>
              <a:t> (for uploading the recipe dataset)</a:t>
            </a:r>
          </a:p>
          <a:p>
            <a:pPr lvl="1"/>
            <a:r>
              <a:rPr lang="en-IN" sz="1500" b="1"/>
              <a:t>Recipe Dataset:</a:t>
            </a:r>
            <a:r>
              <a:rPr lang="en-IN" sz="1500"/>
              <a:t> ~13,000 structured recipes</a:t>
            </a:r>
          </a:p>
          <a:p>
            <a:pPr lvl="1"/>
            <a:endParaRPr lang="en-IN" sz="1500"/>
          </a:p>
          <a:p>
            <a:r>
              <a:rPr lang="en-IN" b="1"/>
              <a:t>Libraries &amp; Tools Used</a:t>
            </a:r>
          </a:p>
          <a:p>
            <a:pPr lvl="1"/>
            <a:r>
              <a:rPr lang="en-IN" b="1"/>
              <a:t>IBM </a:t>
            </a:r>
            <a:r>
              <a:rPr lang="en-IN" b="1" err="1"/>
              <a:t>Watsonx</a:t>
            </a:r>
            <a:r>
              <a:rPr lang="en-IN" b="1"/>
              <a:t> Agent Lab</a:t>
            </a:r>
            <a:r>
              <a:rPr lang="en-IN"/>
              <a:t> (for creating and deploying agents)</a:t>
            </a:r>
          </a:p>
          <a:p>
            <a:pPr lvl="1"/>
            <a:r>
              <a:rPr lang="en-IN" b="1" err="1"/>
              <a:t>Watsonx</a:t>
            </a:r>
            <a:r>
              <a:rPr lang="en-IN" b="1"/>
              <a:t> Runtime</a:t>
            </a:r>
            <a:r>
              <a:rPr lang="en-IN"/>
              <a:t> (for executing LLMs via endpoint)</a:t>
            </a:r>
          </a:p>
          <a:p>
            <a:pPr lvl="1"/>
            <a:r>
              <a:rPr lang="en-IN" b="1"/>
              <a:t>IBM Granite LLM APIs</a:t>
            </a:r>
            <a:r>
              <a:rPr lang="en-IN"/>
              <a:t> (for recipe adaptation and text generation)</a:t>
            </a:r>
          </a:p>
          <a:p>
            <a:pPr lvl="1"/>
            <a:r>
              <a:rPr lang="en-IN" b="1"/>
              <a:t>Prompt Engineering Techniques</a:t>
            </a:r>
            <a:r>
              <a:rPr lang="en-IN"/>
              <a:t> (used within agent tools for tailoring outputs)</a:t>
            </a:r>
          </a:p>
          <a:p>
            <a:pPr lvl="1"/>
            <a:endParaRPr lang="en-IN" sz="1500"/>
          </a:p>
          <a:p>
            <a:pPr marL="0" indent="0">
              <a:buNone/>
            </a:pPr>
            <a:endParaRPr lang="en-IN" sz="1800" b="1">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654064" y="1232452"/>
            <a:ext cx="9997189" cy="5389412"/>
          </a:xfrm>
        </p:spPr>
        <p:txBody>
          <a:bodyPr>
            <a:noAutofit/>
          </a:bodyPr>
          <a:lstStyle/>
          <a:p>
            <a:pPr marL="305435" indent="-305435"/>
            <a:r>
              <a:rPr lang="en-IN" sz="1500" dirty="0">
                <a:latin typeface="Arial"/>
                <a:cs typeface="Arial"/>
              </a:rPr>
              <a:t>This section outlines the algorithmic foundation and deployment strategy for the Recipe Preparation Agent. The solution utilizes a </a:t>
            </a:r>
            <a:r>
              <a:rPr lang="en-IN" sz="1500" b="1" dirty="0">
                <a:latin typeface="Arial"/>
                <a:cs typeface="Arial"/>
              </a:rPr>
              <a:t>Retrieval-Augmented Generation (RAG)</a:t>
            </a:r>
            <a:r>
              <a:rPr lang="en-IN" sz="1500" dirty="0">
                <a:latin typeface="Arial"/>
                <a:cs typeface="Arial"/>
              </a:rPr>
              <a:t> approach integrated with IBM’s </a:t>
            </a:r>
            <a:r>
              <a:rPr lang="en-IN" sz="1500" b="1" dirty="0">
                <a:latin typeface="Arial"/>
                <a:cs typeface="Arial"/>
              </a:rPr>
              <a:t>Granite large language models</a:t>
            </a:r>
            <a:r>
              <a:rPr lang="en-IN" sz="1500" dirty="0">
                <a:latin typeface="Arial"/>
                <a:cs typeface="Arial"/>
              </a:rPr>
              <a:t>, enabling personalized recipe generation based on user-provided ingredients.</a:t>
            </a:r>
          </a:p>
          <a:p>
            <a:pPr marL="305435" indent="-305435"/>
            <a:r>
              <a:rPr lang="en-IN" sz="1500" b="1" dirty="0">
                <a:latin typeface="Arial"/>
                <a:ea typeface="+mn-lt"/>
                <a:cs typeface="Arial"/>
              </a:rPr>
              <a:t>Algorithm Selection:</a:t>
            </a:r>
            <a:endParaRPr lang="en-IN" sz="1500" dirty="0">
              <a:latin typeface="Arial"/>
              <a:cs typeface="Arial"/>
            </a:endParaRPr>
          </a:p>
          <a:p>
            <a:pPr marL="629920" lvl="1" indent="-305435"/>
            <a:r>
              <a:rPr lang="en-IN" sz="1500" dirty="0">
                <a:latin typeface="Arial"/>
                <a:cs typeface="Arial"/>
              </a:rPr>
              <a:t>The system uses a RAG (Retrieval-Augmented Generation) architecture.</a:t>
            </a:r>
            <a:br>
              <a:rPr lang="en-IN" sz="1500" dirty="0">
                <a:latin typeface="Arial" panose="020B0604020202020204" pitchFamily="34" charset="0"/>
                <a:cs typeface="Arial" panose="020B0604020202020204" pitchFamily="34" charset="0"/>
              </a:rPr>
            </a:br>
            <a:r>
              <a:rPr lang="en-IN" sz="1500" dirty="0">
                <a:latin typeface="Arial"/>
                <a:cs typeface="Arial"/>
              </a:rPr>
              <a:t>This approach combines:</a:t>
            </a:r>
          </a:p>
          <a:p>
            <a:pPr marL="629920" lvl="1" indent="-305435"/>
            <a:r>
              <a:rPr lang="en-IN" sz="1500" b="1" dirty="0">
                <a:latin typeface="Arial"/>
                <a:cs typeface="Arial"/>
              </a:rPr>
              <a:t>Retrieval</a:t>
            </a:r>
            <a:r>
              <a:rPr lang="en-IN" sz="1500" dirty="0">
                <a:latin typeface="Arial"/>
                <a:cs typeface="Arial"/>
              </a:rPr>
              <a:t> of relevant recipe documents from a dataset stored in IBM Cloud Object Storage</a:t>
            </a:r>
          </a:p>
          <a:p>
            <a:pPr marL="629920" lvl="1" indent="-305435"/>
            <a:r>
              <a:rPr lang="en-IN" sz="1500" b="1" dirty="0">
                <a:latin typeface="Arial"/>
                <a:cs typeface="Arial"/>
              </a:rPr>
              <a:t>Generation</a:t>
            </a:r>
            <a:r>
              <a:rPr lang="en-IN" sz="1500" dirty="0">
                <a:latin typeface="Arial"/>
                <a:cs typeface="Arial"/>
              </a:rPr>
              <a:t> of custom recipe instructions using the </a:t>
            </a:r>
            <a:r>
              <a:rPr lang="en-IN" sz="1500" b="1" dirty="0">
                <a:latin typeface="Arial"/>
                <a:cs typeface="Arial"/>
              </a:rPr>
              <a:t>IBM Granite LLM</a:t>
            </a:r>
            <a:r>
              <a:rPr lang="en-IN" sz="1500" dirty="0">
                <a:latin typeface="Arial"/>
                <a:cs typeface="Arial"/>
              </a:rPr>
              <a:t> hosted on </a:t>
            </a:r>
            <a:r>
              <a:rPr lang="en-IN" sz="1500" dirty="0" err="1">
                <a:latin typeface="Arial"/>
                <a:cs typeface="Arial"/>
              </a:rPr>
              <a:t>Watsonx</a:t>
            </a:r>
            <a:endParaRPr lang="en-IN" sz="1500" dirty="0">
              <a:latin typeface="Arial"/>
              <a:cs typeface="Arial"/>
            </a:endParaRPr>
          </a:p>
          <a:p>
            <a:pPr marL="629920" lvl="1" indent="-305435"/>
            <a:r>
              <a:rPr lang="en-IN" sz="1500" dirty="0">
                <a:latin typeface="Arial"/>
                <a:cs typeface="Arial"/>
              </a:rPr>
              <a:t>RAG is chosen for its strength in handling open-ended user queries by grounding generation on reliable, retrieved documents — ideal for cooking scenarios with dynamic ingredients and preferences.</a:t>
            </a:r>
          </a:p>
          <a:p>
            <a:pPr marL="305435" indent="-305435"/>
            <a:r>
              <a:rPr lang="en-IN" sz="1500" b="1" dirty="0">
                <a:latin typeface="Arial"/>
                <a:ea typeface="+mn-lt"/>
                <a:cs typeface="Arial"/>
              </a:rPr>
              <a:t>Data Input:</a:t>
            </a:r>
            <a:endParaRPr lang="en-IN" sz="1500" dirty="0">
              <a:latin typeface="Arial"/>
              <a:cs typeface="Arial"/>
            </a:endParaRPr>
          </a:p>
          <a:p>
            <a:pPr marL="323850" lvl="1" indent="0">
              <a:buNone/>
            </a:pPr>
            <a:r>
              <a:rPr lang="en-IN" sz="1500" dirty="0">
                <a:latin typeface="Arial"/>
                <a:cs typeface="Arial"/>
              </a:rPr>
              <a:t>The input to the system includes:</a:t>
            </a:r>
          </a:p>
          <a:p>
            <a:pPr marL="629920" lvl="1" indent="-305435"/>
            <a:r>
              <a:rPr lang="en-IN" sz="1500" dirty="0">
                <a:latin typeface="Arial"/>
                <a:cs typeface="Arial"/>
              </a:rPr>
              <a:t>A list of available ingredients entered by the user</a:t>
            </a:r>
          </a:p>
          <a:p>
            <a:pPr marL="629920" lvl="1" indent="-305435"/>
            <a:r>
              <a:rPr lang="en-IN" sz="1500" dirty="0">
                <a:latin typeface="Arial"/>
                <a:cs typeface="Arial"/>
              </a:rPr>
              <a:t>Optional preferences such as dietary restrictions or cuisine type</a:t>
            </a:r>
          </a:p>
          <a:p>
            <a:pPr marL="629920" lvl="1" indent="-305435"/>
            <a:r>
              <a:rPr lang="en-IN" sz="1500" dirty="0">
                <a:latin typeface="Arial"/>
                <a:cs typeface="Arial"/>
              </a:rPr>
              <a:t>These inputs are passed to the </a:t>
            </a:r>
            <a:r>
              <a:rPr lang="en-IN" sz="1500" dirty="0" err="1">
                <a:latin typeface="Arial"/>
                <a:cs typeface="Arial"/>
              </a:rPr>
              <a:t>Watsonx</a:t>
            </a:r>
            <a:r>
              <a:rPr lang="en-IN" sz="1500" dirty="0">
                <a:latin typeface="Arial"/>
                <a:cs typeface="Arial"/>
              </a:rPr>
              <a:t> agent, which uses them to guide the retrieval and generation process.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EF5A5-BB75-EC31-22B1-F08AB6266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E4885-1E7F-DEB3-85DB-EE4380D4AAA3}"/>
              </a:ext>
            </a:extLst>
          </p:cNvPr>
          <p:cNvSpPr>
            <a:spLocks noGrp="1"/>
          </p:cNvSpPr>
          <p:nvPr>
            <p:ph type="title"/>
          </p:nvPr>
        </p:nvSpPr>
        <p:spPr/>
        <p:txBody>
          <a:bodyPr/>
          <a:lstStyle/>
          <a:p>
            <a:r>
              <a:rPr lang="en-IN">
                <a:solidFill>
                  <a:schemeClr val="accent1"/>
                </a:solidFill>
              </a:rPr>
              <a:t>Generation Process and Deployment</a:t>
            </a:r>
          </a:p>
        </p:txBody>
      </p:sp>
      <p:sp>
        <p:nvSpPr>
          <p:cNvPr id="3" name="Content Placeholder 2">
            <a:extLst>
              <a:ext uri="{FF2B5EF4-FFF2-40B4-BE49-F238E27FC236}">
                <a16:creationId xmlns:a16="http://schemas.microsoft.com/office/drawing/2014/main" id="{6072F354-76C5-CDD9-1571-C244202A5BA2}"/>
              </a:ext>
            </a:extLst>
          </p:cNvPr>
          <p:cNvSpPr>
            <a:spLocks noGrp="1"/>
          </p:cNvSpPr>
          <p:nvPr>
            <p:ph idx="1"/>
          </p:nvPr>
        </p:nvSpPr>
        <p:spPr>
          <a:xfrm>
            <a:off x="977118" y="1232452"/>
            <a:ext cx="7497579" cy="3947320"/>
          </a:xfrm>
        </p:spPr>
        <p:txBody>
          <a:bodyPr>
            <a:noAutofit/>
          </a:bodyPr>
          <a:lstStyle/>
          <a:p>
            <a:r>
              <a:rPr lang="en-IN" sz="1200" b="1">
                <a:latin typeface="Arial" panose="020B0604020202020204" pitchFamily="34" charset="0"/>
                <a:cs typeface="Arial" panose="020B0604020202020204" pitchFamily="34" charset="0"/>
              </a:rPr>
              <a:t>Generation Process</a:t>
            </a:r>
          </a:p>
          <a:p>
            <a:pPr lvl="1"/>
            <a:r>
              <a:rPr lang="en-IN" sz="1200">
                <a:latin typeface="Arial" panose="020B0604020202020204" pitchFamily="34" charset="0"/>
                <a:cs typeface="Arial" panose="020B0604020202020204" pitchFamily="34" charset="0"/>
              </a:rPr>
              <a:t>Retrieved recipes are fed into IBM’s </a:t>
            </a:r>
            <a:r>
              <a:rPr lang="en-IN" sz="1200" b="1">
                <a:latin typeface="Arial" panose="020B0604020202020204" pitchFamily="34" charset="0"/>
                <a:cs typeface="Arial" panose="020B0604020202020204" pitchFamily="34" charset="0"/>
              </a:rPr>
              <a:t>Granite foundation model</a:t>
            </a:r>
            <a:r>
              <a:rPr lang="en-IN" sz="1200">
                <a:latin typeface="Arial" panose="020B0604020202020204" pitchFamily="34" charset="0"/>
                <a:cs typeface="Arial" panose="020B0604020202020204" pitchFamily="34" charset="0"/>
              </a:rPr>
              <a:t> via the </a:t>
            </a:r>
            <a:r>
              <a:rPr lang="en-IN" sz="1200" err="1">
                <a:latin typeface="Arial" panose="020B0604020202020204" pitchFamily="34" charset="0"/>
                <a:cs typeface="Arial" panose="020B0604020202020204" pitchFamily="34" charset="0"/>
              </a:rPr>
              <a:t>Watsonx</a:t>
            </a:r>
            <a:r>
              <a:rPr lang="en-IN" sz="1200">
                <a:latin typeface="Arial" panose="020B0604020202020204" pitchFamily="34" charset="0"/>
                <a:cs typeface="Arial" panose="020B0604020202020204" pitchFamily="34" charset="0"/>
              </a:rPr>
              <a:t> Runtime</a:t>
            </a:r>
          </a:p>
          <a:p>
            <a:pPr lvl="1"/>
            <a:r>
              <a:rPr lang="en-IN" sz="1200">
                <a:latin typeface="Arial" panose="020B0604020202020204" pitchFamily="34" charset="0"/>
                <a:cs typeface="Arial" panose="020B0604020202020204" pitchFamily="34" charset="0"/>
              </a:rPr>
              <a:t>The model adapts instructions to:</a:t>
            </a:r>
          </a:p>
          <a:p>
            <a:pPr lvl="2"/>
            <a:r>
              <a:rPr lang="en-IN" sz="1200">
                <a:latin typeface="Arial" panose="020B0604020202020204" pitchFamily="34" charset="0"/>
                <a:cs typeface="Arial" panose="020B0604020202020204" pitchFamily="34" charset="0"/>
              </a:rPr>
              <a:t>Remove unavailable ingredients</a:t>
            </a:r>
          </a:p>
          <a:p>
            <a:pPr lvl="2"/>
            <a:r>
              <a:rPr lang="en-IN" sz="1200">
                <a:latin typeface="Arial" panose="020B0604020202020204" pitchFamily="34" charset="0"/>
                <a:cs typeface="Arial" panose="020B0604020202020204" pitchFamily="34" charset="0"/>
              </a:rPr>
              <a:t>Suggest substitutions</a:t>
            </a:r>
          </a:p>
          <a:p>
            <a:pPr lvl="2"/>
            <a:r>
              <a:rPr lang="en-IN" sz="1200">
                <a:latin typeface="Arial" panose="020B0604020202020204" pitchFamily="34" charset="0"/>
                <a:cs typeface="Arial" panose="020B0604020202020204" pitchFamily="34" charset="0"/>
              </a:rPr>
              <a:t>Offer dietary/cooking tips</a:t>
            </a:r>
          </a:p>
          <a:p>
            <a:pPr lvl="1"/>
            <a:r>
              <a:rPr lang="en-IN" sz="1200">
                <a:latin typeface="Arial" panose="020B0604020202020204" pitchFamily="34" charset="0"/>
                <a:cs typeface="Arial" panose="020B0604020202020204" pitchFamily="34" charset="0"/>
              </a:rPr>
              <a:t>The generation process is controlled via </a:t>
            </a:r>
            <a:r>
              <a:rPr lang="en-IN" sz="1200" b="1">
                <a:latin typeface="Arial" panose="020B0604020202020204" pitchFamily="34" charset="0"/>
                <a:cs typeface="Arial" panose="020B0604020202020204" pitchFamily="34" charset="0"/>
              </a:rPr>
              <a:t>prompt engineering</a:t>
            </a:r>
            <a:r>
              <a:rPr lang="en-IN" sz="1200">
                <a:latin typeface="Arial" panose="020B0604020202020204" pitchFamily="34" charset="0"/>
                <a:cs typeface="Arial" panose="020B0604020202020204" pitchFamily="34" charset="0"/>
              </a:rPr>
              <a:t> inside the Agent Lab environment</a:t>
            </a:r>
          </a:p>
          <a:p>
            <a:endParaRPr lang="en-IN" sz="1200">
              <a:latin typeface="Arial" panose="020B0604020202020204" pitchFamily="34" charset="0"/>
              <a:cs typeface="Arial" panose="020B0604020202020204" pitchFamily="34" charset="0"/>
            </a:endParaRPr>
          </a:p>
          <a:p>
            <a:r>
              <a:rPr lang="en-IN" sz="1200" b="1">
                <a:latin typeface="Arial" panose="020B0604020202020204" pitchFamily="34" charset="0"/>
                <a:cs typeface="Arial" panose="020B0604020202020204" pitchFamily="34" charset="0"/>
              </a:rPr>
              <a:t>Deployment</a:t>
            </a:r>
          </a:p>
          <a:p>
            <a:pPr lvl="1"/>
            <a:r>
              <a:rPr lang="en-IN" sz="1200">
                <a:latin typeface="Arial" panose="020B0604020202020204" pitchFamily="34" charset="0"/>
                <a:cs typeface="Arial" panose="020B0604020202020204" pitchFamily="34" charset="0"/>
              </a:rPr>
              <a:t>The final AI agent is deployed in </a:t>
            </a:r>
            <a:r>
              <a:rPr lang="en-IN" sz="1200" b="1" err="1">
                <a:latin typeface="Arial" panose="020B0604020202020204" pitchFamily="34" charset="0"/>
                <a:cs typeface="Arial" panose="020B0604020202020204" pitchFamily="34" charset="0"/>
              </a:rPr>
              <a:t>Watsonx</a:t>
            </a:r>
            <a:r>
              <a:rPr lang="en-IN" sz="1200" b="1">
                <a:latin typeface="Arial" panose="020B0604020202020204" pitchFamily="34" charset="0"/>
                <a:cs typeface="Arial" panose="020B0604020202020204" pitchFamily="34" charset="0"/>
              </a:rPr>
              <a:t> Agent Lab’s Deployment Service.</a:t>
            </a:r>
            <a:endParaRPr lang="en-IN" sz="1200">
              <a:latin typeface="Arial" panose="020B0604020202020204" pitchFamily="34" charset="0"/>
              <a:cs typeface="Arial" panose="020B0604020202020204" pitchFamily="34" charset="0"/>
            </a:endParaRPr>
          </a:p>
          <a:p>
            <a:pPr lvl="1"/>
            <a:r>
              <a:rPr lang="en-IN" sz="1200">
                <a:latin typeface="Arial" panose="020B0604020202020204" pitchFamily="34" charset="0"/>
                <a:cs typeface="Arial" panose="020B0604020202020204" pitchFamily="34" charset="0"/>
              </a:rPr>
              <a:t>This allows easy integration into web interfaces or other client applications</a:t>
            </a:r>
          </a:p>
          <a:p>
            <a:pPr lvl="1"/>
            <a:r>
              <a:rPr lang="en-IN" sz="1200">
                <a:latin typeface="Arial" panose="020B0604020202020204" pitchFamily="34" charset="0"/>
                <a:cs typeface="Arial" panose="020B0604020202020204" pitchFamily="34" charset="0"/>
              </a:rPr>
              <a:t>The system supports </a:t>
            </a:r>
            <a:r>
              <a:rPr lang="en-IN" sz="1200" b="1">
                <a:latin typeface="Arial" panose="020B0604020202020204" pitchFamily="34" charset="0"/>
                <a:cs typeface="Arial" panose="020B0604020202020204" pitchFamily="34" charset="0"/>
              </a:rPr>
              <a:t>scalable</a:t>
            </a:r>
            <a:r>
              <a:rPr lang="en-IN" sz="1200">
                <a:latin typeface="Arial" panose="020B0604020202020204" pitchFamily="34" charset="0"/>
                <a:cs typeface="Arial" panose="020B0604020202020204" pitchFamily="34" charset="0"/>
              </a:rPr>
              <a:t> and </a:t>
            </a:r>
            <a:r>
              <a:rPr lang="en-IN" sz="1200" b="1">
                <a:latin typeface="Arial" panose="020B0604020202020204" pitchFamily="34" charset="0"/>
                <a:cs typeface="Arial" panose="020B0604020202020204" pitchFamily="34" charset="0"/>
              </a:rPr>
              <a:t>real-time interaction</a:t>
            </a:r>
            <a:endParaRPr lang="en-IN" sz="12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F4EBDF1-9D1F-44C1-6757-512620064A6A}"/>
              </a:ext>
            </a:extLst>
          </p:cNvPr>
          <p:cNvSpPr txBox="1"/>
          <p:nvPr/>
        </p:nvSpPr>
        <p:spPr>
          <a:xfrm>
            <a:off x="977118" y="5665509"/>
            <a:ext cx="7497579" cy="830997"/>
          </a:xfrm>
          <a:prstGeom prst="rect">
            <a:avLst/>
          </a:prstGeom>
          <a:noFill/>
        </p:spPr>
        <p:txBody>
          <a:bodyPr wrap="square" rtlCol="0">
            <a:spAutoFit/>
          </a:bodyPr>
          <a:lstStyle/>
          <a:p>
            <a:r>
              <a:rPr lang="en-US" sz="2400" dirty="0"/>
              <a:t>GITHUB LINK</a:t>
            </a:r>
          </a:p>
          <a:p>
            <a:r>
              <a:rPr lang="en-US" sz="2400" dirty="0"/>
              <a:t>https://github.com/M4ban/IBM-SkillsBuild-Project.git</a:t>
            </a:r>
          </a:p>
        </p:txBody>
      </p:sp>
    </p:spTree>
    <p:extLst>
      <p:ext uri="{BB962C8B-B14F-4D97-AF65-F5344CB8AC3E}">
        <p14:creationId xmlns:p14="http://schemas.microsoft.com/office/powerpoint/2010/main" val="140192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9133-5B3C-6246-836A-ADF39D28FB0E}"/>
              </a:ext>
            </a:extLst>
          </p:cNvPr>
          <p:cNvSpPr>
            <a:spLocks noGrp="1"/>
          </p:cNvSpPr>
          <p:nvPr>
            <p:ph type="title"/>
          </p:nvPr>
        </p:nvSpPr>
        <p:spPr/>
        <p:txBody>
          <a:bodyPr/>
          <a:lstStyle/>
          <a:p>
            <a:r>
              <a:rPr lang="en-IN"/>
              <a:t>Deployment Proof 01/02</a:t>
            </a:r>
          </a:p>
        </p:txBody>
      </p:sp>
      <p:pic>
        <p:nvPicPr>
          <p:cNvPr id="5" name="Content Placeholder 4" descr="A screenshot of a computer&#10;&#10;AI-generated content may be incorrect.">
            <a:extLst>
              <a:ext uri="{FF2B5EF4-FFF2-40B4-BE49-F238E27FC236}">
                <a16:creationId xmlns:a16="http://schemas.microsoft.com/office/drawing/2014/main" id="{5EE8AF99-7B88-1F87-4AE0-C8B8563D6290}"/>
              </a:ext>
            </a:extLst>
          </p:cNvPr>
          <p:cNvPicPr>
            <a:picLocks noGrp="1" noChangeAspect="1"/>
          </p:cNvPicPr>
          <p:nvPr>
            <p:ph idx="1"/>
          </p:nvPr>
        </p:nvPicPr>
        <p:blipFill>
          <a:blip r:embed="rId2"/>
          <a:stretch>
            <a:fillRect/>
          </a:stretch>
        </p:blipFill>
        <p:spPr>
          <a:xfrm>
            <a:off x="1887086" y="1661977"/>
            <a:ext cx="8417827" cy="4735028"/>
          </a:xfrm>
        </p:spPr>
      </p:pic>
      <p:sp>
        <p:nvSpPr>
          <p:cNvPr id="6" name="TextBox 5">
            <a:extLst>
              <a:ext uri="{FF2B5EF4-FFF2-40B4-BE49-F238E27FC236}">
                <a16:creationId xmlns:a16="http://schemas.microsoft.com/office/drawing/2014/main" id="{D93D3255-7E14-5040-2A3B-9B01044FE812}"/>
              </a:ext>
            </a:extLst>
          </p:cNvPr>
          <p:cNvSpPr txBox="1"/>
          <p:nvPr/>
        </p:nvSpPr>
        <p:spPr>
          <a:xfrm>
            <a:off x="581192" y="1162113"/>
            <a:ext cx="3102196" cy="369332"/>
          </a:xfrm>
          <a:prstGeom prst="rect">
            <a:avLst/>
          </a:prstGeom>
          <a:noFill/>
        </p:spPr>
        <p:txBody>
          <a:bodyPr wrap="none" rtlCol="0">
            <a:spAutoFit/>
          </a:bodyPr>
          <a:lstStyle/>
          <a:p>
            <a:r>
              <a:rPr lang="en-IN"/>
              <a:t>Successfully deployed project.</a:t>
            </a:r>
          </a:p>
        </p:txBody>
      </p:sp>
    </p:spTree>
    <p:extLst>
      <p:ext uri="{BB962C8B-B14F-4D97-AF65-F5344CB8AC3E}">
        <p14:creationId xmlns:p14="http://schemas.microsoft.com/office/powerpoint/2010/main" val="109655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9DD-6169-CC0D-6CC4-F82ABF6BB020}"/>
              </a:ext>
            </a:extLst>
          </p:cNvPr>
          <p:cNvSpPr>
            <a:spLocks noGrp="1"/>
          </p:cNvSpPr>
          <p:nvPr>
            <p:ph type="title"/>
          </p:nvPr>
        </p:nvSpPr>
        <p:spPr/>
        <p:txBody>
          <a:bodyPr/>
          <a:lstStyle/>
          <a:p>
            <a:r>
              <a:rPr lang="en-IN"/>
              <a:t>Deployment Proof 02/02</a:t>
            </a:r>
          </a:p>
        </p:txBody>
      </p:sp>
      <p:pic>
        <p:nvPicPr>
          <p:cNvPr id="5" name="Content Placeholder 4" descr="A screenshot of a computer&#10;&#10;AI-generated content may be incorrect.">
            <a:extLst>
              <a:ext uri="{FF2B5EF4-FFF2-40B4-BE49-F238E27FC236}">
                <a16:creationId xmlns:a16="http://schemas.microsoft.com/office/drawing/2014/main" id="{B4650DA4-6BB0-D058-73C2-920AA45DB1DE}"/>
              </a:ext>
            </a:extLst>
          </p:cNvPr>
          <p:cNvPicPr>
            <a:picLocks noGrp="1" noChangeAspect="1"/>
          </p:cNvPicPr>
          <p:nvPr>
            <p:ph idx="1"/>
          </p:nvPr>
        </p:nvPicPr>
        <p:blipFill>
          <a:blip r:embed="rId2"/>
          <a:stretch>
            <a:fillRect/>
          </a:stretch>
        </p:blipFill>
        <p:spPr>
          <a:xfrm>
            <a:off x="1941689" y="1391808"/>
            <a:ext cx="8308622" cy="4673600"/>
          </a:xfrm>
        </p:spPr>
      </p:pic>
    </p:spTree>
    <p:extLst>
      <p:ext uri="{BB962C8B-B14F-4D97-AF65-F5344CB8AC3E}">
        <p14:creationId xmlns:p14="http://schemas.microsoft.com/office/powerpoint/2010/main" val="22260023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1615</Words>
  <Application>Microsoft Office PowerPoint</Application>
  <PresentationFormat>Widescreen</PresentationFormat>
  <Paragraphs>160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Franklin Gothic Book</vt:lpstr>
      <vt:lpstr>Franklin Gothic Demi</vt:lpstr>
      <vt:lpstr>Wingdings 2</vt:lpstr>
      <vt:lpstr>DividendVTI</vt:lpstr>
      <vt:lpstr>RECIPE PREPARATION AGENT</vt:lpstr>
      <vt:lpstr>OUTLINE</vt:lpstr>
      <vt:lpstr>Problem Statement</vt:lpstr>
      <vt:lpstr>Proposed Solution</vt:lpstr>
      <vt:lpstr>System  Approach</vt:lpstr>
      <vt:lpstr>Algorithm &amp; Deployment</vt:lpstr>
      <vt:lpstr>Generation Process and Deployment</vt:lpstr>
      <vt:lpstr>Deployment Proof 01/02</vt:lpstr>
      <vt:lpstr>Deployment Proof 02/02</vt:lpstr>
      <vt:lpstr>Result</vt:lpstr>
      <vt:lpstr>Test Result 01 – 1/3</vt:lpstr>
      <vt:lpstr>Test Result 01 – 2/3</vt:lpstr>
      <vt:lpstr>Test Result 01 – 3/3</vt:lpstr>
      <vt:lpstr>Test Result 02 – 1/3</vt:lpstr>
      <vt:lpstr>Test Result 02 – 2/3</vt:lpstr>
      <vt:lpstr>Test Result 02 – 3/3</vt:lpstr>
      <vt:lpstr>Test Result 03 – 1/4</vt:lpstr>
      <vt:lpstr>Test Result 03 – 2/4</vt:lpstr>
      <vt:lpstr>Test Result 03 – 3/4</vt:lpstr>
      <vt:lpstr>Test Result 03 – 4/4</vt:lpstr>
      <vt:lpstr>Test Result 04 – 1/3</vt:lpstr>
      <vt:lpstr>Test Result 04 – 2/3</vt:lpstr>
      <vt:lpstr>Test Result 04 – 3/3</vt:lpstr>
      <vt:lpstr>Test Result 05 – 1/4</vt:lpstr>
      <vt:lpstr>Test Result 05 – 2/4</vt:lpstr>
      <vt:lpstr>Test Result 05 – 3/4</vt:lpstr>
      <vt:lpstr>Test Result 05 – 4/4</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Mohit Bansal</dc:creator>
  <cp:lastModifiedBy>Mohit Bansal</cp:lastModifiedBy>
  <cp:revision>5</cp:revision>
  <dcterms:created xsi:type="dcterms:W3CDTF">2021-05-26T16:50:10Z</dcterms:created>
  <dcterms:modified xsi:type="dcterms:W3CDTF">2025-08-21T14:57:22Z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