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  <p:embeddedFont>
      <p:font typeface="Ubuntu" panose="020B0604020202020204" charset="0"/>
      <p:regular r:id="rId56"/>
      <p:bold r:id="rId57"/>
      <p:italic r:id="rId58"/>
      <p:boldItalic r:id="rId59"/>
    </p:embeddedFont>
    <p:embeddedFont>
      <p:font typeface="Ubuntu Mono" panose="020B0604020202020204" charset="0"/>
      <p:regular r:id="rId60"/>
      <p:bold r:id="rId61"/>
      <p:italic r:id="rId62"/>
      <p:boldItalic r:id="rId63"/>
    </p:embeddedFont>
    <p:embeddedFont>
      <p:font typeface="JetBrains Mono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6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2658" y="180"/>
      </p:cViewPr>
      <p:guideLst>
        <p:guide orient="horz" pos="1620"/>
        <p:guide pos="2880"/>
        <p:guide pos="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0021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0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b98b8d21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b98b8d21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Record Structs sind ValueTypes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Eine normale Struct überlädt nicht == und != Record Structs aber schon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Eine Record struct ist im gegensatz zur Record class nicht immutable. Dafür wird das readonly Keyword benötigt. public readonly record struct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record class ist in C#10 auch als Schreibweise erlaubt um verwirrung zu vermeiden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036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b98b8d21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b98b8d21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 kann auch mehr als ToString ‘sealen’ 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582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b98b8d21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b98b8d21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27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b98b8d21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b98b8d21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71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b98b8d21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b98b8d21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051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98b8d21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b98b8d21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583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b98b8d21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b98b8d21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9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b98b8d21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b98b8d21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516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b98b8d21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b98b8d21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049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b98b8d21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b98b8d21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00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b61480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b61480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41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b98b8d21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b98b8d21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205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b98b8d21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b98b8d21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Namespace ohne Klammern ist für die gesamte Datei gültig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3062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62bee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62beec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435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b98b8d21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b98b8d21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791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76990502b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76990502b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Mit Hilfe des Apply Code Changes Button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262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b62beec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b62beec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55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b62beeca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b62beeca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39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76990502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76990502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625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b62beec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b62beec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31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b6148027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b6148027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90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9cc9a2be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9cc9a2be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751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b6148027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b6148027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9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b6148027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b6148027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955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b6148027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b6148027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879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b6148027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b6148027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124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76990502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76990502b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86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76990502b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76990502b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68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76990502b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76990502b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20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b98b8d21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b98b8d21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Blazor Wasm Applikationen werden standardmäßig im Browser interpretiert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Blazor Wasm implementierte hierfür einen IL Interpreter in Wasm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Ahead-Of-Time (AOT) kompiliert direkt nach Wasm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83176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76990502b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76990502b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Eine Exception in einer Blazor App hat bisher dafür gesorgt das die komplette App abgestürzt ist neu geladen werden musste.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.NET 6 können einzelne Teile der App in Error Boundaries eingeteilt werden.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betrifft der Absturz nur die Boundary und der Rest der Applikation bleibt verschont.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45490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b98b8d21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b98b8d21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2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cc9a2be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cc9a2be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Visual Studio 2019 Nicht Supported</a:t>
            </a:r>
            <a:endParaRPr sz="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 Studio 22 - Endlich 64 bit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54503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76990502b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76990502b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14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cf5a49c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fcf5a49c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3329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76990502b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76990502b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9070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0bb1b9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0bb1b9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641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0bb1b9d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0bb1b9d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37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0568b2e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0568b2ec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3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9cc9a2be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9cc9a2be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</a:rPr>
              <a:t>.NET 5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>
                <a:solidFill>
                  <a:schemeClr val="dk1"/>
                </a:solidFill>
              </a:rPr>
              <a:t>End of Support:</a:t>
            </a:r>
            <a:r>
              <a:rPr lang="de">
                <a:solidFill>
                  <a:schemeClr val="dk1"/>
                </a:solidFill>
              </a:rPr>
              <a:t> 6 months after .NET 6 release (around May 2022)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</a:rPr>
              <a:t>.NET Core 3.1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>
                <a:solidFill>
                  <a:schemeClr val="dk1"/>
                </a:solidFill>
              </a:rPr>
              <a:t>End of Support:</a:t>
            </a:r>
            <a:r>
              <a:rPr lang="de">
                <a:solidFill>
                  <a:schemeClr val="dk1"/>
                </a:solidFill>
              </a:rPr>
              <a:t> December 3, 2022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3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cc9a2be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cc9a2be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16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98b8d2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98b8d2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1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98b8d21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98b8d21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94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b98b8d21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b98b8d21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Record Structs sind ValueTypes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Eine normale Struct überlädt nicht == und != Record Structs aber schon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Eine Record struct ist im gegensatz zur Record class nicht immutable. Dafür wird das readonly Keyword benötigt. public readonly record struct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record class ist in C#10 auch als Schreibweise erlaubt um verwirrung zu vermeiden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92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B2D4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88525" y="992625"/>
            <a:ext cx="4346700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ED7"/>
              </a:buClr>
              <a:buSzPts val="2800"/>
              <a:buFont typeface="Ubuntu"/>
              <a:buNone/>
              <a:defRPr>
                <a:solidFill>
                  <a:srgbClr val="00AED7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53025" y="2388700"/>
            <a:ext cx="4282200" cy="15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 Mono"/>
              <a:buNone/>
              <a:defRPr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600" y="430650"/>
            <a:ext cx="1355527" cy="25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4874" y="992633"/>
            <a:ext cx="4858749" cy="38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 sz="24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B2D4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282300" y="2562675"/>
            <a:ext cx="4402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FEFEF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44825" y="889000"/>
            <a:ext cx="44022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Ubuntu"/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453376" y="643258"/>
            <a:ext cx="4858749" cy="38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-100"/>
            <a:ext cx="49395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65500" y="142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Mono"/>
              <a:buNone/>
              <a:defRPr sz="2100"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None/>
              <a:defRPr>
                <a:latin typeface="Ubuntu Mono"/>
                <a:ea typeface="Ubuntu Mono"/>
                <a:cs typeface="Ubuntu Mono"/>
                <a:sym typeface="Ubuntu Mono"/>
              </a:defRPr>
            </a:lvl1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26000" y="464075"/>
            <a:ext cx="8520600" cy="637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Ubuntu"/>
              <a:buNone/>
              <a:defRPr sz="7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You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1">
  <p:cSld name="Titelfoli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ctrTitle"/>
          </p:nvPr>
        </p:nvSpPr>
        <p:spPr>
          <a:xfrm>
            <a:off x="628650" y="841772"/>
            <a:ext cx="7886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A6D8"/>
              </a:buClr>
              <a:buSzPts val="4900"/>
              <a:buFont typeface="Arial"/>
              <a:buNone/>
              <a:defRPr sz="4900" b="0" i="0" u="none" strike="noStrike" cap="none">
                <a:solidFill>
                  <a:srgbClr val="12A6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628650" y="2701528"/>
            <a:ext cx="7886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D8B8C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7D8B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628650" y="4939146"/>
            <a:ext cx="78867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1" name="Google Shape;81;p19" descr="https://5minds.de/assets/img/5mind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2018" y="265136"/>
            <a:ext cx="10858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628650" y="4482133"/>
            <a:ext cx="7886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D8B8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7D8B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B2D4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706250" y="1283850"/>
            <a:ext cx="3842700" cy="25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AED7"/>
              </a:buClr>
              <a:buSzPts val="3600"/>
              <a:buFont typeface="Ubuntu"/>
              <a:buNone/>
              <a:defRPr sz="3600">
                <a:solidFill>
                  <a:srgbClr val="00AED7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74874" y="992633"/>
            <a:ext cx="4858749" cy="38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korpus">
  <p:cSld name="TITLE_AND_BODY_1">
    <p:bg>
      <p:bgPr>
        <a:solidFill>
          <a:srgbClr val="F3F3F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zit">
  <p:cSld name="TITLE_AND_BOD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korpus (Invert Background)">
  <p:cSld name="TITLE_AND_BODY_1_1">
    <p:bg>
      <p:bgPr>
        <a:solidFill>
          <a:srgbClr val="30445B">
            <a:alpha val="81570"/>
          </a:srgbClr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Ubuntu"/>
              <a:buNone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Verdana"/>
              <a:buChar char="●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○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■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●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○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■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●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○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Verdana"/>
              <a:buChar char="■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3F3F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rei Spalten">
  <p:cSld name="TITLE_AND_TWO_COLUMNS_1">
    <p:bg>
      <p:bgPr>
        <a:solidFill>
          <a:srgbClr val="F3F3F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8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3280800" y="1246825"/>
            <a:ext cx="258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438750" y="1246825"/>
            <a:ext cx="258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3F3F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●"/>
              <a:defRPr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t.co/N4qVSaVF59?amp=1" TargetMode="External"/><Relationship Id="rId4" Type="http://schemas.openxmlformats.org/officeDocument/2006/relationships/hyperlink" Target="https://twitter.com/maddinde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/6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visualstudio.microsoft.com/de/v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sp.net-hacker.rocks/2021/06/15/aspnetcore6-10-blazor-preserve-prerendered-state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maui/what-is-maui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tnet.microsoft.com/platform/support/policy/dotnet-co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ctrTitle"/>
          </p:nvPr>
        </p:nvSpPr>
        <p:spPr>
          <a:xfrm>
            <a:off x="4688525" y="992625"/>
            <a:ext cx="43467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.NET 6 und C# 10</a:t>
            </a:r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4720775" y="1587825"/>
            <a:ext cx="4282200" cy="15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Features der neuen LTS Version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9"/>
          <p:cNvCxnSpPr/>
          <p:nvPr/>
        </p:nvCxnSpPr>
        <p:spPr>
          <a:xfrm rot="10800000" flipH="1">
            <a:off x="3471875" y="3053925"/>
            <a:ext cx="1517400" cy="1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Record Types can seal ToString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817800" y="1180000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Person(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sealed override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ToString()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$"Hi my name is: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Client(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: Person(FirstName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override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ToString()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$"Hi my name is: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99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57" name="Google Shape;157;p29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58" name="Google Shape;158;p2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29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60" name="Google Shape;160;p29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161" name="Google Shape;161;p29"/>
          <p:cNvCxnSpPr/>
          <p:nvPr/>
        </p:nvCxnSpPr>
        <p:spPr>
          <a:xfrm>
            <a:off x="2719625" y="3336850"/>
            <a:ext cx="707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2" name="Google Shape;162;p29"/>
          <p:cNvSpPr txBox="1"/>
          <p:nvPr/>
        </p:nvSpPr>
        <p:spPr>
          <a:xfrm>
            <a:off x="4969925" y="2944650"/>
            <a:ext cx="3862500" cy="692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7070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990000"/>
                </a:solidFill>
                <a:latin typeface="Ubuntu Mono"/>
                <a:ea typeface="Ubuntu Mono"/>
                <a:cs typeface="Ubuntu Mono"/>
                <a:sym typeface="Ubuntu Mono"/>
              </a:rPr>
              <a:t>CS0239    'Client.ToString()': cannot override inherited member 'Person.ToString()' because it is sealed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Person(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virtual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ToFullName()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string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.Empty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0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Client(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: Person(FirstName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sealed override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ToFullName()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base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.ToString()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0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Customer(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EMail) : Client(FirstName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0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override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ToFullName()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</a:t>
            </a:r>
            <a:r>
              <a:rPr lang="de" sz="10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$"Hello, I'am {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0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 {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0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 and you can reach me through: {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</a:t>
            </a:r>
            <a:r>
              <a:rPr lang="de" sz="10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0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Record Types can seal ToString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69" name="Google Shape;169;p30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70" name="Google Shape;170;p3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30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72" name="Google Shape;172;p30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Aktuell gibt es keine Interpolation für konstante Strings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BaseUrl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"https://www.5minds.de/"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08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TeamUrl = BaseUrl +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"/team"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CareerUrl = BaseUrl +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"/karriere"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Contant Interpolated Strings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79" name="Google Shape;179;p31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80" name="Google Shape;180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31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82" name="Google Shape;182;p31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C#10 bringt diese Möglichkeit mit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BaseUrl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"https://www.5minds.de/"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TeamUrl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BaseUrl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}/team"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CareerUrl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BaseUrl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}/karriere"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Contant Interpolated Strings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89" name="Google Shape;189;p32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90" name="Google Shape;190;p3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" name="Google Shape;191;p32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92" name="Google Shape;192;p32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Vor C#10: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class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OldAttribute : Attribute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OldAttribute(Type type)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highlight>
                <a:srgbClr val="2B2B2B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Mit C#10: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class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NewAttribute&lt;T&gt; : Attribute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 MyType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Attributes support generics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99" name="Google Shape;199;p33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33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02" name="Google Shape;202;p33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Declaration vor C#10: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highlight>
                <a:srgbClr val="2B2B2B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Func&lt;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hello = () =&gt;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"Hello!"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Mit C#10 ist es möglich var zu benutzen: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var hello = () =&gt;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"Hello!"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Ebenfall ist eine null Rückgabe in c# 10 möglich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var hello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 =&gt;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null;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Lambda Improvements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09" name="Google Shape;209;p34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10" name="Google Shape;210;p3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34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12" name="Google Shape;212;p34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var subCompany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Company(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"Google"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var company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Company(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"Alphabet"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subCompany)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Vor C#10 komplizierte Abfrage: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if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(company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SubCompany: { Name: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"Google"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 })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// ...</a:t>
            </a:r>
            <a:endParaRPr sz="1200">
              <a:solidFill>
                <a:srgbClr val="808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Mit C#10 deutlich einfacher: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if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(company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SubCompany.Name: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"Google" 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})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// ...</a:t>
            </a:r>
            <a:endParaRPr sz="1200">
              <a:solidFill>
                <a:srgbClr val="808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Extended Property Patterns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19" name="Google Shape;219;p35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20" name="Google Shape;220;p3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1" name="Google Shape;221;p35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22" name="Google Shape;222;p35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struct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Vor C#10 waren Parameterlose Konstruktoren in Stucts nicht erlaubt:</a:t>
            </a:r>
            <a:endParaRPr sz="9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Rectangle()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Height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    this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Width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height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width)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Height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height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Width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width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Height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Width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Structure Type Improvements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29" name="Google Shape;229;p36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30" name="Google Shape;230;p3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36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32" name="Google Shape;232;p36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Auch das neu Erzeugen mit with war nicht erlaubt:</a:t>
            </a:r>
            <a:endParaRPr sz="16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Rectangle(</a:t>
            </a:r>
            <a:r>
              <a:rPr lang="de" sz="12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100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100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rectangle2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rectangle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with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Width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</a:t>
            </a:r>
            <a:r>
              <a:rPr lang="de" sz="12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200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Structure Type Improvements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39" name="Google Shape;239;p37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40" name="Google Shape;240;p3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1" name="Google Shape;241;p37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42" name="Google Shape;242;p37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internal class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=z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internal void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Deconstruct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x=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Ist vor C# 10 nicht möglich:</a:t>
            </a:r>
            <a:endParaRPr sz="16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 =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Point(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1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height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width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 = point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Assignment and declaration in same deconstruction</a:t>
            </a: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49" name="Google Shape;249;p38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50" name="Google Shape;250;p3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38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52" name="Google Shape;252;p38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2650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latin typeface="Ubuntu"/>
                <a:ea typeface="Ubuntu"/>
                <a:cs typeface="Ubuntu"/>
                <a:sym typeface="Ubuntu"/>
              </a:rPr>
              <a:t>Über mich</a:t>
            </a:r>
            <a:endParaRPr sz="2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13" y="1351500"/>
            <a:ext cx="2682426" cy="26824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3414425" y="1148675"/>
            <a:ext cx="5418000" cy="3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Ubuntu"/>
                <a:ea typeface="Ubuntu"/>
                <a:cs typeface="Ubuntu"/>
                <a:sym typeface="Ubuntu"/>
              </a:rPr>
              <a:t>Martin Pöpel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Senior Software Developer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Certified Professional for Software Architecture (CPSA-F)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Seit über 15 Jahren im .NET Framework zu Hause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Interessiert an: </a:t>
            </a:r>
            <a:r>
              <a:rPr lang="d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Architektur, Cloud Development,</a:t>
            </a:r>
            <a:r>
              <a:rPr lang="de">
                <a:latin typeface="Verdana"/>
                <a:ea typeface="Verdana"/>
                <a:cs typeface="Verdana"/>
                <a:sym typeface="Verdana"/>
              </a:rPr>
              <a:t> Machine Learning, .NET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de" u="sng">
                <a:solidFill>
                  <a:srgbClr val="0097A7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@MaddinDev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de" u="sng">
                <a:solidFill>
                  <a:srgbClr val="0097A7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github.com/M4ddinPoe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global using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System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 einer *.cs Datei gespeichert ist dieses using für das gesamte Projekt gültig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Global usings</a:t>
            </a: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59" name="Google Shape;259;p39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60" name="Google Shape;260;p3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39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62" name="Google Shape;262;p39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namespace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FileScopedNamespace;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internal class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=z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internal void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Deconstruct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x=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File Scoped Namespace</a:t>
            </a: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69" name="Google Shape;269;p40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70" name="Google Shape;270;p4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40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72" name="Google Shape;272;p40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4622450" y="1283850"/>
            <a:ext cx="3926400" cy="25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0"/>
              <a:t>.NET 6</a:t>
            </a:r>
            <a:endParaRPr sz="10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Minimal Api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4294967295"/>
          </p:nvPr>
        </p:nvSpPr>
        <p:spPr>
          <a:xfrm>
            <a:off x="857250" y="1571350"/>
            <a:ext cx="7797000" cy="43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dotnet new web -o MinApi</a:t>
            </a:r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4294967295"/>
          </p:nvPr>
        </p:nvSpPr>
        <p:spPr>
          <a:xfrm>
            <a:off x="882750" y="2882700"/>
            <a:ext cx="7746000" cy="16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using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Microsoft.AspNetCore.Builder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builder = WebApplication.CreateBuilder(args)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app = builder.Build()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app.MapGet(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"/hello"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 =&gt;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"Hello, World!"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app.Run()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797400" y="1048350"/>
            <a:ext cx="791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Mit dem Kommando:</a:t>
            </a:r>
            <a:endParaRPr sz="17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824850" y="2348538"/>
            <a:ext cx="749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Wird folgende einfache API erzeugt.</a:t>
            </a:r>
            <a:endParaRPr sz="17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87" name="Google Shape;287;p42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88" name="Google Shape;288;p4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9" name="Google Shape;289;p42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90" name="Google Shape;290;p42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Mit Hot Reload können Anwendungen geändert werden während sie laufen</a:t>
            </a:r>
            <a:endParaRPr>
              <a:solidFill>
                <a:srgbClr val="A9B7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Funktioniert mit: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WPF,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Windows Forms,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.NET MAUI previews,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ASP.NET Core apps code-behind,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Console applications,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WinUI 3 (managed debugger required)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und vielen mehr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Hot Reload - Was ist das?</a:t>
            </a:r>
            <a:endParaRPr>
              <a:solidFill>
                <a:srgbClr val="CC783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654475" y="921825"/>
            <a:ext cx="50238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Neue Api’s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// - Prority Queue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Parallel.ForEachAsync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Confguration.GetRequiredSection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PeriodicalTimer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IEnumerableChunks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*ByMethods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OverrideDefaultInFirstorDefault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02" name="Google Shape;302;p44"/>
          <p:cNvGrpSpPr/>
          <p:nvPr/>
        </p:nvGrpSpPr>
        <p:grpSpPr>
          <a:xfrm>
            <a:off x="311700" y="1152336"/>
            <a:ext cx="506100" cy="3030192"/>
            <a:chOff x="1084825" y="3203163"/>
            <a:chExt cx="506100" cy="954963"/>
          </a:xfrm>
        </p:grpSpPr>
        <p:cxnSp>
          <p:nvCxnSpPr>
            <p:cNvPr id="303" name="Google Shape;303;p4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" name="Google Shape;304;p44"/>
            <p:cNvSpPr txBox="1"/>
            <p:nvPr/>
          </p:nvSpPr>
          <p:spPr>
            <a:xfrm>
              <a:off x="1084825" y="3954425"/>
              <a:ext cx="506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05" name="Google Shape;305;p44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body" idx="1"/>
          </p:nvPr>
        </p:nvSpPr>
        <p:spPr>
          <a:xfrm>
            <a:off x="903350" y="1152475"/>
            <a:ext cx="79290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using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System.Collections.Generic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PriorityQueue&lt;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string, int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queue =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PriorityQueue&lt;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string, int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&gt;()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queue.Enqueue(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"Item A"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queue.Enqueue(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"Item B"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60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queue.Enqueue(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"Item C"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queue.Enqueue(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"Item D"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while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(queue.TryDequeue(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out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priority))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"Popped Item :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}. Priority Was :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priority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40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Priority Queue </a:t>
            </a:r>
            <a:r>
              <a:rPr lang="de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12" name="Google Shape;312;p45"/>
          <p:cNvGrpSpPr/>
          <p:nvPr/>
        </p:nvGrpSpPr>
        <p:grpSpPr>
          <a:xfrm>
            <a:off x="311700" y="1152336"/>
            <a:ext cx="506100" cy="2999730"/>
            <a:chOff x="1084825" y="3203163"/>
            <a:chExt cx="506100" cy="945363"/>
          </a:xfrm>
        </p:grpSpPr>
        <p:cxnSp>
          <p:nvCxnSpPr>
            <p:cNvPr id="313" name="Google Shape;313;p4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314;p45"/>
            <p:cNvSpPr txBox="1"/>
            <p:nvPr/>
          </p:nvSpPr>
          <p:spPr>
            <a:xfrm>
              <a:off x="1084825" y="3954425"/>
              <a:ext cx="5061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15" name="Google Shape;315;p45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4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Priority Queue </a:t>
            </a:r>
            <a:r>
              <a:rPr lang="de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21" name="Google Shape;321;p46"/>
          <p:cNvGrpSpPr/>
          <p:nvPr/>
        </p:nvGrpSpPr>
        <p:grpSpPr>
          <a:xfrm>
            <a:off x="311700" y="1152336"/>
            <a:ext cx="506100" cy="2999730"/>
            <a:chOff x="1084825" y="3203163"/>
            <a:chExt cx="506100" cy="945363"/>
          </a:xfrm>
        </p:grpSpPr>
        <p:cxnSp>
          <p:nvCxnSpPr>
            <p:cNvPr id="322" name="Google Shape;322;p4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46"/>
            <p:cNvSpPr txBox="1"/>
            <p:nvPr/>
          </p:nvSpPr>
          <p:spPr>
            <a:xfrm>
              <a:off x="1084825" y="3954425"/>
              <a:ext cx="5061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24" name="Google Shape;324;p46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25" name="Google Shape;325;p46"/>
          <p:cNvSpPr txBox="1">
            <a:spLocks noGrp="1"/>
          </p:cNvSpPr>
          <p:nvPr>
            <p:ph type="body" idx="1"/>
          </p:nvPr>
        </p:nvSpPr>
        <p:spPr>
          <a:xfrm>
            <a:off x="875700" y="1198425"/>
            <a:ext cx="7809000" cy="12444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Popped Item : Item A. Priority Was : 0</a:t>
            </a:r>
            <a:endParaRPr sz="15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Popped Item : Item D. Priority Was : 1</a:t>
            </a:r>
            <a:endParaRPr sz="15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Popped Item : Item C. Priority Was : 2</a:t>
            </a:r>
            <a:endParaRPr sz="15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Popped Item : Item B. Priority Was : 60</a:t>
            </a:r>
            <a:endParaRPr sz="15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body" idx="1"/>
          </p:nvPr>
        </p:nvSpPr>
        <p:spPr>
          <a:xfrm>
            <a:off x="882450" y="1017725"/>
            <a:ext cx="76155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userHandlers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[]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"users/okyrylchuk"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"users/davidfowl"</a:t>
            </a:r>
            <a:endParaRPr sz="900">
              <a:solidFill>
                <a:srgbClr val="6A8759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using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HttpClient client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BaseAddress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Uri(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"https://api.github.com"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9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sz="900">
              <a:solidFill>
                <a:srgbClr val="72737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client.DefaultRequestHeaders.UserAgent.Add(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ProductInfoHeaderValue(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"DotNet"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"6"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))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ParallelOptions parallelOptions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MaxDegreeOfParallelism = </a:t>
            </a:r>
            <a:r>
              <a:rPr lang="de" sz="9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endParaRPr sz="900">
              <a:solidFill>
                <a:srgbClr val="6897B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await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Parallel.ForEachAsync(userHandlers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parallelOptions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async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(uri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token) =&gt;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user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await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client.GetFromJsonAsync&lt;GitHubUser&gt;(uri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token)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9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9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"Name: {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user.Name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\n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Bio: {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user.Bio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\n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})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7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4299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Parallel.ForEach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32" name="Google Shape;332;p47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33" name="Google Shape;333;p4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47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35" name="Google Shape;335;p47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817800" y="2046350"/>
            <a:ext cx="7348200" cy="21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configuration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ConfigurationManager()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options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MyOptions()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// This will throw if the section isn't configured</a:t>
            </a:r>
            <a:endParaRPr sz="1200">
              <a:solidFill>
                <a:srgbClr val="808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configuration.GetRequiredSection(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"MyOptions"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).Bind(options)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class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MyOptions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? </a:t>
            </a:r>
            <a:r>
              <a:rPr lang="de" sz="12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SettingValue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424025" y="43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Configuration.GetRequiredSection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817800" y="1078475"/>
            <a:ext cx="72900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We added a helper to make it easier to throw if a required section of configuration is missing:</a:t>
            </a:r>
            <a:endParaRPr sz="2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44" name="Google Shape;344;p48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45" name="Google Shape;345;p4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48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47" name="Google Shape;347;p48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244825" y="889000"/>
            <a:ext cx="44022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Ab Heute verfügbar!!!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1"/>
          </p:nvPr>
        </p:nvSpPr>
        <p:spPr>
          <a:xfrm>
            <a:off x="244825" y="2637925"/>
            <a:ext cx="6090600" cy="2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.NET 6</a:t>
            </a:r>
            <a:br>
              <a:rPr lang="de"/>
            </a:br>
            <a:r>
              <a:rPr lang="de" u="sng">
                <a:solidFill>
                  <a:schemeClr val="hlink"/>
                </a:solidFill>
                <a:hlinkClick r:id="rId3"/>
              </a:rPr>
              <a:t>https://dotnet.microsoft.com/download/dotnet/6.0</a:t>
            </a:r>
            <a:r>
              <a:rPr lang="de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Visual Studio 22</a:t>
            </a:r>
            <a:br>
              <a:rPr lang="de"/>
            </a:br>
            <a:r>
              <a:rPr lang="de" u="sng">
                <a:solidFill>
                  <a:schemeClr val="hlink"/>
                </a:solidFill>
                <a:hlinkClick r:id="rId4"/>
              </a:rPr>
              <a:t>https://visualstudio.microsoft.com/de/vs/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>
            <a:spLocks noGrp="1"/>
          </p:cNvSpPr>
          <p:nvPr>
            <p:ph type="body" idx="1"/>
          </p:nvPr>
        </p:nvSpPr>
        <p:spPr>
          <a:xfrm>
            <a:off x="817800" y="2203600"/>
            <a:ext cx="74220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timer = 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PeriodicTimer(TimeSpan.</a:t>
            </a:r>
            <a:r>
              <a:rPr lang="de" sz="14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FromSeconds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4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))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while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await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timer.WaitForNextTickAsync())</a:t>
            </a:r>
            <a:endParaRPr sz="14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4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4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(DateTime.</a:t>
            </a:r>
            <a:r>
              <a:rPr lang="de" sz="14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UtcNow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3" name="Google Shape;353;p49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PeriodicTimer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4" name="Google Shape;354;p49"/>
          <p:cNvSpPr txBox="1"/>
          <p:nvPr/>
        </p:nvSpPr>
        <p:spPr>
          <a:xfrm>
            <a:off x="817800" y="892025"/>
            <a:ext cx="76311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Eine moderne timer API. </a:t>
            </a:r>
            <a:endParaRPr sz="17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Die komplett Asynchron ist und damit viele Probleme anderer Timer API’s löst.</a:t>
            </a:r>
            <a:endParaRPr sz="17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56" name="Google Shape;356;p49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57" name="Google Shape;357;p4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" name="Google Shape;358;p49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59" name="Google Shape;359;p49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body" idx="1"/>
          </p:nvPr>
        </p:nvSpPr>
        <p:spPr>
          <a:xfrm>
            <a:off x="817800" y="1918675"/>
            <a:ext cx="7901400" cy="230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chunkNumber = </a:t>
            </a:r>
            <a:r>
              <a:rPr lang="de" sz="13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foreach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[] chunk 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Enumerable.</a:t>
            </a:r>
            <a:r>
              <a:rPr lang="de" sz="13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Range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3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3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9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).Chunk(</a:t>
            </a:r>
            <a:r>
              <a:rPr lang="de" sz="13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))</a:t>
            </a: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3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3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3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3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"Chunk {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chunkNumber++</a:t>
            </a:r>
            <a:r>
              <a:rPr lang="de" sz="13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foreach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item 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chunk)</a:t>
            </a: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Console.</a:t>
            </a:r>
            <a:r>
              <a:rPr lang="de" sz="13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(item)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IEnumerable Chunks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6" name="Google Shape;366;p50"/>
          <p:cNvSpPr txBox="1"/>
          <p:nvPr/>
        </p:nvSpPr>
        <p:spPr>
          <a:xfrm>
            <a:off x="817800" y="1152575"/>
            <a:ext cx="78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 new helper to chunk any IEnumerable into batches</a:t>
            </a:r>
            <a:endParaRPr sz="2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7" name="Google Shape;367;p50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68" name="Google Shape;368;p50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69" name="Google Shape;369;p5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0" name="Google Shape;370;p50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71" name="Google Shape;371;p50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817800" y="1880425"/>
            <a:ext cx="7781400" cy="244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people = 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GetPeople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oldestAge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(person =&gt; person.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youngestAge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Min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(person =&gt; person.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FirstOrDefault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 =&gt; p.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== oldestAge)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FirstOrDefault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 =&gt; p.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== youngestAge)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"The oldest person is 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"The youngest person is 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4191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*ByMethods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817800" y="1078475"/>
            <a:ext cx="772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 der alten Zeit:</a:t>
            </a:r>
            <a:endParaRPr sz="21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9" name="Google Shape;379;p51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80" name="Google Shape;380;p51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81" name="Google Shape;381;p5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2" name="Google Shape;382;p51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83" name="Google Shape;383;p51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>
            <a:spLocks noGrp="1"/>
          </p:cNvSpPr>
          <p:nvPr>
            <p:ph type="body" idx="1"/>
          </p:nvPr>
        </p:nvSpPr>
        <p:spPr>
          <a:xfrm>
            <a:off x="817800" y="1719813"/>
            <a:ext cx="7606500" cy="25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people = 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GetPeople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MaxBy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(person =&gt; person.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MinBy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(person =&gt; person.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"The oldest person is 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"The youngest person is 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*ByMethods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0" name="Google Shape;390;p52"/>
          <p:cNvSpPr txBox="1"/>
          <p:nvPr/>
        </p:nvSpPr>
        <p:spPr>
          <a:xfrm>
            <a:off x="768750" y="1161025"/>
            <a:ext cx="760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Heute: A new helper to chunk any IEnumerable into batches</a:t>
            </a:r>
            <a:endParaRPr sz="15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1" name="Google Shape;391;p52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92" name="Google Shape;392;p52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93" name="Google Shape;393;p5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4" name="Google Shape;394;p52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95" name="Google Shape;395;p52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>
            <a:spLocks noGrp="1"/>
          </p:cNvSpPr>
          <p:nvPr>
            <p:ph type="body" idx="1"/>
          </p:nvPr>
        </p:nvSpPr>
        <p:spPr>
          <a:xfrm>
            <a:off x="817800" y="1719813"/>
            <a:ext cx="7606500" cy="25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names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List&lt;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{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"Max"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"Lea"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"Tom"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"Isa"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longNames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names.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FirstOrDefault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(name =&gt; name.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Length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</a:t>
            </a:r>
            <a:r>
              <a:rPr lang="de" sz="12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 ??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de" sz="1200" i="1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Empty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1" name="Google Shape;401;p53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OverrideDefaultInFirstOrDefault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2" name="Google Shape;402;p53"/>
          <p:cNvSpPr txBox="1"/>
          <p:nvPr/>
        </p:nvSpPr>
        <p:spPr>
          <a:xfrm>
            <a:off x="768750" y="1161025"/>
            <a:ext cx="760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Damals:</a:t>
            </a:r>
            <a:endParaRPr sz="15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3" name="Google Shape;403;p53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04" name="Google Shape;404;p53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405" name="Google Shape;405;p5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6" name="Google Shape;406;p53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07" name="Google Shape;407;p53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>
            <a:spLocks noGrp="1"/>
          </p:cNvSpPr>
          <p:nvPr>
            <p:ph type="body" idx="1"/>
          </p:nvPr>
        </p:nvSpPr>
        <p:spPr>
          <a:xfrm>
            <a:off x="817800" y="1719813"/>
            <a:ext cx="7606500" cy="25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names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List&lt;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{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"Max"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"Lea"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"Tom"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"Isa"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name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names.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FirstOrDefault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(name =&gt; name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"Maddin"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 -NA- 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OverrideDefaultInFirstOrDefault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14" name="Google Shape;414;p54"/>
          <p:cNvSpPr txBox="1"/>
          <p:nvPr/>
        </p:nvSpPr>
        <p:spPr>
          <a:xfrm>
            <a:off x="768750" y="1161025"/>
            <a:ext cx="760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Heute:</a:t>
            </a:r>
            <a:endParaRPr sz="15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15" name="Google Shape;415;p54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16" name="Google Shape;416;p54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417" name="Google Shape;417;p5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8" name="Google Shape;418;p54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19" name="Google Shape;419;p54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>
            <a:spLocks noGrp="1"/>
          </p:cNvSpPr>
          <p:nvPr>
            <p:ph type="title"/>
          </p:nvPr>
        </p:nvSpPr>
        <p:spPr>
          <a:xfrm>
            <a:off x="734850" y="1063475"/>
            <a:ext cx="5293500" cy="32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Blazor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de" sz="14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 // - Ahead of Time Compilation (Blazor Wasm)</a:t>
            </a:r>
            <a:endParaRPr sz="14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 // - Error Boundaries</a:t>
            </a:r>
            <a:endParaRPr sz="14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 // - Improved Prerendering With Preserved State</a:t>
            </a:r>
            <a:endParaRPr sz="14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25" name="Google Shape;425;p55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grpSp>
        <p:nvGrpSpPr>
          <p:cNvPr id="426" name="Google Shape;426;p55"/>
          <p:cNvGrpSpPr/>
          <p:nvPr/>
        </p:nvGrpSpPr>
        <p:grpSpPr>
          <a:xfrm>
            <a:off x="311700" y="1152336"/>
            <a:ext cx="506100" cy="3030192"/>
            <a:chOff x="1084825" y="3203163"/>
            <a:chExt cx="506100" cy="954963"/>
          </a:xfrm>
        </p:grpSpPr>
        <p:cxnSp>
          <p:nvCxnSpPr>
            <p:cNvPr id="427" name="Google Shape;427;p5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Google Shape;428;p55"/>
            <p:cNvSpPr txBox="1"/>
            <p:nvPr/>
          </p:nvSpPr>
          <p:spPr>
            <a:xfrm>
              <a:off x="1084825" y="3954425"/>
              <a:ext cx="506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Blazor Wasm Applikationen werden im Browser interpretiert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Hierfür wurde ein IL Interpreter in WASM implementiert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Ahead-Of-Time (AOT) kompiliert direkt nach Wasm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434" name="Google Shape;43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Ahead of time compilation</a:t>
            </a:r>
            <a:endParaRPr>
              <a:solidFill>
                <a:srgbClr val="CC783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Error Boundaries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40" name="Google Shape;44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Bei einer Exception ist bisher die komplette Applikation abgestürzt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Mit .NET 6 lassen sich Teile der App in Error Boundaries einteilen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Abstürze betreffen dadurch nur die Boundary</a:t>
            </a:r>
            <a:endParaRPr>
              <a:solidFill>
                <a:srgbClr val="A9B7C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>
            <a:spLocks noGrp="1"/>
          </p:cNvSpPr>
          <p:nvPr>
            <p:ph type="body" idx="1"/>
          </p:nvPr>
        </p:nvSpPr>
        <p:spPr>
          <a:xfrm>
            <a:off x="817800" y="1152578"/>
            <a:ext cx="7606500" cy="31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&lt;h1&gt;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My Application</a:t>
            </a: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&lt;/h1&gt;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&lt;div&gt;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&lt;ErrorBoundary&gt;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&lt;ChildContent&gt;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&lt;SomeComponent /&gt;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&lt;/ChildContent&gt;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&lt;ErrorContent&gt;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&lt;p </a:t>
            </a:r>
            <a:r>
              <a:rPr lang="de" sz="1100">
                <a:solidFill>
                  <a:srgbClr val="BABABA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de" sz="11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="bad-error"</a:t>
            </a: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Hier ist was schief gegangen...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&lt;/p&gt;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&lt;/ErrorContent&gt;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&lt;/ErrorBoundary&gt;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&lt;/div&gt;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6" name="Google Shape;446;p58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Error Boundaries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7" name="Google Shape;447;p58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48" name="Google Shape;448;p58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449" name="Google Shape;449;p5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0" name="Google Shape;450;p58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51" name="Google Shape;451;p58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>
                <a:solidFill>
                  <a:srgbClr val="FFFFFF"/>
                </a:solidFill>
              </a:rPr>
              <a:t>Visual Studio 2022 </a:t>
            </a:r>
            <a:endParaRPr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>
                <a:solidFill>
                  <a:srgbClr val="FFFFFF"/>
                </a:solidFill>
              </a:rPr>
              <a:t>Visual Studio 2019 for Mac (v8.10)</a:t>
            </a:r>
            <a:endParaRPr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>
                <a:solidFill>
                  <a:srgbClr val="FFFFFF"/>
                </a:solidFill>
              </a:rPr>
              <a:t>Rider (2021.3 EAP)</a:t>
            </a:r>
            <a:endParaRPr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>
                <a:solidFill>
                  <a:srgbClr val="FFFFFF"/>
                </a:solidFill>
              </a:rPr>
              <a:t>IIS runtime support (ASP.NET Core Module v2) v16.0.21273.0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CC7832"/>
                </a:solidFill>
              </a:rPr>
              <a:t>Verfügbarkeit und Kompatibilität </a:t>
            </a:r>
            <a:endParaRPr>
              <a:solidFill>
                <a:srgbClr val="CC783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Improved Prerendering with preserved state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57" name="Google Shape;45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Blazor-Anwendungen können auf dem Server vorgerendert werden, um die Ladezeit zu optimieren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Der “state” der Seite geht dabei im Browser verloren und muss wieder nachgeladen werden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Dies kann zu einem “flackern” der UI führen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.NET 6 führt hierfür den </a:t>
            </a:r>
            <a:r>
              <a:rPr lang="de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&lt;preserve-component-state /&gt;</a:t>
            </a:r>
            <a:r>
              <a:rPr lang="de">
                <a:solidFill>
                  <a:srgbClr val="A9B7C6"/>
                </a:solidFill>
              </a:rPr>
              <a:t> Tag-Helper ein</a:t>
            </a:r>
            <a:endParaRPr>
              <a:solidFill>
                <a:srgbClr val="A9B7C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Improved Prerendering with preserved state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A9B7C6"/>
                </a:solidFill>
              </a:rPr>
              <a:t>Der State wir übertragen in dem ein HTML Kommentar der den verschlüsselten State enthält eingefügt wird</a:t>
            </a:r>
            <a:endParaRPr>
              <a:solidFill>
                <a:srgbClr val="A9B7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&lt;!--Blazor-Component-State:CfDJ8IZEzFk/KP1DoDRucCE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6nSjBxhfV8XW7LAhH9nkG90KnWp6A83ylBVm+Fkac8gozf2hBP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DSQHeh/jejDrmtDEesKaoyjBNs9G9EDDyyOe1o1zuLnN507mK0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Bjkbyr82Mw83mIVl21n8mxherLqhyuDH3QoHscgIL7rQKBhejP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qGqQLj0WvVYdvYNc6I+FuW4v960+1xiF5XZuEDhKJpFODIZIE7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tIDHJh8NEBWAY5AnenqtydH7382TaVbn+1e0oLFrrSWrNWVRbJ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QcRUR5xpa+yWOZ7U52iudA27ZZr5Z8+LrU9/QVre3ehO+WSW7D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Z/.../g8VejWlSUiforHpVjPJojsfYfmeLOjRoSPBTQZ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Q0LL4ie/QFmKXY/TI7GjJCs5UuPM=--&gt;</a:t>
            </a:r>
            <a:endParaRPr sz="2500">
              <a:solidFill>
                <a:srgbClr val="A5C261"/>
              </a:solidFill>
            </a:endParaRPr>
          </a:p>
        </p:txBody>
      </p:sp>
      <p:sp>
        <p:nvSpPr>
          <p:cNvPr id="464" name="Google Shape;464;p60"/>
          <p:cNvSpPr txBox="1"/>
          <p:nvPr/>
        </p:nvSpPr>
        <p:spPr>
          <a:xfrm>
            <a:off x="898500" y="4648450"/>
            <a:ext cx="7933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https://asp.net-hacker.rocks/2021/06/15/aspnetcore6-10-blazor-preserve-prerendered-state.html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>
            <a:spLocks noGrp="1"/>
          </p:cNvSpPr>
          <p:nvPr>
            <p:ph type="title"/>
          </p:nvPr>
        </p:nvSpPr>
        <p:spPr>
          <a:xfrm>
            <a:off x="817800" y="1078475"/>
            <a:ext cx="4353300" cy="23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MAUI (Multi-Platform  </a:t>
            </a:r>
            <a:endParaRPr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App UI) 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{</a:t>
            </a:r>
            <a:br>
              <a:rPr lang="de">
                <a:latin typeface="Ubuntu Mono"/>
                <a:ea typeface="Ubuntu Mono"/>
                <a:cs typeface="Ubuntu Mono"/>
                <a:sym typeface="Ubuntu Mono"/>
              </a:rPr>
            </a:b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  // - Ein Ausblick</a:t>
            </a:r>
            <a:endParaRPr sz="24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70" name="Google Shape;470;p61"/>
          <p:cNvGrpSpPr/>
          <p:nvPr/>
        </p:nvGrpSpPr>
        <p:grpSpPr>
          <a:xfrm>
            <a:off x="311700" y="1152336"/>
            <a:ext cx="506100" cy="3030192"/>
            <a:chOff x="1084825" y="3203163"/>
            <a:chExt cx="506100" cy="954963"/>
          </a:xfrm>
        </p:grpSpPr>
        <p:cxnSp>
          <p:nvCxnSpPr>
            <p:cNvPr id="471" name="Google Shape;471;p6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2" name="Google Shape;472;p61"/>
            <p:cNvSpPr txBox="1"/>
            <p:nvPr/>
          </p:nvSpPr>
          <p:spPr>
            <a:xfrm>
              <a:off x="1084825" y="3954425"/>
              <a:ext cx="506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73" name="Google Shape;473;p61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CC7832"/>
                </a:solidFill>
              </a:rPr>
              <a:t>MAUI (Multi-Platform App UI)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79" name="Google Shape;47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A9B7C6"/>
                </a:solidFill>
              </a:rPr>
              <a:t>Leider nicht in .NET 6</a:t>
            </a:r>
            <a:endParaRPr sz="2800">
              <a:solidFill>
                <a:srgbClr val="A9B7C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A9B7C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80" name="Google Shape;4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537" y="2653938"/>
            <a:ext cx="1274925" cy="12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MAUI (Multi-Platform App UI)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86" name="Google Shape;486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500"/>
              <a:buChar char="●"/>
            </a:pPr>
            <a:r>
              <a:rPr lang="de" sz="1500">
                <a:solidFill>
                  <a:srgbClr val="A9B7C6"/>
                </a:solidFill>
              </a:rPr>
              <a:t>Weiterentwicklung von Xamarin Forms</a:t>
            </a:r>
            <a:endParaRPr sz="1500">
              <a:solidFill>
                <a:srgbClr val="A9B7C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500"/>
              <a:buChar char="●"/>
            </a:pPr>
            <a:r>
              <a:rPr lang="de" sz="1500">
                <a:solidFill>
                  <a:srgbClr val="A9B7C6"/>
                </a:solidFill>
              </a:rPr>
              <a:t>Ein Projekttyp für Android, iOS und MacCatalyst</a:t>
            </a:r>
            <a:endParaRPr sz="2800">
              <a:solidFill>
                <a:srgbClr val="A9B7C6"/>
              </a:solidFill>
            </a:endParaRPr>
          </a:p>
        </p:txBody>
      </p:sp>
      <p:sp>
        <p:nvSpPr>
          <p:cNvPr id="487" name="Google Shape;487;p63"/>
          <p:cNvSpPr txBox="1"/>
          <p:nvPr/>
        </p:nvSpPr>
        <p:spPr>
          <a:xfrm>
            <a:off x="898500" y="4648450"/>
            <a:ext cx="7933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https://docs.microsoft.com/en-us/dotnet/maui/what-is-maui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88" name="Google Shape;48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971" y="2063246"/>
            <a:ext cx="2744050" cy="24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"/>
          <p:cNvSpPr txBox="1"/>
          <p:nvPr/>
        </p:nvSpPr>
        <p:spPr>
          <a:xfrm>
            <a:off x="3320100" y="786525"/>
            <a:ext cx="3265800" cy="1323600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63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400">
                <a:solidFill>
                  <a:srgbClr val="CC7832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de" sz="7400">
                <a:solidFill>
                  <a:srgbClr val="00AED7"/>
                </a:solidFill>
                <a:latin typeface="Ubuntu"/>
                <a:ea typeface="Ubuntu"/>
                <a:cs typeface="Ubuntu"/>
                <a:sym typeface="Ubuntu"/>
              </a:rPr>
              <a:t>anke!</a:t>
            </a:r>
            <a:endParaRPr sz="7400">
              <a:solidFill>
                <a:srgbClr val="00AED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.NET 6 (LTS) Lifetime</a:t>
            </a:r>
            <a:endParaRPr>
              <a:solidFill>
                <a:srgbClr val="CC7832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5205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24"/>
          <p:cNvSpPr txBox="1"/>
          <p:nvPr/>
        </p:nvSpPr>
        <p:spPr>
          <a:xfrm>
            <a:off x="5586375" y="3785500"/>
            <a:ext cx="3405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https://dotnet.microsoft.com/platform/support/policy/dotnet-core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4706250" y="1283850"/>
            <a:ext cx="3842700" cy="25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0">
                <a:solidFill>
                  <a:srgbClr val="12A6D8"/>
                </a:solidFill>
              </a:rPr>
              <a:t>C# 10</a:t>
            </a:r>
            <a:endParaRPr sz="10000">
              <a:solidFill>
                <a:srgbClr val="12A6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Null Parameter Checking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817800" y="1180000"/>
            <a:ext cx="7746000" cy="16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bool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DoCheck(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text)</a:t>
            </a:r>
            <a:endParaRPr sz="14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4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ArgumentNullException.ThrowIfNull(text)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return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text == </a:t>
            </a:r>
            <a:r>
              <a:rPr lang="de" sz="14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"Test"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5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26" name="Google Shape;126;p26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27" name="Google Shape;127;p2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" name="Google Shape;128;p26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29" name="Google Shape;129;p26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Record Structs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817800" y="1180000"/>
            <a:ext cx="77460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Aktuell gibt es Structs und Records in C#</a:t>
            </a: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struct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Height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Width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Person(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36" name="Google Shape;136;p27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37" name="Google Shape;137;p2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" name="Google Shape;138;p27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39" name="Google Shape;139;p27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Record Structs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817800" y="1180000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Aktuell gibt es Structs und Records in C#</a:t>
            </a: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struct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Height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Width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Person(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C#10 gibt uns Record Structs</a:t>
            </a: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struct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Point(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double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double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double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46" name="Google Shape;146;p28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47" name="Google Shape;147;p2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" name="Google Shape;148;p28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49" name="Google Shape;149;p28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5Minds-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2795</Words>
  <Application>Microsoft Office PowerPoint</Application>
  <PresentationFormat>Bildschirmpräsentation (16:9)</PresentationFormat>
  <Paragraphs>1026</Paragraphs>
  <Slides>45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Calibri</vt:lpstr>
      <vt:lpstr>Verdana</vt:lpstr>
      <vt:lpstr>Ubuntu</vt:lpstr>
      <vt:lpstr>Ubuntu Mono</vt:lpstr>
      <vt:lpstr>Arial</vt:lpstr>
      <vt:lpstr>JetBrains Mono</vt:lpstr>
      <vt:lpstr>Noto Sans Symbols</vt:lpstr>
      <vt:lpstr>5Minds-2020</vt:lpstr>
      <vt:lpstr>.NET 6 und C# 10</vt:lpstr>
      <vt:lpstr>PowerPoint-Präsentation</vt:lpstr>
      <vt:lpstr>Ab Heute verfügbar!!!</vt:lpstr>
      <vt:lpstr>Verfügbarkeit und Kompatibilität </vt:lpstr>
      <vt:lpstr>.NET 6 (LTS) Lifetime</vt:lpstr>
      <vt:lpstr>C# 10</vt:lpstr>
      <vt:lpstr>Null Parameter Checking {</vt:lpstr>
      <vt:lpstr>Record Structs {</vt:lpstr>
      <vt:lpstr>Record Structs {</vt:lpstr>
      <vt:lpstr>Record Types can seal ToString {</vt:lpstr>
      <vt:lpstr>Record Types can seal ToString {</vt:lpstr>
      <vt:lpstr>Contant Interpolated Strings {</vt:lpstr>
      <vt:lpstr>Contant Interpolated Strings {</vt:lpstr>
      <vt:lpstr>Attributes support generics {</vt:lpstr>
      <vt:lpstr>Lambda Improvements {</vt:lpstr>
      <vt:lpstr>Extended Property Patterns {</vt:lpstr>
      <vt:lpstr>Structure Type Improvements {</vt:lpstr>
      <vt:lpstr>Structure Type Improvements {</vt:lpstr>
      <vt:lpstr>Assignment and declaration in same deconstruction {</vt:lpstr>
      <vt:lpstr>Global usings {</vt:lpstr>
      <vt:lpstr>File Scoped Namespace {</vt:lpstr>
      <vt:lpstr>.NET 6</vt:lpstr>
      <vt:lpstr>Minimal Api {</vt:lpstr>
      <vt:lpstr>Hot Reload - Was ist das?</vt:lpstr>
      <vt:lpstr>Neue Api’s {   // - Prority Queue   // - Parallel.ForEachAsync   // - Confguration.GetRequiredSection   // - PeriodicalTimer   // - IEnumerableChunks   // - *ByMethods   // - OverrideDefaultInFirstorDefault }</vt:lpstr>
      <vt:lpstr>Priority Queue {</vt:lpstr>
      <vt:lpstr>Priority Queue {</vt:lpstr>
      <vt:lpstr>Parallel.ForEach {</vt:lpstr>
      <vt:lpstr>Configuration.GetRequiredSection {</vt:lpstr>
      <vt:lpstr>PeriodicTimer {</vt:lpstr>
      <vt:lpstr>IEnumerable Chunks {</vt:lpstr>
      <vt:lpstr>*ByMethods {</vt:lpstr>
      <vt:lpstr>*ByMethods {</vt:lpstr>
      <vt:lpstr>OverrideDefaultInFirstOrDefault {</vt:lpstr>
      <vt:lpstr>OverrideDefaultInFirstOrDefault {</vt:lpstr>
      <vt:lpstr>Blazor {   // - Ahead of Time Compilation (Blazor Wasm)  // - Error Boundaries  // - Improved Prerendering With Preserved State }</vt:lpstr>
      <vt:lpstr>Ahead of time compilation</vt:lpstr>
      <vt:lpstr>Error Boundaries</vt:lpstr>
      <vt:lpstr>Error Boundaries {</vt:lpstr>
      <vt:lpstr>Improved Prerendering with preserved state</vt:lpstr>
      <vt:lpstr>Improved Prerendering with preserved state</vt:lpstr>
      <vt:lpstr>MAUI (Multi-Platform    App UI) {    // - Ein Ausblick }</vt:lpstr>
      <vt:lpstr>MAUI (Multi-Platform App UI)</vt:lpstr>
      <vt:lpstr>MAUI (Multi-Platform App UI)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6 und C# 10</dc:title>
  <cp:lastModifiedBy>Pöpel, Martin</cp:lastModifiedBy>
  <cp:revision>1</cp:revision>
  <dcterms:modified xsi:type="dcterms:W3CDTF">2021-11-15T14:54:04Z</dcterms:modified>
</cp:coreProperties>
</file>