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font" Target="fonts/Raleway-bold.fntdata"/><Relationship Id="rId10" Type="http://schemas.openxmlformats.org/officeDocument/2006/relationships/font" Target="fonts/Raleway-regular.fntdata"/><Relationship Id="rId21" Type="http://schemas.openxmlformats.org/officeDocument/2006/relationships/font" Target="fonts/OpenSans-boldItalic.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ORB-SLAM2 geïnstalleerd op de Jupyterhub. </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Eigen dataset gemaakt (Slinger). (meerder malen rondgelopen en gefilmd, eerste filmpje was onstabiel)</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Kalibratie van een camera. (met camera calibrator is de camera gekalibreerd aan de hand van een schaakboord. Die een output bestand geeft met de juiste kalibratie settings die gebruikt kunnen worden in de ORB-SLAM2 open source)</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Pointcloud opslaan (gelukt met bijgeleverde example)</a:t>
            </a:r>
          </a:p>
          <a:p>
            <a:pPr indent="-304800" lvl="0" marL="457200" rtl="0">
              <a:lnSpc>
                <a:spcPct val="125000"/>
              </a:lnSpc>
              <a:spcBef>
                <a:spcPts val="1800"/>
              </a:spcBef>
              <a:spcAft>
                <a:spcPts val="1200"/>
              </a:spcAft>
              <a:buClr>
                <a:srgbClr val="777777"/>
              </a:buClr>
              <a:buSzPct val="70588"/>
              <a:buFont typeface="Open Sans"/>
            </a:pPr>
            <a:r>
              <a:rPr b="1" lang="nl" sz="1650">
                <a:solidFill>
                  <a:srgbClr val="24292E"/>
                </a:solidFill>
              </a:rPr>
              <a:t>SLAM Mode</a:t>
            </a:r>
          </a:p>
          <a:p>
            <a:pPr indent="-304800" lvl="0" marL="457200" rtl="0">
              <a:lnSpc>
                <a:spcPct val="115000"/>
              </a:lnSpc>
              <a:spcBef>
                <a:spcPts val="0"/>
              </a:spcBef>
              <a:spcAft>
                <a:spcPts val="1200"/>
              </a:spcAft>
              <a:buClr>
                <a:srgbClr val="777777"/>
              </a:buClr>
              <a:buSzPct val="100000"/>
              <a:buFont typeface="Open Sans"/>
            </a:pPr>
            <a:r>
              <a:rPr lang="nl" sz="1200">
                <a:solidFill>
                  <a:srgbClr val="24292E"/>
                </a:solidFill>
              </a:rPr>
              <a:t>This is the default mode. The system runs in parallal three threads: Tracking, Local Mapping and Loop Closing. The system localizes the camera, builds new map and tries to close loops.</a:t>
            </a:r>
          </a:p>
          <a:p>
            <a:pPr indent="-304800" lvl="0" marL="457200" marR="38100" rtl="0">
              <a:spcBef>
                <a:spcPts val="1800"/>
              </a:spcBef>
              <a:spcAft>
                <a:spcPts val="1200"/>
              </a:spcAft>
              <a:buClr>
                <a:srgbClr val="777777"/>
              </a:buClr>
              <a:buSzPct val="70588"/>
              <a:buFont typeface="Open Sans"/>
            </a:pPr>
            <a:r>
              <a:rPr b="1" lang="nl" sz="1650">
                <a:solidFill>
                  <a:srgbClr val="24292E"/>
                </a:solidFill>
              </a:rPr>
              <a:t>Localization Mode</a:t>
            </a:r>
          </a:p>
          <a:p>
            <a:pPr indent="-304800" lvl="0" marL="457200" rtl="0">
              <a:lnSpc>
                <a:spcPct val="115000"/>
              </a:lnSpc>
              <a:spcBef>
                <a:spcPts val="0"/>
              </a:spcBef>
              <a:buClr>
                <a:srgbClr val="777777"/>
              </a:buClr>
              <a:buSzPct val="100000"/>
              <a:buFont typeface="Open Sans"/>
            </a:pPr>
            <a:r>
              <a:rPr lang="nl" sz="1200">
                <a:solidFill>
                  <a:srgbClr val="24292E"/>
                </a:solidFill>
              </a:rPr>
              <a:t>This mode can be used when you have a good map of your working area. In this mode the Local Mapping and Loop Closing are deactivated. The system localizes the camera in the map (which is no longer updated), using relocalization if needed.</a:t>
            </a:r>
          </a:p>
          <a:p>
            <a:pPr indent="-304800" lvl="0" marL="457200" rtl="0">
              <a:lnSpc>
                <a:spcPct val="166000"/>
              </a:lnSpc>
              <a:spcBef>
                <a:spcPts val="0"/>
              </a:spcBef>
              <a:spcAft>
                <a:spcPts val="1500"/>
              </a:spcAft>
              <a:buClr>
                <a:srgbClr val="777777"/>
              </a:buClr>
              <a:buSzPct val="100000"/>
              <a:buFont typeface="Open Sans"/>
            </a:pPr>
            <a:r>
              <a:t/>
            </a:r>
            <a:endParaRPr sz="1200">
              <a:solidFill>
                <a:srgbClr val="777777"/>
              </a:solidFill>
              <a:latin typeface="Open Sans"/>
              <a:ea typeface="Open Sans"/>
              <a:cs typeface="Open Sans"/>
              <a:sym typeface="Open Sans"/>
            </a:endParaRP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lt2"/>
        </a:solidFill>
      </p:bgPr>
    </p:bg>
    <p:spTree>
      <p:nvGrpSpPr>
        <p:cNvPr id="9"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13" name="Shape 13"/>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14" name="Shape 14"/>
          <p:cNvSpPr txBox="1"/>
          <p:nvPr>
            <p:ph type="ctrTitle"/>
          </p:nvPr>
        </p:nvSpPr>
        <p:spPr>
          <a:xfrm>
            <a:off x="729450" y="1322450"/>
            <a:ext cx="7688100" cy="1664700"/>
          </a:xfrm>
          <a:prstGeom prst="rect">
            <a:avLst/>
          </a:prstGeom>
        </p:spPr>
        <p:txBody>
          <a:bodyPr anchorCtr="0" anchor="t" bIns="91425" lIns="91425" rIns="91425" wrap="square" tIns="91425"/>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p:txBody>
      </p:sp>
      <p:sp>
        <p:nvSpPr>
          <p:cNvPr id="15" name="Shape 15"/>
          <p:cNvSpPr txBox="1"/>
          <p:nvPr>
            <p:ph idx="1" type="subTitle"/>
          </p:nvPr>
        </p:nvSpPr>
        <p:spPr>
          <a:xfrm>
            <a:off x="729627" y="3172900"/>
            <a:ext cx="7688100" cy="5412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16" name="Shape 1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73"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76" name="Shape 76"/>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77" name="Shape 77"/>
          <p:cNvSpPr txBox="1"/>
          <p:nvPr>
            <p:ph type="title"/>
          </p:nvPr>
        </p:nvSpPr>
        <p:spPr>
          <a:xfrm>
            <a:off x="729450" y="733950"/>
            <a:ext cx="7688400" cy="1244700"/>
          </a:xfrm>
          <a:prstGeom prst="rect">
            <a:avLst/>
          </a:prstGeom>
        </p:spPr>
        <p:txBody>
          <a:bodyPr anchorCtr="0" anchor="t" bIns="91425" lIns="91425" rIns="91425" wrap="square" tIns="91425"/>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p:txBody>
      </p:sp>
      <p:sp>
        <p:nvSpPr>
          <p:cNvPr id="78" name="Shape 78"/>
          <p:cNvSpPr txBox="1"/>
          <p:nvPr>
            <p:ph idx="1" type="body"/>
          </p:nvPr>
        </p:nvSpPr>
        <p:spPr>
          <a:xfrm>
            <a:off x="729450" y="2272888"/>
            <a:ext cx="7688400" cy="15804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79" name="Shape 7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80" name="Shape 80"/>
        <p:cNvGrpSpPr/>
        <p:nvPr/>
      </p:nvGrpSpPr>
      <p:grpSpPr>
        <a:xfrm>
          <a:off x="0" y="0"/>
          <a:ext cx="0" cy="0"/>
          <a:chOff x="0" y="0"/>
          <a:chExt cx="0" cy="0"/>
        </a:xfrm>
      </p:grpSpPr>
      <p:sp>
        <p:nvSpPr>
          <p:cNvPr id="81" name="Shape 81"/>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dk1"/>
        </a:solidFill>
      </p:bgPr>
    </p:bg>
    <p:spTree>
      <p:nvGrpSpPr>
        <p:cNvPr id="17"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20" name="Shape 20"/>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21" name="Shape 21"/>
          <p:cNvSpPr txBox="1"/>
          <p:nvPr>
            <p:ph type="title"/>
          </p:nvPr>
        </p:nvSpPr>
        <p:spPr>
          <a:xfrm>
            <a:off x="729450" y="1322450"/>
            <a:ext cx="7688400" cy="1518600"/>
          </a:xfrm>
          <a:prstGeom prst="rect">
            <a:avLst/>
          </a:prstGeom>
        </p:spPr>
        <p:txBody>
          <a:bodyPr anchorCtr="0" anchor="t"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22" name="Shape 2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27" name="Shape 27"/>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28" name="Shape 28"/>
          <p:cNvSpPr txBox="1"/>
          <p:nvPr>
            <p:ph type="title"/>
          </p:nvPr>
        </p:nvSpPr>
        <p:spPr>
          <a:xfrm>
            <a:off x="729450" y="1318650"/>
            <a:ext cx="76887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29" name="Shape 29"/>
          <p:cNvSpPr txBox="1"/>
          <p:nvPr>
            <p:ph idx="1" type="body"/>
          </p:nvPr>
        </p:nvSpPr>
        <p:spPr>
          <a:xfrm>
            <a:off x="729450" y="2078875"/>
            <a:ext cx="76887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3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35" name="Shape 3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36" name="Shape 36"/>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37" name="Shape 37"/>
          <p:cNvSpPr txBox="1"/>
          <p:nvPr>
            <p:ph idx="1" type="body"/>
          </p:nvPr>
        </p:nvSpPr>
        <p:spPr>
          <a:xfrm>
            <a:off x="729325"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8" name="Shape 38"/>
          <p:cNvSpPr txBox="1"/>
          <p:nvPr>
            <p:ph idx="2" type="body"/>
          </p:nvPr>
        </p:nvSpPr>
        <p:spPr>
          <a:xfrm>
            <a:off x="4643604" y="2078875"/>
            <a:ext cx="3774300" cy="22611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9" name="Shape 3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40"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44" name="Shape 44"/>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45" name="Shape 45"/>
          <p:cNvSpPr txBox="1"/>
          <p:nvPr>
            <p:ph type="title"/>
          </p:nvPr>
        </p:nvSpPr>
        <p:spPr>
          <a:xfrm>
            <a:off x="729450" y="1318650"/>
            <a:ext cx="7688400" cy="535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46" name="Shape 46"/>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7"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51" name="Shape 51"/>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52" name="Shape 52"/>
          <p:cNvSpPr txBox="1"/>
          <p:nvPr>
            <p:ph type="title"/>
          </p:nvPr>
        </p:nvSpPr>
        <p:spPr>
          <a:xfrm>
            <a:off x="730000" y="1318650"/>
            <a:ext cx="3300900" cy="13815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53" name="Shape 53"/>
          <p:cNvSpPr txBox="1"/>
          <p:nvPr>
            <p:ph idx="1" type="body"/>
          </p:nvPr>
        </p:nvSpPr>
        <p:spPr>
          <a:xfrm>
            <a:off x="721225" y="2781725"/>
            <a:ext cx="3300900" cy="1597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54" name="Shape 54"/>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55"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sp>
          <p:nvSpPr>
            <p:cNvPr id="58" name="Shape 58"/>
            <p:cNvSpPr/>
            <p:nvPr/>
          </p:nvSpPr>
          <p:spPr>
            <a:xfrm rot="-5400000">
              <a:off x="4836311" y="2333254"/>
              <a:ext cx="25200" cy="536700"/>
            </a:xfrm>
            <a:prstGeom prst="rect">
              <a:avLst/>
            </a:prstGeom>
            <a:solidFill>
              <a:schemeClr val="lt1"/>
            </a:solidFill>
            <a:ln>
              <a:noFill/>
            </a:ln>
          </p:spPr>
          <p:txBody>
            <a:bodyPr anchorCtr="0" anchor="ctr" bIns="91425" lIns="91425" rIns="91425" wrap="square" tIns="91425">
              <a:noAutofit/>
            </a:bodyPr>
            <a:lstStyle/>
            <a:p>
              <a:pPr lvl="0">
                <a:spcBef>
                  <a:spcPts val="0"/>
                </a:spcBef>
                <a:buNone/>
              </a:pPr>
              <a:r>
                <a:t/>
              </a:r>
              <a:endParaRPr/>
            </a:p>
          </p:txBody>
        </p:sp>
      </p:grpSp>
      <p:sp>
        <p:nvSpPr>
          <p:cNvPr id="59" name="Shape 59"/>
          <p:cNvSpPr txBox="1"/>
          <p:nvPr>
            <p:ph type="title"/>
          </p:nvPr>
        </p:nvSpPr>
        <p:spPr>
          <a:xfrm>
            <a:off x="729450" y="864300"/>
            <a:ext cx="7021200" cy="2985000"/>
          </a:xfrm>
          <a:prstGeom prst="rect">
            <a:avLst/>
          </a:prstGeom>
        </p:spPr>
        <p:txBody>
          <a:bodyPr anchorCtr="0" anchor="ctr" bIns="91425" lIns="91425" rIns="91425" wrap="square" tIns="91425"/>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p:txBody>
      </p:sp>
      <p:sp>
        <p:nvSpPr>
          <p:cNvPr id="60" name="Shape 60"/>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6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anchorCtr="0" anchor="ctr" bIns="91425" lIns="91425" rIns="91425" wrap="square" tIns="91425">
              <a:noAutofit/>
            </a:bodyPr>
            <a:lstStyle/>
            <a:p>
              <a:pPr lvl="0">
                <a:spcBef>
                  <a:spcPts val="0"/>
                </a:spcBef>
                <a:buNone/>
              </a:pPr>
              <a:r>
                <a:t/>
              </a:r>
              <a:endParaRPr/>
            </a:p>
          </p:txBody>
        </p:sp>
        <p:sp>
          <p:nvSpPr>
            <p:cNvPr id="65" name="Shape 65"/>
            <p:cNvSpPr/>
            <p:nvPr/>
          </p:nvSpPr>
          <p:spPr>
            <a:xfrm rot="-5400000">
              <a:off x="4836311" y="2333254"/>
              <a:ext cx="25200" cy="5367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grpSp>
      <p:sp>
        <p:nvSpPr>
          <p:cNvPr id="66" name="Shape 66"/>
          <p:cNvSpPr txBox="1"/>
          <p:nvPr>
            <p:ph type="title"/>
          </p:nvPr>
        </p:nvSpPr>
        <p:spPr>
          <a:xfrm>
            <a:off x="730000" y="1318650"/>
            <a:ext cx="3300900" cy="1687200"/>
          </a:xfrm>
          <a:prstGeom prst="rect">
            <a:avLst/>
          </a:prstGeom>
        </p:spPr>
        <p:txBody>
          <a:bodyPr anchorCtr="0" anchor="t" bIns="91425" lIns="91425" rIns="91425" wrap="square" tIns="91425"/>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p:txBody>
      </p:sp>
      <p:sp>
        <p:nvSpPr>
          <p:cNvPr id="67" name="Shape 67"/>
          <p:cNvSpPr txBox="1"/>
          <p:nvPr>
            <p:ph idx="1" type="subTitle"/>
          </p:nvPr>
        </p:nvSpPr>
        <p:spPr>
          <a:xfrm>
            <a:off x="724950" y="3161525"/>
            <a:ext cx="3300900" cy="759000"/>
          </a:xfrm>
          <a:prstGeom prst="rect">
            <a:avLst/>
          </a:prstGeom>
        </p:spPr>
        <p:txBody>
          <a:bodyPr anchorCtr="0" anchor="t" bIns="91425" lIns="91425" rIns="91425" wrap="square" tIns="91425"/>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p:txBody>
      </p:sp>
      <p:sp>
        <p:nvSpPr>
          <p:cNvPr id="68" name="Shape 68"/>
          <p:cNvSpPr txBox="1"/>
          <p:nvPr>
            <p:ph idx="2" type="body"/>
          </p:nvPr>
        </p:nvSpPr>
        <p:spPr>
          <a:xfrm>
            <a:off x="5174225" y="1352625"/>
            <a:ext cx="3374400" cy="3025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9" name="Shape 69"/>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70" name="Shape 70"/>
        <p:cNvGrpSpPr/>
        <p:nvPr/>
      </p:nvGrpSpPr>
      <p:grpSpPr>
        <a:xfrm>
          <a:off x="0" y="0"/>
          <a:ext cx="0" cy="0"/>
          <a:chOff x="0" y="0"/>
          <a:chExt cx="0" cy="0"/>
        </a:xfrm>
      </p:grpSpPr>
      <p:sp>
        <p:nvSpPr>
          <p:cNvPr id="71" name="Shape 71"/>
          <p:cNvSpPr txBox="1"/>
          <p:nvPr>
            <p:ph idx="1" type="body"/>
          </p:nvPr>
        </p:nvSpPr>
        <p:spPr>
          <a:xfrm>
            <a:off x="724950" y="4372551"/>
            <a:ext cx="7697400" cy="4605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72" name="Shape 72"/>
          <p:cNvSpPr txBox="1"/>
          <p:nvPr>
            <p:ph idx="12" type="sldNum"/>
          </p:nvPr>
        </p:nvSpPr>
        <p:spPr>
          <a:xfrm>
            <a:off x="8536302" y="4749851"/>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nl"/>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SzPct val="100000"/>
              <a:buFont typeface="Raleway"/>
              <a:buNone/>
              <a:defRPr b="1" sz="2800">
                <a:latin typeface="Raleway"/>
                <a:ea typeface="Raleway"/>
                <a:cs typeface="Raleway"/>
                <a:sym typeface="Raleway"/>
              </a:defRPr>
            </a:lvl1pPr>
            <a:lvl2pPr lvl="1">
              <a:spcBef>
                <a:spcPts val="0"/>
              </a:spcBef>
              <a:buSzPct val="100000"/>
              <a:buFont typeface="Raleway"/>
              <a:buNone/>
              <a:defRPr b="1" sz="2800">
                <a:latin typeface="Raleway"/>
                <a:ea typeface="Raleway"/>
                <a:cs typeface="Raleway"/>
                <a:sym typeface="Raleway"/>
              </a:defRPr>
            </a:lvl2pPr>
            <a:lvl3pPr lvl="2">
              <a:spcBef>
                <a:spcPts val="0"/>
              </a:spcBef>
              <a:buSzPct val="100000"/>
              <a:buFont typeface="Raleway"/>
              <a:buNone/>
              <a:defRPr b="1" sz="2800">
                <a:latin typeface="Raleway"/>
                <a:ea typeface="Raleway"/>
                <a:cs typeface="Raleway"/>
                <a:sym typeface="Raleway"/>
              </a:defRPr>
            </a:lvl3pPr>
            <a:lvl4pPr lvl="3">
              <a:spcBef>
                <a:spcPts val="0"/>
              </a:spcBef>
              <a:buSzPct val="100000"/>
              <a:buFont typeface="Raleway"/>
              <a:buNone/>
              <a:defRPr b="1" sz="2800">
                <a:latin typeface="Raleway"/>
                <a:ea typeface="Raleway"/>
                <a:cs typeface="Raleway"/>
                <a:sym typeface="Raleway"/>
              </a:defRPr>
            </a:lvl4pPr>
            <a:lvl5pPr lvl="4">
              <a:spcBef>
                <a:spcPts val="0"/>
              </a:spcBef>
              <a:buSzPct val="100000"/>
              <a:buFont typeface="Raleway"/>
              <a:buNone/>
              <a:defRPr b="1" sz="2800">
                <a:latin typeface="Raleway"/>
                <a:ea typeface="Raleway"/>
                <a:cs typeface="Raleway"/>
                <a:sym typeface="Raleway"/>
              </a:defRPr>
            </a:lvl5pPr>
            <a:lvl6pPr lvl="5">
              <a:spcBef>
                <a:spcPts val="0"/>
              </a:spcBef>
              <a:buSzPct val="100000"/>
              <a:buFont typeface="Raleway"/>
              <a:buNone/>
              <a:defRPr b="1" sz="2800">
                <a:latin typeface="Raleway"/>
                <a:ea typeface="Raleway"/>
                <a:cs typeface="Raleway"/>
                <a:sym typeface="Raleway"/>
              </a:defRPr>
            </a:lvl6pPr>
            <a:lvl7pPr lvl="6">
              <a:spcBef>
                <a:spcPts val="0"/>
              </a:spcBef>
              <a:buSzPct val="100000"/>
              <a:buFont typeface="Raleway"/>
              <a:buNone/>
              <a:defRPr b="1" sz="2800">
                <a:latin typeface="Raleway"/>
                <a:ea typeface="Raleway"/>
                <a:cs typeface="Raleway"/>
                <a:sym typeface="Raleway"/>
              </a:defRPr>
            </a:lvl7pPr>
            <a:lvl8pPr lvl="7">
              <a:spcBef>
                <a:spcPts val="0"/>
              </a:spcBef>
              <a:buSzPct val="100000"/>
              <a:buFont typeface="Raleway"/>
              <a:buNone/>
              <a:defRPr b="1" sz="2800">
                <a:latin typeface="Raleway"/>
                <a:ea typeface="Raleway"/>
                <a:cs typeface="Raleway"/>
                <a:sym typeface="Raleway"/>
              </a:defRPr>
            </a:lvl8pPr>
            <a:lvl9pPr lvl="8">
              <a:spcBef>
                <a:spcPts val="0"/>
              </a:spcBef>
              <a:buSzPct val="100000"/>
              <a:buFont typeface="Raleway"/>
              <a:buNone/>
              <a:defRPr b="1" sz="2800">
                <a:latin typeface="Raleway"/>
                <a:ea typeface="Raleway"/>
                <a:cs typeface="Raleway"/>
                <a:sym typeface="Raleway"/>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p:txBody>
      </p:sp>
      <p:sp>
        <p:nvSpPr>
          <p:cNvPr id="8" name="Shape 8"/>
          <p:cNvSpPr txBox="1"/>
          <p:nvPr>
            <p:ph idx="12" type="sldNum"/>
          </p:nvPr>
        </p:nvSpPr>
        <p:spPr>
          <a:xfrm>
            <a:off x="8536302" y="4749851"/>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nl" sz="1000">
                <a:solidFill>
                  <a:schemeClr val="accent1"/>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1.jpg"/><Relationship Id="rId6"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idx="1" type="subTitle"/>
          </p:nvPr>
        </p:nvSpPr>
        <p:spPr>
          <a:xfrm>
            <a:off x="860877" y="2945400"/>
            <a:ext cx="7688100" cy="541200"/>
          </a:xfrm>
          <a:prstGeom prst="rect">
            <a:avLst/>
          </a:prstGeom>
        </p:spPr>
        <p:txBody>
          <a:bodyPr anchorCtr="0" anchor="t" bIns="91425" lIns="91425" rIns="91425" wrap="square" tIns="91425">
            <a:noAutofit/>
          </a:bodyPr>
          <a:lstStyle/>
          <a:p>
            <a:pPr lvl="0" rtl="0">
              <a:spcBef>
                <a:spcPts val="0"/>
              </a:spcBef>
              <a:buNone/>
            </a:pPr>
            <a:r>
              <a:rPr lang="nl" sz="1200"/>
              <a:t>LearningLab rondom autonoom rijdend vervoer binnen stedelijke gebieden (last mile)</a:t>
            </a:r>
          </a:p>
          <a:p>
            <a:pPr lvl="0">
              <a:spcBef>
                <a:spcPts val="0"/>
              </a:spcBef>
              <a:buNone/>
            </a:pPr>
            <a:r>
              <a:t/>
            </a:r>
            <a:endParaRPr/>
          </a:p>
        </p:txBody>
      </p:sp>
      <p:pic>
        <p:nvPicPr>
          <p:cNvPr id="87" name="Shape 87"/>
          <p:cNvPicPr preferRelativeResize="0"/>
          <p:nvPr/>
        </p:nvPicPr>
        <p:blipFill>
          <a:blip r:embed="rId3">
            <a:alphaModFix/>
          </a:blip>
          <a:stretch>
            <a:fillRect/>
          </a:stretch>
        </p:blipFill>
        <p:spPr>
          <a:xfrm>
            <a:off x="729625" y="1460200"/>
            <a:ext cx="4515440" cy="1124600"/>
          </a:xfrm>
          <a:prstGeom prst="rect">
            <a:avLst/>
          </a:prstGeom>
          <a:noFill/>
          <a:ln>
            <a:noFill/>
          </a:ln>
        </p:spPr>
      </p:pic>
      <p:pic>
        <p:nvPicPr>
          <p:cNvPr descr="accenda_logo" id="88" name="Shape 88"/>
          <p:cNvPicPr preferRelativeResize="0"/>
          <p:nvPr/>
        </p:nvPicPr>
        <p:blipFill>
          <a:blip r:embed="rId4">
            <a:alphaModFix/>
          </a:blip>
          <a:stretch>
            <a:fillRect/>
          </a:stretch>
        </p:blipFill>
        <p:spPr>
          <a:xfrm>
            <a:off x="4260283" y="87071"/>
            <a:ext cx="889298" cy="292554"/>
          </a:xfrm>
          <a:prstGeom prst="rect">
            <a:avLst/>
          </a:prstGeom>
          <a:noFill/>
          <a:ln>
            <a:noFill/>
          </a:ln>
        </p:spPr>
      </p:pic>
      <p:pic>
        <p:nvPicPr>
          <p:cNvPr descr="hhs_logo" id="89" name="Shape 89"/>
          <p:cNvPicPr preferRelativeResize="0"/>
          <p:nvPr/>
        </p:nvPicPr>
        <p:blipFill>
          <a:blip r:embed="rId5">
            <a:alphaModFix/>
          </a:blip>
          <a:stretch>
            <a:fillRect/>
          </a:stretch>
        </p:blipFill>
        <p:spPr>
          <a:xfrm>
            <a:off x="139025" y="78275"/>
            <a:ext cx="942710" cy="310125"/>
          </a:xfrm>
          <a:prstGeom prst="rect">
            <a:avLst/>
          </a:prstGeom>
          <a:noFill/>
          <a:ln>
            <a:noFill/>
          </a:ln>
        </p:spPr>
      </p:pic>
      <p:pic>
        <p:nvPicPr>
          <p:cNvPr descr="betafactory_logo" id="90" name="Shape 90"/>
          <p:cNvPicPr preferRelativeResize="0"/>
          <p:nvPr/>
        </p:nvPicPr>
        <p:blipFill>
          <a:blip r:embed="rId6">
            <a:alphaModFix/>
          </a:blip>
          <a:stretch>
            <a:fillRect/>
          </a:stretch>
        </p:blipFill>
        <p:spPr>
          <a:xfrm>
            <a:off x="8073865" y="78275"/>
            <a:ext cx="942710" cy="310125"/>
          </a:xfrm>
          <a:prstGeom prst="rect">
            <a:avLst/>
          </a:prstGeom>
          <a:noFill/>
          <a:ln>
            <a:noFill/>
          </a:ln>
        </p:spPr>
      </p:pic>
      <p:sp>
        <p:nvSpPr>
          <p:cNvPr id="91" name="Shape 91"/>
          <p:cNvSpPr txBox="1"/>
          <p:nvPr>
            <p:ph idx="1" type="subTitle"/>
          </p:nvPr>
        </p:nvSpPr>
        <p:spPr>
          <a:xfrm>
            <a:off x="6994450" y="4182425"/>
            <a:ext cx="2022000" cy="711300"/>
          </a:xfrm>
          <a:prstGeom prst="rect">
            <a:avLst/>
          </a:prstGeom>
        </p:spPr>
        <p:txBody>
          <a:bodyPr anchorCtr="0" anchor="t" bIns="91425" lIns="91425" rIns="91425" wrap="square" tIns="91425">
            <a:noAutofit/>
          </a:bodyPr>
          <a:lstStyle/>
          <a:p>
            <a:pPr lvl="0" rtl="0">
              <a:spcBef>
                <a:spcPts val="0"/>
              </a:spcBef>
              <a:buNone/>
            </a:pPr>
            <a:r>
              <a:rPr lang="nl" sz="2400"/>
              <a:t>Week 3</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30000"/>
              </a:lnSpc>
              <a:spcBef>
                <a:spcPts val="0"/>
              </a:spcBef>
              <a:spcAft>
                <a:spcPts val="800"/>
              </a:spcAft>
              <a:buNone/>
            </a:pPr>
            <a:r>
              <a:rPr lang="nl" sz="1800">
                <a:solidFill>
                  <a:srgbClr val="404040"/>
                </a:solidFill>
                <a:latin typeface="Open Sans"/>
                <a:ea typeface="Open Sans"/>
                <a:cs typeface="Open Sans"/>
                <a:sym typeface="Open Sans"/>
              </a:rPr>
              <a:t>VORIGE WEEK</a:t>
            </a:r>
          </a:p>
        </p:txBody>
      </p:sp>
      <p:sp>
        <p:nvSpPr>
          <p:cNvPr id="97" name="Shape 97"/>
          <p:cNvSpPr txBox="1"/>
          <p:nvPr>
            <p:ph idx="1" type="body"/>
          </p:nvPr>
        </p:nvSpPr>
        <p:spPr>
          <a:xfrm>
            <a:off x="729450" y="2009375"/>
            <a:ext cx="7688700" cy="2261100"/>
          </a:xfrm>
          <a:prstGeom prst="rect">
            <a:avLst/>
          </a:prstGeom>
        </p:spPr>
        <p:txBody>
          <a:bodyPr anchorCtr="0" anchor="t" bIns="91425" lIns="91425" rIns="91425" wrap="square" tIns="91425">
            <a:noAutofit/>
          </a:bodyPr>
          <a:lstStyle/>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Selectie van algoritmes</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Eerste test ORB-SLAM2</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Literatuuronderzoek</a:t>
            </a:r>
          </a:p>
          <a:p>
            <a:pPr indent="457200" lvl="0" marL="0" rtl="0">
              <a:lnSpc>
                <a:spcPct val="166000"/>
              </a:lnSpc>
              <a:spcBef>
                <a:spcPts val="0"/>
              </a:spcBef>
              <a:spcAft>
                <a:spcPts val="1500"/>
              </a:spcAft>
              <a:buNone/>
            </a:pPr>
            <a:br>
              <a:rPr lang="nl" sz="1200">
                <a:solidFill>
                  <a:srgbClr val="777777"/>
                </a:solidFill>
                <a:highlight>
                  <a:srgbClr val="FFFFFF"/>
                </a:highlight>
                <a:latin typeface="Open Sans"/>
                <a:ea typeface="Open Sans"/>
                <a:cs typeface="Open Sans"/>
                <a:sym typeface="Open Sans"/>
              </a:rPr>
            </a:b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30000"/>
              </a:lnSpc>
              <a:spcBef>
                <a:spcPts val="0"/>
              </a:spcBef>
              <a:spcAft>
                <a:spcPts val="800"/>
              </a:spcAft>
              <a:buNone/>
            </a:pPr>
            <a:r>
              <a:rPr lang="nl" sz="1800">
                <a:solidFill>
                  <a:srgbClr val="404040"/>
                </a:solidFill>
                <a:latin typeface="Open Sans"/>
                <a:ea typeface="Open Sans"/>
                <a:cs typeface="Open Sans"/>
                <a:sym typeface="Open Sans"/>
              </a:rPr>
              <a:t>DOEL SPRINT 2</a:t>
            </a:r>
          </a:p>
        </p:txBody>
      </p:sp>
      <p:sp>
        <p:nvSpPr>
          <p:cNvPr id="103" name="Shape 103"/>
          <p:cNvSpPr txBox="1"/>
          <p:nvPr>
            <p:ph idx="1" type="body"/>
          </p:nvPr>
        </p:nvSpPr>
        <p:spPr>
          <a:xfrm>
            <a:off x="729450" y="2009375"/>
            <a:ext cx="7688700" cy="2261100"/>
          </a:xfrm>
          <a:prstGeom prst="rect">
            <a:avLst/>
          </a:prstGeom>
        </p:spPr>
        <p:txBody>
          <a:bodyPr anchorCtr="0" anchor="t" bIns="91425" lIns="91425" rIns="91425" wrap="square" tIns="91425">
            <a:noAutofit/>
          </a:bodyPr>
          <a:lstStyle/>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Milestone 1 - Orientatie project</a:t>
            </a:r>
          </a:p>
          <a:p>
            <a:pPr indent="-304800" lvl="0" marL="457200" rtl="0">
              <a:lnSpc>
                <a:spcPct val="166000"/>
              </a:lnSpc>
              <a:spcBef>
                <a:spcPts val="0"/>
              </a:spcBef>
              <a:spcAft>
                <a:spcPts val="1500"/>
              </a:spcAft>
              <a:buClr>
                <a:srgbClr val="777777"/>
              </a:buClr>
              <a:buSzPct val="100000"/>
              <a:buFont typeface="Open Sans"/>
            </a:pPr>
            <a:r>
              <a:rPr b="1" lang="nl" sz="1200">
                <a:solidFill>
                  <a:srgbClr val="777777"/>
                </a:solidFill>
                <a:highlight>
                  <a:srgbClr val="FFFFFF"/>
                </a:highlight>
                <a:latin typeface="Open Sans"/>
                <a:ea typeface="Open Sans"/>
                <a:cs typeface="Open Sans"/>
                <a:sym typeface="Open Sans"/>
              </a:rPr>
              <a:t>Milestone 2 - ORB localization gang Slinger/KITTI			← Sprint 2</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Milestone 3 - Object detection gang Slinger/Kitti</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Milestone 4 - Volledige semantische map (testcase)</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Milestone 5 - Volledige semantische map (Delft)</a:t>
            </a:r>
          </a:p>
          <a:p>
            <a:pPr indent="457200" lvl="0" marL="0" rtl="0">
              <a:lnSpc>
                <a:spcPct val="166000"/>
              </a:lnSpc>
              <a:spcBef>
                <a:spcPts val="0"/>
              </a:spcBef>
              <a:spcAft>
                <a:spcPts val="1500"/>
              </a:spcAft>
              <a:buNone/>
            </a:pPr>
            <a:br>
              <a:rPr lang="nl" sz="1200">
                <a:solidFill>
                  <a:srgbClr val="777777"/>
                </a:solidFill>
                <a:highlight>
                  <a:srgbClr val="FFFFFF"/>
                </a:highlight>
                <a:latin typeface="Open Sans"/>
                <a:ea typeface="Open Sans"/>
                <a:cs typeface="Open Sans"/>
                <a:sym typeface="Open Sans"/>
              </a:rPr>
            </a:b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30000"/>
              </a:lnSpc>
              <a:spcBef>
                <a:spcPts val="0"/>
              </a:spcBef>
              <a:spcAft>
                <a:spcPts val="800"/>
              </a:spcAft>
              <a:buNone/>
            </a:pPr>
            <a:r>
              <a:rPr lang="nl" sz="1800">
                <a:solidFill>
                  <a:srgbClr val="404040"/>
                </a:solidFill>
                <a:highlight>
                  <a:srgbClr val="FFFFFF"/>
                </a:highlight>
                <a:latin typeface="Open Sans"/>
                <a:ea typeface="Open Sans"/>
                <a:cs typeface="Open Sans"/>
                <a:sym typeface="Open Sans"/>
              </a:rPr>
              <a:t>WAT HEBBEN WIJ GEDAAN</a:t>
            </a:r>
          </a:p>
        </p:txBody>
      </p:sp>
      <p:sp>
        <p:nvSpPr>
          <p:cNvPr id="109" name="Shape 109"/>
          <p:cNvSpPr txBox="1"/>
          <p:nvPr>
            <p:ph idx="1" type="body"/>
          </p:nvPr>
        </p:nvSpPr>
        <p:spPr>
          <a:xfrm>
            <a:off x="729450" y="2009375"/>
            <a:ext cx="7688700" cy="2261100"/>
          </a:xfrm>
          <a:prstGeom prst="rect">
            <a:avLst/>
          </a:prstGeom>
        </p:spPr>
        <p:txBody>
          <a:bodyPr anchorCtr="0" anchor="t" bIns="91425" lIns="91425" rIns="91425" wrap="square" tIns="91425">
            <a:noAutofit/>
          </a:bodyPr>
          <a:lstStyle/>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latin typeface="Open Sans"/>
                <a:ea typeface="Open Sans"/>
                <a:cs typeface="Open Sans"/>
                <a:sym typeface="Open Sans"/>
              </a:rPr>
              <a:t>ORB-SLAM2 &amp; SVO geïnstalleerd op de Jupyterhub. </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Eigen dataset gemaakt (Slinger).</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Kalibratie van een camera.</a:t>
            </a:r>
          </a:p>
          <a:p>
            <a:pPr indent="-304800" lvl="0" marL="457200" rtl="0">
              <a:lnSpc>
                <a:spcPct val="166000"/>
              </a:lnSpc>
              <a:spcBef>
                <a:spcPts val="0"/>
              </a:spcBef>
              <a:spcAft>
                <a:spcPts val="1500"/>
              </a:spcAft>
              <a:buClr>
                <a:srgbClr val="777777"/>
              </a:buClr>
              <a:buSzPct val="100000"/>
              <a:buFont typeface="Open Sans"/>
            </a:pPr>
            <a:r>
              <a:rPr lang="nl" sz="1200">
                <a:solidFill>
                  <a:srgbClr val="777777"/>
                </a:solidFill>
                <a:highlight>
                  <a:srgbClr val="FFFFFF"/>
                </a:highlight>
                <a:latin typeface="Open Sans"/>
                <a:ea typeface="Open Sans"/>
                <a:cs typeface="Open Sans"/>
                <a:sym typeface="Open Sans"/>
              </a:rPr>
              <a:t>Pointcloud opslaan</a:t>
            </a:r>
          </a:p>
          <a:p>
            <a:pPr indent="457200" lvl="0" marL="0" rtl="0">
              <a:lnSpc>
                <a:spcPct val="166000"/>
              </a:lnSpc>
              <a:spcBef>
                <a:spcPts val="0"/>
              </a:spcBef>
              <a:spcAft>
                <a:spcPts val="1500"/>
              </a:spcAft>
              <a:buNone/>
            </a:pPr>
            <a:br>
              <a:rPr lang="nl" sz="1200">
                <a:solidFill>
                  <a:srgbClr val="777777"/>
                </a:solidFill>
                <a:highlight>
                  <a:srgbClr val="FFFFFF"/>
                </a:highlight>
                <a:latin typeface="Open Sans"/>
                <a:ea typeface="Open Sans"/>
                <a:cs typeface="Open Sans"/>
                <a:sym typeface="Open Sans"/>
              </a:rPr>
            </a:b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729450" y="1318650"/>
            <a:ext cx="7688700" cy="535200"/>
          </a:xfrm>
          <a:prstGeom prst="rect">
            <a:avLst/>
          </a:prstGeom>
        </p:spPr>
        <p:txBody>
          <a:bodyPr anchorCtr="0" anchor="t" bIns="91425" lIns="91425" rIns="91425" wrap="square" tIns="91425">
            <a:noAutofit/>
          </a:bodyPr>
          <a:lstStyle/>
          <a:p>
            <a:pPr lvl="0" rtl="0">
              <a:lnSpc>
                <a:spcPct val="130000"/>
              </a:lnSpc>
              <a:spcBef>
                <a:spcPts val="0"/>
              </a:spcBef>
              <a:spcAft>
                <a:spcPts val="800"/>
              </a:spcAft>
              <a:buNone/>
            </a:pPr>
            <a:r>
              <a:rPr lang="nl" sz="1800">
                <a:solidFill>
                  <a:srgbClr val="404040"/>
                </a:solidFill>
                <a:highlight>
                  <a:srgbClr val="FFFFFF"/>
                </a:highlight>
                <a:latin typeface="Open Sans"/>
                <a:ea typeface="Open Sans"/>
                <a:cs typeface="Open Sans"/>
                <a:sym typeface="Open Sans"/>
              </a:rPr>
              <a:t>VRAGEN?</a:t>
            </a:r>
          </a:p>
        </p:txBody>
      </p:sp>
      <p:sp>
        <p:nvSpPr>
          <p:cNvPr id="115" name="Shape 115"/>
          <p:cNvSpPr txBox="1"/>
          <p:nvPr>
            <p:ph idx="1" type="body"/>
          </p:nvPr>
        </p:nvSpPr>
        <p:spPr>
          <a:xfrm>
            <a:off x="729450" y="2078875"/>
            <a:ext cx="7688700" cy="2261100"/>
          </a:xfrm>
          <a:prstGeom prst="rect">
            <a:avLst/>
          </a:prstGeom>
        </p:spPr>
        <p:txBody>
          <a:bodyPr anchorCtr="0" anchor="t" bIns="91425" lIns="91425" rIns="91425" wrap="square" tIns="91425">
            <a:noAutofit/>
          </a:bodyPr>
          <a:lstStyle/>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rPr lang="nl" sz="1400">
                <a:solidFill>
                  <a:srgbClr val="777777"/>
                </a:solidFill>
                <a:highlight>
                  <a:srgbClr val="FFFFFF"/>
                </a:highlight>
                <a:latin typeface="Open Sans"/>
                <a:ea typeface="Open Sans"/>
                <a:cs typeface="Open Sans"/>
                <a:sym typeface="Open Sans"/>
              </a:rPr>
              <a:t>Meer informatie: </a:t>
            </a:r>
            <a:r>
              <a:rPr lang="nl" sz="1400">
                <a:solidFill>
                  <a:srgbClr val="339883"/>
                </a:solidFill>
                <a:highlight>
                  <a:srgbClr val="FFFFFF"/>
                </a:highlight>
                <a:latin typeface="Open Sans"/>
                <a:ea typeface="Open Sans"/>
                <a:cs typeface="Open Sans"/>
                <a:sym typeface="Open Sans"/>
              </a:rPr>
              <a:t>URBINN.NL</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rPr lang="nl" sz="1200">
                <a:solidFill>
                  <a:srgbClr val="777777"/>
                </a:solidFill>
                <a:highlight>
                  <a:srgbClr val="FFFFFF"/>
                </a:highlight>
                <a:latin typeface="Open Sans"/>
                <a:ea typeface="Open Sans"/>
                <a:cs typeface="Open Sans"/>
                <a:sym typeface="Open Sans"/>
              </a:rPr>
              <a:t>	</a:t>
            </a: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a:p>
            <a:pPr lvl="0" rtl="0">
              <a:lnSpc>
                <a:spcPct val="166000"/>
              </a:lnSpc>
              <a:spcBef>
                <a:spcPts val="0"/>
              </a:spcBef>
              <a:spcAft>
                <a:spcPts val="1500"/>
              </a:spcAft>
              <a:buNone/>
            </a:pPr>
            <a:r>
              <a:t/>
            </a:r>
            <a:endParaRPr sz="1200">
              <a:solidFill>
                <a:srgbClr val="777777"/>
              </a:solidFill>
              <a:highlight>
                <a:srgbClr val="FFFFFF"/>
              </a:highlight>
              <a:latin typeface="Open Sans"/>
              <a:ea typeface="Open Sans"/>
              <a:cs typeface="Open Sans"/>
              <a:sym typeface="Open Sans"/>
            </a:endParaRPr>
          </a:p>
        </p:txBody>
      </p:sp>
      <p:pic>
        <p:nvPicPr>
          <p:cNvPr id="116" name="Shape 116"/>
          <p:cNvPicPr preferRelativeResize="0"/>
          <p:nvPr/>
        </p:nvPicPr>
        <p:blipFill>
          <a:blip r:embed="rId3">
            <a:alphaModFix/>
          </a:blip>
          <a:stretch>
            <a:fillRect/>
          </a:stretch>
        </p:blipFill>
        <p:spPr>
          <a:xfrm>
            <a:off x="7753875" y="3753375"/>
            <a:ext cx="1390125" cy="139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