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7.xml"/><Relationship Id="rId22" Type="http://schemas.openxmlformats.org/officeDocument/2006/relationships/font" Target="fonts/OpenSans-bold.fntdata"/><Relationship Id="rId10" Type="http://schemas.openxmlformats.org/officeDocument/2006/relationships/slide" Target="slides/slide6.xml"/><Relationship Id="rId21" Type="http://schemas.openxmlformats.org/officeDocument/2006/relationships/font" Target="fonts/OpenSans-regular.fntdata"/><Relationship Id="rId13" Type="http://schemas.openxmlformats.org/officeDocument/2006/relationships/font" Target="fonts/Raleway-regular.fntdata"/><Relationship Id="rId24" Type="http://schemas.openxmlformats.org/officeDocument/2006/relationships/font" Target="fonts/OpenSans-boldItalic.fntdata"/><Relationship Id="rId12" Type="http://schemas.openxmlformats.org/officeDocument/2006/relationships/slide" Target="slides/slide8.xml"/><Relationship Id="rId23"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slide" Target="slides/slide1.xml"/><Relationship Id="rId19" Type="http://schemas.openxmlformats.org/officeDocument/2006/relationships/font" Target="fonts/Lato-italic.fntdata"/><Relationship Id="rId6" Type="http://schemas.openxmlformats.org/officeDocument/2006/relationships/slide" Target="slides/slide2.xml"/><Relationship Id="rId18"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ORB-SLAM2 geïnstalleerd op de Jupyterhub. </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Eigen dataset gemaakt (Slinger). (meerder malen rondgelopen en gefilmd, eerste filmpje was onstabiel)</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Kalibratie van een camera. (met camera calibrator is de camera gekalibreerd aan de hand van een schaakboord. Die een output bestand geeft met de juiste kalibratie settings die gebruikt kunnen worden in de ORB-SLAM2 open source)</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Pointcloud opslaan (gelukt met bijgeleverde example)</a:t>
            </a:r>
          </a:p>
          <a:p>
            <a:pPr indent="-304800" lvl="0" marL="457200" rtl="0">
              <a:lnSpc>
                <a:spcPct val="125000"/>
              </a:lnSpc>
              <a:spcBef>
                <a:spcPts val="1800"/>
              </a:spcBef>
              <a:spcAft>
                <a:spcPts val="1200"/>
              </a:spcAft>
              <a:buClr>
                <a:srgbClr val="777777"/>
              </a:buClr>
              <a:buSzPct val="70588"/>
              <a:buFont typeface="Open Sans"/>
            </a:pPr>
            <a:r>
              <a:rPr b="1" lang="nl" sz="1650">
                <a:solidFill>
                  <a:srgbClr val="24292E"/>
                </a:solidFill>
              </a:rPr>
              <a:t>SLAM Mode</a:t>
            </a:r>
          </a:p>
          <a:p>
            <a:pPr indent="-304800" lvl="0" marL="457200" rtl="0">
              <a:lnSpc>
                <a:spcPct val="115000"/>
              </a:lnSpc>
              <a:spcBef>
                <a:spcPts val="0"/>
              </a:spcBef>
              <a:spcAft>
                <a:spcPts val="1200"/>
              </a:spcAft>
              <a:buClr>
                <a:srgbClr val="777777"/>
              </a:buClr>
              <a:buSzPct val="100000"/>
              <a:buFont typeface="Open Sans"/>
            </a:pPr>
            <a:r>
              <a:rPr lang="nl" sz="1200">
                <a:solidFill>
                  <a:srgbClr val="24292E"/>
                </a:solidFill>
              </a:rPr>
              <a:t>This is the default mode. The system runs in parallal three threads: Tracking, Local Mapping and Loop Closing. The system localizes the camera, builds new map and tries to close loops.</a:t>
            </a:r>
          </a:p>
          <a:p>
            <a:pPr indent="-304800" lvl="0" marL="457200" marR="38100" rtl="0">
              <a:spcBef>
                <a:spcPts val="1800"/>
              </a:spcBef>
              <a:spcAft>
                <a:spcPts val="1200"/>
              </a:spcAft>
              <a:buClr>
                <a:srgbClr val="777777"/>
              </a:buClr>
              <a:buSzPct val="70588"/>
              <a:buFont typeface="Open Sans"/>
            </a:pPr>
            <a:r>
              <a:rPr b="1" lang="nl" sz="1650">
                <a:solidFill>
                  <a:srgbClr val="24292E"/>
                </a:solidFill>
              </a:rPr>
              <a:t>Localization Mode</a:t>
            </a:r>
          </a:p>
          <a:p>
            <a:pPr indent="-304800" lvl="0" marL="457200" rtl="0">
              <a:lnSpc>
                <a:spcPct val="115000"/>
              </a:lnSpc>
              <a:spcBef>
                <a:spcPts val="0"/>
              </a:spcBef>
              <a:buClr>
                <a:srgbClr val="777777"/>
              </a:buClr>
              <a:buSzPct val="100000"/>
              <a:buFont typeface="Open Sans"/>
            </a:pPr>
            <a:r>
              <a:rPr lang="nl" sz="1200">
                <a:solidFill>
                  <a:srgbClr val="24292E"/>
                </a:solidFill>
              </a:rPr>
              <a:t>This mode can be used when you have a good map of your working area. In this mode the Local Mapping and Loop Closing are deactivated. The system localizes the camera in the map (which is no longer updated), using relocalization if needed.</a:t>
            </a:r>
          </a:p>
          <a:p>
            <a:pPr indent="-304800" lvl="0" marL="457200" rtl="0">
              <a:lnSpc>
                <a:spcPct val="166000"/>
              </a:lnSpc>
              <a:spcBef>
                <a:spcPts val="0"/>
              </a:spcBef>
              <a:spcAft>
                <a:spcPts val="1500"/>
              </a:spcAft>
              <a:buClr>
                <a:srgbClr val="777777"/>
              </a:buClr>
              <a:buSzPct val="100000"/>
              <a:buFont typeface="Open Sans"/>
            </a:pPr>
            <a:r>
              <a:t/>
            </a:r>
            <a:endParaRPr sz="1200">
              <a:solidFill>
                <a:srgbClr val="777777"/>
              </a:solidFill>
              <a:latin typeface="Open Sans"/>
              <a:ea typeface="Open Sans"/>
              <a:cs typeface="Open Sans"/>
              <a:sym typeface="Open Sans"/>
            </a:endParaRP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nl"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2.jpg"/><Relationship Id="rId6"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0B2QI0FFJjR5GMzZkUEVJZm93RWM/view"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subTitle"/>
          </p:nvPr>
        </p:nvSpPr>
        <p:spPr>
          <a:xfrm>
            <a:off x="860877" y="2945400"/>
            <a:ext cx="7688100" cy="541200"/>
          </a:xfrm>
          <a:prstGeom prst="rect">
            <a:avLst/>
          </a:prstGeom>
        </p:spPr>
        <p:txBody>
          <a:bodyPr anchorCtr="0" anchor="t" bIns="91425" lIns="91425" rIns="91425" wrap="square" tIns="91425">
            <a:noAutofit/>
          </a:bodyPr>
          <a:lstStyle/>
          <a:p>
            <a:pPr lvl="0" rtl="0">
              <a:spcBef>
                <a:spcPts val="0"/>
              </a:spcBef>
              <a:buNone/>
            </a:pPr>
            <a:r>
              <a:rPr lang="nl" sz="1200"/>
              <a:t>LearningLab rondom autonoom rijdend vervoer binnen stedelijke gebieden (last mile)</a:t>
            </a:r>
          </a:p>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729625" y="1460200"/>
            <a:ext cx="4515440" cy="1124600"/>
          </a:xfrm>
          <a:prstGeom prst="rect">
            <a:avLst/>
          </a:prstGeom>
          <a:noFill/>
          <a:ln>
            <a:noFill/>
          </a:ln>
        </p:spPr>
      </p:pic>
      <p:pic>
        <p:nvPicPr>
          <p:cNvPr descr="accenda_logo" id="88" name="Shape 88"/>
          <p:cNvPicPr preferRelativeResize="0"/>
          <p:nvPr/>
        </p:nvPicPr>
        <p:blipFill>
          <a:blip r:embed="rId4">
            <a:alphaModFix/>
          </a:blip>
          <a:stretch>
            <a:fillRect/>
          </a:stretch>
        </p:blipFill>
        <p:spPr>
          <a:xfrm>
            <a:off x="4260283" y="87071"/>
            <a:ext cx="889298" cy="292554"/>
          </a:xfrm>
          <a:prstGeom prst="rect">
            <a:avLst/>
          </a:prstGeom>
          <a:noFill/>
          <a:ln>
            <a:noFill/>
          </a:ln>
        </p:spPr>
      </p:pic>
      <p:pic>
        <p:nvPicPr>
          <p:cNvPr descr="hhs_logo" id="89" name="Shape 89"/>
          <p:cNvPicPr preferRelativeResize="0"/>
          <p:nvPr/>
        </p:nvPicPr>
        <p:blipFill>
          <a:blip r:embed="rId5">
            <a:alphaModFix/>
          </a:blip>
          <a:stretch>
            <a:fillRect/>
          </a:stretch>
        </p:blipFill>
        <p:spPr>
          <a:xfrm>
            <a:off x="139025" y="78275"/>
            <a:ext cx="942710" cy="310125"/>
          </a:xfrm>
          <a:prstGeom prst="rect">
            <a:avLst/>
          </a:prstGeom>
          <a:noFill/>
          <a:ln>
            <a:noFill/>
          </a:ln>
        </p:spPr>
      </p:pic>
      <p:pic>
        <p:nvPicPr>
          <p:cNvPr descr="betafactory_logo" id="90" name="Shape 90"/>
          <p:cNvPicPr preferRelativeResize="0"/>
          <p:nvPr/>
        </p:nvPicPr>
        <p:blipFill>
          <a:blip r:embed="rId6">
            <a:alphaModFix/>
          </a:blip>
          <a:stretch>
            <a:fillRect/>
          </a:stretch>
        </p:blipFill>
        <p:spPr>
          <a:xfrm>
            <a:off x="8073865" y="78275"/>
            <a:ext cx="942710" cy="310125"/>
          </a:xfrm>
          <a:prstGeom prst="rect">
            <a:avLst/>
          </a:prstGeom>
          <a:noFill/>
          <a:ln>
            <a:noFill/>
          </a:ln>
        </p:spPr>
      </p:pic>
      <p:sp>
        <p:nvSpPr>
          <p:cNvPr id="91" name="Shape 91"/>
          <p:cNvSpPr txBox="1"/>
          <p:nvPr>
            <p:ph idx="1" type="subTitle"/>
          </p:nvPr>
        </p:nvSpPr>
        <p:spPr>
          <a:xfrm>
            <a:off x="6994450" y="4182425"/>
            <a:ext cx="2022000" cy="711300"/>
          </a:xfrm>
          <a:prstGeom prst="rect">
            <a:avLst/>
          </a:prstGeom>
        </p:spPr>
        <p:txBody>
          <a:bodyPr anchorCtr="0" anchor="t" bIns="91425" lIns="91425" rIns="91425" wrap="square" tIns="91425">
            <a:noAutofit/>
          </a:bodyPr>
          <a:lstStyle/>
          <a:p>
            <a:pPr lvl="0" rtl="0">
              <a:spcBef>
                <a:spcPts val="0"/>
              </a:spcBef>
              <a:buNone/>
            </a:pPr>
            <a:r>
              <a:rPr lang="nl" sz="2400"/>
              <a:t>Week 4</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latin typeface="Open Sans"/>
                <a:ea typeface="Open Sans"/>
                <a:cs typeface="Open Sans"/>
                <a:sym typeface="Open Sans"/>
              </a:rPr>
              <a:t>VORIGE WEEK</a:t>
            </a:r>
          </a:p>
        </p:txBody>
      </p:sp>
      <p:sp>
        <p:nvSpPr>
          <p:cNvPr id="97" name="Shape 97"/>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ORB-SLAM2 geïnstalleerd op de Jupyterhub server. </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Eigen dataset gemaakt (Slinger, Mono).</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Kalibratie van een camera (Mono).</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Pointcloud opslaan</a:t>
            </a: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latin typeface="Open Sans"/>
                <a:ea typeface="Open Sans"/>
                <a:cs typeface="Open Sans"/>
                <a:sym typeface="Open Sans"/>
              </a:rPr>
              <a:t>DOEL SPRINT 2</a:t>
            </a:r>
          </a:p>
        </p:txBody>
      </p:sp>
      <p:sp>
        <p:nvSpPr>
          <p:cNvPr id="103" name="Shape 103"/>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1 - Orientatie project</a:t>
            </a:r>
          </a:p>
          <a:p>
            <a:pPr indent="-304800" lvl="0" marL="457200" rtl="0">
              <a:lnSpc>
                <a:spcPct val="166000"/>
              </a:lnSpc>
              <a:spcBef>
                <a:spcPts val="0"/>
              </a:spcBef>
              <a:spcAft>
                <a:spcPts val="1500"/>
              </a:spcAft>
              <a:buClr>
                <a:srgbClr val="777777"/>
              </a:buClr>
              <a:buSzPct val="100000"/>
              <a:buFont typeface="Open Sans"/>
            </a:pPr>
            <a:r>
              <a:rPr b="1" lang="nl" sz="1200">
                <a:solidFill>
                  <a:srgbClr val="777777"/>
                </a:solidFill>
                <a:highlight>
                  <a:srgbClr val="FFFFFF"/>
                </a:highlight>
                <a:latin typeface="Open Sans"/>
                <a:ea typeface="Open Sans"/>
                <a:cs typeface="Open Sans"/>
                <a:sym typeface="Open Sans"/>
              </a:rPr>
              <a:t>Milestone 2 - ORB localization gang Slinger/KITTI			← Sprint 2</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3 - Object detection gang Slinger/Kitti</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4 - Volledige semantische map (testcase)</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5 - Volledige semantische map (Delft)</a:t>
            </a: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WAT HEBBEN WIJ GEDAAN</a:t>
            </a:r>
          </a:p>
        </p:txBody>
      </p:sp>
      <p:sp>
        <p:nvSpPr>
          <p:cNvPr id="109" name="Shape 109"/>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Eigen s</a:t>
            </a:r>
            <a:r>
              <a:rPr lang="nl" sz="1200">
                <a:solidFill>
                  <a:srgbClr val="777777"/>
                </a:solidFill>
                <a:highlight>
                  <a:srgbClr val="FFFFFF"/>
                </a:highlight>
                <a:latin typeface="Open Sans"/>
                <a:ea typeface="Open Sans"/>
                <a:cs typeface="Open Sans"/>
                <a:sym typeface="Open Sans"/>
              </a:rPr>
              <a:t>tereo </a:t>
            </a:r>
            <a:r>
              <a:rPr lang="nl" sz="1200">
                <a:solidFill>
                  <a:srgbClr val="777777"/>
                </a:solidFill>
                <a:highlight>
                  <a:srgbClr val="FFFFFF"/>
                </a:highlight>
                <a:latin typeface="Open Sans"/>
                <a:ea typeface="Open Sans"/>
                <a:cs typeface="Open Sans"/>
                <a:sym typeface="Open Sans"/>
              </a:rPr>
              <a:t>dataset gemaakt (Slinger).</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Stereo kalibratie van de camera’s.</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Pointcloud opslaan, inladen KITTI dataset.</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Afstanden van objecten in een keyframe</a:t>
            </a: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Shape 114"/>
          <p:cNvPicPr preferRelativeResize="0"/>
          <p:nvPr/>
        </p:nvPicPr>
        <p:blipFill>
          <a:blip r:embed="rId3">
            <a:alphaModFix/>
          </a:blip>
          <a:stretch>
            <a:fillRect/>
          </a:stretch>
        </p:blipFill>
        <p:spPr>
          <a:xfrm>
            <a:off x="729450" y="1584375"/>
            <a:ext cx="6060451" cy="3559125"/>
          </a:xfrm>
          <a:prstGeom prst="rect">
            <a:avLst/>
          </a:prstGeom>
          <a:noFill/>
          <a:ln>
            <a:noFill/>
          </a:ln>
        </p:spPr>
      </p:pic>
      <p:sp>
        <p:nvSpPr>
          <p:cNvPr id="115" name="Shape 11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latin typeface="Open Sans"/>
                <a:ea typeface="Open Sans"/>
                <a:cs typeface="Open Sans"/>
                <a:sym typeface="Open Sans"/>
              </a:rPr>
              <a:t>KALIBRATIE STEREO CAMERA’S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latin typeface="Open Sans"/>
                <a:ea typeface="Open Sans"/>
                <a:cs typeface="Open Sans"/>
                <a:sym typeface="Open Sans"/>
              </a:rPr>
              <a:t>POINTCLOUD (MONO)</a:t>
            </a:r>
          </a:p>
        </p:txBody>
      </p:sp>
      <p:sp>
        <p:nvSpPr>
          <p:cNvPr id="121" name="Shape 121" title="cmon_and_slinger_slam.mov">
            <a:hlinkClick r:id="rId3"/>
          </p:cNvPr>
          <p:cNvSpPr/>
          <p:nvPr/>
        </p:nvSpPr>
        <p:spPr>
          <a:xfrm>
            <a:off x="853800" y="1772450"/>
            <a:ext cx="3979800" cy="2984850"/>
          </a:xfrm>
          <a:prstGeom prst="rect">
            <a:avLst/>
          </a:prstGeom>
          <a:blipFill>
            <a:blip r:embed="rId4">
              <a:alphaModFix/>
            </a:blip>
            <a:stretch>
              <a:fillRect/>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latin typeface="Open Sans"/>
                <a:ea typeface="Open Sans"/>
                <a:cs typeface="Open Sans"/>
                <a:sym typeface="Open Sans"/>
              </a:rPr>
              <a:t>AFSTAND OBJECTEN</a:t>
            </a:r>
          </a:p>
        </p:txBody>
      </p:sp>
      <p:pic>
        <p:nvPicPr>
          <p:cNvPr id="127" name="Shape 127"/>
          <p:cNvPicPr preferRelativeResize="0"/>
          <p:nvPr/>
        </p:nvPicPr>
        <p:blipFill>
          <a:blip r:embed="rId3">
            <a:alphaModFix/>
          </a:blip>
          <a:stretch>
            <a:fillRect/>
          </a:stretch>
        </p:blipFill>
        <p:spPr>
          <a:xfrm>
            <a:off x="799575" y="1736950"/>
            <a:ext cx="7212403" cy="2879324"/>
          </a:xfrm>
          <a:prstGeom prst="rect">
            <a:avLst/>
          </a:prstGeom>
          <a:noFill/>
          <a:ln>
            <a:noFill/>
          </a:ln>
        </p:spPr>
      </p:pic>
      <p:sp>
        <p:nvSpPr>
          <p:cNvPr id="128" name="Shape 128"/>
          <p:cNvSpPr txBox="1"/>
          <p:nvPr>
            <p:ph idx="1" type="body"/>
          </p:nvPr>
        </p:nvSpPr>
        <p:spPr>
          <a:xfrm>
            <a:off x="3235500" y="1399300"/>
            <a:ext cx="3099900" cy="496800"/>
          </a:xfrm>
          <a:prstGeom prst="rect">
            <a:avLst/>
          </a:prstGeom>
        </p:spPr>
        <p:txBody>
          <a:bodyPr anchorCtr="0" anchor="t" bIns="91425" lIns="91425" rIns="91425" wrap="square" tIns="91425">
            <a:noAutofit/>
          </a:bodyPr>
          <a:lstStyle/>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(ORBSLAM2 op KITTI dataset)</a:t>
            </a: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VRAGEN?</a:t>
            </a:r>
          </a:p>
        </p:txBody>
      </p:sp>
      <p:sp>
        <p:nvSpPr>
          <p:cNvPr id="134" name="Shape 13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400">
                <a:solidFill>
                  <a:srgbClr val="777777"/>
                </a:solidFill>
                <a:highlight>
                  <a:srgbClr val="FFFFFF"/>
                </a:highlight>
                <a:latin typeface="Open Sans"/>
                <a:ea typeface="Open Sans"/>
                <a:cs typeface="Open Sans"/>
                <a:sym typeface="Open Sans"/>
              </a:rPr>
              <a:t>Meer informatie: </a:t>
            </a:r>
            <a:r>
              <a:rPr lang="nl" sz="1400">
                <a:solidFill>
                  <a:srgbClr val="339883"/>
                </a:solidFill>
                <a:highlight>
                  <a:srgbClr val="FFFFFF"/>
                </a:highlight>
                <a:latin typeface="Open Sans"/>
                <a:ea typeface="Open Sans"/>
                <a:cs typeface="Open Sans"/>
                <a:sym typeface="Open Sans"/>
              </a:rPr>
              <a:t>URBINN.NL</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pic>
        <p:nvPicPr>
          <p:cNvPr id="135" name="Shape 135"/>
          <p:cNvPicPr preferRelativeResize="0"/>
          <p:nvPr/>
        </p:nvPicPr>
        <p:blipFill>
          <a:blip r:embed="rId3">
            <a:alphaModFix/>
          </a:blip>
          <a:stretch>
            <a:fillRect/>
          </a:stretch>
        </p:blipFill>
        <p:spPr>
          <a:xfrm>
            <a:off x="7753875" y="3753375"/>
            <a:ext cx="1390125" cy="139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