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303" r:id="rId3"/>
    <p:sldId id="315" r:id="rId4"/>
    <p:sldId id="316" r:id="rId5"/>
    <p:sldId id="256" r:id="rId6"/>
    <p:sldId id="318" r:id="rId7"/>
    <p:sldId id="319" r:id="rId8"/>
    <p:sldId id="293" r:id="rId9"/>
    <p:sldId id="259" r:id="rId10"/>
    <p:sldId id="260" r:id="rId11"/>
    <p:sldId id="261" r:id="rId12"/>
    <p:sldId id="262" r:id="rId13"/>
    <p:sldId id="263" r:id="rId14"/>
    <p:sldId id="264" r:id="rId15"/>
    <p:sldId id="320" r:id="rId16"/>
    <p:sldId id="266" r:id="rId17"/>
    <p:sldId id="267" r:id="rId18"/>
    <p:sldId id="268" r:id="rId19"/>
    <p:sldId id="269" r:id="rId20"/>
    <p:sldId id="321" r:id="rId21"/>
    <p:sldId id="271" r:id="rId22"/>
    <p:sldId id="272" r:id="rId23"/>
    <p:sldId id="273" r:id="rId24"/>
    <p:sldId id="322" r:id="rId25"/>
    <p:sldId id="323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24" r:id="rId42"/>
    <p:sldId id="292" r:id="rId43"/>
  </p:sldIdLst>
  <p:sldSz cx="9906000" cy="6858000" type="A4"/>
  <p:notesSz cx="18288000" cy="10287000"/>
  <p:defaultTextStyle>
    <a:defPPr>
      <a:defRPr lang="en-US"/>
    </a:defPPr>
    <a:lvl1pPr marL="0" algn="l" defTabSz="267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7970" algn="l" defTabSz="267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6575" algn="l" defTabSz="267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4545" algn="l" defTabSz="267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72515" algn="l" defTabSz="267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41120" algn="l" defTabSz="267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09090" algn="l" defTabSz="267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7060" algn="l" defTabSz="267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45665" algn="l" defTabSz="2679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gian Default" id="{AD66C1F2-2A31-4C9E-A1E6-A89E2861A244}">
          <p14:sldIdLst>
            <p14:sldId id="291"/>
            <p14:sldId id="303"/>
            <p14:sldId id="315"/>
            <p14:sldId id="316"/>
            <p14:sldId id="256"/>
            <p14:sldId id="318"/>
            <p14:sldId id="319"/>
            <p14:sldId id="293"/>
            <p14:sldId id="259"/>
            <p14:sldId id="260"/>
            <p14:sldId id="261"/>
            <p14:sldId id="262"/>
            <p14:sldId id="263"/>
            <p14:sldId id="264"/>
            <p14:sldId id="320"/>
            <p14:sldId id="266"/>
            <p14:sldId id="267"/>
            <p14:sldId id="268"/>
            <p14:sldId id="269"/>
            <p14:sldId id="321"/>
            <p14:sldId id="271"/>
            <p14:sldId id="272"/>
            <p14:sldId id="273"/>
            <p14:sldId id="322"/>
            <p14:sldId id="323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4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1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B0E"/>
    <a:srgbClr val="D82E7D"/>
    <a:srgbClr val="9B235C"/>
    <a:srgbClr val="9E1252"/>
    <a:srgbClr val="961941"/>
    <a:srgbClr val="561B35"/>
    <a:srgbClr val="661B3B"/>
    <a:srgbClr val="6A2C3D"/>
    <a:srgbClr val="E24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531" autoAdjust="0"/>
  </p:normalViewPr>
  <p:slideViewPr>
    <p:cSldViewPr>
      <p:cViewPr varScale="1">
        <p:scale>
          <a:sx n="113" d="100"/>
          <a:sy n="113" d="100"/>
        </p:scale>
        <p:origin x="1284" y="102"/>
      </p:cViewPr>
      <p:guideLst>
        <p:guide orient="horz" pos="1933"/>
        <p:guide pos="1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815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610" y="94665"/>
            <a:ext cx="9706778" cy="477054"/>
          </a:xfrm>
        </p:spPr>
        <p:txBody>
          <a:bodyPr lIns="0" tIns="0" rIns="0" bIns="0"/>
          <a:lstStyle>
            <a:lvl1pPr>
              <a:defRPr sz="3100" b="1" i="0">
                <a:solidFill>
                  <a:srgbClr val="FD3D0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610" y="94665"/>
            <a:ext cx="9706778" cy="477054"/>
          </a:xfrm>
        </p:spPr>
        <p:txBody>
          <a:bodyPr lIns="0" tIns="0" rIns="0" bIns="0"/>
          <a:lstStyle>
            <a:lvl1pPr>
              <a:defRPr sz="3100" b="1" i="0">
                <a:solidFill>
                  <a:srgbClr val="FD3D0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610" y="94665"/>
            <a:ext cx="9706778" cy="477054"/>
          </a:xfrm>
        </p:spPr>
        <p:txBody>
          <a:bodyPr lIns="0" tIns="0" rIns="0" bIns="0"/>
          <a:lstStyle>
            <a:lvl1pPr>
              <a:defRPr sz="3100" b="1" i="0">
                <a:solidFill>
                  <a:srgbClr val="FD3D0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610" y="94665"/>
            <a:ext cx="9706778" cy="815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rgbClr val="FD3D0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334" y="2626988"/>
            <a:ext cx="88053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67970">
        <a:defRPr>
          <a:latin typeface="+mn-lt"/>
          <a:ea typeface="+mn-ea"/>
          <a:cs typeface="+mn-cs"/>
        </a:defRPr>
      </a:lvl2pPr>
      <a:lvl3pPr marL="536575">
        <a:defRPr>
          <a:latin typeface="+mn-lt"/>
          <a:ea typeface="+mn-ea"/>
          <a:cs typeface="+mn-cs"/>
        </a:defRPr>
      </a:lvl3pPr>
      <a:lvl4pPr marL="804545">
        <a:defRPr>
          <a:latin typeface="+mn-lt"/>
          <a:ea typeface="+mn-ea"/>
          <a:cs typeface="+mn-cs"/>
        </a:defRPr>
      </a:lvl4pPr>
      <a:lvl5pPr marL="1072515">
        <a:defRPr>
          <a:latin typeface="+mn-lt"/>
          <a:ea typeface="+mn-ea"/>
          <a:cs typeface="+mn-cs"/>
        </a:defRPr>
      </a:lvl5pPr>
      <a:lvl6pPr marL="1341120">
        <a:defRPr>
          <a:latin typeface="+mn-lt"/>
          <a:ea typeface="+mn-ea"/>
          <a:cs typeface="+mn-cs"/>
        </a:defRPr>
      </a:lvl6pPr>
      <a:lvl7pPr marL="1609090">
        <a:defRPr>
          <a:latin typeface="+mn-lt"/>
          <a:ea typeface="+mn-ea"/>
          <a:cs typeface="+mn-cs"/>
        </a:defRPr>
      </a:lvl7pPr>
      <a:lvl8pPr marL="1877060">
        <a:defRPr>
          <a:latin typeface="+mn-lt"/>
          <a:ea typeface="+mn-ea"/>
          <a:cs typeface="+mn-cs"/>
        </a:defRPr>
      </a:lvl8pPr>
      <a:lvl9pPr marL="214566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67970">
        <a:defRPr>
          <a:latin typeface="+mn-lt"/>
          <a:ea typeface="+mn-ea"/>
          <a:cs typeface="+mn-cs"/>
        </a:defRPr>
      </a:lvl2pPr>
      <a:lvl3pPr marL="536575">
        <a:defRPr>
          <a:latin typeface="+mn-lt"/>
          <a:ea typeface="+mn-ea"/>
          <a:cs typeface="+mn-cs"/>
        </a:defRPr>
      </a:lvl3pPr>
      <a:lvl4pPr marL="804545">
        <a:defRPr>
          <a:latin typeface="+mn-lt"/>
          <a:ea typeface="+mn-ea"/>
          <a:cs typeface="+mn-cs"/>
        </a:defRPr>
      </a:lvl4pPr>
      <a:lvl5pPr marL="1072515">
        <a:defRPr>
          <a:latin typeface="+mn-lt"/>
          <a:ea typeface="+mn-ea"/>
          <a:cs typeface="+mn-cs"/>
        </a:defRPr>
      </a:lvl5pPr>
      <a:lvl6pPr marL="1341120">
        <a:defRPr>
          <a:latin typeface="+mn-lt"/>
          <a:ea typeface="+mn-ea"/>
          <a:cs typeface="+mn-cs"/>
        </a:defRPr>
      </a:lvl6pPr>
      <a:lvl7pPr marL="1609090">
        <a:defRPr>
          <a:latin typeface="+mn-lt"/>
          <a:ea typeface="+mn-ea"/>
          <a:cs typeface="+mn-cs"/>
        </a:defRPr>
      </a:lvl7pPr>
      <a:lvl8pPr marL="1877060">
        <a:defRPr>
          <a:latin typeface="+mn-lt"/>
          <a:ea typeface="+mn-ea"/>
          <a:cs typeface="+mn-cs"/>
        </a:defRPr>
      </a:lvl8pPr>
      <a:lvl9pPr marL="214566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1.svg"/><Relationship Id="rId7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46.png"/><Relationship Id="rId3" Type="http://schemas.openxmlformats.org/officeDocument/2006/relationships/image" Target="../media/image49.svg"/><Relationship Id="rId7" Type="http://schemas.openxmlformats.org/officeDocument/2006/relationships/image" Target="../media/image44.png"/><Relationship Id="rId12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52.png"/><Relationship Id="rId5" Type="http://schemas.openxmlformats.org/officeDocument/2006/relationships/image" Target="../media/image31.svg"/><Relationship Id="rId10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50.png"/><Relationship Id="rId14" Type="http://schemas.openxmlformats.org/officeDocument/2006/relationships/image" Target="../media/image4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3.svg"/><Relationship Id="rId18" Type="http://schemas.openxmlformats.org/officeDocument/2006/relationships/image" Target="../media/image44.png"/><Relationship Id="rId3" Type="http://schemas.openxmlformats.org/officeDocument/2006/relationships/image" Target="../media/image55.svg"/><Relationship Id="rId21" Type="http://schemas.openxmlformats.org/officeDocument/2006/relationships/image" Target="../media/image47.sv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64.svg"/><Relationship Id="rId2" Type="http://schemas.openxmlformats.org/officeDocument/2006/relationships/image" Target="../media/image54.png"/><Relationship Id="rId16" Type="http://schemas.openxmlformats.org/officeDocument/2006/relationships/image" Target="../media/image63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svg"/><Relationship Id="rId11" Type="http://schemas.openxmlformats.org/officeDocument/2006/relationships/image" Target="../media/image60.svg"/><Relationship Id="rId5" Type="http://schemas.openxmlformats.org/officeDocument/2006/relationships/image" Target="../media/image57.png"/><Relationship Id="rId15" Type="http://schemas.openxmlformats.org/officeDocument/2006/relationships/image" Target="../media/image62.svg"/><Relationship Id="rId10" Type="http://schemas.openxmlformats.org/officeDocument/2006/relationships/image" Target="../media/image59.png"/><Relationship Id="rId19" Type="http://schemas.openxmlformats.org/officeDocument/2006/relationships/image" Target="../media/image45.svg"/><Relationship Id="rId4" Type="http://schemas.openxmlformats.org/officeDocument/2006/relationships/image" Target="../media/image56.png"/><Relationship Id="rId9" Type="http://schemas.openxmlformats.org/officeDocument/2006/relationships/image" Target="../media/image39.svg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svg"/><Relationship Id="rId18" Type="http://schemas.openxmlformats.org/officeDocument/2006/relationships/image" Target="../media/image63.png"/><Relationship Id="rId3" Type="http://schemas.openxmlformats.org/officeDocument/2006/relationships/image" Target="../media/image49.svg"/><Relationship Id="rId21" Type="http://schemas.openxmlformats.org/officeDocument/2006/relationships/image" Target="../media/image35.svg"/><Relationship Id="rId7" Type="http://schemas.openxmlformats.org/officeDocument/2006/relationships/image" Target="../media/image55.svg"/><Relationship Id="rId12" Type="http://schemas.openxmlformats.org/officeDocument/2006/relationships/image" Target="../media/image59.png"/><Relationship Id="rId17" Type="http://schemas.openxmlformats.org/officeDocument/2006/relationships/image" Target="../media/image62.svg"/><Relationship Id="rId25" Type="http://schemas.openxmlformats.org/officeDocument/2006/relationships/image" Target="../media/image47.sv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42.png"/><Relationship Id="rId24" Type="http://schemas.openxmlformats.org/officeDocument/2006/relationships/image" Target="../media/image46.png"/><Relationship Id="rId5" Type="http://schemas.openxmlformats.org/officeDocument/2006/relationships/image" Target="../media/image31.svg"/><Relationship Id="rId15" Type="http://schemas.openxmlformats.org/officeDocument/2006/relationships/image" Target="../media/image53.svg"/><Relationship Id="rId23" Type="http://schemas.openxmlformats.org/officeDocument/2006/relationships/image" Target="../media/image45.svg"/><Relationship Id="rId10" Type="http://schemas.openxmlformats.org/officeDocument/2006/relationships/image" Target="../media/image58.svg"/><Relationship Id="rId19" Type="http://schemas.openxmlformats.org/officeDocument/2006/relationships/image" Target="../media/image64.svg"/><Relationship Id="rId4" Type="http://schemas.openxmlformats.org/officeDocument/2006/relationships/image" Target="../media/image30.png"/><Relationship Id="rId9" Type="http://schemas.openxmlformats.org/officeDocument/2006/relationships/image" Target="../media/image57.png"/><Relationship Id="rId14" Type="http://schemas.openxmlformats.org/officeDocument/2006/relationships/image" Target="../media/image52.png"/><Relationship Id="rId22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9.svg"/><Relationship Id="rId7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31.svg"/><Relationship Id="rId10" Type="http://schemas.openxmlformats.org/officeDocument/2006/relationships/image" Target="../media/image47.svg"/><Relationship Id="rId4" Type="http://schemas.openxmlformats.org/officeDocument/2006/relationships/image" Target="../media/image30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9.svg"/><Relationship Id="rId7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31.svg"/><Relationship Id="rId10" Type="http://schemas.openxmlformats.org/officeDocument/2006/relationships/image" Target="../media/image47.svg"/><Relationship Id="rId4" Type="http://schemas.openxmlformats.org/officeDocument/2006/relationships/image" Target="../media/image30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45.svg"/><Relationship Id="rId4" Type="http://schemas.openxmlformats.org/officeDocument/2006/relationships/image" Target="../media/image60.svg"/><Relationship Id="rId9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18" Type="http://schemas.openxmlformats.org/officeDocument/2006/relationships/image" Target="../media/image80.png"/><Relationship Id="rId3" Type="http://schemas.openxmlformats.org/officeDocument/2006/relationships/image" Target="../media/image67.svg"/><Relationship Id="rId21" Type="http://schemas.openxmlformats.org/officeDocument/2006/relationships/image" Target="../media/image83.svg"/><Relationship Id="rId7" Type="http://schemas.openxmlformats.org/officeDocument/2006/relationships/image" Target="../media/image71.svg"/><Relationship Id="rId12" Type="http://schemas.openxmlformats.org/officeDocument/2006/relationships/image" Target="../media/image76.png"/><Relationship Id="rId17" Type="http://schemas.openxmlformats.org/officeDocument/2006/relationships/image" Target="../media/image16.svg"/><Relationship Id="rId2" Type="http://schemas.openxmlformats.org/officeDocument/2006/relationships/image" Target="../media/image66.png"/><Relationship Id="rId16" Type="http://schemas.openxmlformats.org/officeDocument/2006/relationships/image" Target="../media/image15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79.svg"/><Relationship Id="rId10" Type="http://schemas.openxmlformats.org/officeDocument/2006/relationships/image" Target="../media/image74.png"/><Relationship Id="rId19" Type="http://schemas.openxmlformats.org/officeDocument/2006/relationships/image" Target="../media/image81.svg"/><Relationship Id="rId4" Type="http://schemas.openxmlformats.org/officeDocument/2006/relationships/image" Target="../media/image68.png"/><Relationship Id="rId9" Type="http://schemas.openxmlformats.org/officeDocument/2006/relationships/image" Target="../media/image73.svg"/><Relationship Id="rId1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F4DFD0-B1E9-49EA-8C6E-525F72B5612A}"/>
              </a:ext>
            </a:extLst>
          </p:cNvPr>
          <p:cNvSpPr/>
          <p:nvPr/>
        </p:nvSpPr>
        <p:spPr>
          <a:xfrm>
            <a:off x="228600" y="26670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9578150" y="642938"/>
            <a:ext cx="327850" cy="683021"/>
          </a:xfrm>
          <a:custGeom>
            <a:avLst/>
            <a:gdLst/>
            <a:ahLst/>
            <a:cxnLst/>
            <a:rect l="l" t="t" r="r" b="b"/>
            <a:pathLst>
              <a:path w="605262" h="1260962">
                <a:moveTo>
                  <a:pt x="0" y="0"/>
                </a:moveTo>
                <a:lnTo>
                  <a:pt x="605262" y="0"/>
                </a:lnTo>
                <a:lnTo>
                  <a:pt x="605262" y="1260962"/>
                </a:lnTo>
                <a:lnTo>
                  <a:pt x="0" y="126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1744" y="696383"/>
            <a:ext cx="9625132" cy="4789214"/>
            <a:chOff x="0" y="0"/>
            <a:chExt cx="13098284" cy="65173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098284" cy="6517363"/>
            </a:xfrm>
            <a:custGeom>
              <a:avLst/>
              <a:gdLst/>
              <a:ahLst/>
              <a:cxnLst/>
              <a:rect l="l" t="t" r="r" b="b"/>
              <a:pathLst>
                <a:path w="13098284" h="6517363">
                  <a:moveTo>
                    <a:pt x="13071" y="0"/>
                  </a:moveTo>
                  <a:lnTo>
                    <a:pt x="13085214" y="0"/>
                  </a:lnTo>
                  <a:cubicBezTo>
                    <a:pt x="13092432" y="0"/>
                    <a:pt x="13098284" y="5852"/>
                    <a:pt x="13098284" y="13071"/>
                  </a:cubicBezTo>
                  <a:lnTo>
                    <a:pt x="13098284" y="6504293"/>
                  </a:lnTo>
                  <a:cubicBezTo>
                    <a:pt x="13098284" y="6507759"/>
                    <a:pt x="13096908" y="6511084"/>
                    <a:pt x="13094457" y="6513535"/>
                  </a:cubicBezTo>
                  <a:cubicBezTo>
                    <a:pt x="13092006" y="6515986"/>
                    <a:pt x="13088680" y="6517363"/>
                    <a:pt x="13085214" y="6517363"/>
                  </a:cubicBezTo>
                  <a:lnTo>
                    <a:pt x="13071" y="6517363"/>
                  </a:lnTo>
                  <a:cubicBezTo>
                    <a:pt x="5852" y="6517363"/>
                    <a:pt x="0" y="6511512"/>
                    <a:pt x="0" y="6504293"/>
                  </a:cubicBezTo>
                  <a:lnTo>
                    <a:pt x="0" y="13071"/>
                  </a:lnTo>
                  <a:cubicBezTo>
                    <a:pt x="0" y="5852"/>
                    <a:pt x="5852" y="0"/>
                    <a:pt x="13071" y="0"/>
                  </a:cubicBezTo>
                  <a:close/>
                </a:path>
              </a:pathLst>
            </a:custGeom>
            <a:solidFill>
              <a:srgbClr val="D9D9D9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098284" cy="6555464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" name="AutoShape 8"/>
          <p:cNvSpPr/>
          <p:nvPr/>
        </p:nvSpPr>
        <p:spPr>
          <a:xfrm>
            <a:off x="436443" y="3024813"/>
            <a:ext cx="3817938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436443" y="4096085"/>
            <a:ext cx="3817938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436444" y="1891759"/>
            <a:ext cx="0" cy="3593838"/>
          </a:xfrm>
          <a:prstGeom prst="line">
            <a:avLst/>
          </a:prstGeom>
          <a:ln w="1905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4254381" y="1891759"/>
            <a:ext cx="0" cy="3593838"/>
          </a:xfrm>
          <a:prstGeom prst="line">
            <a:avLst/>
          </a:prstGeom>
          <a:ln w="1905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725025" y="1891759"/>
            <a:ext cx="0" cy="3593838"/>
          </a:xfrm>
          <a:prstGeom prst="line">
            <a:avLst/>
          </a:prstGeom>
          <a:ln w="1905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631450" y="3574939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32675" y="3129910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886804" y="3588616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430929" y="3588616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188029" y="314358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142158" y="3602294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686283" y="3602294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709219" y="314358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10" y="0"/>
                </a:lnTo>
                <a:lnTo>
                  <a:pt x="672610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2983212" y="1891759"/>
            <a:ext cx="0" cy="3593838"/>
          </a:xfrm>
          <a:prstGeom prst="line">
            <a:avLst/>
          </a:prstGeom>
          <a:ln w="1905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313552" y="5424162"/>
            <a:ext cx="245783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602134" y="5424162"/>
            <a:ext cx="245783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2860321" y="5424162"/>
            <a:ext cx="245783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4131490" y="5424162"/>
            <a:ext cx="245783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>
            <a:off x="631450" y="2039174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585578" y="2497880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29704" y="2497880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888423" y="2497880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2432549" y="2497880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3237139" y="2039174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3191268" y="2497880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3735394" y="2497880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34"/>
          <p:cNvGrpSpPr/>
          <p:nvPr/>
        </p:nvGrpSpPr>
        <p:grpSpPr>
          <a:xfrm>
            <a:off x="673312" y="5259049"/>
            <a:ext cx="684427" cy="123031"/>
            <a:chOff x="0" y="0"/>
            <a:chExt cx="1049477" cy="188651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985780" y="5248730"/>
            <a:ext cx="667289" cy="123031"/>
            <a:chOff x="0" y="0"/>
            <a:chExt cx="1023197" cy="188651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23198" cy="188651"/>
            </a:xfrm>
            <a:custGeom>
              <a:avLst/>
              <a:gdLst/>
              <a:ahLst/>
              <a:cxnLst/>
              <a:rect l="l" t="t" r="r" b="b"/>
              <a:pathLst>
                <a:path w="1023198" h="188651">
                  <a:moveTo>
                    <a:pt x="94326" y="0"/>
                  </a:moveTo>
                  <a:lnTo>
                    <a:pt x="928872" y="0"/>
                  </a:lnTo>
                  <a:cubicBezTo>
                    <a:pt x="980967" y="0"/>
                    <a:pt x="1023198" y="42231"/>
                    <a:pt x="1023198" y="94326"/>
                  </a:cubicBezTo>
                  <a:lnTo>
                    <a:pt x="1023198" y="94326"/>
                  </a:lnTo>
                  <a:cubicBezTo>
                    <a:pt x="1023198" y="119342"/>
                    <a:pt x="1013260" y="143334"/>
                    <a:pt x="995570" y="161024"/>
                  </a:cubicBezTo>
                  <a:cubicBezTo>
                    <a:pt x="977881" y="178713"/>
                    <a:pt x="953889" y="188651"/>
                    <a:pt x="92887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02319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3298248" y="5243571"/>
            <a:ext cx="696001" cy="123031"/>
            <a:chOff x="0" y="0"/>
            <a:chExt cx="1067224" cy="18865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67224" cy="188651"/>
            </a:xfrm>
            <a:custGeom>
              <a:avLst/>
              <a:gdLst/>
              <a:ahLst/>
              <a:cxnLst/>
              <a:rect l="l" t="t" r="r" b="b"/>
              <a:pathLst>
                <a:path w="1067224" h="188651">
                  <a:moveTo>
                    <a:pt x="94326" y="0"/>
                  </a:moveTo>
                  <a:lnTo>
                    <a:pt x="972898" y="0"/>
                  </a:lnTo>
                  <a:cubicBezTo>
                    <a:pt x="1024993" y="0"/>
                    <a:pt x="1067224" y="42231"/>
                    <a:pt x="1067224" y="94326"/>
                  </a:cubicBezTo>
                  <a:lnTo>
                    <a:pt x="1067224" y="94326"/>
                  </a:lnTo>
                  <a:cubicBezTo>
                    <a:pt x="1067224" y="119342"/>
                    <a:pt x="1057286" y="143334"/>
                    <a:pt x="1039597" y="161024"/>
                  </a:cubicBezTo>
                  <a:cubicBezTo>
                    <a:pt x="1021907" y="178713"/>
                    <a:pt x="997915" y="188651"/>
                    <a:pt x="972898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067224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43" name="Group 43"/>
          <p:cNvGrpSpPr/>
          <p:nvPr/>
        </p:nvGrpSpPr>
        <p:grpSpPr>
          <a:xfrm rot="5400000">
            <a:off x="305765" y="2359973"/>
            <a:ext cx="261977" cy="107227"/>
            <a:chOff x="0" y="0"/>
            <a:chExt cx="401706" cy="16441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01706" cy="164418"/>
            </a:xfrm>
            <a:custGeom>
              <a:avLst/>
              <a:gdLst/>
              <a:ahLst/>
              <a:cxnLst/>
              <a:rect l="l" t="t" r="r" b="b"/>
              <a:pathLst>
                <a:path w="401706" h="164418">
                  <a:moveTo>
                    <a:pt x="82209" y="0"/>
                  </a:moveTo>
                  <a:lnTo>
                    <a:pt x="319497" y="0"/>
                  </a:lnTo>
                  <a:cubicBezTo>
                    <a:pt x="364900" y="0"/>
                    <a:pt x="401706" y="36806"/>
                    <a:pt x="401706" y="82209"/>
                  </a:cubicBezTo>
                  <a:lnTo>
                    <a:pt x="401706" y="82209"/>
                  </a:lnTo>
                  <a:cubicBezTo>
                    <a:pt x="401706" y="127612"/>
                    <a:pt x="364900" y="164418"/>
                    <a:pt x="319497" y="164418"/>
                  </a:cubicBezTo>
                  <a:lnTo>
                    <a:pt x="82209" y="164418"/>
                  </a:lnTo>
                  <a:cubicBezTo>
                    <a:pt x="36806" y="164418"/>
                    <a:pt x="0" y="127612"/>
                    <a:pt x="0" y="82209"/>
                  </a:cubicBezTo>
                  <a:lnTo>
                    <a:pt x="0" y="82209"/>
                  </a:lnTo>
                  <a:cubicBezTo>
                    <a:pt x="0" y="36806"/>
                    <a:pt x="36806" y="0"/>
                    <a:pt x="82209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401706" cy="202518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46" name="Group 46"/>
          <p:cNvGrpSpPr/>
          <p:nvPr/>
        </p:nvGrpSpPr>
        <p:grpSpPr>
          <a:xfrm rot="5400000">
            <a:off x="297099" y="3473218"/>
            <a:ext cx="277350" cy="109187"/>
            <a:chOff x="0" y="0"/>
            <a:chExt cx="425279" cy="167424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25279" cy="167424"/>
            </a:xfrm>
            <a:custGeom>
              <a:avLst/>
              <a:gdLst/>
              <a:ahLst/>
              <a:cxnLst/>
              <a:rect l="l" t="t" r="r" b="b"/>
              <a:pathLst>
                <a:path w="425279" h="167424">
                  <a:moveTo>
                    <a:pt x="83712" y="0"/>
                  </a:moveTo>
                  <a:lnTo>
                    <a:pt x="341567" y="0"/>
                  </a:lnTo>
                  <a:cubicBezTo>
                    <a:pt x="387800" y="0"/>
                    <a:pt x="425279" y="37479"/>
                    <a:pt x="425279" y="83712"/>
                  </a:cubicBezTo>
                  <a:lnTo>
                    <a:pt x="425279" y="83712"/>
                  </a:lnTo>
                  <a:cubicBezTo>
                    <a:pt x="425279" y="105914"/>
                    <a:pt x="416459" y="127206"/>
                    <a:pt x="400760" y="142905"/>
                  </a:cubicBezTo>
                  <a:cubicBezTo>
                    <a:pt x="385061" y="158604"/>
                    <a:pt x="363769" y="167424"/>
                    <a:pt x="341567" y="167424"/>
                  </a:cubicBezTo>
                  <a:lnTo>
                    <a:pt x="83712" y="167424"/>
                  </a:lnTo>
                  <a:cubicBezTo>
                    <a:pt x="61510" y="167424"/>
                    <a:pt x="40218" y="158604"/>
                    <a:pt x="24519" y="142905"/>
                  </a:cubicBezTo>
                  <a:cubicBezTo>
                    <a:pt x="8820" y="127206"/>
                    <a:pt x="0" y="105914"/>
                    <a:pt x="0" y="83712"/>
                  </a:cubicBezTo>
                  <a:lnTo>
                    <a:pt x="0" y="83712"/>
                  </a:lnTo>
                  <a:cubicBezTo>
                    <a:pt x="0" y="61510"/>
                    <a:pt x="8820" y="40218"/>
                    <a:pt x="24519" y="24519"/>
                  </a:cubicBezTo>
                  <a:cubicBezTo>
                    <a:pt x="40218" y="8820"/>
                    <a:pt x="61510" y="0"/>
                    <a:pt x="83712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425279" cy="205524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49" name="Group 49"/>
          <p:cNvGrpSpPr/>
          <p:nvPr/>
        </p:nvGrpSpPr>
        <p:grpSpPr>
          <a:xfrm rot="5400000">
            <a:off x="328940" y="4568448"/>
            <a:ext cx="209703" cy="109142"/>
            <a:chOff x="0" y="0"/>
            <a:chExt cx="321551" cy="167354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321551" cy="167354"/>
            </a:xfrm>
            <a:custGeom>
              <a:avLst/>
              <a:gdLst/>
              <a:ahLst/>
              <a:cxnLst/>
              <a:rect l="l" t="t" r="r" b="b"/>
              <a:pathLst>
                <a:path w="321551" h="167354">
                  <a:moveTo>
                    <a:pt x="83677" y="0"/>
                  </a:moveTo>
                  <a:lnTo>
                    <a:pt x="237874" y="0"/>
                  </a:lnTo>
                  <a:cubicBezTo>
                    <a:pt x="284088" y="0"/>
                    <a:pt x="321551" y="37464"/>
                    <a:pt x="321551" y="83677"/>
                  </a:cubicBezTo>
                  <a:lnTo>
                    <a:pt x="321551" y="83677"/>
                  </a:lnTo>
                  <a:cubicBezTo>
                    <a:pt x="321551" y="105870"/>
                    <a:pt x="312735" y="127153"/>
                    <a:pt x="297043" y="142846"/>
                  </a:cubicBezTo>
                  <a:cubicBezTo>
                    <a:pt x="281350" y="158538"/>
                    <a:pt x="260067" y="167354"/>
                    <a:pt x="237874" y="167354"/>
                  </a:cubicBezTo>
                  <a:lnTo>
                    <a:pt x="83677" y="167354"/>
                  </a:lnTo>
                  <a:cubicBezTo>
                    <a:pt x="37464" y="167354"/>
                    <a:pt x="0" y="129891"/>
                    <a:pt x="0" y="83677"/>
                  </a:cubicBezTo>
                  <a:lnTo>
                    <a:pt x="0" y="83677"/>
                  </a:lnTo>
                  <a:cubicBezTo>
                    <a:pt x="0" y="37464"/>
                    <a:pt x="37464" y="0"/>
                    <a:pt x="83677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321551" cy="205454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49131" y="972692"/>
            <a:ext cx="408082" cy="353267"/>
            <a:chOff x="0" y="0"/>
            <a:chExt cx="217923" cy="188651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217923" cy="188651"/>
            </a:xfrm>
            <a:custGeom>
              <a:avLst/>
              <a:gdLst/>
              <a:ahLst/>
              <a:cxnLst/>
              <a:rect l="l" t="t" r="r" b="b"/>
              <a:pathLst>
                <a:path w="217923" h="188651">
                  <a:moveTo>
                    <a:pt x="94326" y="0"/>
                  </a:moveTo>
                  <a:lnTo>
                    <a:pt x="123598" y="0"/>
                  </a:lnTo>
                  <a:cubicBezTo>
                    <a:pt x="148615" y="0"/>
                    <a:pt x="172607" y="9938"/>
                    <a:pt x="190296" y="27627"/>
                  </a:cubicBezTo>
                  <a:cubicBezTo>
                    <a:pt x="207986" y="45317"/>
                    <a:pt x="217923" y="69309"/>
                    <a:pt x="217923" y="94326"/>
                  </a:cubicBezTo>
                  <a:lnTo>
                    <a:pt x="217923" y="94326"/>
                  </a:lnTo>
                  <a:cubicBezTo>
                    <a:pt x="217923" y="146420"/>
                    <a:pt x="175692" y="188651"/>
                    <a:pt x="123598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217923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699438" y="4038094"/>
            <a:ext cx="684427" cy="123031"/>
            <a:chOff x="0" y="0"/>
            <a:chExt cx="1049477" cy="188651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718394" y="2963298"/>
            <a:ext cx="684427" cy="123031"/>
            <a:chOff x="0" y="0"/>
            <a:chExt cx="1049477" cy="188651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2046033" y="2963298"/>
            <a:ext cx="684427" cy="123031"/>
            <a:chOff x="0" y="0"/>
            <a:chExt cx="1049477" cy="188651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3373672" y="2963298"/>
            <a:ext cx="684427" cy="123031"/>
            <a:chOff x="0" y="0"/>
            <a:chExt cx="1049477" cy="188651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2005760" y="4034570"/>
            <a:ext cx="684427" cy="123031"/>
            <a:chOff x="0" y="0"/>
            <a:chExt cx="1049477" cy="188651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69" name="TextBox 69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3312083" y="4031045"/>
            <a:ext cx="684427" cy="123031"/>
            <a:chOff x="0" y="0"/>
            <a:chExt cx="1049477" cy="188651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72" name="TextBox 72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49131" y="1381465"/>
            <a:ext cx="398927" cy="411341"/>
            <a:chOff x="0" y="0"/>
            <a:chExt cx="403282" cy="41583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403282" cy="415830"/>
            </a:xfrm>
            <a:custGeom>
              <a:avLst/>
              <a:gdLst/>
              <a:ahLst/>
              <a:cxnLst/>
              <a:rect l="l" t="t" r="r" b="b"/>
              <a:pathLst>
                <a:path w="403282" h="415830">
                  <a:moveTo>
                    <a:pt x="201641" y="0"/>
                  </a:moveTo>
                  <a:lnTo>
                    <a:pt x="201641" y="0"/>
                  </a:lnTo>
                  <a:cubicBezTo>
                    <a:pt x="255119" y="0"/>
                    <a:pt x="306408" y="21244"/>
                    <a:pt x="344223" y="59059"/>
                  </a:cubicBezTo>
                  <a:cubicBezTo>
                    <a:pt x="382038" y="96874"/>
                    <a:pt x="403282" y="148162"/>
                    <a:pt x="403282" y="201641"/>
                  </a:cubicBezTo>
                  <a:lnTo>
                    <a:pt x="403282" y="214190"/>
                  </a:lnTo>
                  <a:cubicBezTo>
                    <a:pt x="403282" y="325553"/>
                    <a:pt x="313004" y="415830"/>
                    <a:pt x="201641" y="415830"/>
                  </a:cubicBezTo>
                  <a:lnTo>
                    <a:pt x="201641" y="415830"/>
                  </a:lnTo>
                  <a:cubicBezTo>
                    <a:pt x="90278" y="415830"/>
                    <a:pt x="0" y="325553"/>
                    <a:pt x="0" y="214190"/>
                  </a:cubicBezTo>
                  <a:lnTo>
                    <a:pt x="0" y="201641"/>
                  </a:lnTo>
                  <a:cubicBezTo>
                    <a:pt x="0" y="90278"/>
                    <a:pt x="90278" y="0"/>
                    <a:pt x="201641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75" name="TextBox 75"/>
            <p:cNvSpPr txBox="1"/>
            <p:nvPr/>
          </p:nvSpPr>
          <p:spPr>
            <a:xfrm>
              <a:off x="0" y="-38100"/>
              <a:ext cx="403282" cy="4539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02959" y="1456475"/>
            <a:ext cx="285568" cy="285568"/>
            <a:chOff x="0" y="0"/>
            <a:chExt cx="702936" cy="702936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702936" cy="702936"/>
            </a:xfrm>
            <a:custGeom>
              <a:avLst/>
              <a:gdLst/>
              <a:ahLst/>
              <a:cxnLst/>
              <a:rect l="l" t="t" r="r" b="b"/>
              <a:pathLst>
                <a:path w="702936" h="702936">
                  <a:moveTo>
                    <a:pt x="0" y="0"/>
                  </a:moveTo>
                  <a:lnTo>
                    <a:pt x="702936" y="0"/>
                  </a:lnTo>
                  <a:lnTo>
                    <a:pt x="702936" y="702936"/>
                  </a:lnTo>
                  <a:lnTo>
                    <a:pt x="0" y="702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8" name="AutoShape 78"/>
          <p:cNvSpPr/>
          <p:nvPr/>
        </p:nvSpPr>
        <p:spPr>
          <a:xfrm>
            <a:off x="5637321" y="2962901"/>
            <a:ext cx="3817938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V="1">
            <a:off x="5637321" y="4034172"/>
            <a:ext cx="3817938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>
            <a:off x="5637321" y="1829847"/>
            <a:ext cx="0" cy="3593838"/>
          </a:xfrm>
          <a:prstGeom prst="line">
            <a:avLst/>
          </a:prstGeom>
          <a:ln w="1905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>
            <a:off x="9455259" y="1829847"/>
            <a:ext cx="0" cy="3593838"/>
          </a:xfrm>
          <a:prstGeom prst="line">
            <a:avLst/>
          </a:prstGeom>
          <a:ln w="1905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>
            <a:off x="6925902" y="1829847"/>
            <a:ext cx="0" cy="3593838"/>
          </a:xfrm>
          <a:prstGeom prst="line">
            <a:avLst/>
          </a:prstGeom>
          <a:ln w="1905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Freeform 83"/>
          <p:cNvSpPr/>
          <p:nvPr/>
        </p:nvSpPr>
        <p:spPr>
          <a:xfrm>
            <a:off x="5878199" y="3054320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4" name="Freeform 84"/>
          <p:cNvSpPr/>
          <p:nvPr/>
        </p:nvSpPr>
        <p:spPr>
          <a:xfrm>
            <a:off x="5832327" y="3513026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5" name="Freeform 85"/>
          <p:cNvSpPr/>
          <p:nvPr/>
        </p:nvSpPr>
        <p:spPr>
          <a:xfrm>
            <a:off x="6376453" y="3513026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10" y="0"/>
                </a:lnTo>
                <a:lnTo>
                  <a:pt x="672610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6" name="Freeform 86"/>
          <p:cNvSpPr/>
          <p:nvPr/>
        </p:nvSpPr>
        <p:spPr>
          <a:xfrm>
            <a:off x="6399388" y="3054320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7" name="Freeform 87"/>
          <p:cNvSpPr/>
          <p:nvPr/>
        </p:nvSpPr>
        <p:spPr>
          <a:xfrm>
            <a:off x="7133553" y="3067997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8" name="Freeform 88"/>
          <p:cNvSpPr/>
          <p:nvPr/>
        </p:nvSpPr>
        <p:spPr>
          <a:xfrm>
            <a:off x="7087681" y="3526704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9" name="Freeform 89"/>
          <p:cNvSpPr/>
          <p:nvPr/>
        </p:nvSpPr>
        <p:spPr>
          <a:xfrm>
            <a:off x="7631807" y="3526704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0" name="Freeform 90"/>
          <p:cNvSpPr/>
          <p:nvPr/>
        </p:nvSpPr>
        <p:spPr>
          <a:xfrm>
            <a:off x="8388907" y="3081675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1" name="Freeform 91"/>
          <p:cNvSpPr/>
          <p:nvPr/>
        </p:nvSpPr>
        <p:spPr>
          <a:xfrm>
            <a:off x="8343035" y="3540381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2" name="Freeform 92"/>
          <p:cNvSpPr/>
          <p:nvPr/>
        </p:nvSpPr>
        <p:spPr>
          <a:xfrm>
            <a:off x="8887161" y="3540381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3" name="Freeform 93"/>
          <p:cNvSpPr/>
          <p:nvPr/>
        </p:nvSpPr>
        <p:spPr>
          <a:xfrm>
            <a:off x="8910097" y="3081675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4" name="AutoShape 94"/>
          <p:cNvSpPr/>
          <p:nvPr/>
        </p:nvSpPr>
        <p:spPr>
          <a:xfrm>
            <a:off x="8184090" y="1829847"/>
            <a:ext cx="0" cy="3593838"/>
          </a:xfrm>
          <a:prstGeom prst="line">
            <a:avLst/>
          </a:prstGeom>
          <a:ln w="1905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5" name="AutoShape 95"/>
          <p:cNvSpPr/>
          <p:nvPr/>
        </p:nvSpPr>
        <p:spPr>
          <a:xfrm>
            <a:off x="5514430" y="5392398"/>
            <a:ext cx="245783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6" name="AutoShape 96"/>
          <p:cNvSpPr/>
          <p:nvPr/>
        </p:nvSpPr>
        <p:spPr>
          <a:xfrm>
            <a:off x="6803011" y="5362250"/>
            <a:ext cx="245783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7" name="AutoShape 97"/>
          <p:cNvSpPr/>
          <p:nvPr/>
        </p:nvSpPr>
        <p:spPr>
          <a:xfrm>
            <a:off x="8061198" y="5362250"/>
            <a:ext cx="245783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8" name="AutoShape 98"/>
          <p:cNvSpPr/>
          <p:nvPr/>
        </p:nvSpPr>
        <p:spPr>
          <a:xfrm>
            <a:off x="9332367" y="5362250"/>
            <a:ext cx="245783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9" name="Freeform 99"/>
          <p:cNvSpPr/>
          <p:nvPr/>
        </p:nvSpPr>
        <p:spPr>
          <a:xfrm>
            <a:off x="5832327" y="1977262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0" name="Freeform 100"/>
          <p:cNvSpPr/>
          <p:nvPr/>
        </p:nvSpPr>
        <p:spPr>
          <a:xfrm>
            <a:off x="5786456" y="243596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1" name="Freeform 101"/>
          <p:cNvSpPr/>
          <p:nvPr/>
        </p:nvSpPr>
        <p:spPr>
          <a:xfrm>
            <a:off x="6330582" y="243596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2" name="Freeform 102"/>
          <p:cNvSpPr/>
          <p:nvPr/>
        </p:nvSpPr>
        <p:spPr>
          <a:xfrm>
            <a:off x="7135172" y="1977262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3" name="Freeform 103"/>
          <p:cNvSpPr/>
          <p:nvPr/>
        </p:nvSpPr>
        <p:spPr>
          <a:xfrm>
            <a:off x="7089301" y="243596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4" name="Freeform 104"/>
          <p:cNvSpPr/>
          <p:nvPr/>
        </p:nvSpPr>
        <p:spPr>
          <a:xfrm>
            <a:off x="7633426" y="243596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5" name="Freeform 105"/>
          <p:cNvSpPr/>
          <p:nvPr/>
        </p:nvSpPr>
        <p:spPr>
          <a:xfrm>
            <a:off x="7656362" y="1977262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6" name="Freeform 106"/>
          <p:cNvSpPr/>
          <p:nvPr/>
        </p:nvSpPr>
        <p:spPr>
          <a:xfrm>
            <a:off x="8438017" y="1977262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7" name="Freeform 107"/>
          <p:cNvSpPr/>
          <p:nvPr/>
        </p:nvSpPr>
        <p:spPr>
          <a:xfrm>
            <a:off x="8392145" y="243596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8" name="Freeform 108"/>
          <p:cNvSpPr/>
          <p:nvPr/>
        </p:nvSpPr>
        <p:spPr>
          <a:xfrm>
            <a:off x="8936271" y="243596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9" name="Group 109"/>
          <p:cNvGrpSpPr/>
          <p:nvPr/>
        </p:nvGrpSpPr>
        <p:grpSpPr>
          <a:xfrm>
            <a:off x="5874190" y="5212449"/>
            <a:ext cx="684427" cy="123031"/>
            <a:chOff x="0" y="0"/>
            <a:chExt cx="1049477" cy="188651"/>
          </a:xfrm>
        </p:grpSpPr>
        <p:sp>
          <p:nvSpPr>
            <p:cNvPr id="110" name="Freeform 110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11" name="TextBox 111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12" name="Group 112"/>
          <p:cNvGrpSpPr/>
          <p:nvPr/>
        </p:nvGrpSpPr>
        <p:grpSpPr>
          <a:xfrm>
            <a:off x="7186658" y="5211095"/>
            <a:ext cx="667289" cy="123031"/>
            <a:chOff x="0" y="0"/>
            <a:chExt cx="1023197" cy="188651"/>
          </a:xfrm>
        </p:grpSpPr>
        <p:sp>
          <p:nvSpPr>
            <p:cNvPr id="113" name="Freeform 113"/>
            <p:cNvSpPr/>
            <p:nvPr/>
          </p:nvSpPr>
          <p:spPr>
            <a:xfrm>
              <a:off x="0" y="0"/>
              <a:ext cx="1023198" cy="188651"/>
            </a:xfrm>
            <a:custGeom>
              <a:avLst/>
              <a:gdLst/>
              <a:ahLst/>
              <a:cxnLst/>
              <a:rect l="l" t="t" r="r" b="b"/>
              <a:pathLst>
                <a:path w="1023198" h="188651">
                  <a:moveTo>
                    <a:pt x="94326" y="0"/>
                  </a:moveTo>
                  <a:lnTo>
                    <a:pt x="928872" y="0"/>
                  </a:lnTo>
                  <a:cubicBezTo>
                    <a:pt x="980967" y="0"/>
                    <a:pt x="1023198" y="42231"/>
                    <a:pt x="1023198" y="94326"/>
                  </a:cubicBezTo>
                  <a:lnTo>
                    <a:pt x="1023198" y="94326"/>
                  </a:lnTo>
                  <a:cubicBezTo>
                    <a:pt x="1023198" y="119342"/>
                    <a:pt x="1013260" y="143334"/>
                    <a:pt x="995570" y="161024"/>
                  </a:cubicBezTo>
                  <a:cubicBezTo>
                    <a:pt x="977881" y="178713"/>
                    <a:pt x="953889" y="188651"/>
                    <a:pt x="92887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14" name="TextBox 114"/>
            <p:cNvSpPr txBox="1"/>
            <p:nvPr/>
          </p:nvSpPr>
          <p:spPr>
            <a:xfrm>
              <a:off x="0" y="-38100"/>
              <a:ext cx="102319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8499126" y="5195617"/>
            <a:ext cx="696001" cy="123031"/>
            <a:chOff x="0" y="0"/>
            <a:chExt cx="1067224" cy="188651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1067224" cy="188651"/>
            </a:xfrm>
            <a:custGeom>
              <a:avLst/>
              <a:gdLst/>
              <a:ahLst/>
              <a:cxnLst/>
              <a:rect l="l" t="t" r="r" b="b"/>
              <a:pathLst>
                <a:path w="1067224" h="188651">
                  <a:moveTo>
                    <a:pt x="94326" y="0"/>
                  </a:moveTo>
                  <a:lnTo>
                    <a:pt x="972898" y="0"/>
                  </a:lnTo>
                  <a:cubicBezTo>
                    <a:pt x="1024993" y="0"/>
                    <a:pt x="1067224" y="42231"/>
                    <a:pt x="1067224" y="94326"/>
                  </a:cubicBezTo>
                  <a:lnTo>
                    <a:pt x="1067224" y="94326"/>
                  </a:lnTo>
                  <a:cubicBezTo>
                    <a:pt x="1067224" y="119342"/>
                    <a:pt x="1057286" y="143334"/>
                    <a:pt x="1039597" y="161024"/>
                  </a:cubicBezTo>
                  <a:cubicBezTo>
                    <a:pt x="1021907" y="178713"/>
                    <a:pt x="997915" y="188651"/>
                    <a:pt x="972898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17" name="TextBox 117"/>
            <p:cNvSpPr txBox="1"/>
            <p:nvPr/>
          </p:nvSpPr>
          <p:spPr>
            <a:xfrm>
              <a:off x="0" y="-38100"/>
              <a:ext cx="1067224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18" name="Group 118"/>
          <p:cNvGrpSpPr/>
          <p:nvPr/>
        </p:nvGrpSpPr>
        <p:grpSpPr>
          <a:xfrm rot="5400000">
            <a:off x="5506643" y="2298060"/>
            <a:ext cx="261977" cy="107227"/>
            <a:chOff x="0" y="0"/>
            <a:chExt cx="401706" cy="164418"/>
          </a:xfrm>
        </p:grpSpPr>
        <p:sp>
          <p:nvSpPr>
            <p:cNvPr id="119" name="Freeform 119"/>
            <p:cNvSpPr/>
            <p:nvPr/>
          </p:nvSpPr>
          <p:spPr>
            <a:xfrm>
              <a:off x="0" y="0"/>
              <a:ext cx="401706" cy="164418"/>
            </a:xfrm>
            <a:custGeom>
              <a:avLst/>
              <a:gdLst/>
              <a:ahLst/>
              <a:cxnLst/>
              <a:rect l="l" t="t" r="r" b="b"/>
              <a:pathLst>
                <a:path w="401706" h="164418">
                  <a:moveTo>
                    <a:pt x="82209" y="0"/>
                  </a:moveTo>
                  <a:lnTo>
                    <a:pt x="319497" y="0"/>
                  </a:lnTo>
                  <a:cubicBezTo>
                    <a:pt x="364900" y="0"/>
                    <a:pt x="401706" y="36806"/>
                    <a:pt x="401706" y="82209"/>
                  </a:cubicBezTo>
                  <a:lnTo>
                    <a:pt x="401706" y="82209"/>
                  </a:lnTo>
                  <a:cubicBezTo>
                    <a:pt x="401706" y="127612"/>
                    <a:pt x="364900" y="164418"/>
                    <a:pt x="319497" y="164418"/>
                  </a:cubicBezTo>
                  <a:lnTo>
                    <a:pt x="82209" y="164418"/>
                  </a:lnTo>
                  <a:cubicBezTo>
                    <a:pt x="36806" y="164418"/>
                    <a:pt x="0" y="127612"/>
                    <a:pt x="0" y="82209"/>
                  </a:cubicBezTo>
                  <a:lnTo>
                    <a:pt x="0" y="82209"/>
                  </a:lnTo>
                  <a:cubicBezTo>
                    <a:pt x="0" y="36806"/>
                    <a:pt x="36806" y="0"/>
                    <a:pt x="82209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20" name="TextBox 120"/>
            <p:cNvSpPr txBox="1"/>
            <p:nvPr/>
          </p:nvSpPr>
          <p:spPr>
            <a:xfrm>
              <a:off x="0" y="-38100"/>
              <a:ext cx="401706" cy="202518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21" name="Group 121"/>
          <p:cNvGrpSpPr/>
          <p:nvPr/>
        </p:nvGrpSpPr>
        <p:grpSpPr>
          <a:xfrm rot="5400000">
            <a:off x="5497977" y="3411306"/>
            <a:ext cx="277350" cy="109187"/>
            <a:chOff x="0" y="0"/>
            <a:chExt cx="425279" cy="167424"/>
          </a:xfrm>
        </p:grpSpPr>
        <p:sp>
          <p:nvSpPr>
            <p:cNvPr id="122" name="Freeform 122"/>
            <p:cNvSpPr/>
            <p:nvPr/>
          </p:nvSpPr>
          <p:spPr>
            <a:xfrm>
              <a:off x="0" y="0"/>
              <a:ext cx="425279" cy="167424"/>
            </a:xfrm>
            <a:custGeom>
              <a:avLst/>
              <a:gdLst/>
              <a:ahLst/>
              <a:cxnLst/>
              <a:rect l="l" t="t" r="r" b="b"/>
              <a:pathLst>
                <a:path w="425279" h="167424">
                  <a:moveTo>
                    <a:pt x="83712" y="0"/>
                  </a:moveTo>
                  <a:lnTo>
                    <a:pt x="341567" y="0"/>
                  </a:lnTo>
                  <a:cubicBezTo>
                    <a:pt x="387800" y="0"/>
                    <a:pt x="425279" y="37479"/>
                    <a:pt x="425279" y="83712"/>
                  </a:cubicBezTo>
                  <a:lnTo>
                    <a:pt x="425279" y="83712"/>
                  </a:lnTo>
                  <a:cubicBezTo>
                    <a:pt x="425279" y="105914"/>
                    <a:pt x="416459" y="127206"/>
                    <a:pt x="400760" y="142905"/>
                  </a:cubicBezTo>
                  <a:cubicBezTo>
                    <a:pt x="385061" y="158604"/>
                    <a:pt x="363769" y="167424"/>
                    <a:pt x="341567" y="167424"/>
                  </a:cubicBezTo>
                  <a:lnTo>
                    <a:pt x="83712" y="167424"/>
                  </a:lnTo>
                  <a:cubicBezTo>
                    <a:pt x="61510" y="167424"/>
                    <a:pt x="40218" y="158604"/>
                    <a:pt x="24519" y="142905"/>
                  </a:cubicBezTo>
                  <a:cubicBezTo>
                    <a:pt x="8820" y="127206"/>
                    <a:pt x="0" y="105914"/>
                    <a:pt x="0" y="83712"/>
                  </a:cubicBezTo>
                  <a:lnTo>
                    <a:pt x="0" y="83712"/>
                  </a:lnTo>
                  <a:cubicBezTo>
                    <a:pt x="0" y="61510"/>
                    <a:pt x="8820" y="40218"/>
                    <a:pt x="24519" y="24519"/>
                  </a:cubicBezTo>
                  <a:cubicBezTo>
                    <a:pt x="40218" y="8820"/>
                    <a:pt x="61510" y="0"/>
                    <a:pt x="83712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23" name="TextBox 123"/>
            <p:cNvSpPr txBox="1"/>
            <p:nvPr/>
          </p:nvSpPr>
          <p:spPr>
            <a:xfrm>
              <a:off x="0" y="-38100"/>
              <a:ext cx="425279" cy="205524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24" name="Group 124"/>
          <p:cNvGrpSpPr/>
          <p:nvPr/>
        </p:nvGrpSpPr>
        <p:grpSpPr>
          <a:xfrm rot="5400000">
            <a:off x="5529817" y="4506535"/>
            <a:ext cx="209703" cy="109142"/>
            <a:chOff x="0" y="0"/>
            <a:chExt cx="321551" cy="167354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321551" cy="167354"/>
            </a:xfrm>
            <a:custGeom>
              <a:avLst/>
              <a:gdLst/>
              <a:ahLst/>
              <a:cxnLst/>
              <a:rect l="l" t="t" r="r" b="b"/>
              <a:pathLst>
                <a:path w="321551" h="167354">
                  <a:moveTo>
                    <a:pt x="83677" y="0"/>
                  </a:moveTo>
                  <a:lnTo>
                    <a:pt x="237874" y="0"/>
                  </a:lnTo>
                  <a:cubicBezTo>
                    <a:pt x="284088" y="0"/>
                    <a:pt x="321551" y="37464"/>
                    <a:pt x="321551" y="83677"/>
                  </a:cubicBezTo>
                  <a:lnTo>
                    <a:pt x="321551" y="83677"/>
                  </a:lnTo>
                  <a:cubicBezTo>
                    <a:pt x="321551" y="105870"/>
                    <a:pt x="312735" y="127153"/>
                    <a:pt x="297043" y="142846"/>
                  </a:cubicBezTo>
                  <a:cubicBezTo>
                    <a:pt x="281350" y="158538"/>
                    <a:pt x="260067" y="167354"/>
                    <a:pt x="237874" y="167354"/>
                  </a:cubicBezTo>
                  <a:lnTo>
                    <a:pt x="83677" y="167354"/>
                  </a:lnTo>
                  <a:cubicBezTo>
                    <a:pt x="37464" y="167354"/>
                    <a:pt x="0" y="129891"/>
                    <a:pt x="0" y="83677"/>
                  </a:cubicBezTo>
                  <a:lnTo>
                    <a:pt x="0" y="83677"/>
                  </a:lnTo>
                  <a:cubicBezTo>
                    <a:pt x="0" y="37464"/>
                    <a:pt x="37464" y="0"/>
                    <a:pt x="83677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26" name="TextBox 126"/>
            <p:cNvSpPr txBox="1"/>
            <p:nvPr/>
          </p:nvSpPr>
          <p:spPr>
            <a:xfrm>
              <a:off x="0" y="-38100"/>
              <a:ext cx="321551" cy="205454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5900315" y="3976182"/>
            <a:ext cx="684427" cy="123031"/>
            <a:chOff x="0" y="0"/>
            <a:chExt cx="1049477" cy="188651"/>
          </a:xfrm>
        </p:grpSpPr>
        <p:sp>
          <p:nvSpPr>
            <p:cNvPr id="128" name="Freeform 128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29" name="TextBox 129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5919271" y="2901385"/>
            <a:ext cx="684427" cy="123031"/>
            <a:chOff x="0" y="0"/>
            <a:chExt cx="1049477" cy="188651"/>
          </a:xfrm>
        </p:grpSpPr>
        <p:sp>
          <p:nvSpPr>
            <p:cNvPr id="131" name="Freeform 131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32" name="TextBox 132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7246910" y="2901385"/>
            <a:ext cx="684427" cy="123031"/>
            <a:chOff x="0" y="0"/>
            <a:chExt cx="1049477" cy="188651"/>
          </a:xfrm>
        </p:grpSpPr>
        <p:sp>
          <p:nvSpPr>
            <p:cNvPr id="134" name="Freeform 134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35" name="TextBox 135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8574550" y="2901385"/>
            <a:ext cx="684427" cy="123031"/>
            <a:chOff x="0" y="0"/>
            <a:chExt cx="1049477" cy="188651"/>
          </a:xfrm>
        </p:grpSpPr>
        <p:sp>
          <p:nvSpPr>
            <p:cNvPr id="137" name="Freeform 137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38" name="TextBox 138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7206638" y="3972657"/>
            <a:ext cx="684427" cy="123031"/>
            <a:chOff x="0" y="0"/>
            <a:chExt cx="1049477" cy="188651"/>
          </a:xfrm>
        </p:grpSpPr>
        <p:sp>
          <p:nvSpPr>
            <p:cNvPr id="140" name="Freeform 140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41" name="TextBox 141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8512961" y="3969132"/>
            <a:ext cx="684427" cy="123031"/>
            <a:chOff x="0" y="0"/>
            <a:chExt cx="1049477" cy="188651"/>
          </a:xfrm>
        </p:grpSpPr>
        <p:sp>
          <p:nvSpPr>
            <p:cNvPr id="143" name="Freeform 143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44" name="TextBox 144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45" name="Freeform 145"/>
          <p:cNvSpPr/>
          <p:nvPr/>
        </p:nvSpPr>
        <p:spPr>
          <a:xfrm>
            <a:off x="6285268" y="2009858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6" name="Freeform 146"/>
          <p:cNvSpPr/>
          <p:nvPr/>
        </p:nvSpPr>
        <p:spPr>
          <a:xfrm>
            <a:off x="8859100" y="2014493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7" name="Freeform 147"/>
          <p:cNvSpPr/>
          <p:nvPr/>
        </p:nvSpPr>
        <p:spPr>
          <a:xfrm>
            <a:off x="7567808" y="3128719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8" name="Freeform 148"/>
          <p:cNvSpPr/>
          <p:nvPr/>
        </p:nvSpPr>
        <p:spPr>
          <a:xfrm>
            <a:off x="6325871" y="4167378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9" name="Freeform 149"/>
          <p:cNvSpPr/>
          <p:nvPr/>
        </p:nvSpPr>
        <p:spPr>
          <a:xfrm>
            <a:off x="7603932" y="4184537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0" name="Freeform 150"/>
          <p:cNvSpPr/>
          <p:nvPr/>
        </p:nvSpPr>
        <p:spPr>
          <a:xfrm>
            <a:off x="8839646" y="4161125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7"/>
                </a:lnTo>
                <a:lnTo>
                  <a:pt x="0" y="6224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1" name="TextBox 151"/>
          <p:cNvSpPr txBox="1"/>
          <p:nvPr/>
        </p:nvSpPr>
        <p:spPr>
          <a:xfrm>
            <a:off x="2613094" y="141199"/>
            <a:ext cx="5472451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>
              <a:lnSpc>
                <a:spcPts val="3791"/>
              </a:lnSpc>
            </a:pPr>
            <a:r>
              <a:rPr lang="en-US" sz="3791" spc="18" dirty="0">
                <a:latin typeface="Bobby Jones Soft"/>
              </a:rPr>
              <a:t>STORAGE Management</a:t>
            </a:r>
          </a:p>
        </p:txBody>
      </p:sp>
      <p:sp>
        <p:nvSpPr>
          <p:cNvPr id="152" name="TextBox 152"/>
          <p:cNvSpPr txBox="1"/>
          <p:nvPr/>
        </p:nvSpPr>
        <p:spPr>
          <a:xfrm rot="5400000">
            <a:off x="388428" y="2336642"/>
            <a:ext cx="85713" cy="15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646"/>
              </a:lnSpc>
            </a:pPr>
            <a:r>
              <a:rPr lang="en-US" sz="646" spc="3">
                <a:latin typeface="Bobby Jones Soft"/>
              </a:rPr>
              <a:t>A3</a:t>
            </a:r>
          </a:p>
        </p:txBody>
      </p:sp>
      <p:sp>
        <p:nvSpPr>
          <p:cNvPr id="153" name="TextBox 153"/>
          <p:cNvSpPr txBox="1"/>
          <p:nvPr/>
        </p:nvSpPr>
        <p:spPr>
          <a:xfrm rot="5400000">
            <a:off x="369105" y="3429691"/>
            <a:ext cx="113096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81"/>
              </a:lnSpc>
            </a:pPr>
            <a:r>
              <a:rPr lang="en-US" sz="781" spc="4">
                <a:latin typeface="Bobby Jones Soft"/>
              </a:rPr>
              <a:t>A2</a:t>
            </a:r>
          </a:p>
        </p:txBody>
      </p:sp>
      <p:sp>
        <p:nvSpPr>
          <p:cNvPr id="154" name="TextBox 154"/>
          <p:cNvSpPr txBox="1"/>
          <p:nvPr/>
        </p:nvSpPr>
        <p:spPr>
          <a:xfrm rot="5400000">
            <a:off x="368102" y="4520427"/>
            <a:ext cx="113096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781"/>
              </a:lnSpc>
            </a:pPr>
            <a:r>
              <a:rPr lang="en-US" sz="781" spc="4">
                <a:latin typeface="Bobby Jones Soft"/>
              </a:rPr>
              <a:t>A1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949908" y="5284284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A1.1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2263399" y="5264453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A1.2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576890" y="5259049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A1.3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190803" y="1003648"/>
            <a:ext cx="32473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2244"/>
              </a:lnSpc>
            </a:pPr>
            <a:r>
              <a:rPr lang="en-US" sz="2244" spc="11">
                <a:latin typeface="Bobby Jones Soft"/>
              </a:rPr>
              <a:t>A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976033" y="4055871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A2.1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983490" y="2981075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A3.1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311129" y="2981075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A3.2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3638768" y="2981075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A3.3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282356" y="4052346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A2.2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3588678" y="4048822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A2.3</a:t>
            </a:r>
          </a:p>
        </p:txBody>
      </p:sp>
      <p:sp>
        <p:nvSpPr>
          <p:cNvPr id="165" name="TextBox 165"/>
          <p:cNvSpPr txBox="1"/>
          <p:nvPr/>
        </p:nvSpPr>
        <p:spPr>
          <a:xfrm rot="5400000">
            <a:off x="5573543" y="2255028"/>
            <a:ext cx="111933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80"/>
              </a:lnSpc>
            </a:pPr>
            <a:r>
              <a:rPr lang="en-US" sz="780" spc="4">
                <a:latin typeface="Bobby Jones Soft"/>
              </a:rPr>
              <a:t>B3</a:t>
            </a:r>
          </a:p>
        </p:txBody>
      </p:sp>
      <p:sp>
        <p:nvSpPr>
          <p:cNvPr id="166" name="TextBox 166"/>
          <p:cNvSpPr txBox="1"/>
          <p:nvPr/>
        </p:nvSpPr>
        <p:spPr>
          <a:xfrm rot="5400000">
            <a:off x="5569982" y="3367778"/>
            <a:ext cx="113096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81"/>
              </a:lnSpc>
            </a:pPr>
            <a:r>
              <a:rPr lang="en-US" sz="781" spc="4">
                <a:latin typeface="Bobby Jones Soft"/>
              </a:rPr>
              <a:t>B2</a:t>
            </a:r>
          </a:p>
        </p:txBody>
      </p:sp>
      <p:sp>
        <p:nvSpPr>
          <p:cNvPr id="167" name="TextBox 167"/>
          <p:cNvSpPr txBox="1"/>
          <p:nvPr/>
        </p:nvSpPr>
        <p:spPr>
          <a:xfrm rot="5400000">
            <a:off x="5568979" y="4458514"/>
            <a:ext cx="113096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781"/>
              </a:lnSpc>
            </a:pPr>
            <a:r>
              <a:rPr lang="en-US" sz="781" spc="4">
                <a:latin typeface="Bobby Jones Soft"/>
              </a:rPr>
              <a:t>B1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6150785" y="5230227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B1.1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7464276" y="5228872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B1.2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8777767" y="5210299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B1.3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6176910" y="3993959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B2.1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6184367" y="2919162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B3.1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7512006" y="2919162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B3.2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8839646" y="2919162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B3.3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7483233" y="3990434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B2.2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8789556" y="3986909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B2.3</a:t>
            </a:r>
          </a:p>
        </p:txBody>
      </p:sp>
      <p:sp>
        <p:nvSpPr>
          <p:cNvPr id="177" name="Freeform 177"/>
          <p:cNvSpPr/>
          <p:nvPr/>
        </p:nvSpPr>
        <p:spPr>
          <a:xfrm>
            <a:off x="1175575" y="3574939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10" y="0"/>
                </a:lnTo>
                <a:lnTo>
                  <a:pt x="672610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8" name="Freeform 178"/>
          <p:cNvSpPr/>
          <p:nvPr/>
        </p:nvSpPr>
        <p:spPr>
          <a:xfrm>
            <a:off x="656629" y="3131344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9" name="Freeform 179"/>
          <p:cNvSpPr/>
          <p:nvPr/>
        </p:nvSpPr>
        <p:spPr>
          <a:xfrm>
            <a:off x="1200754" y="3131344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0" name="Freeform 180"/>
          <p:cNvSpPr/>
          <p:nvPr/>
        </p:nvSpPr>
        <p:spPr>
          <a:xfrm>
            <a:off x="1953766" y="202316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1" name="Freeform 181"/>
          <p:cNvSpPr/>
          <p:nvPr/>
        </p:nvSpPr>
        <p:spPr>
          <a:xfrm>
            <a:off x="2497891" y="202316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2"/>
                </a:lnTo>
                <a:lnTo>
                  <a:pt x="0" y="7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2" name="AutoShape 182"/>
          <p:cNvSpPr/>
          <p:nvPr/>
        </p:nvSpPr>
        <p:spPr>
          <a:xfrm>
            <a:off x="435773" y="1952581"/>
            <a:ext cx="3817938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3" name="Group 183"/>
          <p:cNvGrpSpPr/>
          <p:nvPr/>
        </p:nvGrpSpPr>
        <p:grpSpPr>
          <a:xfrm>
            <a:off x="9318764" y="930948"/>
            <a:ext cx="408082" cy="353267"/>
            <a:chOff x="0" y="0"/>
            <a:chExt cx="217923" cy="188651"/>
          </a:xfrm>
        </p:grpSpPr>
        <p:sp>
          <p:nvSpPr>
            <p:cNvPr id="184" name="Freeform 184"/>
            <p:cNvSpPr/>
            <p:nvPr/>
          </p:nvSpPr>
          <p:spPr>
            <a:xfrm>
              <a:off x="0" y="0"/>
              <a:ext cx="217923" cy="188651"/>
            </a:xfrm>
            <a:custGeom>
              <a:avLst/>
              <a:gdLst/>
              <a:ahLst/>
              <a:cxnLst/>
              <a:rect l="l" t="t" r="r" b="b"/>
              <a:pathLst>
                <a:path w="217923" h="188651">
                  <a:moveTo>
                    <a:pt x="94326" y="0"/>
                  </a:moveTo>
                  <a:lnTo>
                    <a:pt x="123598" y="0"/>
                  </a:lnTo>
                  <a:cubicBezTo>
                    <a:pt x="148615" y="0"/>
                    <a:pt x="172607" y="9938"/>
                    <a:pt x="190296" y="27627"/>
                  </a:cubicBezTo>
                  <a:cubicBezTo>
                    <a:pt x="207986" y="45317"/>
                    <a:pt x="217923" y="69309"/>
                    <a:pt x="217923" y="94326"/>
                  </a:cubicBezTo>
                  <a:lnTo>
                    <a:pt x="217923" y="94326"/>
                  </a:lnTo>
                  <a:cubicBezTo>
                    <a:pt x="217923" y="146420"/>
                    <a:pt x="175692" y="188651"/>
                    <a:pt x="123598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85" name="TextBox 185"/>
            <p:cNvSpPr txBox="1"/>
            <p:nvPr/>
          </p:nvSpPr>
          <p:spPr>
            <a:xfrm>
              <a:off x="0" y="-38100"/>
              <a:ext cx="217923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9327919" y="1346127"/>
            <a:ext cx="398927" cy="411341"/>
            <a:chOff x="0" y="0"/>
            <a:chExt cx="403282" cy="415830"/>
          </a:xfrm>
        </p:grpSpPr>
        <p:sp>
          <p:nvSpPr>
            <p:cNvPr id="187" name="Freeform 187"/>
            <p:cNvSpPr/>
            <p:nvPr/>
          </p:nvSpPr>
          <p:spPr>
            <a:xfrm>
              <a:off x="0" y="0"/>
              <a:ext cx="403282" cy="415830"/>
            </a:xfrm>
            <a:custGeom>
              <a:avLst/>
              <a:gdLst/>
              <a:ahLst/>
              <a:cxnLst/>
              <a:rect l="l" t="t" r="r" b="b"/>
              <a:pathLst>
                <a:path w="403282" h="415830">
                  <a:moveTo>
                    <a:pt x="201641" y="0"/>
                  </a:moveTo>
                  <a:lnTo>
                    <a:pt x="201641" y="0"/>
                  </a:lnTo>
                  <a:cubicBezTo>
                    <a:pt x="255119" y="0"/>
                    <a:pt x="306408" y="21244"/>
                    <a:pt x="344223" y="59059"/>
                  </a:cubicBezTo>
                  <a:cubicBezTo>
                    <a:pt x="382038" y="96874"/>
                    <a:pt x="403282" y="148162"/>
                    <a:pt x="403282" y="201641"/>
                  </a:cubicBezTo>
                  <a:lnTo>
                    <a:pt x="403282" y="214190"/>
                  </a:lnTo>
                  <a:cubicBezTo>
                    <a:pt x="403282" y="325553"/>
                    <a:pt x="313004" y="415830"/>
                    <a:pt x="201641" y="415830"/>
                  </a:cubicBezTo>
                  <a:lnTo>
                    <a:pt x="201641" y="415830"/>
                  </a:lnTo>
                  <a:cubicBezTo>
                    <a:pt x="90278" y="415830"/>
                    <a:pt x="0" y="325553"/>
                    <a:pt x="0" y="214190"/>
                  </a:cubicBezTo>
                  <a:lnTo>
                    <a:pt x="0" y="201641"/>
                  </a:lnTo>
                  <a:cubicBezTo>
                    <a:pt x="0" y="90278"/>
                    <a:pt x="90278" y="0"/>
                    <a:pt x="201641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188" name="TextBox 188"/>
            <p:cNvSpPr txBox="1"/>
            <p:nvPr/>
          </p:nvSpPr>
          <p:spPr>
            <a:xfrm>
              <a:off x="0" y="-38100"/>
              <a:ext cx="403282" cy="4539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9389758" y="1409014"/>
            <a:ext cx="285568" cy="285568"/>
            <a:chOff x="0" y="0"/>
            <a:chExt cx="702936" cy="702936"/>
          </a:xfrm>
        </p:grpSpPr>
        <p:sp>
          <p:nvSpPr>
            <p:cNvPr id="190" name="Freeform 190"/>
            <p:cNvSpPr/>
            <p:nvPr/>
          </p:nvSpPr>
          <p:spPr>
            <a:xfrm>
              <a:off x="0" y="0"/>
              <a:ext cx="702936" cy="702936"/>
            </a:xfrm>
            <a:custGeom>
              <a:avLst/>
              <a:gdLst/>
              <a:ahLst/>
              <a:cxnLst/>
              <a:rect l="l" t="t" r="r" b="b"/>
              <a:pathLst>
                <a:path w="702936" h="702936">
                  <a:moveTo>
                    <a:pt x="0" y="0"/>
                  </a:moveTo>
                  <a:lnTo>
                    <a:pt x="702936" y="0"/>
                  </a:lnTo>
                  <a:lnTo>
                    <a:pt x="702936" y="702936"/>
                  </a:lnTo>
                  <a:lnTo>
                    <a:pt x="0" y="702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91" name="TextBox 191"/>
          <p:cNvSpPr txBox="1"/>
          <p:nvPr/>
        </p:nvSpPr>
        <p:spPr>
          <a:xfrm>
            <a:off x="9376843" y="978918"/>
            <a:ext cx="32473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2244"/>
              </a:lnSpc>
            </a:pPr>
            <a:r>
              <a:rPr lang="en-US" sz="2244" spc="11">
                <a:latin typeface="Bobby Jones Soft"/>
              </a:rPr>
              <a:t>B</a:t>
            </a:r>
          </a:p>
        </p:txBody>
      </p:sp>
      <p:sp>
        <p:nvSpPr>
          <p:cNvPr id="192" name="AutoShape 192"/>
          <p:cNvSpPr/>
          <p:nvPr/>
        </p:nvSpPr>
        <p:spPr>
          <a:xfrm>
            <a:off x="5639883" y="1891759"/>
            <a:ext cx="3812778" cy="0"/>
          </a:xfrm>
          <a:prstGeom prst="line">
            <a:avLst/>
          </a:prstGeom>
          <a:ln w="228600" cap="rnd">
            <a:solidFill>
              <a:srgbClr val="FA454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3" name="TextBox 193"/>
          <p:cNvSpPr txBox="1"/>
          <p:nvPr/>
        </p:nvSpPr>
        <p:spPr>
          <a:xfrm>
            <a:off x="4506731" y="4477668"/>
            <a:ext cx="875157" cy="34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"/>
              </a:lnSpc>
            </a:pPr>
            <a:r>
              <a:rPr lang="en-US" sz="1029">
                <a:latin typeface="Open Sans Extra Bold"/>
              </a:rPr>
              <a:t>Level 1 </a:t>
            </a:r>
          </a:p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029">
                <a:latin typeface="Open Sans Extra Bold"/>
              </a:rPr>
              <a:t>&gt; 500 Kg</a:t>
            </a:r>
          </a:p>
        </p:txBody>
      </p:sp>
      <p:sp>
        <p:nvSpPr>
          <p:cNvPr id="194" name="Freeform 194"/>
          <p:cNvSpPr/>
          <p:nvPr/>
        </p:nvSpPr>
        <p:spPr>
          <a:xfrm>
            <a:off x="576604" y="4694832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5" name="Freeform 195"/>
          <p:cNvSpPr/>
          <p:nvPr/>
        </p:nvSpPr>
        <p:spPr>
          <a:xfrm>
            <a:off x="1119057" y="4694832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6" name="Freeform 196"/>
          <p:cNvSpPr/>
          <p:nvPr/>
        </p:nvSpPr>
        <p:spPr>
          <a:xfrm>
            <a:off x="581763" y="4212719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7" name="Freeform 197"/>
          <p:cNvSpPr/>
          <p:nvPr/>
        </p:nvSpPr>
        <p:spPr>
          <a:xfrm>
            <a:off x="1124544" y="4217878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3" y="0"/>
                </a:lnTo>
                <a:lnTo>
                  <a:pt x="968083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8" name="TextBox 198"/>
          <p:cNvSpPr txBox="1"/>
          <p:nvPr/>
        </p:nvSpPr>
        <p:spPr>
          <a:xfrm>
            <a:off x="4486553" y="3267249"/>
            <a:ext cx="923321" cy="52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"/>
              </a:lnSpc>
            </a:pPr>
            <a:r>
              <a:rPr lang="en-US" sz="1029">
                <a:latin typeface="Open Sans Extra Bold"/>
              </a:rPr>
              <a:t>Level 2</a:t>
            </a:r>
          </a:p>
          <a:p>
            <a:pPr algn="ctr">
              <a:lnSpc>
                <a:spcPts val="1440"/>
              </a:lnSpc>
            </a:pPr>
            <a:r>
              <a:rPr lang="en-US" sz="1029">
                <a:latin typeface="Open Sans Extra Bold"/>
              </a:rPr>
              <a:t>&gt; 300 Kg</a:t>
            </a:r>
          </a:p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029">
                <a:latin typeface="Open Sans Extra Bold"/>
              </a:rPr>
              <a:t>≤ 500 Kg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4479201" y="2135152"/>
            <a:ext cx="923321" cy="52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"/>
              </a:lnSpc>
            </a:pPr>
            <a:r>
              <a:rPr lang="en-US" sz="1029">
                <a:latin typeface="Open Sans Extra Bold"/>
              </a:rPr>
              <a:t>Level 3</a:t>
            </a:r>
          </a:p>
          <a:p>
            <a:pPr algn="ctr">
              <a:lnSpc>
                <a:spcPts val="1440"/>
              </a:lnSpc>
            </a:pPr>
            <a:r>
              <a:rPr lang="en-US" sz="1029">
                <a:latin typeface="Open Sans Extra Bold"/>
              </a:rPr>
              <a:t>&gt; 300 Kg</a:t>
            </a:r>
          </a:p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029">
                <a:latin typeface="Open Sans Extra Bold"/>
              </a:rPr>
              <a:t>≤ 500 Kg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4503283" y="1247952"/>
            <a:ext cx="875157" cy="34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"/>
              </a:lnSpc>
            </a:pPr>
            <a:r>
              <a:rPr lang="en-US" sz="1029">
                <a:latin typeface="Open Sans Extra Bold"/>
              </a:rPr>
              <a:t>Level 4 </a:t>
            </a:r>
          </a:p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029">
                <a:latin typeface="Open Sans Extra Bold"/>
              </a:rPr>
              <a:t>≤ 300 Kg</a:t>
            </a:r>
          </a:p>
        </p:txBody>
      </p:sp>
      <p:sp>
        <p:nvSpPr>
          <p:cNvPr id="201" name="Freeform 201"/>
          <p:cNvSpPr/>
          <p:nvPr/>
        </p:nvSpPr>
        <p:spPr>
          <a:xfrm>
            <a:off x="1827460" y="4658457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2" name="Freeform 202"/>
          <p:cNvSpPr/>
          <p:nvPr/>
        </p:nvSpPr>
        <p:spPr>
          <a:xfrm>
            <a:off x="2367317" y="4658457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3" name="Freeform 203"/>
          <p:cNvSpPr/>
          <p:nvPr/>
        </p:nvSpPr>
        <p:spPr>
          <a:xfrm>
            <a:off x="3083746" y="4665957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3" y="0"/>
                </a:lnTo>
                <a:lnTo>
                  <a:pt x="968083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4" name="Freeform 204"/>
          <p:cNvSpPr/>
          <p:nvPr/>
        </p:nvSpPr>
        <p:spPr>
          <a:xfrm>
            <a:off x="3633921" y="4658457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5" name="Freeform 205"/>
          <p:cNvSpPr/>
          <p:nvPr/>
        </p:nvSpPr>
        <p:spPr>
          <a:xfrm>
            <a:off x="3661465" y="4183794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6" name="Freeform 206"/>
          <p:cNvSpPr/>
          <p:nvPr/>
        </p:nvSpPr>
        <p:spPr>
          <a:xfrm>
            <a:off x="5730515" y="4633317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3" y="0"/>
                </a:lnTo>
                <a:lnTo>
                  <a:pt x="968083" y="1069168"/>
                </a:lnTo>
                <a:lnTo>
                  <a:pt x="0" y="1069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7" name="Freeform 207"/>
          <p:cNvSpPr/>
          <p:nvPr/>
        </p:nvSpPr>
        <p:spPr>
          <a:xfrm>
            <a:off x="6296168" y="4633317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8"/>
                </a:lnTo>
                <a:lnTo>
                  <a:pt x="0" y="1069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8" name="Freeform 208"/>
          <p:cNvSpPr/>
          <p:nvPr/>
        </p:nvSpPr>
        <p:spPr>
          <a:xfrm>
            <a:off x="5730515" y="4155966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3" y="0"/>
                </a:lnTo>
                <a:lnTo>
                  <a:pt x="968083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9" name="Freeform 209"/>
          <p:cNvSpPr/>
          <p:nvPr/>
        </p:nvSpPr>
        <p:spPr>
          <a:xfrm>
            <a:off x="7024472" y="4627501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0" name="Freeform 210"/>
          <p:cNvSpPr/>
          <p:nvPr/>
        </p:nvSpPr>
        <p:spPr>
          <a:xfrm>
            <a:off x="7567807" y="4627501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1" name="Freeform 211"/>
          <p:cNvSpPr/>
          <p:nvPr/>
        </p:nvSpPr>
        <p:spPr>
          <a:xfrm>
            <a:off x="7033110" y="4166688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3" y="0"/>
                </a:lnTo>
                <a:lnTo>
                  <a:pt x="968083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2" name="Freeform 212"/>
          <p:cNvSpPr/>
          <p:nvPr/>
        </p:nvSpPr>
        <p:spPr>
          <a:xfrm>
            <a:off x="8276959" y="4612023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3" y="0"/>
                </a:lnTo>
                <a:lnTo>
                  <a:pt x="968083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3" name="Freeform 213"/>
          <p:cNvSpPr/>
          <p:nvPr/>
        </p:nvSpPr>
        <p:spPr>
          <a:xfrm>
            <a:off x="8839646" y="4627501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4" name="Freeform 214"/>
          <p:cNvSpPr/>
          <p:nvPr/>
        </p:nvSpPr>
        <p:spPr>
          <a:xfrm>
            <a:off x="8278153" y="4132201"/>
            <a:ext cx="524379" cy="579133"/>
          </a:xfrm>
          <a:custGeom>
            <a:avLst/>
            <a:gdLst/>
            <a:ahLst/>
            <a:cxnLst/>
            <a:rect l="l" t="t" r="r" b="b"/>
            <a:pathLst>
              <a:path w="968084" h="1069169">
                <a:moveTo>
                  <a:pt x="0" y="0"/>
                </a:moveTo>
                <a:lnTo>
                  <a:pt x="968084" y="0"/>
                </a:lnTo>
                <a:lnTo>
                  <a:pt x="968084" y="1069169"/>
                </a:lnTo>
                <a:lnTo>
                  <a:pt x="0" y="106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5" name="Freeform 215"/>
          <p:cNvSpPr/>
          <p:nvPr/>
        </p:nvSpPr>
        <p:spPr>
          <a:xfrm>
            <a:off x="1855969" y="4229290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6" name="Freeform 216"/>
          <p:cNvSpPr/>
          <p:nvPr/>
        </p:nvSpPr>
        <p:spPr>
          <a:xfrm>
            <a:off x="2421185" y="4229290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7" name="Freeform 217"/>
          <p:cNvSpPr/>
          <p:nvPr/>
        </p:nvSpPr>
        <p:spPr>
          <a:xfrm>
            <a:off x="3081241" y="4253177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8" name="Freeform 218"/>
          <p:cNvSpPr/>
          <p:nvPr/>
        </p:nvSpPr>
        <p:spPr>
          <a:xfrm>
            <a:off x="2373711" y="3138555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9" name="Freeform 219"/>
          <p:cNvSpPr/>
          <p:nvPr/>
        </p:nvSpPr>
        <p:spPr>
          <a:xfrm>
            <a:off x="1060607" y="2042454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7"/>
                </a:lnTo>
                <a:lnTo>
                  <a:pt x="0" y="6224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0" name="Freeform 220"/>
          <p:cNvSpPr/>
          <p:nvPr/>
        </p:nvSpPr>
        <p:spPr>
          <a:xfrm>
            <a:off x="3658687" y="2052095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1" name="Freeform 221"/>
          <p:cNvSpPr/>
          <p:nvPr/>
        </p:nvSpPr>
        <p:spPr>
          <a:xfrm>
            <a:off x="1175575" y="1493396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10" y="0"/>
                </a:lnTo>
                <a:lnTo>
                  <a:pt x="672610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2" name="Freeform 222"/>
          <p:cNvSpPr/>
          <p:nvPr/>
        </p:nvSpPr>
        <p:spPr>
          <a:xfrm>
            <a:off x="2527366" y="1493396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3" name="Freeform 223"/>
          <p:cNvSpPr/>
          <p:nvPr/>
        </p:nvSpPr>
        <p:spPr>
          <a:xfrm>
            <a:off x="1988771" y="1489387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4" name="Freeform 224"/>
          <p:cNvSpPr/>
          <p:nvPr/>
        </p:nvSpPr>
        <p:spPr>
          <a:xfrm>
            <a:off x="6346060" y="1436098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5" name="Freeform 225"/>
          <p:cNvSpPr/>
          <p:nvPr/>
        </p:nvSpPr>
        <p:spPr>
          <a:xfrm>
            <a:off x="7671782" y="1427475"/>
            <a:ext cx="364330" cy="402372"/>
          </a:xfrm>
          <a:custGeom>
            <a:avLst/>
            <a:gdLst/>
            <a:ahLst/>
            <a:cxnLst/>
            <a:rect l="l" t="t" r="r" b="b"/>
            <a:pathLst>
              <a:path w="672609" h="742841">
                <a:moveTo>
                  <a:pt x="0" y="0"/>
                </a:moveTo>
                <a:lnTo>
                  <a:pt x="672609" y="0"/>
                </a:lnTo>
                <a:lnTo>
                  <a:pt x="672609" y="742841"/>
                </a:lnTo>
                <a:lnTo>
                  <a:pt x="0" y="742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6" name="Freeform 226"/>
          <p:cNvSpPr/>
          <p:nvPr/>
        </p:nvSpPr>
        <p:spPr>
          <a:xfrm>
            <a:off x="3128505" y="1501290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7" name="Freeform 227"/>
          <p:cNvSpPr/>
          <p:nvPr/>
        </p:nvSpPr>
        <p:spPr>
          <a:xfrm>
            <a:off x="3735377" y="1493395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8" name="Freeform 228"/>
          <p:cNvSpPr/>
          <p:nvPr/>
        </p:nvSpPr>
        <p:spPr>
          <a:xfrm>
            <a:off x="579923" y="1493395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9" name="Freeform 229"/>
          <p:cNvSpPr/>
          <p:nvPr/>
        </p:nvSpPr>
        <p:spPr>
          <a:xfrm>
            <a:off x="5717617" y="1427474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0" name="Freeform 230"/>
          <p:cNvSpPr/>
          <p:nvPr/>
        </p:nvSpPr>
        <p:spPr>
          <a:xfrm>
            <a:off x="7036428" y="1435914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1" name="Freeform 231"/>
          <p:cNvSpPr/>
          <p:nvPr/>
        </p:nvSpPr>
        <p:spPr>
          <a:xfrm>
            <a:off x="8238732" y="1410117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2" name="Freeform 232"/>
          <p:cNvSpPr/>
          <p:nvPr/>
        </p:nvSpPr>
        <p:spPr>
          <a:xfrm>
            <a:off x="8797373" y="1399798"/>
            <a:ext cx="517743" cy="337180"/>
          </a:xfrm>
          <a:custGeom>
            <a:avLst/>
            <a:gdLst/>
            <a:ahLst/>
            <a:cxnLst/>
            <a:rect l="l" t="t" r="r" b="b"/>
            <a:pathLst>
              <a:path w="955833" h="622486">
                <a:moveTo>
                  <a:pt x="0" y="0"/>
                </a:moveTo>
                <a:lnTo>
                  <a:pt x="955833" y="0"/>
                </a:lnTo>
                <a:lnTo>
                  <a:pt x="955833" y="622486"/>
                </a:lnTo>
                <a:lnTo>
                  <a:pt x="0" y="622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33" name="Group 233"/>
          <p:cNvGrpSpPr/>
          <p:nvPr/>
        </p:nvGrpSpPr>
        <p:grpSpPr>
          <a:xfrm>
            <a:off x="718394" y="1891759"/>
            <a:ext cx="684427" cy="123031"/>
            <a:chOff x="0" y="0"/>
            <a:chExt cx="1049477" cy="188651"/>
          </a:xfrm>
        </p:grpSpPr>
        <p:sp>
          <p:nvSpPr>
            <p:cNvPr id="234" name="Freeform 234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235" name="TextBox 235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36" name="TextBox 236"/>
          <p:cNvSpPr txBox="1"/>
          <p:nvPr/>
        </p:nvSpPr>
        <p:spPr>
          <a:xfrm>
            <a:off x="983490" y="1902078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A4.1</a:t>
            </a:r>
          </a:p>
        </p:txBody>
      </p:sp>
      <p:grpSp>
        <p:nvGrpSpPr>
          <p:cNvPr id="237" name="Group 237"/>
          <p:cNvGrpSpPr/>
          <p:nvPr/>
        </p:nvGrpSpPr>
        <p:grpSpPr>
          <a:xfrm>
            <a:off x="2053490" y="1884301"/>
            <a:ext cx="684427" cy="123031"/>
            <a:chOff x="0" y="0"/>
            <a:chExt cx="1049477" cy="188651"/>
          </a:xfrm>
        </p:grpSpPr>
        <p:sp>
          <p:nvSpPr>
            <p:cNvPr id="238" name="Freeform 238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239" name="TextBox 239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3265911" y="1890347"/>
            <a:ext cx="684427" cy="123031"/>
            <a:chOff x="0" y="0"/>
            <a:chExt cx="1049477" cy="188651"/>
          </a:xfrm>
        </p:grpSpPr>
        <p:sp>
          <p:nvSpPr>
            <p:cNvPr id="241" name="Freeform 241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242" name="TextBox 242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5941724" y="1823275"/>
            <a:ext cx="684427" cy="123031"/>
            <a:chOff x="0" y="0"/>
            <a:chExt cx="1049477" cy="188651"/>
          </a:xfrm>
        </p:grpSpPr>
        <p:sp>
          <p:nvSpPr>
            <p:cNvPr id="244" name="Freeform 244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245" name="TextBox 245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7230305" y="1830575"/>
            <a:ext cx="684427" cy="123031"/>
            <a:chOff x="0" y="0"/>
            <a:chExt cx="1049477" cy="188651"/>
          </a:xfrm>
        </p:grpSpPr>
        <p:sp>
          <p:nvSpPr>
            <p:cNvPr id="247" name="Freeform 247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248" name="TextBox 248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8532314" y="1830575"/>
            <a:ext cx="684427" cy="123031"/>
            <a:chOff x="0" y="0"/>
            <a:chExt cx="1049477" cy="188651"/>
          </a:xfrm>
        </p:grpSpPr>
        <p:sp>
          <p:nvSpPr>
            <p:cNvPr id="250" name="Freeform 250"/>
            <p:cNvSpPr/>
            <p:nvPr/>
          </p:nvSpPr>
          <p:spPr>
            <a:xfrm>
              <a:off x="0" y="0"/>
              <a:ext cx="1049477" cy="188651"/>
            </a:xfrm>
            <a:custGeom>
              <a:avLst/>
              <a:gdLst/>
              <a:ahLst/>
              <a:cxnLst/>
              <a:rect l="l" t="t" r="r" b="b"/>
              <a:pathLst>
                <a:path w="1049477" h="188651">
                  <a:moveTo>
                    <a:pt x="94326" y="0"/>
                  </a:moveTo>
                  <a:lnTo>
                    <a:pt x="955152" y="0"/>
                  </a:lnTo>
                  <a:cubicBezTo>
                    <a:pt x="980169" y="0"/>
                    <a:pt x="1004161" y="9938"/>
                    <a:pt x="1021850" y="27627"/>
                  </a:cubicBezTo>
                  <a:cubicBezTo>
                    <a:pt x="1039540" y="45317"/>
                    <a:pt x="1049477" y="69309"/>
                    <a:pt x="1049477" y="94326"/>
                  </a:cubicBezTo>
                  <a:lnTo>
                    <a:pt x="1049477" y="94326"/>
                  </a:lnTo>
                  <a:cubicBezTo>
                    <a:pt x="1049477" y="146420"/>
                    <a:pt x="1007246" y="188651"/>
                    <a:pt x="955152" y="188651"/>
                  </a:cubicBezTo>
                  <a:lnTo>
                    <a:pt x="94326" y="188651"/>
                  </a:lnTo>
                  <a:cubicBezTo>
                    <a:pt x="42231" y="188651"/>
                    <a:pt x="0" y="146420"/>
                    <a:pt x="0" y="94326"/>
                  </a:cubicBezTo>
                  <a:lnTo>
                    <a:pt x="0" y="94326"/>
                  </a:lnTo>
                  <a:cubicBezTo>
                    <a:pt x="0" y="42231"/>
                    <a:pt x="42231" y="0"/>
                    <a:pt x="94326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251" name="TextBox 251"/>
            <p:cNvSpPr txBox="1"/>
            <p:nvPr/>
          </p:nvSpPr>
          <p:spPr>
            <a:xfrm>
              <a:off x="0" y="-38100"/>
              <a:ext cx="1049477" cy="22675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52" name="TextBox 252"/>
          <p:cNvSpPr txBox="1"/>
          <p:nvPr/>
        </p:nvSpPr>
        <p:spPr>
          <a:xfrm>
            <a:off x="2303672" y="1902078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A4.2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3514408" y="1910422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A4.3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8818693" y="1852029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B4.3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7519356" y="1859816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B4.2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6230238" y="1844990"/>
            <a:ext cx="16915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09"/>
              </a:lnSpc>
            </a:pPr>
            <a:r>
              <a:rPr lang="en-US" sz="709" spc="3">
                <a:latin typeface="Bobby Jones Soft"/>
              </a:rPr>
              <a:t>B4.1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4618741" y="5475278"/>
            <a:ext cx="2938748" cy="70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029" dirty="0">
                <a:latin typeface="Open Sans Extra Bold"/>
              </a:rPr>
              <a:t>B1.1</a:t>
            </a:r>
          </a:p>
          <a:p>
            <a:pPr>
              <a:lnSpc>
                <a:spcPts val="1440"/>
              </a:lnSpc>
              <a:spcBef>
                <a:spcPct val="0"/>
              </a:spcBef>
            </a:pPr>
            <a:r>
              <a:rPr lang="en-US" sz="1029" dirty="0">
                <a:latin typeface="Open Sans Extra Bold"/>
              </a:rPr>
              <a:t>1st alphabet  :  Identification of Racking</a:t>
            </a:r>
          </a:p>
          <a:p>
            <a:pPr>
              <a:lnSpc>
                <a:spcPts val="1440"/>
              </a:lnSpc>
              <a:spcBef>
                <a:spcPct val="0"/>
              </a:spcBef>
            </a:pPr>
            <a:r>
              <a:rPr lang="en-US" sz="1029" dirty="0">
                <a:latin typeface="Open Sans Extra Bold"/>
              </a:rPr>
              <a:t>2nd alphabet  :  Identification of rack level</a:t>
            </a:r>
          </a:p>
          <a:p>
            <a:pPr>
              <a:lnSpc>
                <a:spcPts val="1440"/>
              </a:lnSpc>
              <a:spcBef>
                <a:spcPct val="0"/>
              </a:spcBef>
            </a:pPr>
            <a:r>
              <a:rPr lang="en-US" sz="1029" dirty="0">
                <a:latin typeface="Open Sans Extra Bold"/>
              </a:rPr>
              <a:t>3rd alphabet  :  Identification number of bin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466376" y="1769521"/>
            <a:ext cx="4713571" cy="3888329"/>
            <a:chOff x="0" y="0"/>
            <a:chExt cx="5005879" cy="41294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05879" cy="4129461"/>
            </a:xfrm>
            <a:custGeom>
              <a:avLst/>
              <a:gdLst/>
              <a:ahLst/>
              <a:cxnLst/>
              <a:rect l="l" t="t" r="r" b="b"/>
              <a:pathLst>
                <a:path w="5005879" h="4129461">
                  <a:moveTo>
                    <a:pt x="88967" y="0"/>
                  </a:moveTo>
                  <a:lnTo>
                    <a:pt x="4916912" y="0"/>
                  </a:lnTo>
                  <a:cubicBezTo>
                    <a:pt x="4940508" y="0"/>
                    <a:pt x="4963137" y="9373"/>
                    <a:pt x="4979821" y="26058"/>
                  </a:cubicBezTo>
                  <a:cubicBezTo>
                    <a:pt x="4996506" y="42743"/>
                    <a:pt x="5005879" y="65372"/>
                    <a:pt x="5005879" y="88967"/>
                  </a:cubicBezTo>
                  <a:lnTo>
                    <a:pt x="5005879" y="4040494"/>
                  </a:lnTo>
                  <a:cubicBezTo>
                    <a:pt x="5005879" y="4064090"/>
                    <a:pt x="4996506" y="4086718"/>
                    <a:pt x="4979821" y="4103403"/>
                  </a:cubicBezTo>
                  <a:cubicBezTo>
                    <a:pt x="4963137" y="4120088"/>
                    <a:pt x="4940508" y="4129461"/>
                    <a:pt x="4916912" y="4129461"/>
                  </a:cubicBezTo>
                  <a:lnTo>
                    <a:pt x="88967" y="4129461"/>
                  </a:lnTo>
                  <a:cubicBezTo>
                    <a:pt x="65372" y="4129461"/>
                    <a:pt x="42743" y="4120088"/>
                    <a:pt x="26058" y="4103403"/>
                  </a:cubicBezTo>
                  <a:cubicBezTo>
                    <a:pt x="9373" y="4086718"/>
                    <a:pt x="0" y="4064090"/>
                    <a:pt x="0" y="4040494"/>
                  </a:cubicBezTo>
                  <a:lnTo>
                    <a:pt x="0" y="88967"/>
                  </a:lnTo>
                  <a:cubicBezTo>
                    <a:pt x="0" y="65372"/>
                    <a:pt x="9373" y="42743"/>
                    <a:pt x="26058" y="26058"/>
                  </a:cubicBezTo>
                  <a:cubicBezTo>
                    <a:pt x="42743" y="9373"/>
                    <a:pt x="65372" y="0"/>
                    <a:pt x="88967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05879" cy="416756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56291" y="3198958"/>
            <a:ext cx="2275304" cy="167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6"/>
              </a:lnSpc>
            </a:pPr>
            <a:r>
              <a:rPr lang="en-US" sz="923">
                <a:solidFill>
                  <a:srgbClr val="000000"/>
                </a:solidFill>
                <a:latin typeface="Poppins"/>
              </a:rPr>
              <a:t>john</a:t>
            </a:r>
          </a:p>
        </p:txBody>
      </p:sp>
      <p:sp>
        <p:nvSpPr>
          <p:cNvPr id="9" name="Freeform 9"/>
          <p:cNvSpPr/>
          <p:nvPr/>
        </p:nvSpPr>
        <p:spPr>
          <a:xfrm>
            <a:off x="3918091" y="3109400"/>
            <a:ext cx="2751704" cy="430266"/>
          </a:xfrm>
          <a:custGeom>
            <a:avLst/>
            <a:gdLst/>
            <a:ahLst/>
            <a:cxnLst/>
            <a:rect l="l" t="t" r="r" b="b"/>
            <a:pathLst>
              <a:path w="5080068" h="794338">
                <a:moveTo>
                  <a:pt x="0" y="0"/>
                </a:moveTo>
                <a:lnTo>
                  <a:pt x="5080067" y="0"/>
                </a:lnTo>
                <a:lnTo>
                  <a:pt x="5080067" y="794337"/>
                </a:lnTo>
                <a:lnTo>
                  <a:pt x="0" y="794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078295" y="3252301"/>
            <a:ext cx="2306284" cy="1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5"/>
              </a:lnSpc>
              <a:spcBef>
                <a:spcPct val="0"/>
              </a:spcBef>
            </a:pPr>
            <a:r>
              <a:rPr lang="en-US" sz="813" spc="107">
                <a:solidFill>
                  <a:srgbClr val="000000"/>
                </a:solidFill>
                <a:latin typeface="Poppins"/>
              </a:rPr>
              <a:t>USERNAME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189230" y="2012962"/>
            <a:ext cx="1957425" cy="578202"/>
            <a:chOff x="0" y="28575"/>
            <a:chExt cx="4818277" cy="1423267"/>
          </a:xfrm>
        </p:grpSpPr>
        <p:sp>
          <p:nvSpPr>
            <p:cNvPr id="12" name="TextBox 12"/>
            <p:cNvSpPr txBox="1"/>
            <p:nvPr/>
          </p:nvSpPr>
          <p:spPr>
            <a:xfrm>
              <a:off x="51648" y="28575"/>
              <a:ext cx="4714986" cy="777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2366" spc="-42">
                  <a:solidFill>
                    <a:srgbClr val="000000"/>
                  </a:solidFill>
                  <a:latin typeface="Poppins"/>
                </a:rPr>
                <a:t>Admin Login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94345"/>
              <a:ext cx="4818277" cy="357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4"/>
                </a:lnSpc>
              </a:pPr>
              <a:endParaRPr sz="596"/>
            </a:p>
          </p:txBody>
        </p:sp>
      </p:grpSp>
      <p:sp>
        <p:nvSpPr>
          <p:cNvPr id="14" name="Freeform 14"/>
          <p:cNvSpPr/>
          <p:nvPr/>
        </p:nvSpPr>
        <p:spPr>
          <a:xfrm>
            <a:off x="3918091" y="3728071"/>
            <a:ext cx="2751704" cy="430266"/>
          </a:xfrm>
          <a:custGeom>
            <a:avLst/>
            <a:gdLst/>
            <a:ahLst/>
            <a:cxnLst/>
            <a:rect l="l" t="t" r="r" b="b"/>
            <a:pathLst>
              <a:path w="5080068" h="794338">
                <a:moveTo>
                  <a:pt x="0" y="0"/>
                </a:moveTo>
                <a:lnTo>
                  <a:pt x="5080067" y="0"/>
                </a:lnTo>
                <a:lnTo>
                  <a:pt x="5080067" y="794338"/>
                </a:lnTo>
                <a:lnTo>
                  <a:pt x="0" y="79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078295" y="3872219"/>
            <a:ext cx="2306284" cy="1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5"/>
              </a:lnSpc>
              <a:spcBef>
                <a:spcPct val="0"/>
              </a:spcBef>
            </a:pPr>
            <a:r>
              <a:rPr lang="en-US" sz="813" spc="107">
                <a:solidFill>
                  <a:srgbClr val="000000"/>
                </a:solidFill>
                <a:latin typeface="Poppins"/>
              </a:rPr>
              <a:t>************</a:t>
            </a:r>
          </a:p>
        </p:txBody>
      </p:sp>
      <p:sp>
        <p:nvSpPr>
          <p:cNvPr id="16" name="Freeform 16"/>
          <p:cNvSpPr/>
          <p:nvPr/>
        </p:nvSpPr>
        <p:spPr>
          <a:xfrm>
            <a:off x="3855585" y="4349234"/>
            <a:ext cx="2751704" cy="430266"/>
          </a:xfrm>
          <a:custGeom>
            <a:avLst/>
            <a:gdLst/>
            <a:ahLst/>
            <a:cxnLst/>
            <a:rect l="l" t="t" r="r" b="b"/>
            <a:pathLst>
              <a:path w="5080068" h="794338">
                <a:moveTo>
                  <a:pt x="0" y="0"/>
                </a:moveTo>
                <a:lnTo>
                  <a:pt x="5080068" y="0"/>
                </a:lnTo>
                <a:lnTo>
                  <a:pt x="5080068" y="794338"/>
                </a:lnTo>
                <a:lnTo>
                  <a:pt x="0" y="794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899730" y="4481817"/>
            <a:ext cx="536426" cy="1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0"/>
              </a:lnSpc>
              <a:spcBef>
                <a:spcPct val="0"/>
              </a:spcBef>
            </a:pPr>
            <a:r>
              <a:rPr lang="en-US" sz="975" spc="128">
                <a:solidFill>
                  <a:srgbClr val="FFFFFF"/>
                </a:solidFill>
                <a:latin typeface="Poppins Bold"/>
              </a:rPr>
              <a:t>LOGIN</a:t>
            </a:r>
          </a:p>
        </p:txBody>
      </p:sp>
      <p:sp>
        <p:nvSpPr>
          <p:cNvPr id="18" name="Freeform 18"/>
          <p:cNvSpPr/>
          <p:nvPr/>
        </p:nvSpPr>
        <p:spPr>
          <a:xfrm rot="-5400000">
            <a:off x="2321624" y="3473133"/>
            <a:ext cx="1621008" cy="705923"/>
          </a:xfrm>
          <a:custGeom>
            <a:avLst/>
            <a:gdLst/>
            <a:ahLst/>
            <a:cxnLst/>
            <a:rect l="l" t="t" r="r" b="b"/>
            <a:pathLst>
              <a:path w="2992631" h="1303242">
                <a:moveTo>
                  <a:pt x="0" y="0"/>
                </a:moveTo>
                <a:lnTo>
                  <a:pt x="2992631" y="0"/>
                </a:lnTo>
                <a:lnTo>
                  <a:pt x="2992631" y="1303243"/>
                </a:lnTo>
                <a:lnTo>
                  <a:pt x="0" y="1303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5000"/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98468" y="710522"/>
            <a:ext cx="9315255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8"/>
              </a:lnSpc>
            </a:pPr>
            <a:r>
              <a:rPr lang="en-US" sz="3288" spc="16" dirty="0">
                <a:latin typeface="Bobby Jones Soft"/>
              </a:rPr>
              <a:t>ADMIN ERP </a:t>
            </a:r>
          </a:p>
          <a:p>
            <a:pPr marL="0" lvl="1" algn="ctr">
              <a:lnSpc>
                <a:spcPts val="3288"/>
              </a:lnSpc>
            </a:pPr>
            <a:r>
              <a:rPr lang="en-US" sz="3288" spc="16" dirty="0">
                <a:latin typeface="Bobby Jones Soft"/>
              </a:rPr>
              <a:t>(enterprise resource planning)</a:t>
            </a:r>
          </a:p>
        </p:txBody>
      </p:sp>
      <p:sp>
        <p:nvSpPr>
          <p:cNvPr id="20" name="Freeform 20"/>
          <p:cNvSpPr/>
          <p:nvPr/>
        </p:nvSpPr>
        <p:spPr>
          <a:xfrm>
            <a:off x="6267090" y="3858465"/>
            <a:ext cx="234980" cy="169479"/>
          </a:xfrm>
          <a:custGeom>
            <a:avLst/>
            <a:gdLst/>
            <a:ahLst/>
            <a:cxnLst/>
            <a:rect l="l" t="t" r="r" b="b"/>
            <a:pathLst>
              <a:path w="433809" h="312884">
                <a:moveTo>
                  <a:pt x="0" y="0"/>
                </a:moveTo>
                <a:lnTo>
                  <a:pt x="433809" y="0"/>
                </a:lnTo>
                <a:lnTo>
                  <a:pt x="433809" y="312884"/>
                </a:lnTo>
                <a:lnTo>
                  <a:pt x="0" y="3128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9578150" y="642938"/>
            <a:ext cx="327850" cy="683021"/>
          </a:xfrm>
          <a:custGeom>
            <a:avLst/>
            <a:gdLst/>
            <a:ahLst/>
            <a:cxnLst/>
            <a:rect l="l" t="t" r="r" b="b"/>
            <a:pathLst>
              <a:path w="605262" h="1260962">
                <a:moveTo>
                  <a:pt x="0" y="0"/>
                </a:moveTo>
                <a:lnTo>
                  <a:pt x="605262" y="0"/>
                </a:lnTo>
                <a:lnTo>
                  <a:pt x="605262" y="1260962"/>
                </a:lnTo>
                <a:lnTo>
                  <a:pt x="0" y="126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62000" y="1470931"/>
            <a:ext cx="8026442" cy="4701269"/>
            <a:chOff x="0" y="0"/>
            <a:chExt cx="12384157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84156" cy="7253681"/>
            </a:xfrm>
            <a:custGeom>
              <a:avLst/>
              <a:gdLst/>
              <a:ahLst/>
              <a:cxnLst/>
              <a:rect l="l" t="t" r="r" b="b"/>
              <a:pathLst>
                <a:path w="12384156" h="7253681">
                  <a:moveTo>
                    <a:pt x="18286" y="0"/>
                  </a:moveTo>
                  <a:lnTo>
                    <a:pt x="12365870" y="0"/>
                  </a:lnTo>
                  <a:cubicBezTo>
                    <a:pt x="12370720" y="0"/>
                    <a:pt x="12375371" y="1927"/>
                    <a:pt x="12378800" y="5356"/>
                  </a:cubicBezTo>
                  <a:cubicBezTo>
                    <a:pt x="12382230" y="8785"/>
                    <a:pt x="12384156" y="13436"/>
                    <a:pt x="12384156" y="18286"/>
                  </a:cubicBezTo>
                  <a:lnTo>
                    <a:pt x="12384156" y="7235395"/>
                  </a:lnTo>
                  <a:cubicBezTo>
                    <a:pt x="12384156" y="7240245"/>
                    <a:pt x="12382230" y="7244896"/>
                    <a:pt x="12378800" y="7248325"/>
                  </a:cubicBezTo>
                  <a:cubicBezTo>
                    <a:pt x="12375371" y="7251755"/>
                    <a:pt x="12370720" y="7253681"/>
                    <a:pt x="12365870" y="7253681"/>
                  </a:cubicBezTo>
                  <a:lnTo>
                    <a:pt x="18286" y="7253681"/>
                  </a:lnTo>
                  <a:cubicBezTo>
                    <a:pt x="13436" y="7253681"/>
                    <a:pt x="8785" y="7251755"/>
                    <a:pt x="5356" y="7248325"/>
                  </a:cubicBezTo>
                  <a:cubicBezTo>
                    <a:pt x="1927" y="7244896"/>
                    <a:pt x="0" y="7240245"/>
                    <a:pt x="0" y="7235395"/>
                  </a:cubicBezTo>
                  <a:lnTo>
                    <a:pt x="0" y="18286"/>
                  </a:lnTo>
                  <a:cubicBezTo>
                    <a:pt x="0" y="13436"/>
                    <a:pt x="1927" y="8785"/>
                    <a:pt x="5356" y="5356"/>
                  </a:cubicBezTo>
                  <a:cubicBezTo>
                    <a:pt x="8785" y="1927"/>
                    <a:pt x="13436" y="0"/>
                    <a:pt x="18286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384157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62000" y="1470931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84957" y="1586868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82783" y="2200316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833315" y="2098009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880604" y="2695355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82783" y="2447407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84963" y="2943228"/>
            <a:ext cx="1074188" cy="196280"/>
            <a:chOff x="0" y="0"/>
            <a:chExt cx="1381388" cy="25241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84963" y="3191102"/>
            <a:ext cx="1074188" cy="196280"/>
            <a:chOff x="0" y="0"/>
            <a:chExt cx="1381388" cy="25241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84963" y="3438975"/>
            <a:ext cx="1074188" cy="196280"/>
            <a:chOff x="0" y="0"/>
            <a:chExt cx="1381388" cy="25241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489655" y="2468621"/>
            <a:ext cx="2140097" cy="301341"/>
            <a:chOff x="0" y="0"/>
            <a:chExt cx="1395701" cy="19652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28575"/>
              <a:ext cx="1395701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80604" y="3686849"/>
            <a:ext cx="1074188" cy="196280"/>
            <a:chOff x="0" y="0"/>
            <a:chExt cx="1381388" cy="25241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7" name="Group 37"/>
          <p:cNvGrpSpPr/>
          <p:nvPr/>
        </p:nvGrpSpPr>
        <p:grpSpPr>
          <a:xfrm rot="-10800000">
            <a:off x="1817123" y="3758653"/>
            <a:ext cx="71967" cy="52672"/>
            <a:chOff x="0" y="0"/>
            <a:chExt cx="177188" cy="12968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77188" cy="129683"/>
            </a:xfrm>
            <a:custGeom>
              <a:avLst/>
              <a:gdLst/>
              <a:ahLst/>
              <a:cxnLst/>
              <a:rect l="l" t="t" r="r" b="b"/>
              <a:pathLst>
                <a:path w="177188" h="129683">
                  <a:moveTo>
                    <a:pt x="88594" y="0"/>
                  </a:moveTo>
                  <a:lnTo>
                    <a:pt x="177188" y="129683"/>
                  </a:lnTo>
                  <a:lnTo>
                    <a:pt x="0" y="129683"/>
                  </a:lnTo>
                  <a:lnTo>
                    <a:pt x="8859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27686" y="22110"/>
              <a:ext cx="121817" cy="9831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</a:pPr>
              <a:endParaRPr sz="596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839996" y="1957246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979928" y="1648632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INPUT MASTER BOM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78186" y="2227580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76007" y="2722618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78186" y="2474671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78186" y="2963866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78186" y="321173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78186" y="3459613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526537" y="2535537"/>
            <a:ext cx="405403" cy="155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 dirty="0" err="1">
                <a:solidFill>
                  <a:srgbClr val="000000"/>
                </a:solidFill>
                <a:latin typeface="Lora"/>
              </a:rPr>
              <a:t>PartID</a:t>
            </a:r>
            <a:endParaRPr lang="en-US" sz="92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973828" y="3707487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Master BOM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880604" y="4045284"/>
            <a:ext cx="1074188" cy="204768"/>
            <a:chOff x="0" y="0"/>
            <a:chExt cx="1381388" cy="26332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381388" cy="263328"/>
            </a:xfrm>
            <a:custGeom>
              <a:avLst/>
              <a:gdLst/>
              <a:ahLst/>
              <a:cxnLst/>
              <a:rect l="l" t="t" r="r" b="b"/>
              <a:pathLst>
                <a:path w="1381388" h="263328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204770"/>
                  </a:lnTo>
                  <a:cubicBezTo>
                    <a:pt x="1381388" y="220300"/>
                    <a:pt x="1375218" y="235195"/>
                    <a:pt x="1364236" y="246177"/>
                  </a:cubicBezTo>
                  <a:cubicBezTo>
                    <a:pt x="1353254" y="257159"/>
                    <a:pt x="1338360" y="263328"/>
                    <a:pt x="1322829" y="263328"/>
                  </a:cubicBezTo>
                  <a:lnTo>
                    <a:pt x="58559" y="263328"/>
                  </a:lnTo>
                  <a:cubicBezTo>
                    <a:pt x="43028" y="263328"/>
                    <a:pt x="28133" y="257159"/>
                    <a:pt x="17151" y="246177"/>
                  </a:cubicBezTo>
                  <a:cubicBezTo>
                    <a:pt x="6170" y="235195"/>
                    <a:pt x="0" y="220300"/>
                    <a:pt x="0" y="204770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1381388" cy="301428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80604" y="3811325"/>
            <a:ext cx="1074188" cy="336343"/>
            <a:chOff x="0" y="0"/>
            <a:chExt cx="812800" cy="254499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254499"/>
            </a:xfrm>
            <a:custGeom>
              <a:avLst/>
              <a:gdLst/>
              <a:ahLst/>
              <a:cxnLst/>
              <a:rect l="l" t="t" r="r" b="b"/>
              <a:pathLst>
                <a:path w="812800" h="254499">
                  <a:moveTo>
                    <a:pt x="0" y="0"/>
                  </a:moveTo>
                  <a:lnTo>
                    <a:pt x="812800" y="0"/>
                  </a:lnTo>
                  <a:lnTo>
                    <a:pt x="812800" y="254499"/>
                  </a:lnTo>
                  <a:lnTo>
                    <a:pt x="0" y="254499"/>
                  </a:ln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0" y="-38100"/>
              <a:ext cx="812800" cy="29259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973828" y="388289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New data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973828" y="40760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Detail data</a:t>
            </a:r>
          </a:p>
        </p:txBody>
      </p:sp>
      <p:sp>
        <p:nvSpPr>
          <p:cNvPr id="58" name="AutoShape 58"/>
          <p:cNvSpPr/>
          <p:nvPr/>
        </p:nvSpPr>
        <p:spPr>
          <a:xfrm>
            <a:off x="880610" y="4047863"/>
            <a:ext cx="1069709" cy="2577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Freeform 59"/>
          <p:cNvSpPr/>
          <p:nvPr/>
        </p:nvSpPr>
        <p:spPr>
          <a:xfrm>
            <a:off x="8396721" y="1586868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0" name="Group 60"/>
          <p:cNvGrpSpPr/>
          <p:nvPr/>
        </p:nvGrpSpPr>
        <p:grpSpPr>
          <a:xfrm>
            <a:off x="8491568" y="1590922"/>
            <a:ext cx="101534" cy="96184"/>
            <a:chOff x="0" y="0"/>
            <a:chExt cx="858018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62" name="TextBox 62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3" name="TextBox 63"/>
          <p:cNvSpPr txBox="1"/>
          <p:nvPr/>
        </p:nvSpPr>
        <p:spPr>
          <a:xfrm>
            <a:off x="8508062" y="1614968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64" name="Group 64"/>
          <p:cNvGrpSpPr/>
          <p:nvPr/>
        </p:nvGrpSpPr>
        <p:grpSpPr>
          <a:xfrm>
            <a:off x="3489655" y="2929151"/>
            <a:ext cx="2140097" cy="301341"/>
            <a:chOff x="0" y="0"/>
            <a:chExt cx="1395701" cy="196525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0" y="-28575"/>
              <a:ext cx="1395701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7" name="TextBox 67"/>
          <p:cNvSpPr txBox="1"/>
          <p:nvPr/>
        </p:nvSpPr>
        <p:spPr>
          <a:xfrm>
            <a:off x="2526537" y="2974184"/>
            <a:ext cx="575109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Part Name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3489655" y="3398139"/>
            <a:ext cx="2140097" cy="301341"/>
            <a:chOff x="0" y="0"/>
            <a:chExt cx="1395701" cy="196525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70" name="TextBox 70"/>
            <p:cNvSpPr txBox="1"/>
            <p:nvPr/>
          </p:nvSpPr>
          <p:spPr>
            <a:xfrm>
              <a:off x="0" y="-28575"/>
              <a:ext cx="1395701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71" name="TextBox 71"/>
          <p:cNvSpPr txBox="1"/>
          <p:nvPr/>
        </p:nvSpPr>
        <p:spPr>
          <a:xfrm>
            <a:off x="2526537" y="3465056"/>
            <a:ext cx="752382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Material Type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7305009" y="5408043"/>
            <a:ext cx="1091712" cy="301341"/>
            <a:chOff x="0" y="0"/>
            <a:chExt cx="711979" cy="196525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711979" cy="196525"/>
            </a:xfrm>
            <a:custGeom>
              <a:avLst/>
              <a:gdLst/>
              <a:ahLst/>
              <a:cxnLst/>
              <a:rect l="l" t="t" r="r" b="b"/>
              <a:pathLst>
                <a:path w="711979" h="196525">
                  <a:moveTo>
                    <a:pt x="98262" y="0"/>
                  </a:moveTo>
                  <a:lnTo>
                    <a:pt x="613716" y="0"/>
                  </a:lnTo>
                  <a:cubicBezTo>
                    <a:pt x="639777" y="0"/>
                    <a:pt x="664770" y="10353"/>
                    <a:pt x="683198" y="28780"/>
                  </a:cubicBezTo>
                  <a:cubicBezTo>
                    <a:pt x="701626" y="47208"/>
                    <a:pt x="711979" y="72202"/>
                    <a:pt x="711979" y="98262"/>
                  </a:cubicBezTo>
                  <a:lnTo>
                    <a:pt x="711979" y="98262"/>
                  </a:lnTo>
                  <a:cubicBezTo>
                    <a:pt x="711979" y="124323"/>
                    <a:pt x="701626" y="149317"/>
                    <a:pt x="683198" y="167744"/>
                  </a:cubicBezTo>
                  <a:cubicBezTo>
                    <a:pt x="664770" y="186172"/>
                    <a:pt x="639777" y="196525"/>
                    <a:pt x="613716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74" name="TextBox 74"/>
            <p:cNvSpPr txBox="1"/>
            <p:nvPr/>
          </p:nvSpPr>
          <p:spPr>
            <a:xfrm>
              <a:off x="0" y="-28575"/>
              <a:ext cx="711979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r>
                <a:rPr lang="en-US" sz="921">
                  <a:solidFill>
                    <a:srgbClr val="FFFFFF"/>
                  </a:solidFill>
                  <a:latin typeface="Open Sans Extra Bold"/>
                </a:rPr>
                <a:t>Save</a:t>
              </a:r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2195999" y="5993617"/>
            <a:ext cx="1790540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 (Spesific User)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6953775" y="1808572"/>
            <a:ext cx="1644256" cy="886783"/>
            <a:chOff x="0" y="0"/>
            <a:chExt cx="1072330" cy="57833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78" name="TextBox 78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79" name="AutoShape 79"/>
          <p:cNvSpPr/>
          <p:nvPr/>
        </p:nvSpPr>
        <p:spPr>
          <a:xfrm>
            <a:off x="6953775" y="2025531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Freeform 80"/>
          <p:cNvSpPr/>
          <p:nvPr/>
        </p:nvSpPr>
        <p:spPr>
          <a:xfrm>
            <a:off x="7013406" y="2128409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1" name="TextBox 81"/>
          <p:cNvSpPr txBox="1"/>
          <p:nvPr/>
        </p:nvSpPr>
        <p:spPr>
          <a:xfrm>
            <a:off x="7412225" y="1875885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7188392" y="2144708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 dirty="0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8179738" y="2193358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84" name="Freeform 84"/>
          <p:cNvSpPr/>
          <p:nvPr/>
        </p:nvSpPr>
        <p:spPr>
          <a:xfrm>
            <a:off x="7013406" y="2353919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5" name="TextBox 85"/>
          <p:cNvSpPr txBox="1"/>
          <p:nvPr/>
        </p:nvSpPr>
        <p:spPr>
          <a:xfrm>
            <a:off x="7188392" y="2370218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8192115" y="2418867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87" name="AutoShape 87"/>
          <p:cNvSpPr/>
          <p:nvPr/>
        </p:nvSpPr>
        <p:spPr>
          <a:xfrm>
            <a:off x="6953763" y="2297166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8" name="TextBox 64">
            <a:extLst>
              <a:ext uri="{FF2B5EF4-FFF2-40B4-BE49-F238E27FC236}">
                <a16:creationId xmlns:a16="http://schemas.microsoft.com/office/drawing/2014/main" id="{B14381A9-41CF-42B3-BC04-9EF3747C6375}"/>
              </a:ext>
            </a:extLst>
          </p:cNvPr>
          <p:cNvSpPr txBox="1"/>
          <p:nvPr/>
        </p:nvSpPr>
        <p:spPr>
          <a:xfrm>
            <a:off x="2903053" y="443500"/>
            <a:ext cx="4503650" cy="851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spc="16" dirty="0">
                <a:latin typeface="Bobby Jones Soft"/>
              </a:rPr>
              <a:t>MASTER BOM </a:t>
            </a:r>
          </a:p>
          <a:p>
            <a:pPr marL="0" lvl="1" algn="ctr">
              <a:lnSpc>
                <a:spcPts val="3288"/>
              </a:lnSpc>
            </a:pPr>
            <a:r>
              <a:rPr lang="en-US" sz="3288" spc="16" dirty="0">
                <a:latin typeface="Bobby Jones Soft"/>
              </a:rPr>
              <a:t>(BILL OF MATERIAL)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749077" y="-281696"/>
            <a:ext cx="1637399" cy="1481846"/>
          </a:xfrm>
          <a:custGeom>
            <a:avLst/>
            <a:gdLst/>
            <a:ahLst/>
            <a:cxnLst/>
            <a:rect l="l" t="t" r="r" b="b"/>
            <a:pathLst>
              <a:path w="3022891" h="2735716">
                <a:moveTo>
                  <a:pt x="0" y="0"/>
                </a:moveTo>
                <a:lnTo>
                  <a:pt x="3022890" y="0"/>
                </a:lnTo>
                <a:lnTo>
                  <a:pt x="3022890" y="2735716"/>
                </a:lnTo>
                <a:lnTo>
                  <a:pt x="0" y="2735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78150" y="642938"/>
            <a:ext cx="327850" cy="683021"/>
          </a:xfrm>
          <a:custGeom>
            <a:avLst/>
            <a:gdLst/>
            <a:ahLst/>
            <a:cxnLst/>
            <a:rect l="l" t="t" r="r" b="b"/>
            <a:pathLst>
              <a:path w="605262" h="1260962">
                <a:moveTo>
                  <a:pt x="0" y="0"/>
                </a:moveTo>
                <a:lnTo>
                  <a:pt x="605262" y="0"/>
                </a:lnTo>
                <a:lnTo>
                  <a:pt x="605262" y="1260962"/>
                </a:lnTo>
                <a:lnTo>
                  <a:pt x="0" y="126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55297" y="1419397"/>
            <a:ext cx="8026442" cy="4701269"/>
            <a:chOff x="0" y="0"/>
            <a:chExt cx="12384157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84156" cy="7253681"/>
            </a:xfrm>
            <a:custGeom>
              <a:avLst/>
              <a:gdLst/>
              <a:ahLst/>
              <a:cxnLst/>
              <a:rect l="l" t="t" r="r" b="b"/>
              <a:pathLst>
                <a:path w="12384156" h="7253681">
                  <a:moveTo>
                    <a:pt x="18286" y="0"/>
                  </a:moveTo>
                  <a:lnTo>
                    <a:pt x="12365870" y="0"/>
                  </a:lnTo>
                  <a:cubicBezTo>
                    <a:pt x="12370720" y="0"/>
                    <a:pt x="12375371" y="1927"/>
                    <a:pt x="12378800" y="5356"/>
                  </a:cubicBezTo>
                  <a:cubicBezTo>
                    <a:pt x="12382230" y="8785"/>
                    <a:pt x="12384156" y="13436"/>
                    <a:pt x="12384156" y="18286"/>
                  </a:cubicBezTo>
                  <a:lnTo>
                    <a:pt x="12384156" y="7235395"/>
                  </a:lnTo>
                  <a:cubicBezTo>
                    <a:pt x="12384156" y="7240245"/>
                    <a:pt x="12382230" y="7244896"/>
                    <a:pt x="12378800" y="7248325"/>
                  </a:cubicBezTo>
                  <a:cubicBezTo>
                    <a:pt x="12375371" y="7251755"/>
                    <a:pt x="12370720" y="7253681"/>
                    <a:pt x="12365870" y="7253681"/>
                  </a:cubicBezTo>
                  <a:lnTo>
                    <a:pt x="18286" y="7253681"/>
                  </a:lnTo>
                  <a:cubicBezTo>
                    <a:pt x="13436" y="7253681"/>
                    <a:pt x="8785" y="7251755"/>
                    <a:pt x="5356" y="7248325"/>
                  </a:cubicBezTo>
                  <a:cubicBezTo>
                    <a:pt x="1927" y="7244896"/>
                    <a:pt x="0" y="7240245"/>
                    <a:pt x="0" y="7235395"/>
                  </a:cubicBezTo>
                  <a:lnTo>
                    <a:pt x="0" y="18286"/>
                  </a:lnTo>
                  <a:cubicBezTo>
                    <a:pt x="0" y="13436"/>
                    <a:pt x="1927" y="8785"/>
                    <a:pt x="5356" y="5356"/>
                  </a:cubicBezTo>
                  <a:cubicBezTo>
                    <a:pt x="8785" y="1927"/>
                    <a:pt x="13436" y="0"/>
                    <a:pt x="18286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384157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2920467" y="3079246"/>
          <a:ext cx="5501808" cy="1914428"/>
        </p:xfrm>
        <a:graphic>
          <a:graphicData uri="http://schemas.openxmlformats.org/drawingml/2006/table">
            <a:tbl>
              <a:tblPr/>
              <a:tblGrid>
                <a:gridCol w="24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8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641"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Part 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Part Name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Material Type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Action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36"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Part 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Part Name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Material Type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Action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0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G4042715958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BALL BEARING-F.BLACK.B17-102A7-A HAB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COMP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K504101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BALL BEARING-F.HA1S.GAMMA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COMP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B4952655235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CAP.Delta TG-11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SFIN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G0002655603P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COMPLETE F/HOUSING.S-ENG AS.TG15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SFIN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" name="Group 29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643658" y="2345062"/>
            <a:ext cx="2140097" cy="301341"/>
            <a:chOff x="0" y="0"/>
            <a:chExt cx="1395701" cy="19652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1395701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000448" y="2368595"/>
            <a:ext cx="751099" cy="301341"/>
            <a:chOff x="0" y="0"/>
            <a:chExt cx="489842" cy="19652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73901" y="3635315"/>
            <a:ext cx="1074188" cy="196280"/>
            <a:chOff x="0" y="0"/>
            <a:chExt cx="1381388" cy="25241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41" name="Group 41"/>
          <p:cNvGrpSpPr/>
          <p:nvPr/>
        </p:nvGrpSpPr>
        <p:grpSpPr>
          <a:xfrm rot="-10800000">
            <a:off x="2210420" y="3707119"/>
            <a:ext cx="71967" cy="52672"/>
            <a:chOff x="0" y="0"/>
            <a:chExt cx="177188" cy="12968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77188" cy="129683"/>
            </a:xfrm>
            <a:custGeom>
              <a:avLst/>
              <a:gdLst/>
              <a:ahLst/>
              <a:cxnLst/>
              <a:rect l="l" t="t" r="r" b="b"/>
              <a:pathLst>
                <a:path w="177188" h="129683">
                  <a:moveTo>
                    <a:pt x="88594" y="0"/>
                  </a:moveTo>
                  <a:lnTo>
                    <a:pt x="177188" y="129683"/>
                  </a:lnTo>
                  <a:lnTo>
                    <a:pt x="0" y="129683"/>
                  </a:lnTo>
                  <a:lnTo>
                    <a:pt x="8859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27686" y="22110"/>
              <a:ext cx="121817" cy="9831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</a:pPr>
              <a:endParaRPr sz="596"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367125" y="3655953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Master BOM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273901" y="3993750"/>
            <a:ext cx="1074188" cy="204768"/>
            <a:chOff x="0" y="0"/>
            <a:chExt cx="1381388" cy="26332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381388" cy="263328"/>
            </a:xfrm>
            <a:custGeom>
              <a:avLst/>
              <a:gdLst/>
              <a:ahLst/>
              <a:cxnLst/>
              <a:rect l="l" t="t" r="r" b="b"/>
              <a:pathLst>
                <a:path w="1381388" h="263328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204770"/>
                  </a:lnTo>
                  <a:cubicBezTo>
                    <a:pt x="1381388" y="220300"/>
                    <a:pt x="1375218" y="235195"/>
                    <a:pt x="1364236" y="246177"/>
                  </a:cubicBezTo>
                  <a:cubicBezTo>
                    <a:pt x="1353254" y="257159"/>
                    <a:pt x="1338360" y="263328"/>
                    <a:pt x="1322829" y="263328"/>
                  </a:cubicBezTo>
                  <a:lnTo>
                    <a:pt x="58559" y="263328"/>
                  </a:lnTo>
                  <a:cubicBezTo>
                    <a:pt x="43028" y="263328"/>
                    <a:pt x="28133" y="257159"/>
                    <a:pt x="17151" y="246177"/>
                  </a:cubicBezTo>
                  <a:cubicBezTo>
                    <a:pt x="6170" y="235195"/>
                    <a:pt x="0" y="220300"/>
                    <a:pt x="0" y="204770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1381388" cy="301428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273901" y="3759791"/>
            <a:ext cx="1074188" cy="336343"/>
            <a:chOff x="0" y="0"/>
            <a:chExt cx="812800" cy="254499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254499"/>
            </a:xfrm>
            <a:custGeom>
              <a:avLst/>
              <a:gdLst/>
              <a:ahLst/>
              <a:cxnLst/>
              <a:rect l="l" t="t" r="r" b="b"/>
              <a:pathLst>
                <a:path w="812800" h="254499">
                  <a:moveTo>
                    <a:pt x="0" y="0"/>
                  </a:moveTo>
                  <a:lnTo>
                    <a:pt x="812800" y="0"/>
                  </a:lnTo>
                  <a:lnTo>
                    <a:pt x="812800" y="254499"/>
                  </a:lnTo>
                  <a:lnTo>
                    <a:pt x="0" y="254499"/>
                  </a:ln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812800" cy="29259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1" name="AutoShape 51"/>
          <p:cNvSpPr/>
          <p:nvPr/>
        </p:nvSpPr>
        <p:spPr>
          <a:xfrm>
            <a:off x="1273907" y="3996329"/>
            <a:ext cx="1069709" cy="2577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Freeform 52"/>
          <p:cNvSpPr/>
          <p:nvPr/>
        </p:nvSpPr>
        <p:spPr>
          <a:xfrm>
            <a:off x="8790018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3" name="Group 53"/>
          <p:cNvGrpSpPr/>
          <p:nvPr/>
        </p:nvGrpSpPr>
        <p:grpSpPr>
          <a:xfrm>
            <a:off x="8884865" y="1539388"/>
            <a:ext cx="101534" cy="96184"/>
            <a:chOff x="0" y="0"/>
            <a:chExt cx="858018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760266" y="3706871"/>
            <a:ext cx="242915" cy="247874"/>
            <a:chOff x="0" y="0"/>
            <a:chExt cx="158421" cy="161655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58421" cy="161655"/>
            </a:xfrm>
            <a:custGeom>
              <a:avLst/>
              <a:gdLst/>
              <a:ahLst/>
              <a:cxnLst/>
              <a:rect l="l" t="t" r="r" b="b"/>
              <a:pathLst>
                <a:path w="158421" h="161655">
                  <a:moveTo>
                    <a:pt x="79210" y="0"/>
                  </a:moveTo>
                  <a:lnTo>
                    <a:pt x="79210" y="0"/>
                  </a:lnTo>
                  <a:cubicBezTo>
                    <a:pt x="122957" y="0"/>
                    <a:pt x="158421" y="35464"/>
                    <a:pt x="158421" y="79210"/>
                  </a:cubicBezTo>
                  <a:lnTo>
                    <a:pt x="158421" y="82445"/>
                  </a:lnTo>
                  <a:cubicBezTo>
                    <a:pt x="158421" y="103452"/>
                    <a:pt x="150076" y="123600"/>
                    <a:pt x="135221" y="138455"/>
                  </a:cubicBezTo>
                  <a:cubicBezTo>
                    <a:pt x="120366" y="153310"/>
                    <a:pt x="100218" y="161655"/>
                    <a:pt x="79210" y="161655"/>
                  </a:cubicBezTo>
                  <a:lnTo>
                    <a:pt x="79210" y="161655"/>
                  </a:lnTo>
                  <a:cubicBezTo>
                    <a:pt x="35464" y="161655"/>
                    <a:pt x="0" y="126191"/>
                    <a:pt x="0" y="82445"/>
                  </a:cubicBezTo>
                  <a:lnTo>
                    <a:pt x="0" y="79210"/>
                  </a:lnTo>
                  <a:cubicBezTo>
                    <a:pt x="0" y="58203"/>
                    <a:pt x="8345" y="38055"/>
                    <a:pt x="23200" y="23200"/>
                  </a:cubicBezTo>
                  <a:cubicBezTo>
                    <a:pt x="38055" y="8345"/>
                    <a:pt x="58203" y="0"/>
                    <a:pt x="79210" y="0"/>
                  </a:cubicBezTo>
                  <a:close/>
                </a:path>
              </a:pathLst>
            </a:custGeom>
            <a:solidFill>
              <a:srgbClr val="00BF63"/>
            </a:solidFill>
            <a:ln cap="rnd">
              <a:noFill/>
              <a:prstDash val="solid"/>
              <a:round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0" y="-28575"/>
              <a:ext cx="158421" cy="1902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9" name="Freeform 59"/>
          <p:cNvSpPr/>
          <p:nvPr/>
        </p:nvSpPr>
        <p:spPr>
          <a:xfrm>
            <a:off x="7825539" y="3771464"/>
            <a:ext cx="112370" cy="107875"/>
          </a:xfrm>
          <a:custGeom>
            <a:avLst/>
            <a:gdLst/>
            <a:ahLst/>
            <a:cxnLst/>
            <a:rect l="l" t="t" r="r" b="b"/>
            <a:pathLst>
              <a:path w="207452" h="199153">
                <a:moveTo>
                  <a:pt x="0" y="0"/>
                </a:moveTo>
                <a:lnTo>
                  <a:pt x="207452" y="0"/>
                </a:lnTo>
                <a:lnTo>
                  <a:pt x="207452" y="199153"/>
                </a:lnTo>
                <a:lnTo>
                  <a:pt x="0" y="1991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60" name="Group 60"/>
          <p:cNvGrpSpPr/>
          <p:nvPr/>
        </p:nvGrpSpPr>
        <p:grpSpPr>
          <a:xfrm>
            <a:off x="8067448" y="3714756"/>
            <a:ext cx="242915" cy="247874"/>
            <a:chOff x="0" y="0"/>
            <a:chExt cx="158421" cy="161655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58421" cy="161655"/>
            </a:xfrm>
            <a:custGeom>
              <a:avLst/>
              <a:gdLst/>
              <a:ahLst/>
              <a:cxnLst/>
              <a:rect l="l" t="t" r="r" b="b"/>
              <a:pathLst>
                <a:path w="158421" h="161655">
                  <a:moveTo>
                    <a:pt x="79210" y="0"/>
                  </a:moveTo>
                  <a:lnTo>
                    <a:pt x="79210" y="0"/>
                  </a:lnTo>
                  <a:cubicBezTo>
                    <a:pt x="122957" y="0"/>
                    <a:pt x="158421" y="35464"/>
                    <a:pt x="158421" y="79210"/>
                  </a:cubicBezTo>
                  <a:lnTo>
                    <a:pt x="158421" y="82445"/>
                  </a:lnTo>
                  <a:cubicBezTo>
                    <a:pt x="158421" y="103452"/>
                    <a:pt x="150076" y="123600"/>
                    <a:pt x="135221" y="138455"/>
                  </a:cubicBezTo>
                  <a:cubicBezTo>
                    <a:pt x="120366" y="153310"/>
                    <a:pt x="100218" y="161655"/>
                    <a:pt x="79210" y="161655"/>
                  </a:cubicBezTo>
                  <a:lnTo>
                    <a:pt x="79210" y="161655"/>
                  </a:lnTo>
                  <a:cubicBezTo>
                    <a:pt x="35464" y="161655"/>
                    <a:pt x="0" y="126191"/>
                    <a:pt x="0" y="82445"/>
                  </a:cubicBezTo>
                  <a:lnTo>
                    <a:pt x="0" y="79210"/>
                  </a:lnTo>
                  <a:cubicBezTo>
                    <a:pt x="0" y="58203"/>
                    <a:pt x="8345" y="38055"/>
                    <a:pt x="23200" y="23200"/>
                  </a:cubicBezTo>
                  <a:cubicBezTo>
                    <a:pt x="38055" y="8345"/>
                    <a:pt x="58203" y="0"/>
                    <a:pt x="79210" y="0"/>
                  </a:cubicBezTo>
                  <a:close/>
                </a:path>
              </a:pathLst>
            </a:custGeom>
            <a:solidFill>
              <a:srgbClr val="FF5050"/>
            </a:solidFill>
            <a:ln cap="rnd">
              <a:noFill/>
              <a:prstDash val="solid"/>
              <a:round/>
            </a:ln>
          </p:spPr>
        </p:sp>
        <p:sp>
          <p:nvSpPr>
            <p:cNvPr id="62" name="TextBox 62"/>
            <p:cNvSpPr txBox="1"/>
            <p:nvPr/>
          </p:nvSpPr>
          <p:spPr>
            <a:xfrm>
              <a:off x="0" y="-28575"/>
              <a:ext cx="158421" cy="1902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3" name="Freeform 63"/>
          <p:cNvSpPr/>
          <p:nvPr/>
        </p:nvSpPr>
        <p:spPr>
          <a:xfrm>
            <a:off x="8139360" y="3771464"/>
            <a:ext cx="99091" cy="119517"/>
          </a:xfrm>
          <a:custGeom>
            <a:avLst/>
            <a:gdLst/>
            <a:ahLst/>
            <a:cxnLst/>
            <a:rect l="l" t="t" r="r" b="b"/>
            <a:pathLst>
              <a:path w="182937" h="220647">
                <a:moveTo>
                  <a:pt x="0" y="0"/>
                </a:moveTo>
                <a:lnTo>
                  <a:pt x="182937" y="0"/>
                </a:lnTo>
                <a:lnTo>
                  <a:pt x="182937" y="220647"/>
                </a:lnTo>
                <a:lnTo>
                  <a:pt x="0" y="2206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64" name="TextBox 64"/>
          <p:cNvSpPr txBox="1"/>
          <p:nvPr/>
        </p:nvSpPr>
        <p:spPr>
          <a:xfrm>
            <a:off x="2903053" y="443500"/>
            <a:ext cx="4503650" cy="851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spc="16" dirty="0">
                <a:latin typeface="Bobby Jones Soft"/>
              </a:rPr>
              <a:t>MASTER BOM </a:t>
            </a:r>
          </a:p>
          <a:p>
            <a:pPr marL="0" lvl="1" algn="ctr">
              <a:lnSpc>
                <a:spcPts val="3288"/>
              </a:lnSpc>
            </a:pPr>
            <a:r>
              <a:rPr lang="en-US" sz="3288" spc="16" dirty="0">
                <a:latin typeface="Bobby Jones Soft"/>
              </a:rPr>
              <a:t>(BILL OF MATERIAL)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4325801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MASTER BOM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2589296" y="5942083"/>
            <a:ext cx="1790540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 (Spesific User)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2920466" y="2411978"/>
            <a:ext cx="384132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Part ID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367125" y="3831360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New data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7125" y="4024471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Detail data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8901359" y="1563434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7760266" y="4059574"/>
            <a:ext cx="242915" cy="247874"/>
            <a:chOff x="0" y="0"/>
            <a:chExt cx="158421" cy="161655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158421" cy="161655"/>
            </a:xfrm>
            <a:custGeom>
              <a:avLst/>
              <a:gdLst/>
              <a:ahLst/>
              <a:cxnLst/>
              <a:rect l="l" t="t" r="r" b="b"/>
              <a:pathLst>
                <a:path w="158421" h="161655">
                  <a:moveTo>
                    <a:pt x="79210" y="0"/>
                  </a:moveTo>
                  <a:lnTo>
                    <a:pt x="79210" y="0"/>
                  </a:lnTo>
                  <a:cubicBezTo>
                    <a:pt x="122957" y="0"/>
                    <a:pt x="158421" y="35464"/>
                    <a:pt x="158421" y="79210"/>
                  </a:cubicBezTo>
                  <a:lnTo>
                    <a:pt x="158421" y="82445"/>
                  </a:lnTo>
                  <a:cubicBezTo>
                    <a:pt x="158421" y="103452"/>
                    <a:pt x="150076" y="123600"/>
                    <a:pt x="135221" y="138455"/>
                  </a:cubicBezTo>
                  <a:cubicBezTo>
                    <a:pt x="120366" y="153310"/>
                    <a:pt x="100218" y="161655"/>
                    <a:pt x="79210" y="161655"/>
                  </a:cubicBezTo>
                  <a:lnTo>
                    <a:pt x="79210" y="161655"/>
                  </a:lnTo>
                  <a:cubicBezTo>
                    <a:pt x="35464" y="161655"/>
                    <a:pt x="0" y="126191"/>
                    <a:pt x="0" y="82445"/>
                  </a:cubicBezTo>
                  <a:lnTo>
                    <a:pt x="0" y="79210"/>
                  </a:lnTo>
                  <a:cubicBezTo>
                    <a:pt x="0" y="58203"/>
                    <a:pt x="8345" y="38055"/>
                    <a:pt x="23200" y="23200"/>
                  </a:cubicBezTo>
                  <a:cubicBezTo>
                    <a:pt x="38055" y="8345"/>
                    <a:pt x="58203" y="0"/>
                    <a:pt x="79210" y="0"/>
                  </a:cubicBezTo>
                  <a:close/>
                </a:path>
              </a:pathLst>
            </a:custGeom>
            <a:solidFill>
              <a:srgbClr val="00BF63"/>
            </a:solidFill>
            <a:ln cap="rnd">
              <a:noFill/>
              <a:prstDash val="solid"/>
              <a:round/>
            </a:ln>
          </p:spPr>
        </p:sp>
        <p:sp>
          <p:nvSpPr>
            <p:cNvPr id="80" name="TextBox 80"/>
            <p:cNvSpPr txBox="1"/>
            <p:nvPr/>
          </p:nvSpPr>
          <p:spPr>
            <a:xfrm>
              <a:off x="0" y="-28575"/>
              <a:ext cx="158421" cy="1902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1" name="Freeform 81"/>
          <p:cNvSpPr/>
          <p:nvPr/>
        </p:nvSpPr>
        <p:spPr>
          <a:xfrm>
            <a:off x="7825539" y="4124166"/>
            <a:ext cx="112370" cy="107875"/>
          </a:xfrm>
          <a:custGeom>
            <a:avLst/>
            <a:gdLst/>
            <a:ahLst/>
            <a:cxnLst/>
            <a:rect l="l" t="t" r="r" b="b"/>
            <a:pathLst>
              <a:path w="207452" h="199153">
                <a:moveTo>
                  <a:pt x="0" y="0"/>
                </a:moveTo>
                <a:lnTo>
                  <a:pt x="207452" y="0"/>
                </a:lnTo>
                <a:lnTo>
                  <a:pt x="207452" y="199154"/>
                </a:lnTo>
                <a:lnTo>
                  <a:pt x="0" y="1991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2" name="Group 82"/>
          <p:cNvGrpSpPr/>
          <p:nvPr/>
        </p:nvGrpSpPr>
        <p:grpSpPr>
          <a:xfrm>
            <a:off x="8067448" y="4067459"/>
            <a:ext cx="242915" cy="247874"/>
            <a:chOff x="0" y="0"/>
            <a:chExt cx="158421" cy="161655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158421" cy="161655"/>
            </a:xfrm>
            <a:custGeom>
              <a:avLst/>
              <a:gdLst/>
              <a:ahLst/>
              <a:cxnLst/>
              <a:rect l="l" t="t" r="r" b="b"/>
              <a:pathLst>
                <a:path w="158421" h="161655">
                  <a:moveTo>
                    <a:pt x="79210" y="0"/>
                  </a:moveTo>
                  <a:lnTo>
                    <a:pt x="79210" y="0"/>
                  </a:lnTo>
                  <a:cubicBezTo>
                    <a:pt x="122957" y="0"/>
                    <a:pt x="158421" y="35464"/>
                    <a:pt x="158421" y="79210"/>
                  </a:cubicBezTo>
                  <a:lnTo>
                    <a:pt x="158421" y="82445"/>
                  </a:lnTo>
                  <a:cubicBezTo>
                    <a:pt x="158421" y="103452"/>
                    <a:pt x="150076" y="123600"/>
                    <a:pt x="135221" y="138455"/>
                  </a:cubicBezTo>
                  <a:cubicBezTo>
                    <a:pt x="120366" y="153310"/>
                    <a:pt x="100218" y="161655"/>
                    <a:pt x="79210" y="161655"/>
                  </a:cubicBezTo>
                  <a:lnTo>
                    <a:pt x="79210" y="161655"/>
                  </a:lnTo>
                  <a:cubicBezTo>
                    <a:pt x="35464" y="161655"/>
                    <a:pt x="0" y="126191"/>
                    <a:pt x="0" y="82445"/>
                  </a:cubicBezTo>
                  <a:lnTo>
                    <a:pt x="0" y="79210"/>
                  </a:lnTo>
                  <a:cubicBezTo>
                    <a:pt x="0" y="58203"/>
                    <a:pt x="8345" y="38055"/>
                    <a:pt x="23200" y="23200"/>
                  </a:cubicBezTo>
                  <a:cubicBezTo>
                    <a:pt x="38055" y="8345"/>
                    <a:pt x="58203" y="0"/>
                    <a:pt x="79210" y="0"/>
                  </a:cubicBezTo>
                  <a:close/>
                </a:path>
              </a:pathLst>
            </a:custGeom>
            <a:solidFill>
              <a:srgbClr val="FF5050"/>
            </a:solidFill>
            <a:ln cap="rnd">
              <a:noFill/>
              <a:prstDash val="solid"/>
              <a:round/>
            </a:ln>
          </p:spPr>
        </p:sp>
        <p:sp>
          <p:nvSpPr>
            <p:cNvPr id="84" name="TextBox 84"/>
            <p:cNvSpPr txBox="1"/>
            <p:nvPr/>
          </p:nvSpPr>
          <p:spPr>
            <a:xfrm>
              <a:off x="0" y="-28575"/>
              <a:ext cx="158421" cy="1902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5" name="Freeform 85"/>
          <p:cNvSpPr/>
          <p:nvPr/>
        </p:nvSpPr>
        <p:spPr>
          <a:xfrm>
            <a:off x="8139360" y="4124167"/>
            <a:ext cx="99091" cy="119517"/>
          </a:xfrm>
          <a:custGeom>
            <a:avLst/>
            <a:gdLst/>
            <a:ahLst/>
            <a:cxnLst/>
            <a:rect l="l" t="t" r="r" b="b"/>
            <a:pathLst>
              <a:path w="182937" h="220647">
                <a:moveTo>
                  <a:pt x="0" y="0"/>
                </a:moveTo>
                <a:lnTo>
                  <a:pt x="182937" y="0"/>
                </a:lnTo>
                <a:lnTo>
                  <a:pt x="182937" y="220647"/>
                </a:lnTo>
                <a:lnTo>
                  <a:pt x="0" y="2206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86" name="Group 86"/>
          <p:cNvGrpSpPr/>
          <p:nvPr/>
        </p:nvGrpSpPr>
        <p:grpSpPr>
          <a:xfrm>
            <a:off x="7760266" y="4395343"/>
            <a:ext cx="242915" cy="247874"/>
            <a:chOff x="0" y="0"/>
            <a:chExt cx="158421" cy="161655"/>
          </a:xfrm>
        </p:grpSpPr>
        <p:sp>
          <p:nvSpPr>
            <p:cNvPr id="87" name="Freeform 87"/>
            <p:cNvSpPr/>
            <p:nvPr/>
          </p:nvSpPr>
          <p:spPr>
            <a:xfrm>
              <a:off x="0" y="0"/>
              <a:ext cx="158421" cy="161655"/>
            </a:xfrm>
            <a:custGeom>
              <a:avLst/>
              <a:gdLst/>
              <a:ahLst/>
              <a:cxnLst/>
              <a:rect l="l" t="t" r="r" b="b"/>
              <a:pathLst>
                <a:path w="158421" h="161655">
                  <a:moveTo>
                    <a:pt x="79210" y="0"/>
                  </a:moveTo>
                  <a:lnTo>
                    <a:pt x="79210" y="0"/>
                  </a:lnTo>
                  <a:cubicBezTo>
                    <a:pt x="122957" y="0"/>
                    <a:pt x="158421" y="35464"/>
                    <a:pt x="158421" y="79210"/>
                  </a:cubicBezTo>
                  <a:lnTo>
                    <a:pt x="158421" y="82445"/>
                  </a:lnTo>
                  <a:cubicBezTo>
                    <a:pt x="158421" y="103452"/>
                    <a:pt x="150076" y="123600"/>
                    <a:pt x="135221" y="138455"/>
                  </a:cubicBezTo>
                  <a:cubicBezTo>
                    <a:pt x="120366" y="153310"/>
                    <a:pt x="100218" y="161655"/>
                    <a:pt x="79210" y="161655"/>
                  </a:cubicBezTo>
                  <a:lnTo>
                    <a:pt x="79210" y="161655"/>
                  </a:lnTo>
                  <a:cubicBezTo>
                    <a:pt x="35464" y="161655"/>
                    <a:pt x="0" y="126191"/>
                    <a:pt x="0" y="82445"/>
                  </a:cubicBezTo>
                  <a:lnTo>
                    <a:pt x="0" y="79210"/>
                  </a:lnTo>
                  <a:cubicBezTo>
                    <a:pt x="0" y="58203"/>
                    <a:pt x="8345" y="38055"/>
                    <a:pt x="23200" y="23200"/>
                  </a:cubicBezTo>
                  <a:cubicBezTo>
                    <a:pt x="38055" y="8345"/>
                    <a:pt x="58203" y="0"/>
                    <a:pt x="79210" y="0"/>
                  </a:cubicBezTo>
                  <a:close/>
                </a:path>
              </a:pathLst>
            </a:custGeom>
            <a:solidFill>
              <a:srgbClr val="00BF63"/>
            </a:solidFill>
            <a:ln cap="rnd">
              <a:noFill/>
              <a:prstDash val="solid"/>
              <a:round/>
            </a:ln>
          </p:spPr>
        </p:sp>
        <p:sp>
          <p:nvSpPr>
            <p:cNvPr id="88" name="TextBox 88"/>
            <p:cNvSpPr txBox="1"/>
            <p:nvPr/>
          </p:nvSpPr>
          <p:spPr>
            <a:xfrm>
              <a:off x="0" y="-28575"/>
              <a:ext cx="158421" cy="1902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9" name="Freeform 89"/>
          <p:cNvSpPr/>
          <p:nvPr/>
        </p:nvSpPr>
        <p:spPr>
          <a:xfrm>
            <a:off x="7825539" y="4459935"/>
            <a:ext cx="112370" cy="107875"/>
          </a:xfrm>
          <a:custGeom>
            <a:avLst/>
            <a:gdLst/>
            <a:ahLst/>
            <a:cxnLst/>
            <a:rect l="l" t="t" r="r" b="b"/>
            <a:pathLst>
              <a:path w="207452" h="199153">
                <a:moveTo>
                  <a:pt x="0" y="0"/>
                </a:moveTo>
                <a:lnTo>
                  <a:pt x="207452" y="0"/>
                </a:lnTo>
                <a:lnTo>
                  <a:pt x="207452" y="199154"/>
                </a:lnTo>
                <a:lnTo>
                  <a:pt x="0" y="1991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90" name="Group 90"/>
          <p:cNvGrpSpPr/>
          <p:nvPr/>
        </p:nvGrpSpPr>
        <p:grpSpPr>
          <a:xfrm>
            <a:off x="8067448" y="4403228"/>
            <a:ext cx="242915" cy="247874"/>
            <a:chOff x="0" y="0"/>
            <a:chExt cx="158421" cy="161655"/>
          </a:xfrm>
        </p:grpSpPr>
        <p:sp>
          <p:nvSpPr>
            <p:cNvPr id="91" name="Freeform 91"/>
            <p:cNvSpPr/>
            <p:nvPr/>
          </p:nvSpPr>
          <p:spPr>
            <a:xfrm>
              <a:off x="0" y="0"/>
              <a:ext cx="158421" cy="161655"/>
            </a:xfrm>
            <a:custGeom>
              <a:avLst/>
              <a:gdLst/>
              <a:ahLst/>
              <a:cxnLst/>
              <a:rect l="l" t="t" r="r" b="b"/>
              <a:pathLst>
                <a:path w="158421" h="161655">
                  <a:moveTo>
                    <a:pt x="79210" y="0"/>
                  </a:moveTo>
                  <a:lnTo>
                    <a:pt x="79210" y="0"/>
                  </a:lnTo>
                  <a:cubicBezTo>
                    <a:pt x="122957" y="0"/>
                    <a:pt x="158421" y="35464"/>
                    <a:pt x="158421" y="79210"/>
                  </a:cubicBezTo>
                  <a:lnTo>
                    <a:pt x="158421" y="82445"/>
                  </a:lnTo>
                  <a:cubicBezTo>
                    <a:pt x="158421" y="103452"/>
                    <a:pt x="150076" y="123600"/>
                    <a:pt x="135221" y="138455"/>
                  </a:cubicBezTo>
                  <a:cubicBezTo>
                    <a:pt x="120366" y="153310"/>
                    <a:pt x="100218" y="161655"/>
                    <a:pt x="79210" y="161655"/>
                  </a:cubicBezTo>
                  <a:lnTo>
                    <a:pt x="79210" y="161655"/>
                  </a:lnTo>
                  <a:cubicBezTo>
                    <a:pt x="35464" y="161655"/>
                    <a:pt x="0" y="126191"/>
                    <a:pt x="0" y="82445"/>
                  </a:cubicBezTo>
                  <a:lnTo>
                    <a:pt x="0" y="79210"/>
                  </a:lnTo>
                  <a:cubicBezTo>
                    <a:pt x="0" y="58203"/>
                    <a:pt x="8345" y="38055"/>
                    <a:pt x="23200" y="23200"/>
                  </a:cubicBezTo>
                  <a:cubicBezTo>
                    <a:pt x="38055" y="8345"/>
                    <a:pt x="58203" y="0"/>
                    <a:pt x="79210" y="0"/>
                  </a:cubicBezTo>
                  <a:close/>
                </a:path>
              </a:pathLst>
            </a:custGeom>
            <a:solidFill>
              <a:srgbClr val="FF5050"/>
            </a:solidFill>
            <a:ln cap="rnd">
              <a:noFill/>
              <a:prstDash val="solid"/>
              <a:round/>
            </a:ln>
          </p:spPr>
        </p:sp>
        <p:sp>
          <p:nvSpPr>
            <p:cNvPr id="92" name="TextBox 92"/>
            <p:cNvSpPr txBox="1"/>
            <p:nvPr/>
          </p:nvSpPr>
          <p:spPr>
            <a:xfrm>
              <a:off x="0" y="-28575"/>
              <a:ext cx="158421" cy="1902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93" name="Freeform 93"/>
          <p:cNvSpPr/>
          <p:nvPr/>
        </p:nvSpPr>
        <p:spPr>
          <a:xfrm>
            <a:off x="8139360" y="4459935"/>
            <a:ext cx="99091" cy="119517"/>
          </a:xfrm>
          <a:custGeom>
            <a:avLst/>
            <a:gdLst/>
            <a:ahLst/>
            <a:cxnLst/>
            <a:rect l="l" t="t" r="r" b="b"/>
            <a:pathLst>
              <a:path w="182937" h="220647">
                <a:moveTo>
                  <a:pt x="0" y="0"/>
                </a:moveTo>
                <a:lnTo>
                  <a:pt x="182937" y="0"/>
                </a:lnTo>
                <a:lnTo>
                  <a:pt x="182937" y="220647"/>
                </a:lnTo>
                <a:lnTo>
                  <a:pt x="0" y="2206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94" name="Group 94"/>
          <p:cNvGrpSpPr/>
          <p:nvPr/>
        </p:nvGrpSpPr>
        <p:grpSpPr>
          <a:xfrm>
            <a:off x="7760266" y="4722644"/>
            <a:ext cx="242915" cy="247874"/>
            <a:chOff x="0" y="0"/>
            <a:chExt cx="158421" cy="161655"/>
          </a:xfrm>
        </p:grpSpPr>
        <p:sp>
          <p:nvSpPr>
            <p:cNvPr id="95" name="Freeform 95"/>
            <p:cNvSpPr/>
            <p:nvPr/>
          </p:nvSpPr>
          <p:spPr>
            <a:xfrm>
              <a:off x="0" y="0"/>
              <a:ext cx="158421" cy="161655"/>
            </a:xfrm>
            <a:custGeom>
              <a:avLst/>
              <a:gdLst/>
              <a:ahLst/>
              <a:cxnLst/>
              <a:rect l="l" t="t" r="r" b="b"/>
              <a:pathLst>
                <a:path w="158421" h="161655">
                  <a:moveTo>
                    <a:pt x="79210" y="0"/>
                  </a:moveTo>
                  <a:lnTo>
                    <a:pt x="79210" y="0"/>
                  </a:lnTo>
                  <a:cubicBezTo>
                    <a:pt x="122957" y="0"/>
                    <a:pt x="158421" y="35464"/>
                    <a:pt x="158421" y="79210"/>
                  </a:cubicBezTo>
                  <a:lnTo>
                    <a:pt x="158421" y="82445"/>
                  </a:lnTo>
                  <a:cubicBezTo>
                    <a:pt x="158421" y="103452"/>
                    <a:pt x="150076" y="123600"/>
                    <a:pt x="135221" y="138455"/>
                  </a:cubicBezTo>
                  <a:cubicBezTo>
                    <a:pt x="120366" y="153310"/>
                    <a:pt x="100218" y="161655"/>
                    <a:pt x="79210" y="161655"/>
                  </a:cubicBezTo>
                  <a:lnTo>
                    <a:pt x="79210" y="161655"/>
                  </a:lnTo>
                  <a:cubicBezTo>
                    <a:pt x="35464" y="161655"/>
                    <a:pt x="0" y="126191"/>
                    <a:pt x="0" y="82445"/>
                  </a:cubicBezTo>
                  <a:lnTo>
                    <a:pt x="0" y="79210"/>
                  </a:lnTo>
                  <a:cubicBezTo>
                    <a:pt x="0" y="58203"/>
                    <a:pt x="8345" y="38055"/>
                    <a:pt x="23200" y="23200"/>
                  </a:cubicBezTo>
                  <a:cubicBezTo>
                    <a:pt x="38055" y="8345"/>
                    <a:pt x="58203" y="0"/>
                    <a:pt x="79210" y="0"/>
                  </a:cubicBezTo>
                  <a:close/>
                </a:path>
              </a:pathLst>
            </a:custGeom>
            <a:solidFill>
              <a:srgbClr val="00BF63"/>
            </a:solidFill>
            <a:ln cap="rnd">
              <a:noFill/>
              <a:prstDash val="solid"/>
              <a:round/>
            </a:ln>
          </p:spPr>
        </p:sp>
        <p:sp>
          <p:nvSpPr>
            <p:cNvPr id="96" name="TextBox 96"/>
            <p:cNvSpPr txBox="1"/>
            <p:nvPr/>
          </p:nvSpPr>
          <p:spPr>
            <a:xfrm>
              <a:off x="0" y="-28575"/>
              <a:ext cx="158421" cy="1902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97" name="Freeform 97"/>
          <p:cNvSpPr/>
          <p:nvPr/>
        </p:nvSpPr>
        <p:spPr>
          <a:xfrm>
            <a:off x="7825539" y="4787237"/>
            <a:ext cx="112370" cy="107875"/>
          </a:xfrm>
          <a:custGeom>
            <a:avLst/>
            <a:gdLst/>
            <a:ahLst/>
            <a:cxnLst/>
            <a:rect l="l" t="t" r="r" b="b"/>
            <a:pathLst>
              <a:path w="207452" h="199153">
                <a:moveTo>
                  <a:pt x="0" y="0"/>
                </a:moveTo>
                <a:lnTo>
                  <a:pt x="207452" y="0"/>
                </a:lnTo>
                <a:lnTo>
                  <a:pt x="207452" y="199154"/>
                </a:lnTo>
                <a:lnTo>
                  <a:pt x="0" y="1991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98" name="Group 98"/>
          <p:cNvGrpSpPr/>
          <p:nvPr/>
        </p:nvGrpSpPr>
        <p:grpSpPr>
          <a:xfrm>
            <a:off x="8067448" y="4730530"/>
            <a:ext cx="242915" cy="247874"/>
            <a:chOff x="0" y="0"/>
            <a:chExt cx="158421" cy="161655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158421" cy="161655"/>
            </a:xfrm>
            <a:custGeom>
              <a:avLst/>
              <a:gdLst/>
              <a:ahLst/>
              <a:cxnLst/>
              <a:rect l="l" t="t" r="r" b="b"/>
              <a:pathLst>
                <a:path w="158421" h="161655">
                  <a:moveTo>
                    <a:pt x="79210" y="0"/>
                  </a:moveTo>
                  <a:lnTo>
                    <a:pt x="79210" y="0"/>
                  </a:lnTo>
                  <a:cubicBezTo>
                    <a:pt x="122957" y="0"/>
                    <a:pt x="158421" y="35464"/>
                    <a:pt x="158421" y="79210"/>
                  </a:cubicBezTo>
                  <a:lnTo>
                    <a:pt x="158421" y="82445"/>
                  </a:lnTo>
                  <a:cubicBezTo>
                    <a:pt x="158421" y="103452"/>
                    <a:pt x="150076" y="123600"/>
                    <a:pt x="135221" y="138455"/>
                  </a:cubicBezTo>
                  <a:cubicBezTo>
                    <a:pt x="120366" y="153310"/>
                    <a:pt x="100218" y="161655"/>
                    <a:pt x="79210" y="161655"/>
                  </a:cubicBezTo>
                  <a:lnTo>
                    <a:pt x="79210" y="161655"/>
                  </a:lnTo>
                  <a:cubicBezTo>
                    <a:pt x="35464" y="161655"/>
                    <a:pt x="0" y="126191"/>
                    <a:pt x="0" y="82445"/>
                  </a:cubicBezTo>
                  <a:lnTo>
                    <a:pt x="0" y="79210"/>
                  </a:lnTo>
                  <a:cubicBezTo>
                    <a:pt x="0" y="58203"/>
                    <a:pt x="8345" y="38055"/>
                    <a:pt x="23200" y="23200"/>
                  </a:cubicBezTo>
                  <a:cubicBezTo>
                    <a:pt x="38055" y="8345"/>
                    <a:pt x="58203" y="0"/>
                    <a:pt x="79210" y="0"/>
                  </a:cubicBezTo>
                  <a:close/>
                </a:path>
              </a:pathLst>
            </a:custGeom>
            <a:solidFill>
              <a:srgbClr val="FF5050"/>
            </a:solidFill>
            <a:ln cap="rnd">
              <a:noFill/>
              <a:prstDash val="solid"/>
              <a:round/>
            </a:ln>
          </p:spPr>
        </p:sp>
        <p:sp>
          <p:nvSpPr>
            <p:cNvPr id="100" name="TextBox 100"/>
            <p:cNvSpPr txBox="1"/>
            <p:nvPr/>
          </p:nvSpPr>
          <p:spPr>
            <a:xfrm>
              <a:off x="0" y="-28575"/>
              <a:ext cx="158421" cy="19023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01" name="Freeform 101"/>
          <p:cNvSpPr/>
          <p:nvPr/>
        </p:nvSpPr>
        <p:spPr>
          <a:xfrm>
            <a:off x="8139360" y="4787237"/>
            <a:ext cx="99091" cy="119517"/>
          </a:xfrm>
          <a:custGeom>
            <a:avLst/>
            <a:gdLst/>
            <a:ahLst/>
            <a:cxnLst/>
            <a:rect l="l" t="t" r="r" b="b"/>
            <a:pathLst>
              <a:path w="182937" h="220647">
                <a:moveTo>
                  <a:pt x="0" y="0"/>
                </a:moveTo>
                <a:lnTo>
                  <a:pt x="182937" y="0"/>
                </a:lnTo>
                <a:lnTo>
                  <a:pt x="182937" y="220648"/>
                </a:lnTo>
                <a:lnTo>
                  <a:pt x="0" y="2206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2" name="Group 102"/>
          <p:cNvGrpSpPr/>
          <p:nvPr/>
        </p:nvGrpSpPr>
        <p:grpSpPr>
          <a:xfrm>
            <a:off x="7347072" y="1757038"/>
            <a:ext cx="1644256" cy="886783"/>
            <a:chOff x="0" y="0"/>
            <a:chExt cx="1072330" cy="578330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104" name="TextBox 104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05" name="AutoShape 105"/>
          <p:cNvSpPr/>
          <p:nvPr/>
        </p:nvSpPr>
        <p:spPr>
          <a:xfrm>
            <a:off x="7347072" y="1973997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6" name="Freeform 106"/>
          <p:cNvSpPr/>
          <p:nvPr/>
        </p:nvSpPr>
        <p:spPr>
          <a:xfrm>
            <a:off x="7406703" y="2076875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7" name="TextBox 107"/>
          <p:cNvSpPr txBox="1"/>
          <p:nvPr/>
        </p:nvSpPr>
        <p:spPr>
          <a:xfrm>
            <a:off x="7805522" y="1824351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7581689" y="209317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8573035" y="2141824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110" name="Freeform 110"/>
          <p:cNvSpPr/>
          <p:nvPr/>
        </p:nvSpPr>
        <p:spPr>
          <a:xfrm>
            <a:off x="7406703" y="2302385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1" name="TextBox 111"/>
          <p:cNvSpPr txBox="1"/>
          <p:nvPr/>
        </p:nvSpPr>
        <p:spPr>
          <a:xfrm>
            <a:off x="7581689" y="231868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8585412" y="2367333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113" name="AutoShape 113"/>
          <p:cNvSpPr/>
          <p:nvPr/>
        </p:nvSpPr>
        <p:spPr>
          <a:xfrm>
            <a:off x="7347060" y="2245632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466376" y="1769521"/>
            <a:ext cx="4713571" cy="3888329"/>
            <a:chOff x="0" y="0"/>
            <a:chExt cx="5005879" cy="41294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05879" cy="4129461"/>
            </a:xfrm>
            <a:custGeom>
              <a:avLst/>
              <a:gdLst/>
              <a:ahLst/>
              <a:cxnLst/>
              <a:rect l="l" t="t" r="r" b="b"/>
              <a:pathLst>
                <a:path w="5005879" h="4129461">
                  <a:moveTo>
                    <a:pt x="88967" y="0"/>
                  </a:moveTo>
                  <a:lnTo>
                    <a:pt x="4916912" y="0"/>
                  </a:lnTo>
                  <a:cubicBezTo>
                    <a:pt x="4940508" y="0"/>
                    <a:pt x="4963137" y="9373"/>
                    <a:pt x="4979821" y="26058"/>
                  </a:cubicBezTo>
                  <a:cubicBezTo>
                    <a:pt x="4996506" y="42743"/>
                    <a:pt x="5005879" y="65372"/>
                    <a:pt x="5005879" y="88967"/>
                  </a:cubicBezTo>
                  <a:lnTo>
                    <a:pt x="5005879" y="4040494"/>
                  </a:lnTo>
                  <a:cubicBezTo>
                    <a:pt x="5005879" y="4064090"/>
                    <a:pt x="4996506" y="4086718"/>
                    <a:pt x="4979821" y="4103403"/>
                  </a:cubicBezTo>
                  <a:cubicBezTo>
                    <a:pt x="4963137" y="4120088"/>
                    <a:pt x="4940508" y="4129461"/>
                    <a:pt x="4916912" y="4129461"/>
                  </a:cubicBezTo>
                  <a:lnTo>
                    <a:pt x="88967" y="4129461"/>
                  </a:lnTo>
                  <a:cubicBezTo>
                    <a:pt x="65372" y="4129461"/>
                    <a:pt x="42743" y="4120088"/>
                    <a:pt x="26058" y="4103403"/>
                  </a:cubicBezTo>
                  <a:cubicBezTo>
                    <a:pt x="9373" y="4086718"/>
                    <a:pt x="0" y="4064090"/>
                    <a:pt x="0" y="4040494"/>
                  </a:cubicBezTo>
                  <a:lnTo>
                    <a:pt x="0" y="88967"/>
                  </a:lnTo>
                  <a:cubicBezTo>
                    <a:pt x="0" y="65372"/>
                    <a:pt x="9373" y="42743"/>
                    <a:pt x="26058" y="26058"/>
                  </a:cubicBezTo>
                  <a:cubicBezTo>
                    <a:pt x="42743" y="9373"/>
                    <a:pt x="65372" y="0"/>
                    <a:pt x="88967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05879" cy="416756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56291" y="3198958"/>
            <a:ext cx="2275304" cy="167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6"/>
              </a:lnSpc>
            </a:pPr>
            <a:r>
              <a:rPr lang="en-US" sz="923">
                <a:solidFill>
                  <a:srgbClr val="000000"/>
                </a:solidFill>
                <a:latin typeface="Poppins"/>
              </a:rPr>
              <a:t>john</a:t>
            </a:r>
          </a:p>
        </p:txBody>
      </p:sp>
      <p:sp>
        <p:nvSpPr>
          <p:cNvPr id="9" name="Freeform 9"/>
          <p:cNvSpPr/>
          <p:nvPr/>
        </p:nvSpPr>
        <p:spPr>
          <a:xfrm>
            <a:off x="3918091" y="3109400"/>
            <a:ext cx="2751704" cy="430266"/>
          </a:xfrm>
          <a:custGeom>
            <a:avLst/>
            <a:gdLst/>
            <a:ahLst/>
            <a:cxnLst/>
            <a:rect l="l" t="t" r="r" b="b"/>
            <a:pathLst>
              <a:path w="5080068" h="794338">
                <a:moveTo>
                  <a:pt x="0" y="0"/>
                </a:moveTo>
                <a:lnTo>
                  <a:pt x="5080067" y="0"/>
                </a:lnTo>
                <a:lnTo>
                  <a:pt x="5080067" y="794337"/>
                </a:lnTo>
                <a:lnTo>
                  <a:pt x="0" y="794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078295" y="3252301"/>
            <a:ext cx="2306284" cy="1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5"/>
              </a:lnSpc>
              <a:spcBef>
                <a:spcPct val="0"/>
              </a:spcBef>
            </a:pPr>
            <a:r>
              <a:rPr lang="en-US" sz="813" spc="107">
                <a:solidFill>
                  <a:srgbClr val="000000"/>
                </a:solidFill>
                <a:latin typeface="Poppins"/>
              </a:rPr>
              <a:t>USERNAME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986448" y="2012962"/>
            <a:ext cx="1826563" cy="578202"/>
            <a:chOff x="0" y="28575"/>
            <a:chExt cx="4496155" cy="1423267"/>
          </a:xfrm>
        </p:grpSpPr>
        <p:sp>
          <p:nvSpPr>
            <p:cNvPr id="12" name="TextBox 12"/>
            <p:cNvSpPr txBox="1"/>
            <p:nvPr/>
          </p:nvSpPr>
          <p:spPr>
            <a:xfrm>
              <a:off x="48192" y="28575"/>
              <a:ext cx="4399771" cy="777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2366" spc="-42">
                  <a:solidFill>
                    <a:srgbClr val="000000"/>
                  </a:solidFill>
                  <a:latin typeface="Poppins"/>
                </a:rPr>
                <a:t>Login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94345"/>
              <a:ext cx="4496155" cy="357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4"/>
                </a:lnSpc>
              </a:pPr>
              <a:endParaRPr sz="596"/>
            </a:p>
          </p:txBody>
        </p:sp>
      </p:grpSp>
      <p:sp>
        <p:nvSpPr>
          <p:cNvPr id="14" name="Freeform 14"/>
          <p:cNvSpPr/>
          <p:nvPr/>
        </p:nvSpPr>
        <p:spPr>
          <a:xfrm>
            <a:off x="3918091" y="3728071"/>
            <a:ext cx="2751704" cy="430266"/>
          </a:xfrm>
          <a:custGeom>
            <a:avLst/>
            <a:gdLst/>
            <a:ahLst/>
            <a:cxnLst/>
            <a:rect l="l" t="t" r="r" b="b"/>
            <a:pathLst>
              <a:path w="5080068" h="794338">
                <a:moveTo>
                  <a:pt x="0" y="0"/>
                </a:moveTo>
                <a:lnTo>
                  <a:pt x="5080067" y="0"/>
                </a:lnTo>
                <a:lnTo>
                  <a:pt x="5080067" y="794338"/>
                </a:lnTo>
                <a:lnTo>
                  <a:pt x="0" y="79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078295" y="3872219"/>
            <a:ext cx="2306284" cy="1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5"/>
              </a:lnSpc>
              <a:spcBef>
                <a:spcPct val="0"/>
              </a:spcBef>
            </a:pPr>
            <a:r>
              <a:rPr lang="en-US" sz="813" spc="107">
                <a:solidFill>
                  <a:srgbClr val="000000"/>
                </a:solidFill>
                <a:latin typeface="Poppins"/>
              </a:rPr>
              <a:t>************</a:t>
            </a:r>
          </a:p>
        </p:txBody>
      </p:sp>
      <p:sp>
        <p:nvSpPr>
          <p:cNvPr id="16" name="Freeform 16"/>
          <p:cNvSpPr/>
          <p:nvPr/>
        </p:nvSpPr>
        <p:spPr>
          <a:xfrm>
            <a:off x="3855585" y="4349234"/>
            <a:ext cx="2751704" cy="430266"/>
          </a:xfrm>
          <a:custGeom>
            <a:avLst/>
            <a:gdLst/>
            <a:ahLst/>
            <a:cxnLst/>
            <a:rect l="l" t="t" r="r" b="b"/>
            <a:pathLst>
              <a:path w="5080068" h="794338">
                <a:moveTo>
                  <a:pt x="0" y="0"/>
                </a:moveTo>
                <a:lnTo>
                  <a:pt x="5080068" y="0"/>
                </a:lnTo>
                <a:lnTo>
                  <a:pt x="5080068" y="794338"/>
                </a:lnTo>
                <a:lnTo>
                  <a:pt x="0" y="794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899730" y="4481817"/>
            <a:ext cx="536426" cy="1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0"/>
              </a:lnSpc>
              <a:spcBef>
                <a:spcPct val="0"/>
              </a:spcBef>
            </a:pPr>
            <a:r>
              <a:rPr lang="en-US" sz="975" spc="128">
                <a:solidFill>
                  <a:srgbClr val="FFFFFF"/>
                </a:solidFill>
                <a:latin typeface="Poppins Bold"/>
              </a:rPr>
              <a:t>LOGIN</a:t>
            </a:r>
          </a:p>
        </p:txBody>
      </p:sp>
      <p:sp>
        <p:nvSpPr>
          <p:cNvPr id="18" name="Freeform 18"/>
          <p:cNvSpPr/>
          <p:nvPr/>
        </p:nvSpPr>
        <p:spPr>
          <a:xfrm rot="-5400000">
            <a:off x="2321624" y="3473133"/>
            <a:ext cx="1621008" cy="705923"/>
          </a:xfrm>
          <a:custGeom>
            <a:avLst/>
            <a:gdLst/>
            <a:ahLst/>
            <a:cxnLst/>
            <a:rect l="l" t="t" r="r" b="b"/>
            <a:pathLst>
              <a:path w="2992631" h="1303242">
                <a:moveTo>
                  <a:pt x="0" y="0"/>
                </a:moveTo>
                <a:lnTo>
                  <a:pt x="2992631" y="0"/>
                </a:lnTo>
                <a:lnTo>
                  <a:pt x="2992631" y="1303243"/>
                </a:lnTo>
                <a:lnTo>
                  <a:pt x="0" y="1303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5000"/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98468" y="710522"/>
            <a:ext cx="9315255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8"/>
              </a:lnSpc>
            </a:pPr>
            <a:r>
              <a:rPr lang="en-US" sz="3288" spc="16" dirty="0">
                <a:latin typeface="Bobby Jones Soft"/>
              </a:rPr>
              <a:t>warehouse ERP </a:t>
            </a:r>
          </a:p>
          <a:p>
            <a:pPr marL="0" lvl="1" algn="ctr">
              <a:lnSpc>
                <a:spcPts val="3288"/>
              </a:lnSpc>
            </a:pPr>
            <a:r>
              <a:rPr lang="en-US" sz="3288" spc="16" dirty="0">
                <a:latin typeface="Bobby Jones Soft"/>
              </a:rPr>
              <a:t>(enterprise resource planning)</a:t>
            </a:r>
          </a:p>
        </p:txBody>
      </p:sp>
      <p:sp>
        <p:nvSpPr>
          <p:cNvPr id="20" name="Freeform 20"/>
          <p:cNvSpPr/>
          <p:nvPr/>
        </p:nvSpPr>
        <p:spPr>
          <a:xfrm>
            <a:off x="6267090" y="3858465"/>
            <a:ext cx="234980" cy="169479"/>
          </a:xfrm>
          <a:custGeom>
            <a:avLst/>
            <a:gdLst/>
            <a:ahLst/>
            <a:cxnLst/>
            <a:rect l="l" t="t" r="r" b="b"/>
            <a:pathLst>
              <a:path w="433809" h="312884">
                <a:moveTo>
                  <a:pt x="0" y="0"/>
                </a:moveTo>
                <a:lnTo>
                  <a:pt x="433809" y="0"/>
                </a:lnTo>
                <a:lnTo>
                  <a:pt x="433809" y="312884"/>
                </a:lnTo>
                <a:lnTo>
                  <a:pt x="0" y="3128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78186" y="1641998"/>
            <a:ext cx="924941" cy="706319"/>
          </a:xfrm>
          <a:custGeom>
            <a:avLst/>
            <a:gdLst/>
            <a:ahLst/>
            <a:cxnLst/>
            <a:rect l="l" t="t" r="r" b="b"/>
            <a:pathLst>
              <a:path w="1707583" h="1303973">
                <a:moveTo>
                  <a:pt x="0" y="0"/>
                </a:moveTo>
                <a:lnTo>
                  <a:pt x="1707583" y="0"/>
                </a:lnTo>
                <a:lnTo>
                  <a:pt x="1707583" y="1303972"/>
                </a:lnTo>
                <a:lnTo>
                  <a:pt x="0" y="130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8608" y="3507555"/>
            <a:ext cx="834611" cy="898639"/>
          </a:xfrm>
          <a:custGeom>
            <a:avLst/>
            <a:gdLst/>
            <a:ahLst/>
            <a:cxnLst/>
            <a:rect l="l" t="t" r="r" b="b"/>
            <a:pathLst>
              <a:path w="1540820" h="1659026">
                <a:moveTo>
                  <a:pt x="0" y="0"/>
                </a:moveTo>
                <a:lnTo>
                  <a:pt x="1540820" y="0"/>
                </a:lnTo>
                <a:lnTo>
                  <a:pt x="1540820" y="1659026"/>
                </a:lnTo>
                <a:lnTo>
                  <a:pt x="0" y="165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91532" y="3891296"/>
            <a:ext cx="439857" cy="131158"/>
          </a:xfrm>
          <a:custGeom>
            <a:avLst/>
            <a:gdLst/>
            <a:ahLst/>
            <a:cxnLst/>
            <a:rect l="l" t="t" r="r" b="b"/>
            <a:pathLst>
              <a:path w="812044" h="242137">
                <a:moveTo>
                  <a:pt x="0" y="0"/>
                </a:moveTo>
                <a:lnTo>
                  <a:pt x="812044" y="0"/>
                </a:lnTo>
                <a:lnTo>
                  <a:pt x="812044" y="242137"/>
                </a:lnTo>
                <a:lnTo>
                  <a:pt x="0" y="2421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39701" y="1392215"/>
            <a:ext cx="6390625" cy="4701269"/>
            <a:chOff x="0" y="0"/>
            <a:chExt cx="9860221" cy="72536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860221" cy="7253681"/>
            </a:xfrm>
            <a:custGeom>
              <a:avLst/>
              <a:gdLst/>
              <a:ahLst/>
              <a:cxnLst/>
              <a:rect l="l" t="t" r="r" b="b"/>
              <a:pathLst>
                <a:path w="9860221" h="7253681">
                  <a:moveTo>
                    <a:pt x="22967" y="0"/>
                  </a:moveTo>
                  <a:lnTo>
                    <a:pt x="9837254" y="0"/>
                  </a:lnTo>
                  <a:cubicBezTo>
                    <a:pt x="9843345" y="0"/>
                    <a:pt x="9849186" y="2420"/>
                    <a:pt x="9853494" y="6727"/>
                  </a:cubicBezTo>
                  <a:cubicBezTo>
                    <a:pt x="9857801" y="11034"/>
                    <a:pt x="9860221" y="16876"/>
                    <a:pt x="9860221" y="22967"/>
                  </a:cubicBezTo>
                  <a:lnTo>
                    <a:pt x="9860221" y="7230714"/>
                  </a:lnTo>
                  <a:cubicBezTo>
                    <a:pt x="9860221" y="7243399"/>
                    <a:pt x="9849938" y="7253681"/>
                    <a:pt x="9837254" y="7253681"/>
                  </a:cubicBezTo>
                  <a:lnTo>
                    <a:pt x="22967" y="7253681"/>
                  </a:lnTo>
                  <a:cubicBezTo>
                    <a:pt x="16876" y="7253681"/>
                    <a:pt x="11034" y="7251261"/>
                    <a:pt x="6727" y="7246955"/>
                  </a:cubicBezTo>
                  <a:cubicBezTo>
                    <a:pt x="2420" y="7242647"/>
                    <a:pt x="0" y="7236806"/>
                    <a:pt x="0" y="7230714"/>
                  </a:cubicBezTo>
                  <a:lnTo>
                    <a:pt x="0" y="22967"/>
                  </a:lnTo>
                  <a:cubicBezTo>
                    <a:pt x="0" y="16876"/>
                    <a:pt x="2420" y="11034"/>
                    <a:pt x="6727" y="6727"/>
                  </a:cubicBezTo>
                  <a:cubicBezTo>
                    <a:pt x="11034" y="2420"/>
                    <a:pt x="16876" y="0"/>
                    <a:pt x="22967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860221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39702" y="1392215"/>
            <a:ext cx="1320113" cy="4701269"/>
            <a:chOff x="0" y="0"/>
            <a:chExt cx="1258923" cy="44833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4" name="Freeform 14"/>
          <p:cNvSpPr/>
          <p:nvPr/>
        </p:nvSpPr>
        <p:spPr>
          <a:xfrm>
            <a:off x="2262659" y="1508152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860485" y="2121601"/>
            <a:ext cx="1074188" cy="196280"/>
            <a:chOff x="0" y="0"/>
            <a:chExt cx="1381388" cy="25241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8" name="Freeform 18"/>
          <p:cNvSpPr/>
          <p:nvPr/>
        </p:nvSpPr>
        <p:spPr>
          <a:xfrm>
            <a:off x="4052243" y="2346233"/>
            <a:ext cx="1266399" cy="198019"/>
          </a:xfrm>
          <a:custGeom>
            <a:avLst/>
            <a:gdLst/>
            <a:ahLst/>
            <a:cxnLst/>
            <a:rect l="l" t="t" r="r" b="b"/>
            <a:pathLst>
              <a:path w="2337967" h="365573">
                <a:moveTo>
                  <a:pt x="0" y="0"/>
                </a:moveTo>
                <a:lnTo>
                  <a:pt x="2337967" y="0"/>
                </a:lnTo>
                <a:lnTo>
                  <a:pt x="2337967" y="365573"/>
                </a:lnTo>
                <a:lnTo>
                  <a:pt x="0" y="365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AutoShape 19"/>
          <p:cNvSpPr/>
          <p:nvPr/>
        </p:nvSpPr>
        <p:spPr>
          <a:xfrm>
            <a:off x="1811017" y="2019294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1858306" y="2616639"/>
            <a:ext cx="1074188" cy="196280"/>
            <a:chOff x="0" y="0"/>
            <a:chExt cx="1381388" cy="25241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860485" y="2368692"/>
            <a:ext cx="1074188" cy="196280"/>
            <a:chOff x="0" y="0"/>
            <a:chExt cx="1381388" cy="25241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886506" y="4081653"/>
            <a:ext cx="1266399" cy="772191"/>
            <a:chOff x="0" y="0"/>
            <a:chExt cx="825904" cy="50359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25904" cy="503597"/>
            </a:xfrm>
            <a:custGeom>
              <a:avLst/>
              <a:gdLst/>
              <a:ahLst/>
              <a:cxnLst/>
              <a:rect l="l" t="t" r="r" b="b"/>
              <a:pathLst>
                <a:path w="825904" h="503597">
                  <a:moveTo>
                    <a:pt x="109276" y="0"/>
                  </a:moveTo>
                  <a:lnTo>
                    <a:pt x="716628" y="0"/>
                  </a:lnTo>
                  <a:cubicBezTo>
                    <a:pt x="776979" y="0"/>
                    <a:pt x="825904" y="48924"/>
                    <a:pt x="825904" y="109276"/>
                  </a:cubicBezTo>
                  <a:lnTo>
                    <a:pt x="825904" y="394322"/>
                  </a:lnTo>
                  <a:cubicBezTo>
                    <a:pt x="825904" y="454673"/>
                    <a:pt x="776979" y="503597"/>
                    <a:pt x="716628" y="503597"/>
                  </a:cubicBezTo>
                  <a:lnTo>
                    <a:pt x="109276" y="503597"/>
                  </a:lnTo>
                  <a:cubicBezTo>
                    <a:pt x="48924" y="503597"/>
                    <a:pt x="0" y="454673"/>
                    <a:pt x="0" y="394322"/>
                  </a:cubicBezTo>
                  <a:lnTo>
                    <a:pt x="0" y="109276"/>
                  </a:lnTo>
                  <a:cubicBezTo>
                    <a:pt x="0" y="48924"/>
                    <a:pt x="48924" y="0"/>
                    <a:pt x="109276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25904" cy="541697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886506" y="4081653"/>
            <a:ext cx="1266399" cy="262263"/>
            <a:chOff x="0" y="0"/>
            <a:chExt cx="825904" cy="17103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25904" cy="171039"/>
            </a:xfrm>
            <a:custGeom>
              <a:avLst/>
              <a:gdLst/>
              <a:ahLst/>
              <a:cxnLst/>
              <a:rect l="l" t="t" r="r" b="b"/>
              <a:pathLst>
                <a:path w="825904" h="171039">
                  <a:moveTo>
                    <a:pt x="66228" y="0"/>
                  </a:moveTo>
                  <a:lnTo>
                    <a:pt x="759676" y="0"/>
                  </a:lnTo>
                  <a:cubicBezTo>
                    <a:pt x="777241" y="0"/>
                    <a:pt x="794086" y="6978"/>
                    <a:pt x="806506" y="19398"/>
                  </a:cubicBezTo>
                  <a:cubicBezTo>
                    <a:pt x="818926" y="31818"/>
                    <a:pt x="825904" y="48663"/>
                    <a:pt x="825904" y="66228"/>
                  </a:cubicBezTo>
                  <a:lnTo>
                    <a:pt x="825904" y="104811"/>
                  </a:lnTo>
                  <a:cubicBezTo>
                    <a:pt x="825904" y="141388"/>
                    <a:pt x="796252" y="171039"/>
                    <a:pt x="759676" y="171039"/>
                  </a:cubicBezTo>
                  <a:lnTo>
                    <a:pt x="66228" y="171039"/>
                  </a:lnTo>
                  <a:cubicBezTo>
                    <a:pt x="29651" y="171039"/>
                    <a:pt x="0" y="141388"/>
                    <a:pt x="0" y="104811"/>
                  </a:cubicBezTo>
                  <a:lnTo>
                    <a:pt x="0" y="66228"/>
                  </a:lnTo>
                  <a:cubicBezTo>
                    <a:pt x="0" y="29651"/>
                    <a:pt x="29651" y="0"/>
                    <a:pt x="66228" y="0"/>
                  </a:cubicBezTo>
                  <a:close/>
                </a:path>
              </a:pathLst>
            </a:custGeom>
            <a:solidFill>
              <a:srgbClr val="ECECEC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25904" cy="20913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2" name="Freeform 32"/>
          <p:cNvSpPr/>
          <p:nvPr/>
        </p:nvSpPr>
        <p:spPr>
          <a:xfrm rot="-10800000">
            <a:off x="5004600" y="4178000"/>
            <a:ext cx="80215" cy="69568"/>
          </a:xfrm>
          <a:custGeom>
            <a:avLst/>
            <a:gdLst/>
            <a:ahLst/>
            <a:cxnLst/>
            <a:rect l="l" t="t" r="r" b="b"/>
            <a:pathLst>
              <a:path w="148089" h="128434">
                <a:moveTo>
                  <a:pt x="0" y="0"/>
                </a:moveTo>
                <a:lnTo>
                  <a:pt x="148089" y="0"/>
                </a:lnTo>
                <a:lnTo>
                  <a:pt x="148089" y="128434"/>
                </a:lnTo>
                <a:lnTo>
                  <a:pt x="0" y="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3" name="AutoShape 33"/>
          <p:cNvSpPr/>
          <p:nvPr/>
        </p:nvSpPr>
        <p:spPr>
          <a:xfrm flipV="1">
            <a:off x="3397314" y="3207709"/>
            <a:ext cx="4339551" cy="2953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3558904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3397313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3397314" y="3392707"/>
            <a:ext cx="4339551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7" name="Group 37"/>
          <p:cNvGrpSpPr/>
          <p:nvPr/>
        </p:nvGrpSpPr>
        <p:grpSpPr>
          <a:xfrm>
            <a:off x="3597291" y="3436387"/>
            <a:ext cx="1082992" cy="197470"/>
            <a:chOff x="0" y="0"/>
            <a:chExt cx="706292" cy="12878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706292" cy="128783"/>
            </a:xfrm>
            <a:custGeom>
              <a:avLst/>
              <a:gdLst/>
              <a:ahLst/>
              <a:cxnLst/>
              <a:rect l="l" t="t" r="r" b="b"/>
              <a:pathLst>
                <a:path w="706292" h="128783">
                  <a:moveTo>
                    <a:pt x="64392" y="0"/>
                  </a:moveTo>
                  <a:lnTo>
                    <a:pt x="641900" y="0"/>
                  </a:lnTo>
                  <a:cubicBezTo>
                    <a:pt x="677463" y="0"/>
                    <a:pt x="706292" y="28829"/>
                    <a:pt x="706292" y="64392"/>
                  </a:cubicBezTo>
                  <a:lnTo>
                    <a:pt x="706292" y="64392"/>
                  </a:lnTo>
                  <a:cubicBezTo>
                    <a:pt x="706292" y="99954"/>
                    <a:pt x="677463" y="128783"/>
                    <a:pt x="641900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706292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0" name="AutoShape 40"/>
          <p:cNvSpPr/>
          <p:nvPr/>
        </p:nvSpPr>
        <p:spPr>
          <a:xfrm>
            <a:off x="4724575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1" name="Group 41"/>
          <p:cNvGrpSpPr/>
          <p:nvPr/>
        </p:nvGrpSpPr>
        <p:grpSpPr>
          <a:xfrm>
            <a:off x="4768868" y="3421112"/>
            <a:ext cx="1712531" cy="197470"/>
            <a:chOff x="0" y="0"/>
            <a:chExt cx="1116857" cy="12878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116857" cy="128783"/>
            </a:xfrm>
            <a:custGeom>
              <a:avLst/>
              <a:gdLst/>
              <a:ahLst/>
              <a:cxnLst/>
              <a:rect l="l" t="t" r="r" b="b"/>
              <a:pathLst>
                <a:path w="1116857" h="128783">
                  <a:moveTo>
                    <a:pt x="64392" y="0"/>
                  </a:moveTo>
                  <a:lnTo>
                    <a:pt x="1052465" y="0"/>
                  </a:lnTo>
                  <a:cubicBezTo>
                    <a:pt x="1069543" y="0"/>
                    <a:pt x="1085921" y="6784"/>
                    <a:pt x="1097997" y="18860"/>
                  </a:cubicBezTo>
                  <a:cubicBezTo>
                    <a:pt x="1110073" y="30936"/>
                    <a:pt x="1116857" y="47314"/>
                    <a:pt x="1116857" y="64392"/>
                  </a:cubicBezTo>
                  <a:lnTo>
                    <a:pt x="1116857" y="64392"/>
                  </a:lnTo>
                  <a:cubicBezTo>
                    <a:pt x="1116857" y="99954"/>
                    <a:pt x="1088027" y="128783"/>
                    <a:pt x="1052465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1116857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4" name="AutoShape 44"/>
          <p:cNvSpPr/>
          <p:nvPr/>
        </p:nvSpPr>
        <p:spPr>
          <a:xfrm>
            <a:off x="6525691" y="3197008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" name="Group 45"/>
          <p:cNvGrpSpPr/>
          <p:nvPr/>
        </p:nvGrpSpPr>
        <p:grpSpPr>
          <a:xfrm>
            <a:off x="6569983" y="3421112"/>
            <a:ext cx="396600" cy="197470"/>
            <a:chOff x="0" y="0"/>
            <a:chExt cx="258649" cy="12878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58649" cy="128783"/>
            </a:xfrm>
            <a:custGeom>
              <a:avLst/>
              <a:gdLst/>
              <a:ahLst/>
              <a:cxnLst/>
              <a:rect l="l" t="t" r="r" b="b"/>
              <a:pathLst>
                <a:path w="258649" h="128783">
                  <a:moveTo>
                    <a:pt x="64392" y="0"/>
                  </a:moveTo>
                  <a:lnTo>
                    <a:pt x="194258" y="0"/>
                  </a:lnTo>
                  <a:cubicBezTo>
                    <a:pt x="229820" y="0"/>
                    <a:pt x="258649" y="28829"/>
                    <a:pt x="258649" y="64392"/>
                  </a:cubicBezTo>
                  <a:lnTo>
                    <a:pt x="258649" y="64392"/>
                  </a:lnTo>
                  <a:cubicBezTo>
                    <a:pt x="258649" y="99954"/>
                    <a:pt x="229820" y="128783"/>
                    <a:pt x="194258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258649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8" name="AutoShape 48"/>
          <p:cNvSpPr/>
          <p:nvPr/>
        </p:nvSpPr>
        <p:spPr>
          <a:xfrm>
            <a:off x="7012715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9" name="Group 49"/>
          <p:cNvGrpSpPr/>
          <p:nvPr/>
        </p:nvGrpSpPr>
        <p:grpSpPr>
          <a:xfrm>
            <a:off x="7046621" y="3421112"/>
            <a:ext cx="396600" cy="197470"/>
            <a:chOff x="0" y="0"/>
            <a:chExt cx="258649" cy="12878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58649" cy="128783"/>
            </a:xfrm>
            <a:custGeom>
              <a:avLst/>
              <a:gdLst/>
              <a:ahLst/>
              <a:cxnLst/>
              <a:rect l="l" t="t" r="r" b="b"/>
              <a:pathLst>
                <a:path w="258649" h="128783">
                  <a:moveTo>
                    <a:pt x="64392" y="0"/>
                  </a:moveTo>
                  <a:lnTo>
                    <a:pt x="194258" y="0"/>
                  </a:lnTo>
                  <a:cubicBezTo>
                    <a:pt x="229820" y="0"/>
                    <a:pt x="258649" y="28829"/>
                    <a:pt x="258649" y="64392"/>
                  </a:cubicBezTo>
                  <a:lnTo>
                    <a:pt x="258649" y="64392"/>
                  </a:lnTo>
                  <a:cubicBezTo>
                    <a:pt x="258649" y="99954"/>
                    <a:pt x="229820" y="128783"/>
                    <a:pt x="194258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258649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2" name="AutoShape 52"/>
          <p:cNvSpPr/>
          <p:nvPr/>
        </p:nvSpPr>
        <p:spPr>
          <a:xfrm>
            <a:off x="7462093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V="1">
            <a:off x="3256795" y="2919435"/>
            <a:ext cx="4653120" cy="8867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>
            <a:off x="7909915" y="2919435"/>
            <a:ext cx="2953" cy="1052956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V="1">
            <a:off x="3259744" y="3972391"/>
            <a:ext cx="4653124" cy="5914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>
            <a:off x="7736864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7" name="Group 57"/>
          <p:cNvGrpSpPr/>
          <p:nvPr/>
        </p:nvGrpSpPr>
        <p:grpSpPr>
          <a:xfrm>
            <a:off x="7501034" y="3421112"/>
            <a:ext cx="208801" cy="197470"/>
            <a:chOff x="0" y="0"/>
            <a:chExt cx="136173" cy="12878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36173" cy="128783"/>
            </a:xfrm>
            <a:custGeom>
              <a:avLst/>
              <a:gdLst/>
              <a:ahLst/>
              <a:cxnLst/>
              <a:rect l="l" t="t" r="r" b="b"/>
              <a:pathLst>
                <a:path w="136173" h="128783">
                  <a:moveTo>
                    <a:pt x="64392" y="0"/>
                  </a:moveTo>
                  <a:lnTo>
                    <a:pt x="71782" y="0"/>
                  </a:lnTo>
                  <a:cubicBezTo>
                    <a:pt x="107344" y="0"/>
                    <a:pt x="136173" y="28829"/>
                    <a:pt x="136173" y="64392"/>
                  </a:cubicBezTo>
                  <a:lnTo>
                    <a:pt x="136173" y="64392"/>
                  </a:lnTo>
                  <a:cubicBezTo>
                    <a:pt x="136173" y="99954"/>
                    <a:pt x="107344" y="128783"/>
                    <a:pt x="71782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FA4545"/>
            </a:solidFill>
            <a:ln cap="rnd">
              <a:noFill/>
              <a:prstDash val="solid"/>
              <a:round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38100"/>
              <a:ext cx="136173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0" name="Freeform 60"/>
          <p:cNvSpPr/>
          <p:nvPr/>
        </p:nvSpPr>
        <p:spPr>
          <a:xfrm>
            <a:off x="7566248" y="3467934"/>
            <a:ext cx="78373" cy="94529"/>
          </a:xfrm>
          <a:custGeom>
            <a:avLst/>
            <a:gdLst/>
            <a:ahLst/>
            <a:cxnLst/>
            <a:rect l="l" t="t" r="r" b="b"/>
            <a:pathLst>
              <a:path w="144689" h="174515">
                <a:moveTo>
                  <a:pt x="0" y="0"/>
                </a:moveTo>
                <a:lnTo>
                  <a:pt x="144689" y="0"/>
                </a:lnTo>
                <a:lnTo>
                  <a:pt x="144689" y="174516"/>
                </a:lnTo>
                <a:lnTo>
                  <a:pt x="0" y="1745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61" name="AutoShape 61"/>
          <p:cNvSpPr/>
          <p:nvPr/>
        </p:nvSpPr>
        <p:spPr>
          <a:xfrm flipH="1">
            <a:off x="3260906" y="2928310"/>
            <a:ext cx="2953" cy="1052956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2" name="Group 62"/>
          <p:cNvGrpSpPr/>
          <p:nvPr/>
        </p:nvGrpSpPr>
        <p:grpSpPr>
          <a:xfrm>
            <a:off x="3398991" y="2966689"/>
            <a:ext cx="198300" cy="197470"/>
            <a:chOff x="0" y="0"/>
            <a:chExt cx="129325" cy="128783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29325" cy="128783"/>
            </a:xfrm>
            <a:custGeom>
              <a:avLst/>
              <a:gdLst/>
              <a:ahLst/>
              <a:cxnLst/>
              <a:rect l="l" t="t" r="r" b="b"/>
              <a:pathLst>
                <a:path w="129325" h="128783">
                  <a:moveTo>
                    <a:pt x="64392" y="0"/>
                  </a:moveTo>
                  <a:lnTo>
                    <a:pt x="64933" y="0"/>
                  </a:lnTo>
                  <a:cubicBezTo>
                    <a:pt x="82011" y="0"/>
                    <a:pt x="98389" y="6784"/>
                    <a:pt x="110465" y="18860"/>
                  </a:cubicBezTo>
                  <a:cubicBezTo>
                    <a:pt x="122540" y="30936"/>
                    <a:pt x="129325" y="47314"/>
                    <a:pt x="129325" y="64392"/>
                  </a:cubicBezTo>
                  <a:lnTo>
                    <a:pt x="129325" y="64392"/>
                  </a:lnTo>
                  <a:cubicBezTo>
                    <a:pt x="129325" y="99954"/>
                    <a:pt x="100495" y="128783"/>
                    <a:pt x="64933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29325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5" name="Freeform 65"/>
          <p:cNvSpPr/>
          <p:nvPr/>
        </p:nvSpPr>
        <p:spPr>
          <a:xfrm>
            <a:off x="3451418" y="3018700"/>
            <a:ext cx="93447" cy="93447"/>
          </a:xfrm>
          <a:custGeom>
            <a:avLst/>
            <a:gdLst/>
            <a:ahLst/>
            <a:cxnLst/>
            <a:rect l="l" t="t" r="r" b="b"/>
            <a:pathLst>
              <a:path w="172517" h="172517">
                <a:moveTo>
                  <a:pt x="0" y="0"/>
                </a:moveTo>
                <a:lnTo>
                  <a:pt x="172517" y="0"/>
                </a:lnTo>
                <a:lnTo>
                  <a:pt x="172517" y="172517"/>
                </a:lnTo>
                <a:lnTo>
                  <a:pt x="0" y="1725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66" name="AutoShape 66"/>
          <p:cNvSpPr/>
          <p:nvPr/>
        </p:nvSpPr>
        <p:spPr>
          <a:xfrm>
            <a:off x="3886513" y="4546088"/>
            <a:ext cx="1263612" cy="2952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Freeform 67"/>
          <p:cNvSpPr/>
          <p:nvPr/>
        </p:nvSpPr>
        <p:spPr>
          <a:xfrm rot="-10800000">
            <a:off x="5004600" y="5032869"/>
            <a:ext cx="80215" cy="69568"/>
          </a:xfrm>
          <a:custGeom>
            <a:avLst/>
            <a:gdLst/>
            <a:ahLst/>
            <a:cxnLst/>
            <a:rect l="l" t="t" r="r" b="b"/>
            <a:pathLst>
              <a:path w="148089" h="128434">
                <a:moveTo>
                  <a:pt x="0" y="0"/>
                </a:moveTo>
                <a:lnTo>
                  <a:pt x="148089" y="0"/>
                </a:lnTo>
                <a:lnTo>
                  <a:pt x="148089" y="128434"/>
                </a:lnTo>
                <a:lnTo>
                  <a:pt x="0" y="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68" name="Group 68"/>
          <p:cNvGrpSpPr/>
          <p:nvPr/>
        </p:nvGrpSpPr>
        <p:grpSpPr>
          <a:xfrm>
            <a:off x="6768282" y="5609978"/>
            <a:ext cx="988607" cy="298824"/>
            <a:chOff x="0" y="0"/>
            <a:chExt cx="644737" cy="194883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644737" cy="194883"/>
            </a:xfrm>
            <a:custGeom>
              <a:avLst/>
              <a:gdLst/>
              <a:ahLst/>
              <a:cxnLst/>
              <a:rect l="l" t="t" r="r" b="b"/>
              <a:pathLst>
                <a:path w="644737" h="194883">
                  <a:moveTo>
                    <a:pt x="97442" y="0"/>
                  </a:moveTo>
                  <a:lnTo>
                    <a:pt x="547295" y="0"/>
                  </a:lnTo>
                  <a:cubicBezTo>
                    <a:pt x="601111" y="0"/>
                    <a:pt x="644737" y="43626"/>
                    <a:pt x="644737" y="97442"/>
                  </a:cubicBezTo>
                  <a:lnTo>
                    <a:pt x="644737" y="97442"/>
                  </a:lnTo>
                  <a:cubicBezTo>
                    <a:pt x="644737" y="151257"/>
                    <a:pt x="601111" y="194883"/>
                    <a:pt x="547295" y="194883"/>
                  </a:cubicBezTo>
                  <a:lnTo>
                    <a:pt x="97442" y="194883"/>
                  </a:lnTo>
                  <a:cubicBezTo>
                    <a:pt x="43626" y="194883"/>
                    <a:pt x="0" y="151257"/>
                    <a:pt x="0" y="97442"/>
                  </a:cubicBezTo>
                  <a:lnTo>
                    <a:pt x="0" y="97442"/>
                  </a:lnTo>
                  <a:cubicBezTo>
                    <a:pt x="0" y="43626"/>
                    <a:pt x="43626" y="0"/>
                    <a:pt x="9744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70" name="TextBox 70"/>
            <p:cNvSpPr txBox="1"/>
            <p:nvPr/>
          </p:nvSpPr>
          <p:spPr>
            <a:xfrm>
              <a:off x="0" y="-28575"/>
              <a:ext cx="644737" cy="223458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85"/>
                </a:lnSpc>
                <a:spcBef>
                  <a:spcPct val="0"/>
                </a:spcBef>
              </a:pPr>
              <a:r>
                <a:rPr lang="en-US" sz="704">
                  <a:solidFill>
                    <a:srgbClr val="FFFFFF"/>
                  </a:solidFill>
                  <a:latin typeface="Lora"/>
                </a:rPr>
                <a:t>SUBMIT</a:t>
              </a:r>
            </a:p>
          </p:txBody>
        </p:sp>
      </p:grpSp>
      <p:sp>
        <p:nvSpPr>
          <p:cNvPr id="71" name="Freeform 71"/>
          <p:cNvSpPr/>
          <p:nvPr/>
        </p:nvSpPr>
        <p:spPr>
          <a:xfrm rot="5400000">
            <a:off x="334410" y="2788223"/>
            <a:ext cx="663007" cy="197696"/>
          </a:xfrm>
          <a:custGeom>
            <a:avLst/>
            <a:gdLst/>
            <a:ahLst/>
            <a:cxnLst/>
            <a:rect l="l" t="t" r="r" b="b"/>
            <a:pathLst>
              <a:path w="1224012" h="364978">
                <a:moveTo>
                  <a:pt x="0" y="0"/>
                </a:moveTo>
                <a:lnTo>
                  <a:pt x="1224012" y="0"/>
                </a:lnTo>
                <a:lnTo>
                  <a:pt x="1224012" y="364978"/>
                </a:lnTo>
                <a:lnTo>
                  <a:pt x="0" y="3649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72"/>
          <p:cNvSpPr/>
          <p:nvPr/>
        </p:nvSpPr>
        <p:spPr>
          <a:xfrm>
            <a:off x="8330562" y="3086519"/>
            <a:ext cx="281856" cy="84044"/>
          </a:xfrm>
          <a:custGeom>
            <a:avLst/>
            <a:gdLst/>
            <a:ahLst/>
            <a:cxnLst/>
            <a:rect l="l" t="t" r="r" b="b"/>
            <a:pathLst>
              <a:path w="520349" h="155159">
                <a:moveTo>
                  <a:pt x="0" y="0"/>
                </a:moveTo>
                <a:lnTo>
                  <a:pt x="520349" y="0"/>
                </a:lnTo>
                <a:lnTo>
                  <a:pt x="520349" y="155159"/>
                </a:lnTo>
                <a:lnTo>
                  <a:pt x="0" y="1551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3" name="Freeform 73"/>
          <p:cNvSpPr/>
          <p:nvPr/>
        </p:nvSpPr>
        <p:spPr>
          <a:xfrm>
            <a:off x="8946654" y="2594917"/>
            <a:ext cx="815331" cy="1009813"/>
          </a:xfrm>
          <a:custGeom>
            <a:avLst/>
            <a:gdLst/>
            <a:ahLst/>
            <a:cxnLst/>
            <a:rect l="l" t="t" r="r" b="b"/>
            <a:pathLst>
              <a:path w="1505226" h="1864271">
                <a:moveTo>
                  <a:pt x="0" y="0"/>
                </a:moveTo>
                <a:lnTo>
                  <a:pt x="1505226" y="0"/>
                </a:lnTo>
                <a:lnTo>
                  <a:pt x="1505226" y="1864270"/>
                </a:lnTo>
                <a:lnTo>
                  <a:pt x="0" y="186427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74" name="TextBox 74"/>
          <p:cNvSpPr txBox="1"/>
          <p:nvPr/>
        </p:nvSpPr>
        <p:spPr>
          <a:xfrm>
            <a:off x="3901506" y="768583"/>
            <a:ext cx="1863655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Receiving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817697" y="1878531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3266812" y="2406724"/>
            <a:ext cx="1587449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 Bold"/>
              </a:rPr>
              <a:t>Total Weight (kg)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3269765" y="2793034"/>
            <a:ext cx="1587449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 Bold"/>
              </a:rPr>
              <a:t>Description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955888" y="2148864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953708" y="2643903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955887" y="2395955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3272717" y="4218917"/>
            <a:ext cx="39815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 Bold"/>
              </a:rPr>
              <a:t>Size Box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3980478" y="4401035"/>
            <a:ext cx="244000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1A1A1A"/>
                </a:solidFill>
                <a:latin typeface="Lora"/>
              </a:rPr>
              <a:t>Long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3996476" y="4641336"/>
            <a:ext cx="281289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1A1A1A"/>
                </a:solidFill>
                <a:latin typeface="Lora"/>
              </a:rPr>
              <a:t>Short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3646150" y="3250224"/>
            <a:ext cx="609480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Reference No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3447135" y="3253910"/>
            <a:ext cx="71822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#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3447135" y="3472073"/>
            <a:ext cx="71822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1.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4857452" y="3260576"/>
            <a:ext cx="609480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Material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6569983" y="3260576"/>
            <a:ext cx="165164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Qty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7072041" y="3265736"/>
            <a:ext cx="258489" cy="7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9"/>
              </a:lnSpc>
              <a:spcBef>
                <a:spcPct val="0"/>
              </a:spcBef>
            </a:pPr>
            <a:r>
              <a:rPr lang="en-US" sz="541" spc="71">
                <a:solidFill>
                  <a:srgbClr val="000000"/>
                </a:solidFill>
                <a:latin typeface="Lora"/>
              </a:rPr>
              <a:t>UOM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7555600" y="3279423"/>
            <a:ext cx="49835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"/>
              </a:lnSpc>
              <a:spcBef>
                <a:spcPct val="0"/>
              </a:spcBef>
            </a:pPr>
            <a:r>
              <a:rPr lang="en-US" sz="373" spc="49">
                <a:solidFill>
                  <a:srgbClr val="000000"/>
                </a:solidFill>
                <a:latin typeface="Lora"/>
              </a:rPr>
              <a:t>#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3472695" y="3791859"/>
            <a:ext cx="12164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...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4679166" y="3791859"/>
            <a:ext cx="12164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...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6467147" y="3791859"/>
            <a:ext cx="12164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...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6922025" y="3801768"/>
            <a:ext cx="12164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...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3950889" y="4165009"/>
            <a:ext cx="590586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1A1A1A"/>
                </a:solidFill>
                <a:latin typeface="Lora"/>
              </a:rPr>
              <a:t>Select size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4702239" y="1558711"/>
            <a:ext cx="1845788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RECEIVING MATERIAL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3146678" y="5903642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grpSp>
        <p:nvGrpSpPr>
          <p:cNvPr id="98" name="Group 98"/>
          <p:cNvGrpSpPr/>
          <p:nvPr/>
        </p:nvGrpSpPr>
        <p:grpSpPr>
          <a:xfrm>
            <a:off x="1862664" y="2864513"/>
            <a:ext cx="1074188" cy="196280"/>
            <a:chOff x="0" y="0"/>
            <a:chExt cx="1381388" cy="252412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00" name="TextBox 10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1858306" y="3120434"/>
            <a:ext cx="1074188" cy="196280"/>
            <a:chOff x="0" y="0"/>
            <a:chExt cx="1381388" cy="252412"/>
          </a:xfrm>
        </p:grpSpPr>
        <p:sp>
          <p:nvSpPr>
            <p:cNvPr id="102" name="Freeform 102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03" name="TextBox 103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04" name="TextBox 104"/>
          <p:cNvSpPr txBox="1"/>
          <p:nvPr/>
        </p:nvSpPr>
        <p:spPr>
          <a:xfrm>
            <a:off x="1955888" y="2885150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Re-packing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1953708" y="3143113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106" name="Freeform 106"/>
          <p:cNvSpPr/>
          <p:nvPr/>
        </p:nvSpPr>
        <p:spPr>
          <a:xfrm>
            <a:off x="7709835" y="1563870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grpSp>
        <p:nvGrpSpPr>
          <p:cNvPr id="107" name="Group 107"/>
          <p:cNvGrpSpPr/>
          <p:nvPr/>
        </p:nvGrpSpPr>
        <p:grpSpPr>
          <a:xfrm>
            <a:off x="7804683" y="1567924"/>
            <a:ext cx="101534" cy="96184"/>
            <a:chOff x="0" y="0"/>
            <a:chExt cx="858018" cy="812800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109" name="TextBox 109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0" name="TextBox 110"/>
          <p:cNvSpPr txBox="1"/>
          <p:nvPr/>
        </p:nvSpPr>
        <p:spPr>
          <a:xfrm>
            <a:off x="7821177" y="1591970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6190589" y="1751467"/>
            <a:ext cx="1644256" cy="886783"/>
            <a:chOff x="0" y="0"/>
            <a:chExt cx="1072330" cy="578330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113" name="TextBox 113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4" name="AutoShape 114"/>
          <p:cNvSpPr/>
          <p:nvPr/>
        </p:nvSpPr>
        <p:spPr>
          <a:xfrm>
            <a:off x="6190589" y="1968426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5" name="Freeform 115"/>
          <p:cNvSpPr/>
          <p:nvPr/>
        </p:nvSpPr>
        <p:spPr>
          <a:xfrm>
            <a:off x="6250220" y="2071304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8" y="0"/>
                </a:lnTo>
                <a:lnTo>
                  <a:pt x="239808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16" name="TextBox 116"/>
          <p:cNvSpPr txBox="1"/>
          <p:nvPr/>
        </p:nvSpPr>
        <p:spPr>
          <a:xfrm>
            <a:off x="6649039" y="1818780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6425206" y="2087603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7416552" y="2136253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119" name="Freeform 119"/>
          <p:cNvSpPr/>
          <p:nvPr/>
        </p:nvSpPr>
        <p:spPr>
          <a:xfrm>
            <a:off x="6250220" y="2296814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8" y="0"/>
                </a:lnTo>
                <a:lnTo>
                  <a:pt x="239808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20" name="TextBox 120"/>
          <p:cNvSpPr txBox="1"/>
          <p:nvPr/>
        </p:nvSpPr>
        <p:spPr>
          <a:xfrm>
            <a:off x="6425206" y="2313113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7428929" y="2361762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122" name="AutoShape 122"/>
          <p:cNvSpPr/>
          <p:nvPr/>
        </p:nvSpPr>
        <p:spPr>
          <a:xfrm>
            <a:off x="6190577" y="2240061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3" name="Group 123"/>
          <p:cNvGrpSpPr/>
          <p:nvPr/>
        </p:nvGrpSpPr>
        <p:grpSpPr>
          <a:xfrm>
            <a:off x="1858306" y="3387441"/>
            <a:ext cx="1074188" cy="196280"/>
            <a:chOff x="0" y="0"/>
            <a:chExt cx="1381388" cy="252412"/>
          </a:xfrm>
        </p:grpSpPr>
        <p:sp>
          <p:nvSpPr>
            <p:cNvPr id="124" name="Freeform 12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25" name="TextBox 12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26" name="TextBox 126"/>
          <p:cNvSpPr txBox="1"/>
          <p:nvPr/>
        </p:nvSpPr>
        <p:spPr>
          <a:xfrm>
            <a:off x="1953708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749077" y="-281696"/>
            <a:ext cx="1637399" cy="1481846"/>
          </a:xfrm>
          <a:custGeom>
            <a:avLst/>
            <a:gdLst/>
            <a:ahLst/>
            <a:cxnLst/>
            <a:rect l="l" t="t" r="r" b="b"/>
            <a:pathLst>
              <a:path w="3022891" h="2735716">
                <a:moveTo>
                  <a:pt x="0" y="0"/>
                </a:moveTo>
                <a:lnTo>
                  <a:pt x="3022890" y="0"/>
                </a:lnTo>
                <a:lnTo>
                  <a:pt x="3022890" y="2735716"/>
                </a:lnTo>
                <a:lnTo>
                  <a:pt x="0" y="2735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78150" y="642938"/>
            <a:ext cx="327850" cy="683021"/>
          </a:xfrm>
          <a:custGeom>
            <a:avLst/>
            <a:gdLst/>
            <a:ahLst/>
            <a:cxnLst/>
            <a:rect l="l" t="t" r="r" b="b"/>
            <a:pathLst>
              <a:path w="605262" h="1260962">
                <a:moveTo>
                  <a:pt x="0" y="0"/>
                </a:moveTo>
                <a:lnTo>
                  <a:pt x="605262" y="0"/>
                </a:lnTo>
                <a:lnTo>
                  <a:pt x="605262" y="1260962"/>
                </a:lnTo>
                <a:lnTo>
                  <a:pt x="0" y="126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78186" y="1641998"/>
            <a:ext cx="924941" cy="706319"/>
          </a:xfrm>
          <a:custGeom>
            <a:avLst/>
            <a:gdLst/>
            <a:ahLst/>
            <a:cxnLst/>
            <a:rect l="l" t="t" r="r" b="b"/>
            <a:pathLst>
              <a:path w="1707583" h="1303973">
                <a:moveTo>
                  <a:pt x="0" y="0"/>
                </a:moveTo>
                <a:lnTo>
                  <a:pt x="1707583" y="0"/>
                </a:lnTo>
                <a:lnTo>
                  <a:pt x="1707583" y="1303972"/>
                </a:lnTo>
                <a:lnTo>
                  <a:pt x="0" y="13039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8608" y="3507555"/>
            <a:ext cx="834611" cy="898639"/>
          </a:xfrm>
          <a:custGeom>
            <a:avLst/>
            <a:gdLst/>
            <a:ahLst/>
            <a:cxnLst/>
            <a:rect l="l" t="t" r="r" b="b"/>
            <a:pathLst>
              <a:path w="1540820" h="1659026">
                <a:moveTo>
                  <a:pt x="0" y="0"/>
                </a:moveTo>
                <a:lnTo>
                  <a:pt x="1540820" y="0"/>
                </a:lnTo>
                <a:lnTo>
                  <a:pt x="1540820" y="1659026"/>
                </a:lnTo>
                <a:lnTo>
                  <a:pt x="0" y="16590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91532" y="3891296"/>
            <a:ext cx="439857" cy="131158"/>
          </a:xfrm>
          <a:custGeom>
            <a:avLst/>
            <a:gdLst/>
            <a:ahLst/>
            <a:cxnLst/>
            <a:rect l="l" t="t" r="r" b="b"/>
            <a:pathLst>
              <a:path w="812044" h="242137">
                <a:moveTo>
                  <a:pt x="0" y="0"/>
                </a:moveTo>
                <a:lnTo>
                  <a:pt x="812044" y="0"/>
                </a:lnTo>
                <a:lnTo>
                  <a:pt x="812044" y="242137"/>
                </a:lnTo>
                <a:lnTo>
                  <a:pt x="0" y="2421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90380" y="1406941"/>
            <a:ext cx="6448388" cy="4701269"/>
            <a:chOff x="0" y="0"/>
            <a:chExt cx="9949346" cy="72536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949345" cy="7253681"/>
            </a:xfrm>
            <a:custGeom>
              <a:avLst/>
              <a:gdLst/>
              <a:ahLst/>
              <a:cxnLst/>
              <a:rect l="l" t="t" r="r" b="b"/>
              <a:pathLst>
                <a:path w="9949345" h="7253681">
                  <a:moveTo>
                    <a:pt x="22761" y="0"/>
                  </a:moveTo>
                  <a:lnTo>
                    <a:pt x="9926584" y="0"/>
                  </a:lnTo>
                  <a:cubicBezTo>
                    <a:pt x="9939155" y="0"/>
                    <a:pt x="9949345" y="10191"/>
                    <a:pt x="9949345" y="22761"/>
                  </a:cubicBezTo>
                  <a:lnTo>
                    <a:pt x="9949345" y="7230920"/>
                  </a:lnTo>
                  <a:cubicBezTo>
                    <a:pt x="9949345" y="7243490"/>
                    <a:pt x="9939155" y="7253681"/>
                    <a:pt x="9926584" y="7253681"/>
                  </a:cubicBezTo>
                  <a:lnTo>
                    <a:pt x="22761" y="7253681"/>
                  </a:lnTo>
                  <a:cubicBezTo>
                    <a:pt x="10191" y="7253681"/>
                    <a:pt x="0" y="7243490"/>
                    <a:pt x="0" y="7230920"/>
                  </a:cubicBezTo>
                  <a:lnTo>
                    <a:pt x="0" y="22761"/>
                  </a:lnTo>
                  <a:cubicBezTo>
                    <a:pt x="0" y="10191"/>
                    <a:pt x="10191" y="0"/>
                    <a:pt x="22761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949346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39702" y="1406941"/>
            <a:ext cx="1320113" cy="4701269"/>
            <a:chOff x="0" y="0"/>
            <a:chExt cx="1258923" cy="44833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4" name="Freeform 14"/>
          <p:cNvSpPr/>
          <p:nvPr/>
        </p:nvSpPr>
        <p:spPr>
          <a:xfrm>
            <a:off x="2262659" y="1508152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860485" y="2121601"/>
            <a:ext cx="1074188" cy="196280"/>
            <a:chOff x="0" y="0"/>
            <a:chExt cx="1381388" cy="25241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8" name="AutoShape 18"/>
          <p:cNvSpPr/>
          <p:nvPr/>
        </p:nvSpPr>
        <p:spPr>
          <a:xfrm>
            <a:off x="1811017" y="2019294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858306" y="2616639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860485" y="2368692"/>
            <a:ext cx="1074188" cy="196280"/>
            <a:chOff x="0" y="0"/>
            <a:chExt cx="1381388" cy="25241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5" name="Freeform 25"/>
          <p:cNvSpPr/>
          <p:nvPr/>
        </p:nvSpPr>
        <p:spPr>
          <a:xfrm rot="-10800000">
            <a:off x="5004600" y="4178000"/>
            <a:ext cx="80215" cy="69568"/>
          </a:xfrm>
          <a:custGeom>
            <a:avLst/>
            <a:gdLst/>
            <a:ahLst/>
            <a:cxnLst/>
            <a:rect l="l" t="t" r="r" b="b"/>
            <a:pathLst>
              <a:path w="148089" h="128434">
                <a:moveTo>
                  <a:pt x="0" y="0"/>
                </a:moveTo>
                <a:lnTo>
                  <a:pt x="148089" y="0"/>
                </a:lnTo>
                <a:lnTo>
                  <a:pt x="148089" y="128434"/>
                </a:lnTo>
                <a:lnTo>
                  <a:pt x="0" y="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7566248" y="3467934"/>
            <a:ext cx="78373" cy="94529"/>
          </a:xfrm>
          <a:custGeom>
            <a:avLst/>
            <a:gdLst/>
            <a:ahLst/>
            <a:cxnLst/>
            <a:rect l="l" t="t" r="r" b="b"/>
            <a:pathLst>
              <a:path w="144689" h="174515">
                <a:moveTo>
                  <a:pt x="0" y="0"/>
                </a:moveTo>
                <a:lnTo>
                  <a:pt x="144689" y="0"/>
                </a:lnTo>
                <a:lnTo>
                  <a:pt x="144689" y="174516"/>
                </a:lnTo>
                <a:lnTo>
                  <a:pt x="0" y="1745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3451418" y="3018700"/>
            <a:ext cx="93447" cy="93447"/>
          </a:xfrm>
          <a:custGeom>
            <a:avLst/>
            <a:gdLst/>
            <a:ahLst/>
            <a:cxnLst/>
            <a:rect l="l" t="t" r="r" b="b"/>
            <a:pathLst>
              <a:path w="172517" h="172517">
                <a:moveTo>
                  <a:pt x="0" y="0"/>
                </a:moveTo>
                <a:lnTo>
                  <a:pt x="172517" y="0"/>
                </a:lnTo>
                <a:lnTo>
                  <a:pt x="172517" y="172517"/>
                </a:lnTo>
                <a:lnTo>
                  <a:pt x="0" y="1725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8" name="AutoShape 28"/>
          <p:cNvSpPr/>
          <p:nvPr/>
        </p:nvSpPr>
        <p:spPr>
          <a:xfrm>
            <a:off x="3886513" y="4546088"/>
            <a:ext cx="1263612" cy="2952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5788984" y="2835706"/>
            <a:ext cx="988607" cy="298824"/>
            <a:chOff x="0" y="0"/>
            <a:chExt cx="644737" cy="19488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44737" cy="194883"/>
            </a:xfrm>
            <a:custGeom>
              <a:avLst/>
              <a:gdLst/>
              <a:ahLst/>
              <a:cxnLst/>
              <a:rect l="l" t="t" r="r" b="b"/>
              <a:pathLst>
                <a:path w="644737" h="194883">
                  <a:moveTo>
                    <a:pt x="97442" y="0"/>
                  </a:moveTo>
                  <a:lnTo>
                    <a:pt x="547295" y="0"/>
                  </a:lnTo>
                  <a:cubicBezTo>
                    <a:pt x="601111" y="0"/>
                    <a:pt x="644737" y="43626"/>
                    <a:pt x="644737" y="97442"/>
                  </a:cubicBezTo>
                  <a:lnTo>
                    <a:pt x="644737" y="97442"/>
                  </a:lnTo>
                  <a:cubicBezTo>
                    <a:pt x="644737" y="151257"/>
                    <a:pt x="601111" y="194883"/>
                    <a:pt x="547295" y="194883"/>
                  </a:cubicBezTo>
                  <a:lnTo>
                    <a:pt x="97442" y="194883"/>
                  </a:lnTo>
                  <a:cubicBezTo>
                    <a:pt x="43626" y="194883"/>
                    <a:pt x="0" y="151257"/>
                    <a:pt x="0" y="97442"/>
                  </a:cubicBezTo>
                  <a:lnTo>
                    <a:pt x="0" y="97442"/>
                  </a:lnTo>
                  <a:cubicBezTo>
                    <a:pt x="0" y="43626"/>
                    <a:pt x="43626" y="0"/>
                    <a:pt x="9744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644737" cy="223458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85"/>
                </a:lnSpc>
                <a:spcBef>
                  <a:spcPct val="0"/>
                </a:spcBef>
              </a:pPr>
              <a:r>
                <a:rPr lang="en-US" sz="704">
                  <a:solidFill>
                    <a:srgbClr val="FFFFFF"/>
                  </a:solidFill>
                  <a:latin typeface="Lora"/>
                </a:rPr>
                <a:t>APPROVED</a:t>
              </a:r>
            </a:p>
          </p:txBody>
        </p:sp>
      </p:grpSp>
      <p:sp>
        <p:nvSpPr>
          <p:cNvPr id="32" name="Freeform 32"/>
          <p:cNvSpPr/>
          <p:nvPr/>
        </p:nvSpPr>
        <p:spPr>
          <a:xfrm rot="5400000">
            <a:off x="334410" y="2788223"/>
            <a:ext cx="663007" cy="197696"/>
          </a:xfrm>
          <a:custGeom>
            <a:avLst/>
            <a:gdLst/>
            <a:ahLst/>
            <a:cxnLst/>
            <a:rect l="l" t="t" r="r" b="b"/>
            <a:pathLst>
              <a:path w="1224012" h="364978">
                <a:moveTo>
                  <a:pt x="0" y="0"/>
                </a:moveTo>
                <a:lnTo>
                  <a:pt x="1224012" y="0"/>
                </a:lnTo>
                <a:lnTo>
                  <a:pt x="1224012" y="364978"/>
                </a:lnTo>
                <a:lnTo>
                  <a:pt x="0" y="3649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8451783" y="3134530"/>
            <a:ext cx="281856" cy="84044"/>
          </a:xfrm>
          <a:custGeom>
            <a:avLst/>
            <a:gdLst/>
            <a:ahLst/>
            <a:cxnLst/>
            <a:rect l="l" t="t" r="r" b="b"/>
            <a:pathLst>
              <a:path w="520349" h="155159">
                <a:moveTo>
                  <a:pt x="0" y="0"/>
                </a:moveTo>
                <a:lnTo>
                  <a:pt x="520349" y="0"/>
                </a:lnTo>
                <a:lnTo>
                  <a:pt x="520349" y="155159"/>
                </a:lnTo>
                <a:lnTo>
                  <a:pt x="0" y="1551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8946654" y="2594917"/>
            <a:ext cx="815331" cy="1009813"/>
          </a:xfrm>
          <a:custGeom>
            <a:avLst/>
            <a:gdLst/>
            <a:ahLst/>
            <a:cxnLst/>
            <a:rect l="l" t="t" r="r" b="b"/>
            <a:pathLst>
              <a:path w="1505226" h="1864271">
                <a:moveTo>
                  <a:pt x="0" y="0"/>
                </a:moveTo>
                <a:lnTo>
                  <a:pt x="1505226" y="0"/>
                </a:lnTo>
                <a:lnTo>
                  <a:pt x="1505226" y="1864270"/>
                </a:lnTo>
                <a:lnTo>
                  <a:pt x="0" y="186427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3901506" y="768583"/>
            <a:ext cx="1863655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Receiving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17697" y="1878531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955888" y="2148864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953708" y="2643903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955887" y="2395955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345788" y="2014134"/>
            <a:ext cx="39815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 Bold"/>
              </a:rPr>
              <a:t>S Loc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4107168" y="1941029"/>
            <a:ext cx="1286775" cy="1051581"/>
            <a:chOff x="0" y="0"/>
            <a:chExt cx="3167447" cy="2588509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3117289" cy="2588509"/>
              <a:chOff x="0" y="0"/>
              <a:chExt cx="825904" cy="685807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25904" cy="685807"/>
              </a:xfrm>
              <a:custGeom>
                <a:avLst/>
                <a:gdLst/>
                <a:ahLst/>
                <a:cxnLst/>
                <a:rect l="l" t="t" r="r" b="b"/>
                <a:pathLst>
                  <a:path w="825904" h="685807">
                    <a:moveTo>
                      <a:pt x="109276" y="0"/>
                    </a:moveTo>
                    <a:lnTo>
                      <a:pt x="716628" y="0"/>
                    </a:lnTo>
                    <a:cubicBezTo>
                      <a:pt x="776979" y="0"/>
                      <a:pt x="825904" y="48924"/>
                      <a:pt x="825904" y="109276"/>
                    </a:cubicBezTo>
                    <a:lnTo>
                      <a:pt x="825904" y="576531"/>
                    </a:lnTo>
                    <a:cubicBezTo>
                      <a:pt x="825904" y="636883"/>
                      <a:pt x="776979" y="685807"/>
                      <a:pt x="716628" y="685807"/>
                    </a:cubicBezTo>
                    <a:lnTo>
                      <a:pt x="109276" y="685807"/>
                    </a:lnTo>
                    <a:cubicBezTo>
                      <a:pt x="48924" y="685807"/>
                      <a:pt x="0" y="636883"/>
                      <a:pt x="0" y="576531"/>
                    </a:cubicBezTo>
                    <a:lnTo>
                      <a:pt x="0" y="109276"/>
                    </a:lnTo>
                    <a:cubicBezTo>
                      <a:pt x="0" y="48924"/>
                      <a:pt x="48924" y="0"/>
                      <a:pt x="109276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38100"/>
                <a:ext cx="825904" cy="723907"/>
              </a:xfrm>
              <a:prstGeom prst="rect">
                <a:avLst/>
              </a:prstGeom>
            </p:spPr>
            <p:txBody>
              <a:bodyPr lIns="27517" tIns="27517" rIns="27517" bIns="27517" rtlCol="0" anchor="ctr"/>
              <a:lstStyle/>
              <a:p>
                <a:pPr algn="ctr">
                  <a:lnSpc>
                    <a:spcPts val="1440"/>
                  </a:lnSpc>
                  <a:spcBef>
                    <a:spcPct val="0"/>
                  </a:spcBef>
                </a:pPr>
                <a:endParaRPr sz="596"/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0" y="0"/>
              <a:ext cx="3117289" cy="645569"/>
              <a:chOff x="0" y="0"/>
              <a:chExt cx="825904" cy="171039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825904" cy="171039"/>
              </a:xfrm>
              <a:custGeom>
                <a:avLst/>
                <a:gdLst/>
                <a:ahLst/>
                <a:cxnLst/>
                <a:rect l="l" t="t" r="r" b="b"/>
                <a:pathLst>
                  <a:path w="825904" h="171039">
                    <a:moveTo>
                      <a:pt x="66228" y="0"/>
                    </a:moveTo>
                    <a:lnTo>
                      <a:pt x="759676" y="0"/>
                    </a:lnTo>
                    <a:cubicBezTo>
                      <a:pt x="777241" y="0"/>
                      <a:pt x="794086" y="6978"/>
                      <a:pt x="806506" y="19398"/>
                    </a:cubicBezTo>
                    <a:cubicBezTo>
                      <a:pt x="818926" y="31818"/>
                      <a:pt x="825904" y="48663"/>
                      <a:pt x="825904" y="66228"/>
                    </a:cubicBezTo>
                    <a:lnTo>
                      <a:pt x="825904" y="104811"/>
                    </a:lnTo>
                    <a:cubicBezTo>
                      <a:pt x="825904" y="141388"/>
                      <a:pt x="796252" y="171039"/>
                      <a:pt x="759676" y="171039"/>
                    </a:cubicBezTo>
                    <a:lnTo>
                      <a:pt x="66228" y="171039"/>
                    </a:lnTo>
                    <a:cubicBezTo>
                      <a:pt x="29651" y="171039"/>
                      <a:pt x="0" y="141388"/>
                      <a:pt x="0" y="104811"/>
                    </a:cubicBezTo>
                    <a:lnTo>
                      <a:pt x="0" y="66228"/>
                    </a:lnTo>
                    <a:cubicBezTo>
                      <a:pt x="0" y="29651"/>
                      <a:pt x="29651" y="0"/>
                      <a:pt x="66228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 w="95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0" y="-38100"/>
                <a:ext cx="825904" cy="209139"/>
              </a:xfrm>
              <a:prstGeom prst="rect">
                <a:avLst/>
              </a:prstGeom>
            </p:spPr>
            <p:txBody>
              <a:bodyPr lIns="27517" tIns="27517" rIns="27517" bIns="27517" rtlCol="0" anchor="ctr"/>
              <a:lstStyle/>
              <a:p>
                <a:pPr algn="ctr">
                  <a:lnSpc>
                    <a:spcPts val="1440"/>
                  </a:lnSpc>
                  <a:spcBef>
                    <a:spcPct val="0"/>
                  </a:spcBef>
                </a:pPr>
                <a:endParaRPr sz="596"/>
              </a:p>
            </p:txBody>
          </p:sp>
        </p:grpSp>
        <p:sp>
          <p:nvSpPr>
            <p:cNvPr id="48" name="Freeform 48"/>
            <p:cNvSpPr/>
            <p:nvPr/>
          </p:nvSpPr>
          <p:spPr>
            <a:xfrm rot="-10800000">
              <a:off x="2752231" y="237162"/>
              <a:ext cx="197453" cy="171245"/>
            </a:xfrm>
            <a:custGeom>
              <a:avLst/>
              <a:gdLst/>
              <a:ahLst/>
              <a:cxnLst/>
              <a:rect l="l" t="t" r="r" b="b"/>
              <a:pathLst>
                <a:path w="197453" h="171245">
                  <a:moveTo>
                    <a:pt x="0" y="0"/>
                  </a:moveTo>
                  <a:lnTo>
                    <a:pt x="197453" y="0"/>
                  </a:lnTo>
                  <a:lnTo>
                    <a:pt x="197453" y="171245"/>
                  </a:lnTo>
                  <a:lnTo>
                    <a:pt x="0" y="1712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AutoShape 49"/>
            <p:cNvSpPr/>
            <p:nvPr/>
          </p:nvSpPr>
          <p:spPr>
            <a:xfrm>
              <a:off x="57017" y="2485707"/>
              <a:ext cx="3110430" cy="7267"/>
            </a:xfrm>
            <a:prstGeom prst="line">
              <a:avLst/>
            </a:prstGeom>
            <a:ln w="127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231316" y="789347"/>
              <a:ext cx="600616" cy="211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"/>
                </a:lnSpc>
                <a:spcBef>
                  <a:spcPct val="0"/>
                </a:spcBef>
              </a:pPr>
              <a:r>
                <a:rPr lang="en-US" sz="559" spc="74">
                  <a:solidFill>
                    <a:srgbClr val="1A1A1A"/>
                  </a:solidFill>
                  <a:latin typeface="Lora"/>
                </a:rPr>
                <a:t>A1.1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70695" y="1380858"/>
              <a:ext cx="692404" cy="211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"/>
                </a:lnSpc>
                <a:spcBef>
                  <a:spcPct val="0"/>
                </a:spcBef>
              </a:pPr>
              <a:r>
                <a:rPr lang="en-US" sz="559" spc="74">
                  <a:solidFill>
                    <a:srgbClr val="1A1A1A"/>
                  </a:solidFill>
                  <a:latin typeface="Lora"/>
                </a:rPr>
                <a:t>A1.2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158484" y="208360"/>
              <a:ext cx="1453748" cy="211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"/>
                </a:lnSpc>
                <a:spcBef>
                  <a:spcPct val="0"/>
                </a:spcBef>
              </a:pPr>
              <a:r>
                <a:rPr lang="en-US" sz="559" spc="74">
                  <a:solidFill>
                    <a:srgbClr val="1A1A1A"/>
                  </a:solidFill>
                  <a:latin typeface="Lora"/>
                </a:rPr>
                <a:t>Select Loc</a:t>
              </a:r>
            </a:p>
          </p:txBody>
        </p:sp>
        <p:sp>
          <p:nvSpPr>
            <p:cNvPr id="53" name="AutoShape 53"/>
            <p:cNvSpPr/>
            <p:nvPr/>
          </p:nvSpPr>
          <p:spPr>
            <a:xfrm>
              <a:off x="3430" y="1835130"/>
              <a:ext cx="3110430" cy="7267"/>
            </a:xfrm>
            <a:prstGeom prst="line">
              <a:avLst/>
            </a:prstGeom>
            <a:ln w="127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274107" y="2072762"/>
              <a:ext cx="692404" cy="211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"/>
                </a:lnSpc>
                <a:spcBef>
                  <a:spcPct val="0"/>
                </a:spcBef>
              </a:pPr>
              <a:r>
                <a:rPr lang="en-US" sz="559" spc="74">
                  <a:solidFill>
                    <a:srgbClr val="1A1A1A"/>
                  </a:solidFill>
                  <a:latin typeface="Lora"/>
                </a:rPr>
                <a:t>...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4008585" y="4103539"/>
            <a:ext cx="1483945" cy="1483945"/>
            <a:chOff x="0" y="0"/>
            <a:chExt cx="3652787" cy="3652787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3652787" cy="3652787"/>
            </a:xfrm>
            <a:custGeom>
              <a:avLst/>
              <a:gdLst/>
              <a:ahLst/>
              <a:cxnLst/>
              <a:rect l="l" t="t" r="r" b="b"/>
              <a:pathLst>
                <a:path w="3652787" h="3652787">
                  <a:moveTo>
                    <a:pt x="0" y="0"/>
                  </a:moveTo>
                  <a:lnTo>
                    <a:pt x="3652787" y="0"/>
                  </a:lnTo>
                  <a:lnTo>
                    <a:pt x="3652787" y="3652787"/>
                  </a:lnTo>
                  <a:lnTo>
                    <a:pt x="0" y="3652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7" name="Group 57"/>
          <p:cNvGrpSpPr/>
          <p:nvPr/>
        </p:nvGrpSpPr>
        <p:grpSpPr>
          <a:xfrm>
            <a:off x="5788984" y="5288661"/>
            <a:ext cx="988607" cy="298824"/>
            <a:chOff x="0" y="0"/>
            <a:chExt cx="644737" cy="19488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644737" cy="194883"/>
            </a:xfrm>
            <a:custGeom>
              <a:avLst/>
              <a:gdLst/>
              <a:ahLst/>
              <a:cxnLst/>
              <a:rect l="l" t="t" r="r" b="b"/>
              <a:pathLst>
                <a:path w="644737" h="194883">
                  <a:moveTo>
                    <a:pt x="97442" y="0"/>
                  </a:moveTo>
                  <a:lnTo>
                    <a:pt x="547295" y="0"/>
                  </a:lnTo>
                  <a:cubicBezTo>
                    <a:pt x="601111" y="0"/>
                    <a:pt x="644737" y="43626"/>
                    <a:pt x="644737" y="97442"/>
                  </a:cubicBezTo>
                  <a:lnTo>
                    <a:pt x="644737" y="97442"/>
                  </a:lnTo>
                  <a:cubicBezTo>
                    <a:pt x="644737" y="151257"/>
                    <a:pt x="601111" y="194883"/>
                    <a:pt x="547295" y="194883"/>
                  </a:cubicBezTo>
                  <a:lnTo>
                    <a:pt x="97442" y="194883"/>
                  </a:lnTo>
                  <a:cubicBezTo>
                    <a:pt x="43626" y="194883"/>
                    <a:pt x="0" y="151257"/>
                    <a:pt x="0" y="97442"/>
                  </a:cubicBezTo>
                  <a:lnTo>
                    <a:pt x="0" y="97442"/>
                  </a:lnTo>
                  <a:cubicBezTo>
                    <a:pt x="0" y="43626"/>
                    <a:pt x="43626" y="0"/>
                    <a:pt x="9744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28575"/>
              <a:ext cx="644737" cy="223458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85"/>
                </a:lnSpc>
                <a:spcBef>
                  <a:spcPct val="0"/>
                </a:spcBef>
              </a:pPr>
              <a:r>
                <a:rPr lang="en-US" sz="704">
                  <a:solidFill>
                    <a:srgbClr val="FFFFFF"/>
                  </a:solidFill>
                  <a:latin typeface="Lora"/>
                </a:rPr>
                <a:t>PRINT</a:t>
              </a:r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3345788" y="3803459"/>
            <a:ext cx="540725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 Bold"/>
              </a:rPr>
              <a:t>BARCODE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702239" y="1558711"/>
            <a:ext cx="1845788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RECEIVING MATERIAL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146678" y="5903642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1860485" y="2864513"/>
            <a:ext cx="1074188" cy="196280"/>
            <a:chOff x="0" y="0"/>
            <a:chExt cx="1381388" cy="252412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858306" y="3120434"/>
            <a:ext cx="1074188" cy="196280"/>
            <a:chOff x="0" y="0"/>
            <a:chExt cx="1381388" cy="252412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1955888" y="2885150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Re-packing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953708" y="3143113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71" name="Freeform 71"/>
          <p:cNvSpPr/>
          <p:nvPr/>
        </p:nvSpPr>
        <p:spPr>
          <a:xfrm>
            <a:off x="7832708" y="1541761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7" y="0"/>
                </a:lnTo>
                <a:lnTo>
                  <a:pt x="314927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grpSp>
        <p:nvGrpSpPr>
          <p:cNvPr id="72" name="Group 72"/>
          <p:cNvGrpSpPr/>
          <p:nvPr/>
        </p:nvGrpSpPr>
        <p:grpSpPr>
          <a:xfrm>
            <a:off x="7927556" y="1545814"/>
            <a:ext cx="101534" cy="96184"/>
            <a:chOff x="0" y="0"/>
            <a:chExt cx="858018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74" name="TextBox 74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7944050" y="1569860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6283287" y="1742235"/>
            <a:ext cx="1644256" cy="886783"/>
            <a:chOff x="0" y="0"/>
            <a:chExt cx="1072330" cy="57833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78" name="TextBox 78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79" name="AutoShape 79"/>
          <p:cNvSpPr/>
          <p:nvPr/>
        </p:nvSpPr>
        <p:spPr>
          <a:xfrm>
            <a:off x="6283287" y="1959194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Freeform 80"/>
          <p:cNvSpPr/>
          <p:nvPr/>
        </p:nvSpPr>
        <p:spPr>
          <a:xfrm>
            <a:off x="6342918" y="2062073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81" name="TextBox 81"/>
          <p:cNvSpPr txBox="1"/>
          <p:nvPr/>
        </p:nvSpPr>
        <p:spPr>
          <a:xfrm>
            <a:off x="6741737" y="1809548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6517905" y="2078371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7509251" y="2127021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84" name="Freeform 84"/>
          <p:cNvSpPr/>
          <p:nvPr/>
        </p:nvSpPr>
        <p:spPr>
          <a:xfrm>
            <a:off x="6342918" y="2287582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85" name="TextBox 85"/>
          <p:cNvSpPr txBox="1"/>
          <p:nvPr/>
        </p:nvSpPr>
        <p:spPr>
          <a:xfrm>
            <a:off x="6517905" y="2303881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7521628" y="2352530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87" name="AutoShape 87"/>
          <p:cNvSpPr/>
          <p:nvPr/>
        </p:nvSpPr>
        <p:spPr>
          <a:xfrm>
            <a:off x="6283275" y="2230829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8" name="Group 88"/>
          <p:cNvGrpSpPr/>
          <p:nvPr/>
        </p:nvGrpSpPr>
        <p:grpSpPr>
          <a:xfrm>
            <a:off x="1853813" y="3387441"/>
            <a:ext cx="1074188" cy="196280"/>
            <a:chOff x="0" y="0"/>
            <a:chExt cx="1381388" cy="252412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90" name="TextBox 9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91" name="TextBox 91"/>
          <p:cNvSpPr txBox="1"/>
          <p:nvPr/>
        </p:nvSpPr>
        <p:spPr>
          <a:xfrm>
            <a:off x="1953708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749077" y="-281696"/>
            <a:ext cx="1637399" cy="1481846"/>
          </a:xfrm>
          <a:custGeom>
            <a:avLst/>
            <a:gdLst/>
            <a:ahLst/>
            <a:cxnLst/>
            <a:rect l="l" t="t" r="r" b="b"/>
            <a:pathLst>
              <a:path w="3022891" h="2735716">
                <a:moveTo>
                  <a:pt x="0" y="0"/>
                </a:moveTo>
                <a:lnTo>
                  <a:pt x="3022890" y="0"/>
                </a:lnTo>
                <a:lnTo>
                  <a:pt x="3022890" y="2735716"/>
                </a:lnTo>
                <a:lnTo>
                  <a:pt x="0" y="2735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78150" y="642938"/>
            <a:ext cx="327850" cy="683021"/>
          </a:xfrm>
          <a:custGeom>
            <a:avLst/>
            <a:gdLst/>
            <a:ahLst/>
            <a:cxnLst/>
            <a:rect l="l" t="t" r="r" b="b"/>
            <a:pathLst>
              <a:path w="605262" h="1260962">
                <a:moveTo>
                  <a:pt x="0" y="0"/>
                </a:moveTo>
                <a:lnTo>
                  <a:pt x="605262" y="0"/>
                </a:lnTo>
                <a:lnTo>
                  <a:pt x="605262" y="1260962"/>
                </a:lnTo>
                <a:lnTo>
                  <a:pt x="0" y="126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30487" y="1428456"/>
            <a:ext cx="4247972" cy="4424747"/>
          </a:xfrm>
          <a:custGeom>
            <a:avLst/>
            <a:gdLst/>
            <a:ahLst/>
            <a:cxnLst/>
            <a:rect l="l" t="t" r="r" b="b"/>
            <a:pathLst>
              <a:path w="7842409" h="8168764">
                <a:moveTo>
                  <a:pt x="0" y="0"/>
                </a:moveTo>
                <a:lnTo>
                  <a:pt x="7842409" y="0"/>
                </a:lnTo>
                <a:lnTo>
                  <a:pt x="7842409" y="8168764"/>
                </a:lnTo>
                <a:lnTo>
                  <a:pt x="0" y="8168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901506" y="768583"/>
            <a:ext cx="1863655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Receiving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7213" y="1969651"/>
            <a:ext cx="1750977" cy="223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40"/>
              </a:lnSpc>
              <a:spcBef>
                <a:spcPct val="0"/>
              </a:spcBef>
            </a:pPr>
            <a:r>
              <a:rPr lang="en-US" sz="1386">
                <a:solidFill>
                  <a:srgbClr val="FFFFFF"/>
                </a:solidFill>
                <a:latin typeface="Open Sans Extra Bold"/>
              </a:rPr>
              <a:t>Contoh packing list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2808107" y="3066051"/>
          <a:ext cx="5395094" cy="2277835"/>
        </p:xfrm>
        <a:graphic>
          <a:graphicData uri="http://schemas.openxmlformats.org/drawingml/2006/table">
            <a:tbl>
              <a:tblPr/>
              <a:tblGrid>
                <a:gridCol w="24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4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5877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Total 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2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2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3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3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77"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Total Qty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S0052683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Yoke ASS’Y. U2 EURO6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B2.3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A1.5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S0017313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Yoke ASS’Y. MU. FS14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750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B2.3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A3.2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B2.6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S0012303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M/CI TON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B1.2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C1.3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B1.5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C1.1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D2.3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KA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.......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........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........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..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/>
          <p:nvPr/>
        </p:nvSpPr>
        <p:spPr>
          <a:xfrm>
            <a:off x="3901506" y="770361"/>
            <a:ext cx="1863655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>
                <a:latin typeface="Bobby Jones Soft"/>
              </a:rPr>
              <a:t>STORAGE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733978" y="1597098"/>
            <a:ext cx="1229990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 LIST STORAGE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3619095" y="2298263"/>
            <a:ext cx="2140097" cy="301341"/>
            <a:chOff x="0" y="0"/>
            <a:chExt cx="1395701" cy="19652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3010679" y="2358918"/>
            <a:ext cx="403640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Search 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5963968" y="2298263"/>
            <a:ext cx="751099" cy="301341"/>
            <a:chOff x="0" y="0"/>
            <a:chExt cx="489842" cy="19652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73901" y="2891694"/>
            <a:ext cx="1074188" cy="196280"/>
            <a:chOff x="0" y="0"/>
            <a:chExt cx="1381388" cy="252412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175906" y="5339781"/>
            <a:ext cx="2659497" cy="16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029">
                <a:solidFill>
                  <a:srgbClr val="000000"/>
                </a:solidFill>
                <a:latin typeface="Open Sans Extra Bold"/>
              </a:rPr>
              <a:t>List of SLoc will be followed Valeo team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273901" y="3139568"/>
            <a:ext cx="1074188" cy="196280"/>
            <a:chOff x="0" y="0"/>
            <a:chExt cx="1381388" cy="25241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46" name="Freeform 46"/>
          <p:cNvSpPr/>
          <p:nvPr/>
        </p:nvSpPr>
        <p:spPr>
          <a:xfrm>
            <a:off x="8105010" y="1558039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7" y="0"/>
                </a:lnTo>
                <a:lnTo>
                  <a:pt x="314927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7" name="Group 47"/>
          <p:cNvGrpSpPr/>
          <p:nvPr/>
        </p:nvGrpSpPr>
        <p:grpSpPr>
          <a:xfrm>
            <a:off x="8199858" y="1562092"/>
            <a:ext cx="101534" cy="96184"/>
            <a:chOff x="0" y="0"/>
            <a:chExt cx="858018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8216353" y="1586139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6835419" y="1803531"/>
            <a:ext cx="1644256" cy="886783"/>
            <a:chOff x="0" y="0"/>
            <a:chExt cx="1072330" cy="57833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4" name="AutoShape 54"/>
          <p:cNvSpPr/>
          <p:nvPr/>
        </p:nvSpPr>
        <p:spPr>
          <a:xfrm>
            <a:off x="6835419" y="2020490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Freeform 55"/>
          <p:cNvSpPr/>
          <p:nvPr/>
        </p:nvSpPr>
        <p:spPr>
          <a:xfrm>
            <a:off x="6895051" y="2123368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8" y="0"/>
                </a:lnTo>
                <a:lnTo>
                  <a:pt x="239808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6" name="TextBox 56"/>
          <p:cNvSpPr txBox="1"/>
          <p:nvPr/>
        </p:nvSpPr>
        <p:spPr>
          <a:xfrm>
            <a:off x="7293870" y="1870843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070037" y="2139667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061383" y="2188316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59" name="Freeform 59"/>
          <p:cNvSpPr/>
          <p:nvPr/>
        </p:nvSpPr>
        <p:spPr>
          <a:xfrm>
            <a:off x="6895051" y="2348878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8" y="0"/>
                </a:lnTo>
                <a:lnTo>
                  <a:pt x="239808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0" name="TextBox 60"/>
          <p:cNvSpPr txBox="1"/>
          <p:nvPr/>
        </p:nvSpPr>
        <p:spPr>
          <a:xfrm>
            <a:off x="7070037" y="2365176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073759" y="2413826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62" name="AutoShape 62"/>
          <p:cNvSpPr/>
          <p:nvPr/>
        </p:nvSpPr>
        <p:spPr>
          <a:xfrm>
            <a:off x="6835407" y="2292125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3" name="Group 63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749077" y="-281696"/>
            <a:ext cx="1637399" cy="1481846"/>
          </a:xfrm>
          <a:custGeom>
            <a:avLst/>
            <a:gdLst/>
            <a:ahLst/>
            <a:cxnLst/>
            <a:rect l="l" t="t" r="r" b="b"/>
            <a:pathLst>
              <a:path w="3022891" h="2735716">
                <a:moveTo>
                  <a:pt x="0" y="0"/>
                </a:moveTo>
                <a:lnTo>
                  <a:pt x="3022890" y="0"/>
                </a:lnTo>
                <a:lnTo>
                  <a:pt x="3022890" y="2735716"/>
                </a:lnTo>
                <a:lnTo>
                  <a:pt x="0" y="2735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78150" y="642938"/>
            <a:ext cx="327850" cy="683021"/>
          </a:xfrm>
          <a:custGeom>
            <a:avLst/>
            <a:gdLst/>
            <a:ahLst/>
            <a:cxnLst/>
            <a:rect l="l" t="t" r="r" b="b"/>
            <a:pathLst>
              <a:path w="605262" h="1260962">
                <a:moveTo>
                  <a:pt x="0" y="0"/>
                </a:moveTo>
                <a:lnTo>
                  <a:pt x="605262" y="0"/>
                </a:lnTo>
                <a:lnTo>
                  <a:pt x="605262" y="1260962"/>
                </a:lnTo>
                <a:lnTo>
                  <a:pt x="0" y="126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55297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741884" y="770361"/>
            <a:ext cx="3597633" cy="428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MATERIAL REPORT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46989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 LIST MATERIAL REPORT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3619095" y="2298263"/>
            <a:ext cx="2140097" cy="301341"/>
            <a:chOff x="0" y="0"/>
            <a:chExt cx="1395701" cy="19652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G4042605332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3010679" y="2358918"/>
            <a:ext cx="403640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Search 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5963968" y="2298263"/>
            <a:ext cx="751099" cy="301341"/>
            <a:chOff x="0" y="0"/>
            <a:chExt cx="489842" cy="19652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44" name="Freeform 44"/>
          <p:cNvSpPr/>
          <p:nvPr/>
        </p:nvSpPr>
        <p:spPr>
          <a:xfrm>
            <a:off x="8124570" y="1602257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7" y="0"/>
                </a:lnTo>
                <a:lnTo>
                  <a:pt x="314927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45" name="Group 45"/>
          <p:cNvGrpSpPr/>
          <p:nvPr/>
        </p:nvGrpSpPr>
        <p:grpSpPr>
          <a:xfrm>
            <a:off x="8219419" y="1606311"/>
            <a:ext cx="101534" cy="96184"/>
            <a:chOff x="0" y="0"/>
            <a:chExt cx="858018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8235913" y="1630356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6798224" y="1802731"/>
            <a:ext cx="1644256" cy="886783"/>
            <a:chOff x="0" y="0"/>
            <a:chExt cx="1072330" cy="57833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2" name="AutoShape 52"/>
          <p:cNvSpPr/>
          <p:nvPr/>
        </p:nvSpPr>
        <p:spPr>
          <a:xfrm>
            <a:off x="6798224" y="2019690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Freeform 53"/>
          <p:cNvSpPr/>
          <p:nvPr/>
        </p:nvSpPr>
        <p:spPr>
          <a:xfrm>
            <a:off x="6857855" y="2122568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54" name="TextBox 54"/>
          <p:cNvSpPr txBox="1"/>
          <p:nvPr/>
        </p:nvSpPr>
        <p:spPr>
          <a:xfrm>
            <a:off x="7256675" y="1870043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032842" y="2138867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8024188" y="2187516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57" name="Freeform 57"/>
          <p:cNvSpPr/>
          <p:nvPr/>
        </p:nvSpPr>
        <p:spPr>
          <a:xfrm>
            <a:off x="6857855" y="2348078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58" name="TextBox 58"/>
          <p:cNvSpPr txBox="1"/>
          <p:nvPr/>
        </p:nvSpPr>
        <p:spPr>
          <a:xfrm>
            <a:off x="7032842" y="2364376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036565" y="2413026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60" name="AutoShape 60"/>
          <p:cNvSpPr/>
          <p:nvPr/>
        </p:nvSpPr>
        <p:spPr>
          <a:xfrm>
            <a:off x="6798212" y="2291325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1" name="Group 61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19200"/>
            <a:ext cx="1870326" cy="423494"/>
          </a:xfrm>
          <a:prstGeom prst="rect">
            <a:avLst/>
          </a:prstGeom>
          <a:noFill/>
        </p:spPr>
        <p:txBody>
          <a:bodyPr wrap="none" lIns="53639" tIns="26819" rIns="53639" bIns="26819" rtlCol="0">
            <a:spAutoFit/>
          </a:bodyPr>
          <a:lstStyle/>
          <a:p>
            <a:r>
              <a:rPr lang="en-US" sz="2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OUR SERVICE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6" y="1905000"/>
            <a:ext cx="704134" cy="5961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00200" y="1981200"/>
            <a:ext cx="1788273" cy="361938"/>
          </a:xfrm>
          <a:prstGeom prst="rect">
            <a:avLst/>
          </a:prstGeom>
          <a:noFill/>
        </p:spPr>
        <p:txBody>
          <a:bodyPr wrap="none" lIns="53639" tIns="26819" rIns="53639" bIns="26819" rtlCol="0">
            <a:spAutoFit/>
          </a:bodyPr>
          <a:lstStyle/>
          <a:p>
            <a:r>
              <a:rPr lang="en-US" sz="2000" b="1" dirty="0"/>
              <a:t>PROCUREMENT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6400" y="2362200"/>
            <a:ext cx="2971800" cy="1562267"/>
          </a:xfrm>
          <a:prstGeom prst="rect">
            <a:avLst/>
          </a:prstGeom>
          <a:noFill/>
        </p:spPr>
        <p:txBody>
          <a:bodyPr wrap="square" lIns="53639" tIns="26819" rIns="53639" bIns="26819" rtlCol="0">
            <a:spAutoFit/>
          </a:bodyPr>
          <a:lstStyle/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400" dirty="0"/>
              <a:t>Machinery And Equipment And Spare Parts</a:t>
            </a: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400" dirty="0"/>
              <a:t>Company Stationery And Consumables</a:t>
            </a: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400" dirty="0"/>
              <a:t>Mechanical &amp; Electrical</a:t>
            </a: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400" dirty="0"/>
              <a:t>Computers And Information Technology Devices &amp; Program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83172" y="2201334"/>
            <a:ext cx="108326" cy="223439"/>
          </a:xfrm>
          <a:prstGeom prst="rect">
            <a:avLst/>
          </a:prstGeom>
          <a:noFill/>
        </p:spPr>
        <p:txBody>
          <a:bodyPr wrap="none" lIns="53639" tIns="26819" rIns="53639" bIns="26819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5938"/>
            <a:ext cx="685800" cy="55756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76400" y="4633507"/>
            <a:ext cx="2108873" cy="700493"/>
          </a:xfrm>
          <a:prstGeom prst="rect">
            <a:avLst/>
          </a:prstGeom>
          <a:noFill/>
        </p:spPr>
        <p:txBody>
          <a:bodyPr wrap="none" lIns="53639" tIns="26819" rIns="53639" bIns="26819" rtlCol="0">
            <a:spAutoFit/>
          </a:bodyPr>
          <a:lstStyle/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400" dirty="0"/>
              <a:t>Management Training</a:t>
            </a: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400" dirty="0"/>
              <a:t>Manage Service</a:t>
            </a:r>
          </a:p>
          <a:p>
            <a:pPr marL="167640" indent="-167640">
              <a:buFont typeface="Wingdings" panose="05000000000000000000" pitchFamily="2" charset="2"/>
              <a:buChar char="§"/>
            </a:pPr>
            <a:r>
              <a:rPr lang="en-US" sz="1400" dirty="0"/>
              <a:t>Service Operation Center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4176307"/>
            <a:ext cx="1154285" cy="423494"/>
          </a:xfrm>
          <a:prstGeom prst="rect">
            <a:avLst/>
          </a:prstGeom>
          <a:noFill/>
        </p:spPr>
        <p:txBody>
          <a:bodyPr wrap="none" lIns="53639" tIns="26819" rIns="53639" bIns="26819" rtlCol="0">
            <a:spAutoFit/>
          </a:bodyPr>
          <a:lstStyle/>
          <a:p>
            <a:r>
              <a:rPr lang="en-US" sz="2400" b="1" dirty="0"/>
              <a:t>SERVICE</a:t>
            </a:r>
          </a:p>
        </p:txBody>
      </p:sp>
      <p:pic>
        <p:nvPicPr>
          <p:cNvPr id="19" name="Picture 18" descr="gbr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84" y="1524000"/>
            <a:ext cx="4821116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212498" y="770361"/>
            <a:ext cx="3550827" cy="428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MATERIAL REPORT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46989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 LIST MATERIAL REPORT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12651" y="2341983"/>
            <a:ext cx="1737742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Refference No.  :  G4042605332 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912651" y="2628342"/>
            <a:ext cx="3533607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Material Description  :  BALL BEARING-F.BLUE.B17-102A7-A HAB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912651" y="2886576"/>
            <a:ext cx="1003579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Detail  transaction</a:t>
            </a:r>
          </a:p>
        </p:txBody>
      </p:sp>
      <p:graphicFrame>
        <p:nvGraphicFramePr>
          <p:cNvPr id="39" name="Table 39"/>
          <p:cNvGraphicFramePr>
            <a:graphicFrameLocks noGrp="1"/>
          </p:cNvGraphicFramePr>
          <p:nvPr/>
        </p:nvGraphicFramePr>
        <p:xfrm>
          <a:off x="2730371" y="3188228"/>
          <a:ext cx="5617593" cy="650810"/>
        </p:xfrm>
        <a:graphic>
          <a:graphicData uri="http://schemas.openxmlformats.org/drawingml/2006/table">
            <a:tbl>
              <a:tblPr/>
              <a:tblGrid>
                <a:gridCol w="248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24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708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Early 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Receiving date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Current 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Last updated date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G4042605332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BALL BEARING-F.BLUE.B17-102A7-A HAB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30/08/2023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10/3/2024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40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41" name="Freeform 41"/>
          <p:cNvSpPr/>
          <p:nvPr/>
        </p:nvSpPr>
        <p:spPr>
          <a:xfrm>
            <a:off x="8151581" y="1568943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2" name="Group 42"/>
          <p:cNvGrpSpPr/>
          <p:nvPr/>
        </p:nvGrpSpPr>
        <p:grpSpPr>
          <a:xfrm>
            <a:off x="8246429" y="1572996"/>
            <a:ext cx="101534" cy="96184"/>
            <a:chOff x="0" y="0"/>
            <a:chExt cx="858018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8262923" y="1597042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6703694" y="1825314"/>
            <a:ext cx="1644256" cy="886783"/>
            <a:chOff x="0" y="0"/>
            <a:chExt cx="1072330" cy="57833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9" name="AutoShape 49"/>
          <p:cNvSpPr/>
          <p:nvPr/>
        </p:nvSpPr>
        <p:spPr>
          <a:xfrm>
            <a:off x="6703694" y="2042273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Freeform 50"/>
          <p:cNvSpPr/>
          <p:nvPr/>
        </p:nvSpPr>
        <p:spPr>
          <a:xfrm>
            <a:off x="6763326" y="2145151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7162145" y="1892627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938312" y="2161450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929658" y="2210100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54" name="Freeform 54"/>
          <p:cNvSpPr/>
          <p:nvPr/>
        </p:nvSpPr>
        <p:spPr>
          <a:xfrm>
            <a:off x="6763326" y="2370661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5" name="TextBox 55"/>
          <p:cNvSpPr txBox="1"/>
          <p:nvPr/>
        </p:nvSpPr>
        <p:spPr>
          <a:xfrm>
            <a:off x="6938312" y="2386959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942035" y="2435609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57" name="AutoShape 57"/>
          <p:cNvSpPr/>
          <p:nvPr/>
        </p:nvSpPr>
        <p:spPr>
          <a:xfrm>
            <a:off x="6703683" y="2313908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8" name="Group 58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46989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 RE-GROUPING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3619095" y="2298263"/>
            <a:ext cx="2140097" cy="301341"/>
            <a:chOff x="0" y="0"/>
            <a:chExt cx="1395701" cy="19652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963968" y="2298263"/>
            <a:ext cx="751099" cy="301341"/>
            <a:chOff x="0" y="0"/>
            <a:chExt cx="489842" cy="19652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815207" y="2365179"/>
            <a:ext cx="679264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Box Number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901506" y="770361"/>
            <a:ext cx="2438011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Re-Grouping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44" name="Freeform 44"/>
          <p:cNvSpPr/>
          <p:nvPr/>
        </p:nvSpPr>
        <p:spPr>
          <a:xfrm>
            <a:off x="8066198" y="1602257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5" name="Group 45"/>
          <p:cNvGrpSpPr/>
          <p:nvPr/>
        </p:nvGrpSpPr>
        <p:grpSpPr>
          <a:xfrm>
            <a:off x="8161046" y="1606311"/>
            <a:ext cx="101534" cy="96184"/>
            <a:chOff x="0" y="0"/>
            <a:chExt cx="858018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8177540" y="1630356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6838908" y="1848611"/>
            <a:ext cx="1644256" cy="886783"/>
            <a:chOff x="0" y="0"/>
            <a:chExt cx="1072330" cy="57833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2" name="AutoShape 52"/>
          <p:cNvSpPr/>
          <p:nvPr/>
        </p:nvSpPr>
        <p:spPr>
          <a:xfrm>
            <a:off x="6838908" y="2065569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Freeform 53"/>
          <p:cNvSpPr/>
          <p:nvPr/>
        </p:nvSpPr>
        <p:spPr>
          <a:xfrm>
            <a:off x="6898539" y="2168448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4" name="TextBox 54"/>
          <p:cNvSpPr txBox="1"/>
          <p:nvPr/>
        </p:nvSpPr>
        <p:spPr>
          <a:xfrm>
            <a:off x="7297358" y="1915923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073525" y="2184746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8064871" y="2233396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57" name="Freeform 57"/>
          <p:cNvSpPr/>
          <p:nvPr/>
        </p:nvSpPr>
        <p:spPr>
          <a:xfrm>
            <a:off x="6898539" y="2393957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8" name="TextBox 58"/>
          <p:cNvSpPr txBox="1"/>
          <p:nvPr/>
        </p:nvSpPr>
        <p:spPr>
          <a:xfrm>
            <a:off x="7073525" y="2410256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077248" y="2458905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60" name="AutoShape 60"/>
          <p:cNvSpPr/>
          <p:nvPr/>
        </p:nvSpPr>
        <p:spPr>
          <a:xfrm>
            <a:off x="6838896" y="2337204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1" name="Group 61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619095" y="2298263"/>
            <a:ext cx="2140097" cy="301341"/>
            <a:chOff x="0" y="0"/>
            <a:chExt cx="1395701" cy="19652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B000005012024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963968" y="2298263"/>
            <a:ext cx="751099" cy="301341"/>
            <a:chOff x="0" y="0"/>
            <a:chExt cx="489842" cy="1965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3334421" y="2705667"/>
          <a:ext cx="4008316" cy="1966402"/>
        </p:xfrm>
        <a:graphic>
          <a:graphicData uri="http://schemas.openxmlformats.org/drawingml/2006/table">
            <a:tbl>
              <a:tblPr/>
              <a:tblGrid>
                <a:gridCol w="24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12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Process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23"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Process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G4042605332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BALL BEARING-F.BLUE.B17-102A7-A HAB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S0017313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Yoke ASS’Y. MU. FS14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S0012303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M/CI TON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 dirty="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5" name="Group 35"/>
          <p:cNvGrpSpPr/>
          <p:nvPr/>
        </p:nvGrpSpPr>
        <p:grpSpPr>
          <a:xfrm>
            <a:off x="6783002" y="3429000"/>
            <a:ext cx="456971" cy="183690"/>
            <a:chOff x="0" y="0"/>
            <a:chExt cx="298021" cy="11979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146989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 RE-GROUPING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815207" y="2365179"/>
            <a:ext cx="679264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Box Number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6783002" y="3750734"/>
            <a:ext cx="456971" cy="183690"/>
            <a:chOff x="0" y="0"/>
            <a:chExt cx="298021" cy="119796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037273"/>
            </a:solidFill>
            <a:ln cap="rnd">
              <a:noFill/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6783002" y="4081255"/>
            <a:ext cx="456971" cy="183690"/>
            <a:chOff x="0" y="0"/>
            <a:chExt cx="298021" cy="119796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6783002" y="4419600"/>
            <a:ext cx="456971" cy="183690"/>
            <a:chOff x="0" y="0"/>
            <a:chExt cx="298021" cy="119796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901506" y="770361"/>
            <a:ext cx="2438011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Re-Grouping</a:t>
            </a:r>
          </a:p>
        </p:txBody>
      </p:sp>
      <p:sp>
        <p:nvSpPr>
          <p:cNvPr id="57" name="Freeform 57"/>
          <p:cNvSpPr/>
          <p:nvPr/>
        </p:nvSpPr>
        <p:spPr>
          <a:xfrm>
            <a:off x="8171269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7" y="0"/>
                </a:lnTo>
                <a:lnTo>
                  <a:pt x="314927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8" name="Group 58"/>
          <p:cNvGrpSpPr/>
          <p:nvPr/>
        </p:nvGrpSpPr>
        <p:grpSpPr>
          <a:xfrm>
            <a:off x="8266116" y="1539388"/>
            <a:ext cx="101534" cy="96184"/>
            <a:chOff x="0" y="0"/>
            <a:chExt cx="858018" cy="8128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8282611" y="1563434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2815207" y="4717824"/>
            <a:ext cx="1341518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Box Number Destination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4417937" y="4650752"/>
            <a:ext cx="2140097" cy="301341"/>
            <a:chOff x="0" y="0"/>
            <a:chExt cx="1395701" cy="196525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B000005012025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6521450" y="5032396"/>
            <a:ext cx="751099" cy="301341"/>
            <a:chOff x="0" y="0"/>
            <a:chExt cx="489842" cy="196525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68" name="TextBox 68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Submit</a:t>
              </a:r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2820608" y="5181707"/>
            <a:ext cx="878061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Quantity Moved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4044347" y="5094347"/>
            <a:ext cx="908653" cy="301341"/>
            <a:chOff x="0" y="0"/>
            <a:chExt cx="592593" cy="196525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592593" cy="196525"/>
            </a:xfrm>
            <a:custGeom>
              <a:avLst/>
              <a:gdLst/>
              <a:ahLst/>
              <a:cxnLst/>
              <a:rect l="l" t="t" r="r" b="b"/>
              <a:pathLst>
                <a:path w="592593" h="196525">
                  <a:moveTo>
                    <a:pt x="98262" y="0"/>
                  </a:moveTo>
                  <a:lnTo>
                    <a:pt x="494331" y="0"/>
                  </a:lnTo>
                  <a:cubicBezTo>
                    <a:pt x="520392" y="0"/>
                    <a:pt x="545385" y="10353"/>
                    <a:pt x="563813" y="28780"/>
                  </a:cubicBezTo>
                  <a:cubicBezTo>
                    <a:pt x="582241" y="47208"/>
                    <a:pt x="592593" y="72202"/>
                    <a:pt x="592593" y="98262"/>
                  </a:cubicBezTo>
                  <a:lnTo>
                    <a:pt x="592593" y="98262"/>
                  </a:lnTo>
                  <a:cubicBezTo>
                    <a:pt x="592593" y="124323"/>
                    <a:pt x="582241" y="149317"/>
                    <a:pt x="563813" y="167744"/>
                  </a:cubicBezTo>
                  <a:cubicBezTo>
                    <a:pt x="545385" y="186172"/>
                    <a:pt x="520392" y="196525"/>
                    <a:pt x="494331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72" name="TextBox 72"/>
            <p:cNvSpPr txBox="1"/>
            <p:nvPr/>
          </p:nvSpPr>
          <p:spPr>
            <a:xfrm>
              <a:off x="0" y="-38100"/>
              <a:ext cx="592593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350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6838908" y="1727228"/>
            <a:ext cx="1644256" cy="886783"/>
            <a:chOff x="0" y="0"/>
            <a:chExt cx="1072330" cy="57833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75" name="TextBox 75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76" name="AutoShape 76"/>
          <p:cNvSpPr/>
          <p:nvPr/>
        </p:nvSpPr>
        <p:spPr>
          <a:xfrm>
            <a:off x="6838908" y="1944187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Freeform 77"/>
          <p:cNvSpPr/>
          <p:nvPr/>
        </p:nvSpPr>
        <p:spPr>
          <a:xfrm>
            <a:off x="6898539" y="2047066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8" name="TextBox 78"/>
          <p:cNvSpPr txBox="1"/>
          <p:nvPr/>
        </p:nvSpPr>
        <p:spPr>
          <a:xfrm>
            <a:off x="7297358" y="1794541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7073525" y="206336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8064871" y="2112014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81" name="Freeform 81"/>
          <p:cNvSpPr/>
          <p:nvPr/>
        </p:nvSpPr>
        <p:spPr>
          <a:xfrm>
            <a:off x="6898539" y="2272575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2" name="TextBox 82"/>
          <p:cNvSpPr txBox="1"/>
          <p:nvPr/>
        </p:nvSpPr>
        <p:spPr>
          <a:xfrm>
            <a:off x="7073525" y="228887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8077248" y="2337523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84" name="AutoShape 84"/>
          <p:cNvSpPr/>
          <p:nvPr/>
        </p:nvSpPr>
        <p:spPr>
          <a:xfrm>
            <a:off x="6838896" y="2215822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5" name="Group 85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87" name="TextBox 8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8" name="TextBox 88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3334421" y="3087974"/>
          <a:ext cx="4008316" cy="1637504"/>
        </p:xfrm>
        <a:graphic>
          <a:graphicData uri="http://schemas.openxmlformats.org/drawingml/2006/table">
            <a:tbl>
              <a:tblPr/>
              <a:tblGrid>
                <a:gridCol w="24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467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Process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67"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Process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G4042605332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BALL BEARING-F.BLUE.B17-102A7-A HAB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S0012303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M/CI TON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Group 29"/>
          <p:cNvGrpSpPr/>
          <p:nvPr/>
        </p:nvGrpSpPr>
        <p:grpSpPr>
          <a:xfrm>
            <a:off x="6783002" y="3822289"/>
            <a:ext cx="456971" cy="183690"/>
            <a:chOff x="0" y="0"/>
            <a:chExt cx="298021" cy="11979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46989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 RE-GROUPING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334421" y="2410247"/>
            <a:ext cx="1743546" cy="154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  <a:ea typeface="Lora Bold"/>
              </a:rPr>
              <a:t>Box Number  : B﻿000005012024 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6783002" y="4144272"/>
            <a:ext cx="456971" cy="183690"/>
            <a:chOff x="0" y="0"/>
            <a:chExt cx="298021" cy="119796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6783002" y="4446628"/>
            <a:ext cx="456971" cy="183690"/>
            <a:chOff x="0" y="0"/>
            <a:chExt cx="298021" cy="119796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901506" y="770361"/>
            <a:ext cx="2438011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Re-Grouping</a:t>
            </a:r>
          </a:p>
        </p:txBody>
      </p:sp>
      <p:sp>
        <p:nvSpPr>
          <p:cNvPr id="48" name="Freeform 48"/>
          <p:cNvSpPr/>
          <p:nvPr/>
        </p:nvSpPr>
        <p:spPr>
          <a:xfrm>
            <a:off x="8137873" y="155656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9" name="Group 49"/>
          <p:cNvGrpSpPr/>
          <p:nvPr/>
        </p:nvGrpSpPr>
        <p:grpSpPr>
          <a:xfrm>
            <a:off x="8232720" y="1560618"/>
            <a:ext cx="101534" cy="96184"/>
            <a:chOff x="0" y="0"/>
            <a:chExt cx="858018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8249214" y="1584664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6783019" y="1803531"/>
            <a:ext cx="1644256" cy="886783"/>
            <a:chOff x="0" y="0"/>
            <a:chExt cx="1072330" cy="57833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6" name="AutoShape 56"/>
          <p:cNvSpPr/>
          <p:nvPr/>
        </p:nvSpPr>
        <p:spPr>
          <a:xfrm>
            <a:off x="6783019" y="2020490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Freeform 57"/>
          <p:cNvSpPr/>
          <p:nvPr/>
        </p:nvSpPr>
        <p:spPr>
          <a:xfrm>
            <a:off x="6842650" y="2123368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8" y="0"/>
                </a:lnTo>
                <a:lnTo>
                  <a:pt x="239808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8" name="TextBox 58"/>
          <p:cNvSpPr txBox="1"/>
          <p:nvPr/>
        </p:nvSpPr>
        <p:spPr>
          <a:xfrm>
            <a:off x="7241469" y="1870843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017636" y="2139667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8008982" y="2188316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61" name="Freeform 61"/>
          <p:cNvSpPr/>
          <p:nvPr/>
        </p:nvSpPr>
        <p:spPr>
          <a:xfrm>
            <a:off x="6842650" y="2348878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8" y="0"/>
                </a:lnTo>
                <a:lnTo>
                  <a:pt x="239808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2" name="TextBox 62"/>
          <p:cNvSpPr txBox="1"/>
          <p:nvPr/>
        </p:nvSpPr>
        <p:spPr>
          <a:xfrm>
            <a:off x="7017636" y="2365176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021360" y="2413826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64" name="AutoShape 64"/>
          <p:cNvSpPr/>
          <p:nvPr/>
        </p:nvSpPr>
        <p:spPr>
          <a:xfrm>
            <a:off x="6783007" y="2292125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5" name="Group 65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46989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CYCLE COUNT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3619095" y="2298263"/>
            <a:ext cx="2140097" cy="301341"/>
            <a:chOff x="0" y="0"/>
            <a:chExt cx="1395701" cy="19652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963968" y="2298263"/>
            <a:ext cx="751099" cy="301341"/>
            <a:chOff x="0" y="0"/>
            <a:chExt cx="489842" cy="19652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815207" y="2365179"/>
            <a:ext cx="679264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Box Number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44" name="Freeform 44"/>
          <p:cNvSpPr/>
          <p:nvPr/>
        </p:nvSpPr>
        <p:spPr>
          <a:xfrm>
            <a:off x="8179148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5" name="Group 45"/>
          <p:cNvGrpSpPr/>
          <p:nvPr/>
        </p:nvGrpSpPr>
        <p:grpSpPr>
          <a:xfrm>
            <a:off x="8273995" y="1539388"/>
            <a:ext cx="101534" cy="96184"/>
            <a:chOff x="0" y="0"/>
            <a:chExt cx="858018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8290489" y="1563434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6838908" y="1758451"/>
            <a:ext cx="1644256" cy="886783"/>
            <a:chOff x="0" y="0"/>
            <a:chExt cx="1072330" cy="57833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2" name="AutoShape 52"/>
          <p:cNvSpPr/>
          <p:nvPr/>
        </p:nvSpPr>
        <p:spPr>
          <a:xfrm>
            <a:off x="6838908" y="1975410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Freeform 53"/>
          <p:cNvSpPr/>
          <p:nvPr/>
        </p:nvSpPr>
        <p:spPr>
          <a:xfrm>
            <a:off x="6898539" y="2078289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4" name="TextBox 54"/>
          <p:cNvSpPr txBox="1"/>
          <p:nvPr/>
        </p:nvSpPr>
        <p:spPr>
          <a:xfrm>
            <a:off x="7297358" y="1825764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7073525" y="2094587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8064871" y="2143237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57" name="Freeform 57"/>
          <p:cNvSpPr/>
          <p:nvPr/>
        </p:nvSpPr>
        <p:spPr>
          <a:xfrm>
            <a:off x="6898539" y="2303799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8" name="TextBox 58"/>
          <p:cNvSpPr txBox="1"/>
          <p:nvPr/>
        </p:nvSpPr>
        <p:spPr>
          <a:xfrm>
            <a:off x="7073525" y="2320097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077248" y="2368747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60" name="AutoShape 60"/>
          <p:cNvSpPr/>
          <p:nvPr/>
        </p:nvSpPr>
        <p:spPr>
          <a:xfrm>
            <a:off x="6838896" y="2247046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1" name="Group 61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  <p:sp>
        <p:nvSpPr>
          <p:cNvPr id="65" name="TextBox 58">
            <a:extLst>
              <a:ext uri="{FF2B5EF4-FFF2-40B4-BE49-F238E27FC236}">
                <a16:creationId xmlns:a16="http://schemas.microsoft.com/office/drawing/2014/main" id="{7014281B-4C5C-4C0C-8153-513419D72E08}"/>
              </a:ext>
            </a:extLst>
          </p:cNvPr>
          <p:cNvSpPr txBox="1"/>
          <p:nvPr/>
        </p:nvSpPr>
        <p:spPr>
          <a:xfrm>
            <a:off x="3499531" y="770361"/>
            <a:ext cx="2500933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>
                <a:latin typeface="Bobby Jones Soft"/>
              </a:rPr>
              <a:t>CYCLE COUNT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749077" y="-281696"/>
            <a:ext cx="1637399" cy="1481846"/>
          </a:xfrm>
          <a:custGeom>
            <a:avLst/>
            <a:gdLst/>
            <a:ahLst/>
            <a:cxnLst/>
            <a:rect l="l" t="t" r="r" b="b"/>
            <a:pathLst>
              <a:path w="3022891" h="2735716">
                <a:moveTo>
                  <a:pt x="0" y="0"/>
                </a:moveTo>
                <a:lnTo>
                  <a:pt x="3022890" y="0"/>
                </a:lnTo>
                <a:lnTo>
                  <a:pt x="3022890" y="2735716"/>
                </a:lnTo>
                <a:lnTo>
                  <a:pt x="0" y="2735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78150" y="642938"/>
            <a:ext cx="327850" cy="683021"/>
          </a:xfrm>
          <a:custGeom>
            <a:avLst/>
            <a:gdLst/>
            <a:ahLst/>
            <a:cxnLst/>
            <a:rect l="l" t="t" r="r" b="b"/>
            <a:pathLst>
              <a:path w="605262" h="1260962">
                <a:moveTo>
                  <a:pt x="0" y="0"/>
                </a:moveTo>
                <a:lnTo>
                  <a:pt x="605262" y="0"/>
                </a:lnTo>
                <a:lnTo>
                  <a:pt x="605262" y="1260962"/>
                </a:lnTo>
                <a:lnTo>
                  <a:pt x="0" y="126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55297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619095" y="2298263"/>
            <a:ext cx="2140097" cy="301341"/>
            <a:chOff x="0" y="0"/>
            <a:chExt cx="1395701" cy="19652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B000005012024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963968" y="2298263"/>
            <a:ext cx="751099" cy="301341"/>
            <a:chOff x="0" y="0"/>
            <a:chExt cx="489842" cy="1965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3334421" y="3087973"/>
          <a:ext cx="4008316" cy="1966402"/>
        </p:xfrm>
        <a:graphic>
          <a:graphicData uri="http://schemas.openxmlformats.org/drawingml/2006/table">
            <a:tbl>
              <a:tblPr/>
              <a:tblGrid>
                <a:gridCol w="24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12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Process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23"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Process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G4042605332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BALL BEARING-F.BLUE.B17-102A7-A HAB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S0017313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Yoke ASS’Y. MU. FS14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S0012303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M/CI TON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 dirty="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5" name="Group 35"/>
          <p:cNvGrpSpPr/>
          <p:nvPr/>
        </p:nvGrpSpPr>
        <p:grpSpPr>
          <a:xfrm>
            <a:off x="6783002" y="3822289"/>
            <a:ext cx="456971" cy="183690"/>
            <a:chOff x="0" y="0"/>
            <a:chExt cx="298021" cy="11979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146989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CYCLE COUNT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815207" y="2365179"/>
            <a:ext cx="679264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Box Number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6783002" y="4144272"/>
            <a:ext cx="456971" cy="183690"/>
            <a:chOff x="0" y="0"/>
            <a:chExt cx="298021" cy="119796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037273"/>
            </a:solidFill>
            <a:ln cap="rnd">
              <a:noFill/>
              <a:prstDash val="solid"/>
              <a:round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6783002" y="4463562"/>
            <a:ext cx="456971" cy="183690"/>
            <a:chOff x="0" y="0"/>
            <a:chExt cx="298021" cy="119796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6783002" y="4782851"/>
            <a:ext cx="456971" cy="183690"/>
            <a:chOff x="0" y="0"/>
            <a:chExt cx="298021" cy="119796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011488" y="5282880"/>
            <a:ext cx="751099" cy="301341"/>
            <a:chOff x="0" y="0"/>
            <a:chExt cx="489842" cy="196525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57" name="TextBox 57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Submit</a:t>
              </a:r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3499531" y="770361"/>
            <a:ext cx="2500933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>
                <a:latin typeface="Bobby Jones Soft"/>
              </a:rPr>
              <a:t>CYCLE COUNT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60" name="Freeform 60"/>
          <p:cNvSpPr/>
          <p:nvPr/>
        </p:nvSpPr>
        <p:spPr>
          <a:xfrm>
            <a:off x="8166765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1" name="Group 61"/>
          <p:cNvGrpSpPr/>
          <p:nvPr/>
        </p:nvGrpSpPr>
        <p:grpSpPr>
          <a:xfrm>
            <a:off x="8261613" y="1539388"/>
            <a:ext cx="101534" cy="96184"/>
            <a:chOff x="0" y="0"/>
            <a:chExt cx="858018" cy="8128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8278107" y="1563434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6851663" y="1757038"/>
            <a:ext cx="1644256" cy="886783"/>
            <a:chOff x="0" y="0"/>
            <a:chExt cx="1072330" cy="57833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8" name="AutoShape 68"/>
          <p:cNvSpPr/>
          <p:nvPr/>
        </p:nvSpPr>
        <p:spPr>
          <a:xfrm>
            <a:off x="6851663" y="1973997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Freeform 69"/>
          <p:cNvSpPr/>
          <p:nvPr/>
        </p:nvSpPr>
        <p:spPr>
          <a:xfrm>
            <a:off x="6911294" y="2076875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0" name="TextBox 70"/>
          <p:cNvSpPr txBox="1"/>
          <p:nvPr/>
        </p:nvSpPr>
        <p:spPr>
          <a:xfrm>
            <a:off x="7310113" y="1824351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7086280" y="209317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8077626" y="2141824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73" name="Freeform 73"/>
          <p:cNvSpPr/>
          <p:nvPr/>
        </p:nvSpPr>
        <p:spPr>
          <a:xfrm>
            <a:off x="6911294" y="2302385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4" name="TextBox 74"/>
          <p:cNvSpPr txBox="1"/>
          <p:nvPr/>
        </p:nvSpPr>
        <p:spPr>
          <a:xfrm>
            <a:off x="7086280" y="231868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8090003" y="2367333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76" name="AutoShape 76"/>
          <p:cNvSpPr/>
          <p:nvPr/>
        </p:nvSpPr>
        <p:spPr>
          <a:xfrm>
            <a:off x="6851650" y="2245632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7" name="Group 77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79" name="TextBox 79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3334421" y="3087974"/>
          <a:ext cx="4008316" cy="1637504"/>
        </p:xfrm>
        <a:graphic>
          <a:graphicData uri="http://schemas.openxmlformats.org/drawingml/2006/table">
            <a:tbl>
              <a:tblPr/>
              <a:tblGrid>
                <a:gridCol w="24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467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Process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67"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Process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G4042605332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BALL BEARING-F.BLUE.B17-102A7-A HAB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S0012303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M/CI TON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Group 29"/>
          <p:cNvGrpSpPr/>
          <p:nvPr/>
        </p:nvGrpSpPr>
        <p:grpSpPr>
          <a:xfrm>
            <a:off x="6783002" y="3806303"/>
            <a:ext cx="456971" cy="183690"/>
            <a:chOff x="0" y="0"/>
            <a:chExt cx="298021" cy="11979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783002" y="4128286"/>
            <a:ext cx="456971" cy="183690"/>
            <a:chOff x="0" y="0"/>
            <a:chExt cx="298021" cy="11979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83002" y="4430642"/>
            <a:ext cx="456971" cy="183690"/>
            <a:chOff x="0" y="0"/>
            <a:chExt cx="298021" cy="11979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98021" cy="119796"/>
            </a:xfrm>
            <a:custGeom>
              <a:avLst/>
              <a:gdLst/>
              <a:ahLst/>
              <a:cxnLst/>
              <a:rect l="l" t="t" r="r" b="b"/>
              <a:pathLst>
                <a:path w="298021" h="119796">
                  <a:moveTo>
                    <a:pt x="59898" y="0"/>
                  </a:moveTo>
                  <a:lnTo>
                    <a:pt x="238123" y="0"/>
                  </a:lnTo>
                  <a:cubicBezTo>
                    <a:pt x="254009" y="0"/>
                    <a:pt x="269244" y="6311"/>
                    <a:pt x="280478" y="17544"/>
                  </a:cubicBezTo>
                  <a:cubicBezTo>
                    <a:pt x="291711" y="28777"/>
                    <a:pt x="298021" y="44012"/>
                    <a:pt x="298021" y="59898"/>
                  </a:cubicBezTo>
                  <a:lnTo>
                    <a:pt x="298021" y="59898"/>
                  </a:lnTo>
                  <a:cubicBezTo>
                    <a:pt x="298021" y="75784"/>
                    <a:pt x="291711" y="91020"/>
                    <a:pt x="280478" y="102253"/>
                  </a:cubicBezTo>
                  <a:cubicBezTo>
                    <a:pt x="269244" y="113486"/>
                    <a:pt x="254009" y="119796"/>
                    <a:pt x="238123" y="119796"/>
                  </a:cubicBezTo>
                  <a:lnTo>
                    <a:pt x="59898" y="119796"/>
                  </a:lnTo>
                  <a:cubicBezTo>
                    <a:pt x="44012" y="119796"/>
                    <a:pt x="28777" y="113486"/>
                    <a:pt x="17544" y="102253"/>
                  </a:cubicBezTo>
                  <a:cubicBezTo>
                    <a:pt x="6311" y="91020"/>
                    <a:pt x="0" y="75784"/>
                    <a:pt x="0" y="59898"/>
                  </a:cubicBezTo>
                  <a:lnTo>
                    <a:pt x="0" y="59898"/>
                  </a:lnTo>
                  <a:cubicBezTo>
                    <a:pt x="0" y="44012"/>
                    <a:pt x="6311" y="28777"/>
                    <a:pt x="17544" y="17544"/>
                  </a:cubicBezTo>
                  <a:cubicBezTo>
                    <a:pt x="28777" y="6311"/>
                    <a:pt x="44012" y="0"/>
                    <a:pt x="59898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19050"/>
              <a:ext cx="298021" cy="138846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sp>
        <p:nvSpPr>
          <p:cNvPr id="38" name="Freeform 38"/>
          <p:cNvSpPr/>
          <p:nvPr/>
        </p:nvSpPr>
        <p:spPr>
          <a:xfrm>
            <a:off x="8171549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8266397" y="1539388"/>
            <a:ext cx="101534" cy="96184"/>
            <a:chOff x="0" y="0"/>
            <a:chExt cx="858018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6783019" y="1757038"/>
            <a:ext cx="1644256" cy="886783"/>
            <a:chOff x="0" y="0"/>
            <a:chExt cx="1072330" cy="57833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5" name="AutoShape 45"/>
          <p:cNvSpPr/>
          <p:nvPr/>
        </p:nvSpPr>
        <p:spPr>
          <a:xfrm>
            <a:off x="6783019" y="1973997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Freeform 46"/>
          <p:cNvSpPr/>
          <p:nvPr/>
        </p:nvSpPr>
        <p:spPr>
          <a:xfrm>
            <a:off x="6842650" y="2076875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8" y="0"/>
                </a:lnTo>
                <a:lnTo>
                  <a:pt x="239808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>
            <a:off x="6842650" y="2302385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8" y="0"/>
                </a:lnTo>
                <a:lnTo>
                  <a:pt x="239808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8" name="AutoShape 48"/>
          <p:cNvSpPr/>
          <p:nvPr/>
        </p:nvSpPr>
        <p:spPr>
          <a:xfrm>
            <a:off x="6783007" y="2245632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TextBox 50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146989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CYCLE COUNT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334421" y="2410247"/>
            <a:ext cx="1743546" cy="154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  <a:ea typeface="Lora Bold"/>
              </a:rPr>
              <a:t>Box Number  : B﻿000005012024 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282891" y="1563434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7241469" y="1824351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017636" y="209317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008982" y="2141824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7017636" y="231868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021360" y="2367333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  <p:sp>
        <p:nvSpPr>
          <p:cNvPr id="69" name="TextBox 58">
            <a:extLst>
              <a:ext uri="{FF2B5EF4-FFF2-40B4-BE49-F238E27FC236}">
                <a16:creationId xmlns:a16="http://schemas.microsoft.com/office/drawing/2014/main" id="{16BB0FD7-394F-4415-9335-D7E9C595351B}"/>
              </a:ext>
            </a:extLst>
          </p:cNvPr>
          <p:cNvSpPr txBox="1"/>
          <p:nvPr/>
        </p:nvSpPr>
        <p:spPr>
          <a:xfrm>
            <a:off x="3499531" y="770361"/>
            <a:ext cx="2500933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>
                <a:latin typeface="Bobby Jones Soft"/>
              </a:rPr>
              <a:t>CYCLE COUNT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19397"/>
            <a:ext cx="8026442" cy="4701269"/>
            <a:chOff x="0" y="0"/>
            <a:chExt cx="12384157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84156" cy="7253681"/>
            </a:xfrm>
            <a:custGeom>
              <a:avLst/>
              <a:gdLst/>
              <a:ahLst/>
              <a:cxnLst/>
              <a:rect l="l" t="t" r="r" b="b"/>
              <a:pathLst>
                <a:path w="12384156" h="7253681">
                  <a:moveTo>
                    <a:pt x="18286" y="0"/>
                  </a:moveTo>
                  <a:lnTo>
                    <a:pt x="12365870" y="0"/>
                  </a:lnTo>
                  <a:cubicBezTo>
                    <a:pt x="12370720" y="0"/>
                    <a:pt x="12375371" y="1927"/>
                    <a:pt x="12378800" y="5356"/>
                  </a:cubicBezTo>
                  <a:cubicBezTo>
                    <a:pt x="12382230" y="8785"/>
                    <a:pt x="12384156" y="13436"/>
                    <a:pt x="12384156" y="18286"/>
                  </a:cubicBezTo>
                  <a:lnTo>
                    <a:pt x="12384156" y="7235395"/>
                  </a:lnTo>
                  <a:cubicBezTo>
                    <a:pt x="12384156" y="7240245"/>
                    <a:pt x="12382230" y="7244896"/>
                    <a:pt x="12378800" y="7248325"/>
                  </a:cubicBezTo>
                  <a:cubicBezTo>
                    <a:pt x="12375371" y="7251755"/>
                    <a:pt x="12370720" y="7253681"/>
                    <a:pt x="12365870" y="7253681"/>
                  </a:cubicBezTo>
                  <a:lnTo>
                    <a:pt x="18286" y="7253681"/>
                  </a:lnTo>
                  <a:cubicBezTo>
                    <a:pt x="13436" y="7253681"/>
                    <a:pt x="8785" y="7251755"/>
                    <a:pt x="5356" y="7248325"/>
                  </a:cubicBezTo>
                  <a:cubicBezTo>
                    <a:pt x="1927" y="7244896"/>
                    <a:pt x="0" y="7240245"/>
                    <a:pt x="0" y="7235395"/>
                  </a:cubicBezTo>
                  <a:lnTo>
                    <a:pt x="0" y="18286"/>
                  </a:lnTo>
                  <a:cubicBezTo>
                    <a:pt x="0" y="13436"/>
                    <a:pt x="1927" y="8785"/>
                    <a:pt x="5356" y="5356"/>
                  </a:cubicBezTo>
                  <a:cubicBezTo>
                    <a:pt x="8785" y="1927"/>
                    <a:pt x="13436" y="0"/>
                    <a:pt x="1828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384157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3901" y="2643821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78260" y="2891694"/>
            <a:ext cx="1074188" cy="196280"/>
            <a:chOff x="0" y="0"/>
            <a:chExt cx="1381388" cy="25241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78260" y="3139568"/>
            <a:ext cx="1074188" cy="196280"/>
            <a:chOff x="0" y="0"/>
            <a:chExt cx="1381388" cy="25241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28" name="Table 28"/>
          <p:cNvGraphicFramePr>
            <a:graphicFrameLocks noGrp="1"/>
          </p:cNvGraphicFramePr>
          <p:nvPr/>
        </p:nvGraphicFramePr>
        <p:xfrm>
          <a:off x="2800067" y="2918959"/>
          <a:ext cx="5369134" cy="1792141"/>
        </p:xfrm>
        <a:graphic>
          <a:graphicData uri="http://schemas.openxmlformats.org/drawingml/2006/table">
            <a:tbl>
              <a:tblPr/>
              <a:tblGrid>
                <a:gridCol w="248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1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767"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Request No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Lora Bold"/>
                        </a:rPr>
                        <a:t>Status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Request No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Lora Bold"/>
                        </a:rPr>
                        <a:t>Status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7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  <a:ea typeface="Lora"/>
                        </a:rPr>
                        <a:t>000﻿0001012024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A0002616564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ALT. GAMMA AMS-D SOLID. 2B610. 110A TG11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  <a:ea typeface="Lora"/>
                        </a:rPr>
                        <a:t>000﻿003112023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S0012303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M/CI TON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  <a:ea typeface="Lora"/>
                        </a:rPr>
                        <a:t>000﻿002512023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  <a:ea typeface="Lora"/>
                        </a:rPr>
                        <a:t>000﻿002512023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 A1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9" name="Group 29"/>
          <p:cNvGrpSpPr/>
          <p:nvPr/>
        </p:nvGrpSpPr>
        <p:grpSpPr>
          <a:xfrm>
            <a:off x="1278260" y="3387441"/>
            <a:ext cx="1074188" cy="196280"/>
            <a:chOff x="0" y="0"/>
            <a:chExt cx="1381388" cy="25241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603955" y="2237728"/>
            <a:ext cx="2140097" cy="301341"/>
            <a:chOff x="0" y="0"/>
            <a:chExt cx="1395701" cy="19652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1395701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948828" y="2237728"/>
            <a:ext cx="751099" cy="301341"/>
            <a:chOff x="0" y="0"/>
            <a:chExt cx="489842" cy="19652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406703" y="3424400"/>
            <a:ext cx="716815" cy="227057"/>
            <a:chOff x="0" y="0"/>
            <a:chExt cx="467483" cy="14807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67483" cy="148079"/>
            </a:xfrm>
            <a:custGeom>
              <a:avLst/>
              <a:gdLst/>
              <a:ahLst/>
              <a:cxnLst/>
              <a:rect l="l" t="t" r="r" b="b"/>
              <a:pathLst>
                <a:path w="467483" h="148079">
                  <a:moveTo>
                    <a:pt x="74040" y="0"/>
                  </a:moveTo>
                  <a:lnTo>
                    <a:pt x="393443" y="0"/>
                  </a:lnTo>
                  <a:cubicBezTo>
                    <a:pt x="434334" y="0"/>
                    <a:pt x="467483" y="33149"/>
                    <a:pt x="467483" y="74040"/>
                  </a:cubicBezTo>
                  <a:lnTo>
                    <a:pt x="467483" y="74040"/>
                  </a:lnTo>
                  <a:cubicBezTo>
                    <a:pt x="467483" y="114931"/>
                    <a:pt x="434334" y="148079"/>
                    <a:pt x="393443" y="148079"/>
                  </a:cubicBezTo>
                  <a:lnTo>
                    <a:pt x="74040" y="148079"/>
                  </a:lnTo>
                  <a:cubicBezTo>
                    <a:pt x="33149" y="148079"/>
                    <a:pt x="0" y="114931"/>
                    <a:pt x="0" y="74040"/>
                  </a:cubicBezTo>
                  <a:lnTo>
                    <a:pt x="0" y="74040"/>
                  </a:lnTo>
                  <a:cubicBezTo>
                    <a:pt x="0" y="33149"/>
                    <a:pt x="33149" y="0"/>
                    <a:pt x="74040" y="0"/>
                  </a:cubicBezTo>
                  <a:close/>
                </a:path>
              </a:pathLst>
            </a:custGeom>
            <a:solidFill>
              <a:srgbClr val="00BF63"/>
            </a:solidFill>
            <a:ln cap="rnd">
              <a:noFill/>
              <a:prstDash val="solid"/>
              <a:round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19050"/>
              <a:ext cx="467483" cy="16712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Lora"/>
                </a:rPr>
                <a:t>Approve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7406703" y="3764086"/>
            <a:ext cx="716815" cy="227057"/>
            <a:chOff x="0" y="0"/>
            <a:chExt cx="467483" cy="148079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67483" cy="148079"/>
            </a:xfrm>
            <a:custGeom>
              <a:avLst/>
              <a:gdLst/>
              <a:ahLst/>
              <a:cxnLst/>
              <a:rect l="l" t="t" r="r" b="b"/>
              <a:pathLst>
                <a:path w="467483" h="148079">
                  <a:moveTo>
                    <a:pt x="74040" y="0"/>
                  </a:moveTo>
                  <a:lnTo>
                    <a:pt x="393443" y="0"/>
                  </a:lnTo>
                  <a:cubicBezTo>
                    <a:pt x="434334" y="0"/>
                    <a:pt x="467483" y="33149"/>
                    <a:pt x="467483" y="74040"/>
                  </a:cubicBezTo>
                  <a:lnTo>
                    <a:pt x="467483" y="74040"/>
                  </a:lnTo>
                  <a:cubicBezTo>
                    <a:pt x="467483" y="114931"/>
                    <a:pt x="434334" y="148079"/>
                    <a:pt x="393443" y="148079"/>
                  </a:cubicBezTo>
                  <a:lnTo>
                    <a:pt x="74040" y="148079"/>
                  </a:lnTo>
                  <a:cubicBezTo>
                    <a:pt x="33149" y="148079"/>
                    <a:pt x="0" y="114931"/>
                    <a:pt x="0" y="74040"/>
                  </a:cubicBezTo>
                  <a:lnTo>
                    <a:pt x="0" y="74040"/>
                  </a:lnTo>
                  <a:cubicBezTo>
                    <a:pt x="0" y="33149"/>
                    <a:pt x="33149" y="0"/>
                    <a:pt x="74040" y="0"/>
                  </a:cubicBezTo>
                  <a:close/>
                </a:path>
              </a:pathLst>
            </a:custGeom>
            <a:solidFill>
              <a:srgbClr val="545454"/>
            </a:solidFill>
            <a:ln cap="rnd">
              <a:noFill/>
              <a:prstDash val="solid"/>
              <a:round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19050"/>
              <a:ext cx="467483" cy="16712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Lora"/>
                </a:rPr>
                <a:t>Approve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7406703" y="4103356"/>
            <a:ext cx="716815" cy="227057"/>
            <a:chOff x="0" y="0"/>
            <a:chExt cx="467483" cy="14807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67483" cy="148079"/>
            </a:xfrm>
            <a:custGeom>
              <a:avLst/>
              <a:gdLst/>
              <a:ahLst/>
              <a:cxnLst/>
              <a:rect l="l" t="t" r="r" b="b"/>
              <a:pathLst>
                <a:path w="467483" h="148079">
                  <a:moveTo>
                    <a:pt x="74040" y="0"/>
                  </a:moveTo>
                  <a:lnTo>
                    <a:pt x="393443" y="0"/>
                  </a:lnTo>
                  <a:cubicBezTo>
                    <a:pt x="434334" y="0"/>
                    <a:pt x="467483" y="33149"/>
                    <a:pt x="467483" y="74040"/>
                  </a:cubicBezTo>
                  <a:lnTo>
                    <a:pt x="467483" y="74040"/>
                  </a:lnTo>
                  <a:cubicBezTo>
                    <a:pt x="467483" y="114931"/>
                    <a:pt x="434334" y="148079"/>
                    <a:pt x="393443" y="148079"/>
                  </a:cubicBezTo>
                  <a:lnTo>
                    <a:pt x="74040" y="148079"/>
                  </a:lnTo>
                  <a:cubicBezTo>
                    <a:pt x="33149" y="148079"/>
                    <a:pt x="0" y="114931"/>
                    <a:pt x="0" y="74040"/>
                  </a:cubicBezTo>
                  <a:lnTo>
                    <a:pt x="0" y="74040"/>
                  </a:lnTo>
                  <a:cubicBezTo>
                    <a:pt x="0" y="33149"/>
                    <a:pt x="33149" y="0"/>
                    <a:pt x="74040" y="0"/>
                  </a:cubicBezTo>
                  <a:close/>
                </a:path>
              </a:pathLst>
            </a:custGeom>
            <a:solidFill>
              <a:srgbClr val="00BF63"/>
            </a:solidFill>
            <a:ln cap="rnd">
              <a:noFill/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19050"/>
              <a:ext cx="467483" cy="16712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Lora"/>
                </a:rPr>
                <a:t>Approve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406703" y="4438077"/>
            <a:ext cx="716815" cy="227057"/>
            <a:chOff x="0" y="0"/>
            <a:chExt cx="467483" cy="148079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467483" cy="148079"/>
            </a:xfrm>
            <a:custGeom>
              <a:avLst/>
              <a:gdLst/>
              <a:ahLst/>
              <a:cxnLst/>
              <a:rect l="l" t="t" r="r" b="b"/>
              <a:pathLst>
                <a:path w="467483" h="148079">
                  <a:moveTo>
                    <a:pt x="74040" y="0"/>
                  </a:moveTo>
                  <a:lnTo>
                    <a:pt x="393443" y="0"/>
                  </a:lnTo>
                  <a:cubicBezTo>
                    <a:pt x="434334" y="0"/>
                    <a:pt x="467483" y="33149"/>
                    <a:pt x="467483" y="74040"/>
                  </a:cubicBezTo>
                  <a:lnTo>
                    <a:pt x="467483" y="74040"/>
                  </a:lnTo>
                  <a:cubicBezTo>
                    <a:pt x="467483" y="114931"/>
                    <a:pt x="434334" y="148079"/>
                    <a:pt x="393443" y="148079"/>
                  </a:cubicBezTo>
                  <a:lnTo>
                    <a:pt x="74040" y="148079"/>
                  </a:lnTo>
                  <a:cubicBezTo>
                    <a:pt x="33149" y="148079"/>
                    <a:pt x="0" y="114931"/>
                    <a:pt x="0" y="74040"/>
                  </a:cubicBezTo>
                  <a:lnTo>
                    <a:pt x="0" y="74040"/>
                  </a:lnTo>
                  <a:cubicBezTo>
                    <a:pt x="0" y="33149"/>
                    <a:pt x="33149" y="0"/>
                    <a:pt x="74040" y="0"/>
                  </a:cubicBezTo>
                  <a:close/>
                </a:path>
              </a:pathLst>
            </a:custGeom>
            <a:solidFill>
              <a:srgbClr val="545454"/>
            </a:solidFill>
            <a:ln cap="rnd">
              <a:noFill/>
              <a:prstDash val="solid"/>
              <a:round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0" y="-19050"/>
              <a:ext cx="467483" cy="16712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10"/>
                </a:lnSpc>
                <a:spcBef>
                  <a:spcPct val="0"/>
                </a:spcBef>
              </a:pPr>
              <a:r>
                <a:rPr lang="en-US" sz="650">
                  <a:solidFill>
                    <a:srgbClr val="FFFFFF"/>
                  </a:solidFill>
                  <a:latin typeface="Lora"/>
                </a:rPr>
                <a:t>Approve</a:t>
              </a:r>
            </a:p>
          </p:txBody>
        </p:sp>
      </p:grpSp>
      <p:sp>
        <p:nvSpPr>
          <p:cNvPr id="50" name="Freeform 50"/>
          <p:cNvSpPr/>
          <p:nvPr/>
        </p:nvSpPr>
        <p:spPr>
          <a:xfrm>
            <a:off x="8790018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1" name="Group 51"/>
          <p:cNvGrpSpPr/>
          <p:nvPr/>
        </p:nvGrpSpPr>
        <p:grpSpPr>
          <a:xfrm>
            <a:off x="8884865" y="1539388"/>
            <a:ext cx="101534" cy="96184"/>
            <a:chOff x="0" y="0"/>
            <a:chExt cx="858018" cy="8128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858018" cy="812800"/>
            </a:xfrm>
            <a:custGeom>
              <a:avLst/>
              <a:gdLst/>
              <a:ahLst/>
              <a:cxnLst/>
              <a:rect l="l" t="t" r="r" b="b"/>
              <a:pathLst>
                <a:path w="858018" h="812800">
                  <a:moveTo>
                    <a:pt x="429009" y="0"/>
                  </a:moveTo>
                  <a:cubicBezTo>
                    <a:pt x="192074" y="0"/>
                    <a:pt x="0" y="181951"/>
                    <a:pt x="0" y="406400"/>
                  </a:cubicBezTo>
                  <a:cubicBezTo>
                    <a:pt x="0" y="630849"/>
                    <a:pt x="192074" y="812800"/>
                    <a:pt x="429009" y="812800"/>
                  </a:cubicBezTo>
                  <a:cubicBezTo>
                    <a:pt x="665944" y="812800"/>
                    <a:pt x="858018" y="630849"/>
                    <a:pt x="858018" y="406400"/>
                  </a:cubicBezTo>
                  <a:cubicBezTo>
                    <a:pt x="858018" y="181951"/>
                    <a:pt x="665944" y="0"/>
                    <a:pt x="429009" y="0"/>
                  </a:cubicBezTo>
                  <a:close/>
                </a:path>
              </a:pathLst>
            </a:custGeom>
            <a:solidFill>
              <a:srgbClr val="FF5050"/>
            </a:solidFill>
            <a:ln cap="sq">
              <a:noFill/>
              <a:prstDash val="solid"/>
              <a:miter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80439" y="47625"/>
              <a:ext cx="697140" cy="68897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7347072" y="1757038"/>
            <a:ext cx="1644256" cy="886783"/>
            <a:chOff x="0" y="0"/>
            <a:chExt cx="1072330" cy="57833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072330" cy="578330"/>
            </a:xfrm>
            <a:custGeom>
              <a:avLst/>
              <a:gdLst/>
              <a:ahLst/>
              <a:cxnLst/>
              <a:rect l="l" t="t" r="r" b="b"/>
              <a:pathLst>
                <a:path w="1072330" h="578330">
                  <a:moveTo>
                    <a:pt x="84164" y="0"/>
                  </a:moveTo>
                  <a:lnTo>
                    <a:pt x="988166" y="0"/>
                  </a:lnTo>
                  <a:cubicBezTo>
                    <a:pt x="1034649" y="0"/>
                    <a:pt x="1072330" y="37681"/>
                    <a:pt x="1072330" y="84164"/>
                  </a:cubicBezTo>
                  <a:lnTo>
                    <a:pt x="1072330" y="494167"/>
                  </a:lnTo>
                  <a:cubicBezTo>
                    <a:pt x="1072330" y="540649"/>
                    <a:pt x="1034649" y="578330"/>
                    <a:pt x="988166" y="578330"/>
                  </a:cubicBezTo>
                  <a:lnTo>
                    <a:pt x="84164" y="578330"/>
                  </a:lnTo>
                  <a:cubicBezTo>
                    <a:pt x="37681" y="578330"/>
                    <a:pt x="0" y="540649"/>
                    <a:pt x="0" y="494167"/>
                  </a:cubicBezTo>
                  <a:lnTo>
                    <a:pt x="0" y="84164"/>
                  </a:lnTo>
                  <a:cubicBezTo>
                    <a:pt x="0" y="37681"/>
                    <a:pt x="37681" y="0"/>
                    <a:pt x="8416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28575"/>
              <a:ext cx="1072330" cy="60690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289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7" name="AutoShape 57"/>
          <p:cNvSpPr/>
          <p:nvPr/>
        </p:nvSpPr>
        <p:spPr>
          <a:xfrm>
            <a:off x="7347072" y="1973997"/>
            <a:ext cx="1644256" cy="258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Freeform 58"/>
          <p:cNvSpPr/>
          <p:nvPr/>
        </p:nvSpPr>
        <p:spPr>
          <a:xfrm>
            <a:off x="7406703" y="2076875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9"/>
                </a:lnTo>
                <a:lnTo>
                  <a:pt x="0" y="23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9" name="TextBox 59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Warehouse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4146989" y="1597098"/>
            <a:ext cx="2124019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PRODUCTION REQUEST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Receiving Material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369304" y="267108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Material Report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371483" y="2423137"/>
            <a:ext cx="512093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List Storage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589296" y="5942083"/>
            <a:ext cx="1131087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Warehouse Admin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371483" y="291233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Re-Grouping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71483" y="3160205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Cycle Count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71483" y="3408079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 Request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2827234" y="2304644"/>
            <a:ext cx="624930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Request No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8901359" y="1563434"/>
            <a:ext cx="68546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"/>
              </a:lnSpc>
              <a:spcBef>
                <a:spcPct val="0"/>
              </a:spcBef>
            </a:pPr>
            <a:r>
              <a:rPr lang="en-US" sz="336" spc="44">
                <a:solidFill>
                  <a:srgbClr val="FFFFFF"/>
                </a:solidFill>
                <a:latin typeface="Lora Bold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805522" y="1824351"/>
            <a:ext cx="779890" cy="8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"/>
              </a:lnSpc>
              <a:spcBef>
                <a:spcPct val="0"/>
              </a:spcBef>
            </a:pPr>
            <a:r>
              <a:rPr lang="en-US" sz="595" spc="79">
                <a:solidFill>
                  <a:srgbClr val="000000"/>
                </a:solidFill>
                <a:latin typeface="Lora Bold"/>
              </a:rPr>
              <a:t>NOTIFICATIONS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7581689" y="209317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000﻿0001012024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8573035" y="2141824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73" name="Freeform 73"/>
          <p:cNvSpPr/>
          <p:nvPr/>
        </p:nvSpPr>
        <p:spPr>
          <a:xfrm>
            <a:off x="7406703" y="2302385"/>
            <a:ext cx="129897" cy="129897"/>
          </a:xfrm>
          <a:custGeom>
            <a:avLst/>
            <a:gdLst/>
            <a:ahLst/>
            <a:cxnLst/>
            <a:rect l="l" t="t" r="r" b="b"/>
            <a:pathLst>
              <a:path w="239809" h="239809">
                <a:moveTo>
                  <a:pt x="0" y="0"/>
                </a:moveTo>
                <a:lnTo>
                  <a:pt x="239809" y="0"/>
                </a:lnTo>
                <a:lnTo>
                  <a:pt x="239809" y="239808"/>
                </a:lnTo>
                <a:lnTo>
                  <a:pt x="0" y="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4" name="TextBox 74"/>
          <p:cNvSpPr txBox="1"/>
          <p:nvPr/>
        </p:nvSpPr>
        <p:spPr>
          <a:xfrm>
            <a:off x="7581689" y="2318684"/>
            <a:ext cx="908238" cy="6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"/>
              </a:lnSpc>
              <a:spcBef>
                <a:spcPct val="0"/>
              </a:spcBef>
            </a:pPr>
            <a:r>
              <a:rPr lang="en-US" sz="433" spc="57">
                <a:solidFill>
                  <a:srgbClr val="3F3C42"/>
                </a:solidFill>
                <a:latin typeface="Lora Bold"/>
                <a:ea typeface="Lora Bold"/>
              </a:rPr>
              <a:t>Request No 000﻿003112023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8585412" y="2367333"/>
            <a:ext cx="328324" cy="49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"/>
              </a:lnSpc>
              <a:spcBef>
                <a:spcPct val="0"/>
              </a:spcBef>
            </a:pPr>
            <a:r>
              <a:rPr lang="en-US" sz="324" spc="43">
                <a:solidFill>
                  <a:srgbClr val="545454"/>
                </a:solidFill>
                <a:latin typeface="Lora Bold"/>
              </a:rPr>
              <a:t>Just now</a:t>
            </a:r>
          </a:p>
        </p:txBody>
      </p:sp>
      <p:sp>
        <p:nvSpPr>
          <p:cNvPr id="76" name="AutoShape 76"/>
          <p:cNvSpPr/>
          <p:nvPr/>
        </p:nvSpPr>
        <p:spPr>
          <a:xfrm>
            <a:off x="7347060" y="2245632"/>
            <a:ext cx="1644256" cy="258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TextBox 58">
            <a:extLst>
              <a:ext uri="{FF2B5EF4-FFF2-40B4-BE49-F238E27FC236}">
                <a16:creationId xmlns:a16="http://schemas.microsoft.com/office/drawing/2014/main" id="{DA438B01-461D-4A7D-B346-9BC48380E0F6}"/>
              </a:ext>
            </a:extLst>
          </p:cNvPr>
          <p:cNvSpPr txBox="1"/>
          <p:nvPr/>
        </p:nvSpPr>
        <p:spPr>
          <a:xfrm>
            <a:off x="2989436" y="710554"/>
            <a:ext cx="4990396" cy="428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PRODUCTION REQUEST LIST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596215" y="1769521"/>
            <a:ext cx="4713571" cy="3888329"/>
            <a:chOff x="0" y="0"/>
            <a:chExt cx="5005879" cy="41294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05879" cy="4129461"/>
            </a:xfrm>
            <a:custGeom>
              <a:avLst/>
              <a:gdLst/>
              <a:ahLst/>
              <a:cxnLst/>
              <a:rect l="l" t="t" r="r" b="b"/>
              <a:pathLst>
                <a:path w="5005879" h="4129461">
                  <a:moveTo>
                    <a:pt x="88967" y="0"/>
                  </a:moveTo>
                  <a:lnTo>
                    <a:pt x="4916912" y="0"/>
                  </a:lnTo>
                  <a:cubicBezTo>
                    <a:pt x="4940508" y="0"/>
                    <a:pt x="4963137" y="9373"/>
                    <a:pt x="4979821" y="26058"/>
                  </a:cubicBezTo>
                  <a:cubicBezTo>
                    <a:pt x="4996506" y="42743"/>
                    <a:pt x="5005879" y="65372"/>
                    <a:pt x="5005879" y="88967"/>
                  </a:cubicBezTo>
                  <a:lnTo>
                    <a:pt x="5005879" y="4040494"/>
                  </a:lnTo>
                  <a:cubicBezTo>
                    <a:pt x="5005879" y="4064090"/>
                    <a:pt x="4996506" y="4086718"/>
                    <a:pt x="4979821" y="4103403"/>
                  </a:cubicBezTo>
                  <a:cubicBezTo>
                    <a:pt x="4963137" y="4120088"/>
                    <a:pt x="4940508" y="4129461"/>
                    <a:pt x="4916912" y="4129461"/>
                  </a:cubicBezTo>
                  <a:lnTo>
                    <a:pt x="88967" y="4129461"/>
                  </a:lnTo>
                  <a:cubicBezTo>
                    <a:pt x="65372" y="4129461"/>
                    <a:pt x="42743" y="4120088"/>
                    <a:pt x="26058" y="4103403"/>
                  </a:cubicBezTo>
                  <a:cubicBezTo>
                    <a:pt x="9373" y="4086718"/>
                    <a:pt x="0" y="4064090"/>
                    <a:pt x="0" y="4040494"/>
                  </a:cubicBezTo>
                  <a:lnTo>
                    <a:pt x="0" y="88967"/>
                  </a:lnTo>
                  <a:cubicBezTo>
                    <a:pt x="0" y="65372"/>
                    <a:pt x="9373" y="42743"/>
                    <a:pt x="26058" y="26058"/>
                  </a:cubicBezTo>
                  <a:cubicBezTo>
                    <a:pt x="42743" y="9373"/>
                    <a:pt x="65372" y="0"/>
                    <a:pt x="88967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05879" cy="416756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" name="Freeform 8"/>
          <p:cNvSpPr/>
          <p:nvPr/>
        </p:nvSpPr>
        <p:spPr>
          <a:xfrm>
            <a:off x="4047930" y="3109400"/>
            <a:ext cx="2751704" cy="430266"/>
          </a:xfrm>
          <a:custGeom>
            <a:avLst/>
            <a:gdLst/>
            <a:ahLst/>
            <a:cxnLst/>
            <a:rect l="l" t="t" r="r" b="b"/>
            <a:pathLst>
              <a:path w="5080068" h="794338">
                <a:moveTo>
                  <a:pt x="0" y="0"/>
                </a:moveTo>
                <a:lnTo>
                  <a:pt x="5080068" y="0"/>
                </a:lnTo>
                <a:lnTo>
                  <a:pt x="5080068" y="794337"/>
                </a:lnTo>
                <a:lnTo>
                  <a:pt x="0" y="794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47930" y="3728071"/>
            <a:ext cx="2751704" cy="430266"/>
          </a:xfrm>
          <a:custGeom>
            <a:avLst/>
            <a:gdLst/>
            <a:ahLst/>
            <a:cxnLst/>
            <a:rect l="l" t="t" r="r" b="b"/>
            <a:pathLst>
              <a:path w="5080068" h="794338">
                <a:moveTo>
                  <a:pt x="0" y="0"/>
                </a:moveTo>
                <a:lnTo>
                  <a:pt x="5080068" y="0"/>
                </a:lnTo>
                <a:lnTo>
                  <a:pt x="5080068" y="794338"/>
                </a:lnTo>
                <a:lnTo>
                  <a:pt x="0" y="794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985424" y="4349234"/>
            <a:ext cx="2751704" cy="430266"/>
          </a:xfrm>
          <a:custGeom>
            <a:avLst/>
            <a:gdLst/>
            <a:ahLst/>
            <a:cxnLst/>
            <a:rect l="l" t="t" r="r" b="b"/>
            <a:pathLst>
              <a:path w="5080068" h="794338">
                <a:moveTo>
                  <a:pt x="0" y="0"/>
                </a:moveTo>
                <a:lnTo>
                  <a:pt x="5080068" y="0"/>
                </a:lnTo>
                <a:lnTo>
                  <a:pt x="5080068" y="794338"/>
                </a:lnTo>
                <a:lnTo>
                  <a:pt x="0" y="794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2451463" y="3473133"/>
            <a:ext cx="1621008" cy="705923"/>
          </a:xfrm>
          <a:custGeom>
            <a:avLst/>
            <a:gdLst/>
            <a:ahLst/>
            <a:cxnLst/>
            <a:rect l="l" t="t" r="r" b="b"/>
            <a:pathLst>
              <a:path w="2992631" h="1303242">
                <a:moveTo>
                  <a:pt x="0" y="0"/>
                </a:moveTo>
                <a:lnTo>
                  <a:pt x="2992630" y="0"/>
                </a:lnTo>
                <a:lnTo>
                  <a:pt x="2992630" y="1303243"/>
                </a:lnTo>
                <a:lnTo>
                  <a:pt x="0" y="1303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5000"/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96929" y="3859711"/>
            <a:ext cx="234980" cy="169479"/>
          </a:xfrm>
          <a:custGeom>
            <a:avLst/>
            <a:gdLst/>
            <a:ahLst/>
            <a:cxnLst/>
            <a:rect l="l" t="t" r="r" b="b"/>
            <a:pathLst>
              <a:path w="433809" h="312884">
                <a:moveTo>
                  <a:pt x="0" y="0"/>
                </a:moveTo>
                <a:lnTo>
                  <a:pt x="433808" y="0"/>
                </a:lnTo>
                <a:lnTo>
                  <a:pt x="433808" y="312884"/>
                </a:lnTo>
                <a:lnTo>
                  <a:pt x="0" y="3128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208134" y="3252301"/>
            <a:ext cx="2306284" cy="1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5"/>
              </a:lnSpc>
              <a:spcBef>
                <a:spcPct val="0"/>
              </a:spcBef>
            </a:pPr>
            <a:r>
              <a:rPr lang="en-US" sz="813" spc="107">
                <a:solidFill>
                  <a:srgbClr val="000000"/>
                </a:solidFill>
                <a:latin typeface="Poppins"/>
              </a:rPr>
              <a:t>Username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116286" y="2012962"/>
            <a:ext cx="1826563" cy="578202"/>
            <a:chOff x="0" y="28575"/>
            <a:chExt cx="4496155" cy="1423267"/>
          </a:xfrm>
        </p:grpSpPr>
        <p:sp>
          <p:nvSpPr>
            <p:cNvPr id="15" name="TextBox 15"/>
            <p:cNvSpPr txBox="1"/>
            <p:nvPr/>
          </p:nvSpPr>
          <p:spPr>
            <a:xfrm>
              <a:off x="48192" y="28575"/>
              <a:ext cx="4399771" cy="777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89"/>
                </a:lnSpc>
              </a:pPr>
              <a:r>
                <a:rPr lang="en-US" sz="2366" spc="-42">
                  <a:solidFill>
                    <a:srgbClr val="000000"/>
                  </a:solidFill>
                  <a:latin typeface="Poppins"/>
                </a:rPr>
                <a:t>Login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094345"/>
              <a:ext cx="4496155" cy="357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4"/>
                </a:lnSpc>
              </a:pPr>
              <a:endParaRPr sz="596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208134" y="3872219"/>
            <a:ext cx="2306284" cy="1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5"/>
              </a:lnSpc>
              <a:spcBef>
                <a:spcPct val="0"/>
              </a:spcBef>
            </a:pPr>
            <a:r>
              <a:rPr lang="en-US" sz="813" spc="107">
                <a:solidFill>
                  <a:srgbClr val="000000"/>
                </a:solidFill>
                <a:latin typeface="Poppins"/>
              </a:rPr>
              <a:t>************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29568" y="4481817"/>
            <a:ext cx="536426" cy="1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0"/>
              </a:lnSpc>
              <a:spcBef>
                <a:spcPct val="0"/>
              </a:spcBef>
            </a:pPr>
            <a:r>
              <a:rPr lang="en-US" sz="975" spc="128">
                <a:solidFill>
                  <a:srgbClr val="FFFFFF"/>
                </a:solidFill>
                <a:latin typeface="Poppins Bold"/>
              </a:rPr>
              <a:t>LOGIN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13744" y="797244"/>
            <a:ext cx="6078512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Production ERP </a:t>
            </a:r>
          </a:p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(enterprise resource planning)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24556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363200" y="787917"/>
            <a:ext cx="3351867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>
                <a:latin typeface="Bobby Jones Soft"/>
              </a:rPr>
              <a:t>material request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MATERIAL REQUEST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3619095" y="1930442"/>
            <a:ext cx="2140097" cy="301341"/>
            <a:chOff x="0" y="0"/>
            <a:chExt cx="1395701" cy="1965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930830" y="1991097"/>
            <a:ext cx="563339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ProductID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5963968" y="1930442"/>
            <a:ext cx="751099" cy="301341"/>
            <a:chOff x="0" y="0"/>
            <a:chExt cx="489842" cy="19652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40" name="Freeform 40"/>
          <p:cNvSpPr/>
          <p:nvPr/>
        </p:nvSpPr>
        <p:spPr>
          <a:xfrm>
            <a:off x="8144896" y="155656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7" y="0"/>
                </a:lnTo>
                <a:lnTo>
                  <a:pt x="314927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335" y="8890"/>
            <a:ext cx="2604330" cy="423494"/>
          </a:xfrm>
          <a:prstGeom prst="rect">
            <a:avLst/>
          </a:prstGeom>
          <a:noFill/>
        </p:spPr>
        <p:txBody>
          <a:bodyPr wrap="none" lIns="53639" tIns="26819" rIns="53639" bIns="26819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4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OUR CUSTOMERS</a:t>
            </a:r>
            <a:r>
              <a:rPr lang="id-ID" altLang="en-US" sz="24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:</a:t>
            </a:r>
          </a:p>
        </p:txBody>
      </p:sp>
      <p:sp>
        <p:nvSpPr>
          <p:cNvPr id="2" name="TextBox 24"/>
          <p:cNvSpPr txBox="1"/>
          <p:nvPr/>
        </p:nvSpPr>
        <p:spPr>
          <a:xfrm>
            <a:off x="2895600" y="228600"/>
            <a:ext cx="4318635" cy="342900"/>
          </a:xfrm>
          <a:prstGeom prst="rect">
            <a:avLst/>
          </a:prstGeom>
          <a:noFill/>
        </p:spPr>
        <p:txBody>
          <a:bodyPr wrap="square" lIns="53639" tIns="26819" rIns="53639" bIns="26819" rtlCol="0">
            <a:no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endParaRPr lang="id-ID" sz="20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46DCF-3B50-4692-A33E-07787DF6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21" y="1524000"/>
            <a:ext cx="3429479" cy="7621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5B0716-4D4C-4584-9CE4-B98DA6D12551}"/>
              </a:ext>
            </a:extLst>
          </p:cNvPr>
          <p:cNvSpPr/>
          <p:nvPr/>
        </p:nvSpPr>
        <p:spPr>
          <a:xfrm>
            <a:off x="1066321" y="2286106"/>
            <a:ext cx="2438400" cy="380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PT. DHL INDONESIA</a:t>
            </a:r>
            <a:endParaRPr lang="en-ID" sz="16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3FC99-9E1C-4FB3-8CE5-496DE32C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21" y="2763852"/>
            <a:ext cx="2886478" cy="1305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61CF2A-7B77-4CBD-B6B0-87B89A5E9287}"/>
              </a:ext>
            </a:extLst>
          </p:cNvPr>
          <p:cNvSpPr/>
          <p:nvPr/>
        </p:nvSpPr>
        <p:spPr>
          <a:xfrm>
            <a:off x="1028460" y="4114906"/>
            <a:ext cx="2438400" cy="380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PT. MORIROKU TECHNOLOGY INDONESIA</a:t>
            </a:r>
            <a:endParaRPr lang="en-ID" sz="16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ED503B-10D1-4832-BC20-E833BE8C4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46" y="1458745"/>
            <a:ext cx="2210108" cy="13051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558662-7029-4233-A160-BA4E106CC3F2}"/>
              </a:ext>
            </a:extLst>
          </p:cNvPr>
          <p:cNvSpPr/>
          <p:nvPr/>
        </p:nvSpPr>
        <p:spPr>
          <a:xfrm>
            <a:off x="4114800" y="2819400"/>
            <a:ext cx="2438400" cy="380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PT. ASAHI DENSO INDONESIA</a:t>
            </a:r>
            <a:endParaRPr lang="en-ID" sz="16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A01E81-903F-4178-BA8B-759185E8D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217" y="3504153"/>
            <a:ext cx="1786364" cy="5648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FACD82B-D3A4-4C4A-A24E-27F3D7B9C381}"/>
              </a:ext>
            </a:extLst>
          </p:cNvPr>
          <p:cNvSpPr/>
          <p:nvPr/>
        </p:nvSpPr>
        <p:spPr>
          <a:xfrm>
            <a:off x="4114800" y="3962400"/>
            <a:ext cx="2438400" cy="380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PT. HITACHI</a:t>
            </a:r>
            <a:endParaRPr lang="en-ID" sz="1600" b="1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86064C-C973-48F3-B6DF-8258DEA04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521" y="4724400"/>
            <a:ext cx="1886213" cy="9812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34F5DB5-7B00-4FDF-BECF-0462B629A781}"/>
              </a:ext>
            </a:extLst>
          </p:cNvPr>
          <p:cNvSpPr/>
          <p:nvPr/>
        </p:nvSpPr>
        <p:spPr>
          <a:xfrm>
            <a:off x="866427" y="5791200"/>
            <a:ext cx="2438400" cy="380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PT. ADYRAS PUTRA TECHNO</a:t>
            </a:r>
            <a:endParaRPr lang="en-ID" sz="1600" b="1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A64A8D1-7264-47C0-BA41-FFD2E7E63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950" y="4372818"/>
            <a:ext cx="1886213" cy="139084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0E56F0-3725-4A35-8E63-A70528D81B89}"/>
              </a:ext>
            </a:extLst>
          </p:cNvPr>
          <p:cNvSpPr/>
          <p:nvPr/>
        </p:nvSpPr>
        <p:spPr>
          <a:xfrm>
            <a:off x="4091856" y="5867400"/>
            <a:ext cx="2438400" cy="380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PT. ANUGERAH MEKANIKA SUKSES ABADI</a:t>
            </a:r>
            <a:endParaRPr lang="en-ID" sz="1600" b="1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53CFA4-54EA-4A9C-8629-C09406617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600" y="2514600"/>
            <a:ext cx="2577714" cy="81820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97A83C0-47A3-4A2A-8F31-52DC23C19DC4}"/>
              </a:ext>
            </a:extLst>
          </p:cNvPr>
          <p:cNvSpPr/>
          <p:nvPr/>
        </p:nvSpPr>
        <p:spPr>
          <a:xfrm>
            <a:off x="6775257" y="3324340"/>
            <a:ext cx="2438400" cy="380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PT. CIPTA MORTAR UTAMA</a:t>
            </a:r>
            <a:endParaRPr lang="en-ID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3545C-0873-47EB-8148-1F03BE956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0" y="4114800"/>
            <a:ext cx="222516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49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24556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MATERIAL REQUEST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619095" y="1930442"/>
            <a:ext cx="2140097" cy="301341"/>
            <a:chOff x="0" y="0"/>
            <a:chExt cx="1395701" cy="19652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A0002616564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930830" y="1991097"/>
            <a:ext cx="563339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ProductID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5963968" y="1930442"/>
            <a:ext cx="751099" cy="301341"/>
            <a:chOff x="0" y="0"/>
            <a:chExt cx="489842" cy="19652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938263" y="2370076"/>
            <a:ext cx="3797058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Product Description : ALT. GAMMA AMS-D SOLID. 2B610. 110A TG11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930830" y="2749118"/>
            <a:ext cx="1344178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Qty Production Planning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4467921" y="2676887"/>
            <a:ext cx="744947" cy="301341"/>
            <a:chOff x="0" y="0"/>
            <a:chExt cx="485830" cy="19652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85830" cy="196525"/>
            </a:xfrm>
            <a:custGeom>
              <a:avLst/>
              <a:gdLst/>
              <a:ahLst/>
              <a:cxnLst/>
              <a:rect l="l" t="t" r="r" b="b"/>
              <a:pathLst>
                <a:path w="485830" h="196525">
                  <a:moveTo>
                    <a:pt x="98262" y="0"/>
                  </a:moveTo>
                  <a:lnTo>
                    <a:pt x="387567" y="0"/>
                  </a:lnTo>
                  <a:cubicBezTo>
                    <a:pt x="413628" y="0"/>
                    <a:pt x="438622" y="10353"/>
                    <a:pt x="457049" y="28780"/>
                  </a:cubicBezTo>
                  <a:cubicBezTo>
                    <a:pt x="475477" y="47208"/>
                    <a:pt x="485830" y="72202"/>
                    <a:pt x="485830" y="98262"/>
                  </a:cubicBezTo>
                  <a:lnTo>
                    <a:pt x="485830" y="98262"/>
                  </a:lnTo>
                  <a:cubicBezTo>
                    <a:pt x="485830" y="124323"/>
                    <a:pt x="475477" y="149317"/>
                    <a:pt x="457049" y="167744"/>
                  </a:cubicBezTo>
                  <a:cubicBezTo>
                    <a:pt x="438622" y="186172"/>
                    <a:pt x="413628" y="196525"/>
                    <a:pt x="387567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485830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389611" y="2682202"/>
            <a:ext cx="751099" cy="301341"/>
            <a:chOff x="0" y="0"/>
            <a:chExt cx="489842" cy="19652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Calculate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47" name="Freeform 47"/>
          <p:cNvSpPr/>
          <p:nvPr/>
        </p:nvSpPr>
        <p:spPr>
          <a:xfrm>
            <a:off x="8156215" y="155656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3363200" y="787917"/>
            <a:ext cx="3351867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>
                <a:latin typeface="Bobby Jones Soft"/>
              </a:rPr>
              <a:t>material request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24556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MATERIAL REQUEST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619095" y="1930442"/>
            <a:ext cx="2140097" cy="301341"/>
            <a:chOff x="0" y="0"/>
            <a:chExt cx="1395701" cy="19652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A0002616564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930830" y="1991097"/>
            <a:ext cx="563339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ProductID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5963968" y="1930442"/>
            <a:ext cx="751099" cy="301341"/>
            <a:chOff x="0" y="0"/>
            <a:chExt cx="489842" cy="19652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938263" y="2370076"/>
            <a:ext cx="3797058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Product Description : ALT. GAMMA AMS-D SOLID. 2B610. 110A TG11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930830" y="2749118"/>
            <a:ext cx="1344178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Qty Production Planning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4443696" y="2676887"/>
            <a:ext cx="744947" cy="301341"/>
            <a:chOff x="0" y="0"/>
            <a:chExt cx="485830" cy="19652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85830" cy="196525"/>
            </a:xfrm>
            <a:custGeom>
              <a:avLst/>
              <a:gdLst/>
              <a:ahLst/>
              <a:cxnLst/>
              <a:rect l="l" t="t" r="r" b="b"/>
              <a:pathLst>
                <a:path w="485830" h="196525">
                  <a:moveTo>
                    <a:pt x="98262" y="0"/>
                  </a:moveTo>
                  <a:lnTo>
                    <a:pt x="387567" y="0"/>
                  </a:lnTo>
                  <a:cubicBezTo>
                    <a:pt x="413628" y="0"/>
                    <a:pt x="438622" y="10353"/>
                    <a:pt x="457049" y="28780"/>
                  </a:cubicBezTo>
                  <a:cubicBezTo>
                    <a:pt x="475477" y="47208"/>
                    <a:pt x="485830" y="72202"/>
                    <a:pt x="485830" y="98262"/>
                  </a:cubicBezTo>
                  <a:lnTo>
                    <a:pt x="485830" y="98262"/>
                  </a:lnTo>
                  <a:cubicBezTo>
                    <a:pt x="485830" y="124323"/>
                    <a:pt x="475477" y="149317"/>
                    <a:pt x="457049" y="167744"/>
                  </a:cubicBezTo>
                  <a:cubicBezTo>
                    <a:pt x="438622" y="186172"/>
                    <a:pt x="413628" y="196525"/>
                    <a:pt x="387567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485830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250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383642" y="2682202"/>
            <a:ext cx="751099" cy="301341"/>
            <a:chOff x="0" y="0"/>
            <a:chExt cx="489842" cy="19652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Calculate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78260" y="2643747"/>
            <a:ext cx="1074188" cy="196280"/>
            <a:chOff x="0" y="0"/>
            <a:chExt cx="1381388" cy="25241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47" name="Freeform 47"/>
          <p:cNvSpPr/>
          <p:nvPr/>
        </p:nvSpPr>
        <p:spPr>
          <a:xfrm>
            <a:off x="8110943" y="155656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7" y="0"/>
                </a:lnTo>
                <a:lnTo>
                  <a:pt x="314927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3363200" y="787917"/>
            <a:ext cx="3351867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material request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24556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19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72184"/>
              </p:ext>
            </p:extLst>
          </p:nvPr>
        </p:nvGraphicFramePr>
        <p:xfrm>
          <a:off x="2589295" y="3259666"/>
          <a:ext cx="5827946" cy="2485830"/>
        </p:xfrm>
        <a:graphic>
          <a:graphicData uri="http://schemas.openxmlformats.org/drawingml/2006/table">
            <a:tbl>
              <a:tblPr/>
              <a:tblGrid>
                <a:gridCol w="24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4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4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36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4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5895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need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Stock on Hand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2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2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3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3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95"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need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Stock on Hand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A0002616564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ALT. GAMMA AMS-D SOLID. 2B610. 110A TG11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BF63"/>
                          </a:solidFill>
                          <a:latin typeface="Lora Bold"/>
                        </a:rPr>
                        <a:t>500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B2.3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A1.5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B8102616565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COVER ASS'Y. GAMMA AMS-D SOLID TG11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BF63"/>
                          </a:solidFill>
                          <a:latin typeface="Lora Bold"/>
                        </a:rPr>
                        <a:t>750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B2.3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A3.2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latin typeface="Lora"/>
                        </a:rPr>
                        <a:t>B2.6</a:t>
                      </a:r>
                      <a:endParaRPr lang="en-US" sz="600" dirty="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G4022609999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F/BRACKET M/C.GAMMA ISG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BF63"/>
                          </a:solidFill>
                          <a:latin typeface="Lora Bold"/>
                        </a:rPr>
                        <a:t>1000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B1.2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C1.3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B1.5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89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B1402655331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FLANGE NUT. M5X0.8P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 Bold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C1.1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D2.3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KA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 dirty="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20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MATERIAL REQUEST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3619095" y="1930442"/>
            <a:ext cx="2140097" cy="301341"/>
            <a:chOff x="0" y="0"/>
            <a:chExt cx="1395701" cy="19652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A0002616564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930830" y="1991097"/>
            <a:ext cx="563339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ProductID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5963968" y="1930442"/>
            <a:ext cx="751099" cy="301341"/>
            <a:chOff x="0" y="0"/>
            <a:chExt cx="489842" cy="19652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921001" y="3023023"/>
            <a:ext cx="837511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 dirty="0">
                <a:solidFill>
                  <a:srgbClr val="000000"/>
                </a:solidFill>
                <a:latin typeface="Lora Bold"/>
              </a:rPr>
              <a:t>Bill of Material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930830" y="2357461"/>
            <a:ext cx="3797058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Product Description : ALT. GAMMA AMS-D SOLID. 2B610. 110A TG11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7462223" y="5788709"/>
            <a:ext cx="988607" cy="298824"/>
            <a:chOff x="0" y="0"/>
            <a:chExt cx="644737" cy="19488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44737" cy="194883"/>
            </a:xfrm>
            <a:custGeom>
              <a:avLst/>
              <a:gdLst/>
              <a:ahLst/>
              <a:cxnLst/>
              <a:rect l="l" t="t" r="r" b="b"/>
              <a:pathLst>
                <a:path w="644737" h="194883">
                  <a:moveTo>
                    <a:pt x="97442" y="0"/>
                  </a:moveTo>
                  <a:lnTo>
                    <a:pt x="547295" y="0"/>
                  </a:lnTo>
                  <a:cubicBezTo>
                    <a:pt x="601111" y="0"/>
                    <a:pt x="644737" y="43626"/>
                    <a:pt x="644737" y="97442"/>
                  </a:cubicBezTo>
                  <a:lnTo>
                    <a:pt x="644737" y="97442"/>
                  </a:lnTo>
                  <a:cubicBezTo>
                    <a:pt x="644737" y="151257"/>
                    <a:pt x="601111" y="194883"/>
                    <a:pt x="547295" y="194883"/>
                  </a:cubicBezTo>
                  <a:lnTo>
                    <a:pt x="97442" y="194883"/>
                  </a:lnTo>
                  <a:cubicBezTo>
                    <a:pt x="43626" y="194883"/>
                    <a:pt x="0" y="151257"/>
                    <a:pt x="0" y="97442"/>
                  </a:cubicBezTo>
                  <a:lnTo>
                    <a:pt x="0" y="97442"/>
                  </a:lnTo>
                  <a:cubicBezTo>
                    <a:pt x="0" y="43626"/>
                    <a:pt x="43626" y="0"/>
                    <a:pt x="9744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19050"/>
              <a:ext cx="644737" cy="21393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7"/>
                </a:lnSpc>
                <a:spcBef>
                  <a:spcPct val="0"/>
                </a:spcBef>
              </a:pPr>
              <a:r>
                <a:rPr lang="en-US" sz="812" dirty="0">
                  <a:solidFill>
                    <a:srgbClr val="FFFFFF"/>
                  </a:solidFill>
                  <a:latin typeface="Lora Bold"/>
                </a:rPr>
                <a:t>Material Request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2937932" y="2749118"/>
            <a:ext cx="1157074" cy="155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 dirty="0">
                <a:solidFill>
                  <a:srgbClr val="000000"/>
                </a:solidFill>
                <a:latin typeface="Lora"/>
              </a:rPr>
              <a:t>Production Planning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4208053" y="2676887"/>
            <a:ext cx="744947" cy="301341"/>
            <a:chOff x="0" y="0"/>
            <a:chExt cx="485830" cy="19652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85830" cy="196525"/>
            </a:xfrm>
            <a:custGeom>
              <a:avLst/>
              <a:gdLst/>
              <a:ahLst/>
              <a:cxnLst/>
              <a:rect l="l" t="t" r="r" b="b"/>
              <a:pathLst>
                <a:path w="485830" h="196525">
                  <a:moveTo>
                    <a:pt x="98262" y="0"/>
                  </a:moveTo>
                  <a:lnTo>
                    <a:pt x="387567" y="0"/>
                  </a:lnTo>
                  <a:cubicBezTo>
                    <a:pt x="413628" y="0"/>
                    <a:pt x="438622" y="10353"/>
                    <a:pt x="457049" y="28780"/>
                  </a:cubicBezTo>
                  <a:cubicBezTo>
                    <a:pt x="475477" y="47208"/>
                    <a:pt x="485830" y="72202"/>
                    <a:pt x="485830" y="98262"/>
                  </a:cubicBezTo>
                  <a:lnTo>
                    <a:pt x="485830" y="98262"/>
                  </a:lnTo>
                  <a:cubicBezTo>
                    <a:pt x="485830" y="124323"/>
                    <a:pt x="475477" y="149317"/>
                    <a:pt x="457049" y="167744"/>
                  </a:cubicBezTo>
                  <a:cubicBezTo>
                    <a:pt x="438622" y="186172"/>
                    <a:pt x="413628" y="196525"/>
                    <a:pt x="387567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485830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250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5212868" y="2682202"/>
            <a:ext cx="751099" cy="301341"/>
            <a:chOff x="0" y="0"/>
            <a:chExt cx="489842" cy="19652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Calculate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52" name="Freeform 52"/>
          <p:cNvSpPr/>
          <p:nvPr/>
        </p:nvSpPr>
        <p:spPr>
          <a:xfrm>
            <a:off x="8098080" y="1568943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7" y="0"/>
                </a:lnTo>
                <a:lnTo>
                  <a:pt x="314927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TextBox 53"/>
          <p:cNvSpPr txBox="1"/>
          <p:nvPr/>
        </p:nvSpPr>
        <p:spPr>
          <a:xfrm>
            <a:off x="3363200" y="787917"/>
            <a:ext cx="3351867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material request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24556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264340" y="3279589"/>
            <a:ext cx="988607" cy="298824"/>
            <a:chOff x="0" y="0"/>
            <a:chExt cx="644737" cy="19488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44737" cy="194883"/>
            </a:xfrm>
            <a:custGeom>
              <a:avLst/>
              <a:gdLst/>
              <a:ahLst/>
              <a:cxnLst/>
              <a:rect l="l" t="t" r="r" b="b"/>
              <a:pathLst>
                <a:path w="644737" h="194883">
                  <a:moveTo>
                    <a:pt x="97442" y="0"/>
                  </a:moveTo>
                  <a:lnTo>
                    <a:pt x="547295" y="0"/>
                  </a:lnTo>
                  <a:cubicBezTo>
                    <a:pt x="601111" y="0"/>
                    <a:pt x="644737" y="43626"/>
                    <a:pt x="644737" y="97442"/>
                  </a:cubicBezTo>
                  <a:lnTo>
                    <a:pt x="644737" y="97442"/>
                  </a:lnTo>
                  <a:cubicBezTo>
                    <a:pt x="644737" y="151257"/>
                    <a:pt x="601111" y="194883"/>
                    <a:pt x="547295" y="194883"/>
                  </a:cubicBezTo>
                  <a:lnTo>
                    <a:pt x="97442" y="194883"/>
                  </a:lnTo>
                  <a:cubicBezTo>
                    <a:pt x="43626" y="194883"/>
                    <a:pt x="0" y="151257"/>
                    <a:pt x="0" y="97442"/>
                  </a:cubicBezTo>
                  <a:lnTo>
                    <a:pt x="0" y="97442"/>
                  </a:lnTo>
                  <a:cubicBezTo>
                    <a:pt x="0" y="43626"/>
                    <a:pt x="43626" y="0"/>
                    <a:pt x="9744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644737" cy="21393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7"/>
                </a:lnSpc>
                <a:spcBef>
                  <a:spcPct val="0"/>
                </a:spcBef>
              </a:pPr>
              <a:r>
                <a:rPr lang="en-US" sz="812">
                  <a:solidFill>
                    <a:srgbClr val="FFFFFF"/>
                  </a:solidFill>
                  <a:latin typeface="Lora Bold"/>
                </a:rPr>
                <a:t>SUBMIT 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652758" y="2590279"/>
            <a:ext cx="744947" cy="301341"/>
            <a:chOff x="0" y="0"/>
            <a:chExt cx="485830" cy="19652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5830" cy="196525"/>
            </a:xfrm>
            <a:custGeom>
              <a:avLst/>
              <a:gdLst/>
              <a:ahLst/>
              <a:cxnLst/>
              <a:rect l="l" t="t" r="r" b="b"/>
              <a:pathLst>
                <a:path w="485830" h="196525">
                  <a:moveTo>
                    <a:pt x="98262" y="0"/>
                  </a:moveTo>
                  <a:lnTo>
                    <a:pt x="387567" y="0"/>
                  </a:lnTo>
                  <a:cubicBezTo>
                    <a:pt x="413628" y="0"/>
                    <a:pt x="438622" y="10353"/>
                    <a:pt x="457049" y="28780"/>
                  </a:cubicBezTo>
                  <a:cubicBezTo>
                    <a:pt x="475477" y="47208"/>
                    <a:pt x="485830" y="72202"/>
                    <a:pt x="485830" y="98262"/>
                  </a:cubicBezTo>
                  <a:lnTo>
                    <a:pt x="485830" y="98262"/>
                  </a:lnTo>
                  <a:cubicBezTo>
                    <a:pt x="485830" y="124323"/>
                    <a:pt x="475477" y="149317"/>
                    <a:pt x="457049" y="167744"/>
                  </a:cubicBezTo>
                  <a:cubicBezTo>
                    <a:pt x="438622" y="186172"/>
                    <a:pt x="413628" y="196525"/>
                    <a:pt x="387567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85830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200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MATERIAL REQUEST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930830" y="2006189"/>
            <a:ext cx="1411976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ProductID : A0002616564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930830" y="2357461"/>
            <a:ext cx="3797058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Product Description : ALT. GAMMA AMS-D SOLID. 2B610. 110A TG11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930830" y="2662510"/>
            <a:ext cx="1546764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Quantity Material Request 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930829" y="2935870"/>
            <a:ext cx="513761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UOM : pc</a:t>
            </a:r>
          </a:p>
        </p:txBody>
      </p:sp>
      <p:sp>
        <p:nvSpPr>
          <p:cNvPr id="42" name="Freeform 42"/>
          <p:cNvSpPr/>
          <p:nvPr/>
        </p:nvSpPr>
        <p:spPr>
          <a:xfrm>
            <a:off x="8156215" y="1579410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43"/>
          <p:cNvSpPr txBox="1"/>
          <p:nvPr/>
        </p:nvSpPr>
        <p:spPr>
          <a:xfrm>
            <a:off x="3363200" y="787917"/>
            <a:ext cx="3351867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material request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24556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MATERIAL REQUEST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30830" y="2006189"/>
            <a:ext cx="1411976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ProductID : A0002616564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30830" y="2357461"/>
            <a:ext cx="3797058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Product Description : ALT. GAMMA AMS-D SOLID. 2B610. 110A TG11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30830" y="2749118"/>
            <a:ext cx="1293068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Material Request :  400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154839" y="3864585"/>
            <a:ext cx="4695764" cy="34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029">
                <a:solidFill>
                  <a:srgbClr val="000000"/>
                </a:solidFill>
                <a:latin typeface="Open Sans Extra Bold"/>
              </a:rPr>
              <a:t>Request will pop up via notif message to WH Picking team, WH leader, Production planning &amp; production leader &amp; admin 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930830" y="3102363"/>
            <a:ext cx="1695258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 Bold"/>
              </a:rPr>
              <a:t>Request No. :  0000001012024 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37" name="Freeform 37"/>
          <p:cNvSpPr/>
          <p:nvPr/>
        </p:nvSpPr>
        <p:spPr>
          <a:xfrm>
            <a:off x="8190168" y="155656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3363200" y="787917"/>
            <a:ext cx="3351867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material request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1839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901506" y="770361"/>
            <a:ext cx="1863655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kitting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KITTING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3619095" y="1930442"/>
            <a:ext cx="2140097" cy="301341"/>
            <a:chOff x="0" y="0"/>
            <a:chExt cx="1395701" cy="1965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872867" y="1991097"/>
            <a:ext cx="679264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Box Number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5963968" y="1930442"/>
            <a:ext cx="751099" cy="301341"/>
            <a:chOff x="0" y="0"/>
            <a:chExt cx="489842" cy="19652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sp>
        <p:nvSpPr>
          <p:cNvPr id="40" name="Freeform 40"/>
          <p:cNvSpPr/>
          <p:nvPr/>
        </p:nvSpPr>
        <p:spPr>
          <a:xfrm>
            <a:off x="8142852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1839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901506" y="770361"/>
            <a:ext cx="1863655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kitting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KITTING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3619095" y="1930442"/>
            <a:ext cx="2140097" cy="301341"/>
            <a:chOff x="0" y="0"/>
            <a:chExt cx="1395701" cy="1965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B000001012024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872867" y="1991097"/>
            <a:ext cx="679264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Box Number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5963968" y="1930442"/>
            <a:ext cx="751099" cy="301341"/>
            <a:chOff x="0" y="0"/>
            <a:chExt cx="489842" cy="19652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35" name="Table 35"/>
          <p:cNvGraphicFramePr>
            <a:graphicFrameLocks noGrp="1"/>
          </p:cNvGraphicFramePr>
          <p:nvPr/>
        </p:nvGraphicFramePr>
        <p:xfrm>
          <a:off x="2589295" y="2633427"/>
          <a:ext cx="5827946" cy="1952430"/>
        </p:xfrm>
        <a:graphic>
          <a:graphicData uri="http://schemas.openxmlformats.org/drawingml/2006/table">
            <a:tbl>
              <a:tblPr/>
              <a:tblGrid>
                <a:gridCol w="50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12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23"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G4042605332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BALL BEARING-F.BLUE.B17-102A7-A HAB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S0017313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Yoke ASS’Y. MU. FS14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S0012303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M/CI TON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TextBox 36"/>
          <p:cNvSpPr txBox="1"/>
          <p:nvPr/>
        </p:nvSpPr>
        <p:spPr>
          <a:xfrm>
            <a:off x="2870247" y="4702510"/>
            <a:ext cx="684504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Request No. 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3720382" y="4635594"/>
            <a:ext cx="2140097" cy="301341"/>
            <a:chOff x="0" y="0"/>
            <a:chExt cx="1395701" cy="19652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 Bold"/>
                </a:rPr>
                <a:t>0000001012024 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5963968" y="4645584"/>
            <a:ext cx="751099" cy="301341"/>
            <a:chOff x="0" y="0"/>
            <a:chExt cx="489842" cy="19652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Search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48" name="Freeform 48"/>
          <p:cNvSpPr/>
          <p:nvPr/>
        </p:nvSpPr>
        <p:spPr>
          <a:xfrm>
            <a:off x="8142852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1839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901506" y="770361"/>
            <a:ext cx="1863655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kitting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KITTING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96726" y="1991097"/>
            <a:ext cx="1686551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Box Number  :  B000001012024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5946500" y="4830052"/>
            <a:ext cx="751099" cy="301341"/>
            <a:chOff x="0" y="0"/>
            <a:chExt cx="489842" cy="19652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Un Pack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32" name="Table 32"/>
          <p:cNvGraphicFramePr>
            <a:graphicFrameLocks noGrp="1"/>
          </p:cNvGraphicFramePr>
          <p:nvPr/>
        </p:nvGraphicFramePr>
        <p:xfrm>
          <a:off x="2589296" y="2633427"/>
          <a:ext cx="5827947" cy="1952430"/>
        </p:xfrm>
        <a:graphic>
          <a:graphicData uri="http://schemas.openxmlformats.org/drawingml/2006/table">
            <a:tbl>
              <a:tblPr/>
              <a:tblGrid>
                <a:gridCol w="43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12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need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23"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need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G4042605332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BALL BEARING-F.BLUE.B17-102A7-A HAB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500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300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S0017313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Yoke ASS’Y. MU. FS14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S0012303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M/CI TON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Box 33"/>
          <p:cNvSpPr txBox="1"/>
          <p:nvPr/>
        </p:nvSpPr>
        <p:spPr>
          <a:xfrm>
            <a:off x="2796726" y="2261308"/>
            <a:ext cx="1722506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Request No.   :  0000001012024 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39" name="Freeform 39"/>
          <p:cNvSpPr/>
          <p:nvPr/>
        </p:nvSpPr>
        <p:spPr>
          <a:xfrm>
            <a:off x="8142852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1839" y="1419397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901506" y="770361"/>
            <a:ext cx="1863655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 dirty="0">
                <a:latin typeface="Bobby Jones Soft"/>
              </a:rPr>
              <a:t>kitting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KITTING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96726" y="1991097"/>
            <a:ext cx="1686551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Box Number  :  B000001012024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aphicFrame>
        <p:nvGraphicFramePr>
          <p:cNvPr id="29" name="Table 29"/>
          <p:cNvGraphicFramePr>
            <a:graphicFrameLocks noGrp="1"/>
          </p:cNvGraphicFramePr>
          <p:nvPr/>
        </p:nvGraphicFramePr>
        <p:xfrm>
          <a:off x="2589296" y="2633427"/>
          <a:ext cx="5827947" cy="1952430"/>
        </p:xfrm>
        <a:graphic>
          <a:graphicData uri="http://schemas.openxmlformats.org/drawingml/2006/table">
            <a:tbl>
              <a:tblPr/>
              <a:tblGrid>
                <a:gridCol w="43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12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Material need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Location 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123"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#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ProductID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Description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Lora Bold"/>
                        </a:rPr>
                        <a:t>Material need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SLoc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Qty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 Bold"/>
                        </a:rPr>
                        <a:t>UOM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G4042605332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BALL BEARING-F.BLUE.B17-102A7-A HAB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200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FF3131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S0017313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Yoke ASS’Y. MU. FS14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350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S0012303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M/CI TON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2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4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S00123132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THRUST SPLINE HEATING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D-1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100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defRPr/>
                      </a:pPr>
                      <a:r>
                        <a:rPr lang="en-US" sz="500">
                          <a:solidFill>
                            <a:srgbClr val="000000"/>
                          </a:solidFill>
                          <a:latin typeface="Lora"/>
                        </a:rPr>
                        <a:t>pc</a:t>
                      </a:r>
                      <a:endParaRPr lang="en-US" sz="600"/>
                    </a:p>
                  </a:txBody>
                  <a:tcPr marL="87709" marR="87709" marT="87709" marB="87709" anchor="ctr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30"/>
          <p:cNvSpPr txBox="1"/>
          <p:nvPr/>
        </p:nvSpPr>
        <p:spPr>
          <a:xfrm>
            <a:off x="2796726" y="2261308"/>
            <a:ext cx="1722506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Request No.   :  0000001012024 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36" name="Freeform 36"/>
          <p:cNvSpPr/>
          <p:nvPr/>
        </p:nvSpPr>
        <p:spPr>
          <a:xfrm>
            <a:off x="8152369" y="1568943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5297" y="1424556"/>
            <a:ext cx="7362990" cy="4701269"/>
            <a:chOff x="0" y="0"/>
            <a:chExt cx="11360503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60503" cy="7253681"/>
            </a:xfrm>
            <a:custGeom>
              <a:avLst/>
              <a:gdLst/>
              <a:ahLst/>
              <a:cxnLst/>
              <a:rect l="l" t="t" r="r" b="b"/>
              <a:pathLst>
                <a:path w="11360503" h="7253681">
                  <a:moveTo>
                    <a:pt x="19934" y="0"/>
                  </a:moveTo>
                  <a:lnTo>
                    <a:pt x="11340570" y="0"/>
                  </a:lnTo>
                  <a:cubicBezTo>
                    <a:pt x="11351578" y="0"/>
                    <a:pt x="11360503" y="8925"/>
                    <a:pt x="11360503" y="19934"/>
                  </a:cubicBezTo>
                  <a:lnTo>
                    <a:pt x="11360503" y="7233748"/>
                  </a:lnTo>
                  <a:cubicBezTo>
                    <a:pt x="11360503" y="7239034"/>
                    <a:pt x="11358404" y="7244104"/>
                    <a:pt x="11354665" y="7247843"/>
                  </a:cubicBezTo>
                  <a:cubicBezTo>
                    <a:pt x="11350927" y="7251581"/>
                    <a:pt x="11345856" y="7253681"/>
                    <a:pt x="11340570" y="7253681"/>
                  </a:cubicBezTo>
                  <a:lnTo>
                    <a:pt x="19934" y="7253681"/>
                  </a:lnTo>
                  <a:cubicBezTo>
                    <a:pt x="8925" y="7253681"/>
                    <a:pt x="0" y="7244756"/>
                    <a:pt x="0" y="7233748"/>
                  </a:cubicBezTo>
                  <a:lnTo>
                    <a:pt x="0" y="19934"/>
                  </a:lnTo>
                  <a:cubicBezTo>
                    <a:pt x="0" y="8925"/>
                    <a:pt x="8925" y="0"/>
                    <a:pt x="19934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360503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55297" y="1419397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8254" y="1535334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76080" y="2148782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226612" y="2046475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6080" y="2395873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901506" y="770361"/>
            <a:ext cx="2256674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>
                <a:latin typeface="Bobby Jones Soft"/>
              </a:rPr>
              <a:t>kanban box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3293" y="1905712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53365" y="1597098"/>
            <a:ext cx="1699581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 KANBAN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1483" y="2176046"/>
            <a:ext cx="710521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71483" y="2423137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3619095" y="1930442"/>
            <a:ext cx="2140097" cy="301341"/>
            <a:chOff x="0" y="0"/>
            <a:chExt cx="1395701" cy="1965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G4042605332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930830" y="1991097"/>
            <a:ext cx="563339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ProductID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6662669" y="4166286"/>
            <a:ext cx="751099" cy="301341"/>
            <a:chOff x="0" y="0"/>
            <a:chExt cx="489842" cy="19652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89842" cy="196525"/>
            </a:xfrm>
            <a:custGeom>
              <a:avLst/>
              <a:gdLst/>
              <a:ahLst/>
              <a:cxnLst/>
              <a:rect l="l" t="t" r="r" b="b"/>
              <a:pathLst>
                <a:path w="489842" h="196525">
                  <a:moveTo>
                    <a:pt x="98262" y="0"/>
                  </a:moveTo>
                  <a:lnTo>
                    <a:pt x="391580" y="0"/>
                  </a:lnTo>
                  <a:cubicBezTo>
                    <a:pt x="445849" y="0"/>
                    <a:pt x="489842" y="43994"/>
                    <a:pt x="489842" y="98262"/>
                  </a:cubicBezTo>
                  <a:lnTo>
                    <a:pt x="489842" y="98262"/>
                  </a:lnTo>
                  <a:cubicBezTo>
                    <a:pt x="489842" y="124323"/>
                    <a:pt x="479490" y="149317"/>
                    <a:pt x="461062" y="167744"/>
                  </a:cubicBezTo>
                  <a:cubicBezTo>
                    <a:pt x="442634" y="186172"/>
                    <a:pt x="417641" y="196525"/>
                    <a:pt x="391580" y="196525"/>
                  </a:cubicBezTo>
                  <a:lnTo>
                    <a:pt x="98262" y="196525"/>
                  </a:lnTo>
                  <a:cubicBezTo>
                    <a:pt x="72202" y="196525"/>
                    <a:pt x="47208" y="186172"/>
                    <a:pt x="28780" y="167744"/>
                  </a:cubicBezTo>
                  <a:cubicBezTo>
                    <a:pt x="10353" y="149317"/>
                    <a:pt x="0" y="124323"/>
                    <a:pt x="0" y="98262"/>
                  </a:cubicBezTo>
                  <a:lnTo>
                    <a:pt x="0" y="98262"/>
                  </a:lnTo>
                  <a:cubicBezTo>
                    <a:pt x="0" y="72202"/>
                    <a:pt x="10353" y="47208"/>
                    <a:pt x="28780" y="28780"/>
                  </a:cubicBezTo>
                  <a:cubicBezTo>
                    <a:pt x="47208" y="10353"/>
                    <a:pt x="72202" y="0"/>
                    <a:pt x="9826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489842" cy="225100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  <a:spcBef>
                  <a:spcPct val="0"/>
                </a:spcBef>
              </a:pPr>
              <a:r>
                <a:rPr lang="en-US" sz="813">
                  <a:solidFill>
                    <a:srgbClr val="FFFFFF"/>
                  </a:solidFill>
                  <a:latin typeface="Open Sans Extra Bold"/>
                </a:rPr>
                <a:t>Print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76080" y="2643747"/>
            <a:ext cx="1074188" cy="196280"/>
            <a:chOff x="0" y="0"/>
            <a:chExt cx="1381388" cy="25241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371483" y="2671011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276080" y="2891620"/>
            <a:ext cx="1074188" cy="196280"/>
            <a:chOff x="0" y="0"/>
            <a:chExt cx="1381388" cy="25241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371483" y="2918884"/>
            <a:ext cx="766750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915210" y="2491717"/>
            <a:ext cx="479257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Quantity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3619095" y="2424800"/>
            <a:ext cx="2140097" cy="301341"/>
            <a:chOff x="0" y="0"/>
            <a:chExt cx="1395701" cy="19652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50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4257312" y="2917038"/>
            <a:ext cx="2140097" cy="301341"/>
            <a:chOff x="0" y="0"/>
            <a:chExt cx="1395701" cy="196525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395701" cy="196525"/>
            </a:xfrm>
            <a:custGeom>
              <a:avLst/>
              <a:gdLst/>
              <a:ahLst/>
              <a:cxnLst/>
              <a:rect l="l" t="t" r="r" b="b"/>
              <a:pathLst>
                <a:path w="1395701" h="196525">
                  <a:moveTo>
                    <a:pt x="64664" y="0"/>
                  </a:moveTo>
                  <a:lnTo>
                    <a:pt x="1331037" y="0"/>
                  </a:lnTo>
                  <a:cubicBezTo>
                    <a:pt x="1348187" y="0"/>
                    <a:pt x="1364634" y="6813"/>
                    <a:pt x="1376761" y="18940"/>
                  </a:cubicBezTo>
                  <a:cubicBezTo>
                    <a:pt x="1388888" y="31066"/>
                    <a:pt x="1395701" y="47514"/>
                    <a:pt x="1395701" y="64664"/>
                  </a:cubicBezTo>
                  <a:lnTo>
                    <a:pt x="1395701" y="131861"/>
                  </a:lnTo>
                  <a:cubicBezTo>
                    <a:pt x="1395701" y="149011"/>
                    <a:pt x="1388888" y="165458"/>
                    <a:pt x="1376761" y="177585"/>
                  </a:cubicBezTo>
                  <a:cubicBezTo>
                    <a:pt x="1364634" y="189712"/>
                    <a:pt x="1348187" y="196525"/>
                    <a:pt x="1331037" y="196525"/>
                  </a:cubicBezTo>
                  <a:lnTo>
                    <a:pt x="64664" y="196525"/>
                  </a:lnTo>
                  <a:cubicBezTo>
                    <a:pt x="28951" y="196525"/>
                    <a:pt x="0" y="167574"/>
                    <a:pt x="0" y="131861"/>
                  </a:cubicBezTo>
                  <a:lnTo>
                    <a:pt x="0" y="64664"/>
                  </a:lnTo>
                  <a:cubicBezTo>
                    <a:pt x="0" y="28951"/>
                    <a:pt x="28951" y="0"/>
                    <a:pt x="64664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395701" cy="234625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r>
                <a:rPr lang="en-US" sz="1029">
                  <a:solidFill>
                    <a:srgbClr val="000000"/>
                  </a:solidFill>
                  <a:latin typeface="Open Sans Extra Bold"/>
                </a:rPr>
                <a:t>PP00000001012024</a:t>
              </a: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2930830" y="2974281"/>
            <a:ext cx="1113377" cy="32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9"/>
              </a:lnSpc>
              <a:spcBef>
                <a:spcPct val="0"/>
              </a:spcBef>
            </a:pPr>
            <a:r>
              <a:rPr lang="en-US" sz="920">
                <a:solidFill>
                  <a:srgbClr val="000000"/>
                </a:solidFill>
                <a:latin typeface="Lora"/>
              </a:rPr>
              <a:t>Production Planning</a:t>
            </a:r>
          </a:p>
        </p:txBody>
      </p:sp>
      <p:sp>
        <p:nvSpPr>
          <p:cNvPr id="48" name="Freeform 48"/>
          <p:cNvSpPr/>
          <p:nvPr/>
        </p:nvSpPr>
        <p:spPr>
          <a:xfrm>
            <a:off x="8114301" y="153533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6" y="0"/>
                </a:lnTo>
                <a:lnTo>
                  <a:pt x="314926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3335" y="8890"/>
            <a:ext cx="2019935" cy="422275"/>
          </a:xfrm>
          <a:prstGeom prst="rect">
            <a:avLst/>
          </a:prstGeom>
          <a:noFill/>
        </p:spPr>
        <p:txBody>
          <a:bodyPr wrap="none" lIns="53639" tIns="26819" rIns="53639" bIns="26819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4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OUR SERVICE</a:t>
            </a:r>
            <a:r>
              <a:rPr lang="id-ID" altLang="en-US" sz="2400" b="1" spc="5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:</a:t>
            </a:r>
          </a:p>
        </p:txBody>
      </p:sp>
      <p:sp>
        <p:nvSpPr>
          <p:cNvPr id="2" name="TextBox 24"/>
          <p:cNvSpPr txBox="1"/>
          <p:nvPr/>
        </p:nvSpPr>
        <p:spPr>
          <a:xfrm>
            <a:off x="2895600" y="228600"/>
            <a:ext cx="4318635" cy="342900"/>
          </a:xfrm>
          <a:prstGeom prst="rect">
            <a:avLst/>
          </a:prstGeom>
          <a:noFill/>
        </p:spPr>
        <p:txBody>
          <a:bodyPr wrap="square" lIns="53639" tIns="26819" rIns="53639" bIns="26819" rtlCol="0">
            <a:no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endParaRPr lang="id-ID" sz="2000" b="1" u="sng" dirty="0"/>
          </a:p>
        </p:txBody>
      </p:sp>
      <p:sp>
        <p:nvSpPr>
          <p:cNvPr id="10" name="TextBox 24"/>
          <p:cNvSpPr txBox="1"/>
          <p:nvPr/>
        </p:nvSpPr>
        <p:spPr>
          <a:xfrm>
            <a:off x="3022600" y="355600"/>
            <a:ext cx="4318635" cy="800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600" b="1" i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r>
              <a:rPr lang="en-US" dirty="0"/>
              <a:t>IT SYSTEM DIVISION (SOFTWARE)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89930-5D38-416C-9888-01FE7532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1" y="1219200"/>
            <a:ext cx="8868897" cy="46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20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205923" y="2218489"/>
            <a:ext cx="5909252" cy="2421024"/>
            <a:chOff x="0" y="0"/>
            <a:chExt cx="2873254" cy="11771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3254" cy="1177174"/>
            </a:xfrm>
            <a:custGeom>
              <a:avLst/>
              <a:gdLst/>
              <a:ahLst/>
              <a:cxnLst/>
              <a:rect l="l" t="t" r="r" b="b"/>
              <a:pathLst>
                <a:path w="2873254" h="1177174">
                  <a:moveTo>
                    <a:pt x="0" y="0"/>
                  </a:moveTo>
                  <a:lnTo>
                    <a:pt x="2873254" y="0"/>
                  </a:lnTo>
                  <a:lnTo>
                    <a:pt x="2873254" y="1177174"/>
                  </a:lnTo>
                  <a:lnTo>
                    <a:pt x="0" y="1177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873254" cy="120574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138"/>
                </a:lnSpc>
              </a:pPr>
              <a:endParaRPr sz="596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901506" y="770361"/>
            <a:ext cx="2256674" cy="42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>
                <a:latin typeface="Bobby Jones Soft"/>
              </a:rPr>
              <a:t>kanban box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9296" y="5942083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09843" y="2314026"/>
            <a:ext cx="3301412" cy="279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0"/>
              </a:lnSpc>
              <a:spcBef>
                <a:spcPct val="0"/>
              </a:spcBef>
            </a:pPr>
            <a:r>
              <a:rPr lang="en-US" sz="1679" u="sng">
                <a:solidFill>
                  <a:srgbClr val="1A1A1A"/>
                </a:solidFill>
                <a:latin typeface="Open Sans Extra Bold"/>
              </a:rPr>
              <a:t>KANBAN CARD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58373" y="3292077"/>
            <a:ext cx="1778137" cy="13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8"/>
              </a:lnSpc>
              <a:spcBef>
                <a:spcPct val="0"/>
              </a:spcBef>
            </a:pPr>
            <a:r>
              <a:rPr lang="en-US" sz="813" dirty="0">
                <a:solidFill>
                  <a:srgbClr val="000000"/>
                </a:solidFill>
                <a:latin typeface="Lora Bold"/>
              </a:rPr>
              <a:t>Product ID</a:t>
            </a:r>
            <a:r>
              <a:rPr lang="en-US" sz="813" dirty="0">
                <a:solidFill>
                  <a:srgbClr val="000000"/>
                </a:solidFill>
                <a:latin typeface="Lora"/>
              </a:rPr>
              <a:t>  :  G4042605332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58373" y="3592971"/>
            <a:ext cx="4226575" cy="13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8"/>
              </a:lnSpc>
              <a:spcBef>
                <a:spcPct val="0"/>
              </a:spcBef>
            </a:pPr>
            <a:r>
              <a:rPr lang="en-US" sz="813">
                <a:solidFill>
                  <a:srgbClr val="000000"/>
                </a:solidFill>
                <a:latin typeface="Lora Bold"/>
              </a:rPr>
              <a:t>Product Description</a:t>
            </a:r>
            <a:r>
              <a:rPr lang="en-US" sz="813">
                <a:solidFill>
                  <a:srgbClr val="000000"/>
                </a:solidFill>
                <a:latin typeface="Lora"/>
              </a:rPr>
              <a:t>  :  BALL BEARING-F.BLUE.B17-102A7-A HAB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58373" y="3891871"/>
            <a:ext cx="1158391" cy="13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8"/>
              </a:lnSpc>
              <a:spcBef>
                <a:spcPct val="0"/>
              </a:spcBef>
            </a:pPr>
            <a:r>
              <a:rPr lang="en-US" sz="813">
                <a:solidFill>
                  <a:srgbClr val="000000"/>
                </a:solidFill>
                <a:latin typeface="Lora Bold"/>
              </a:rPr>
              <a:t>Product Qty</a:t>
            </a:r>
            <a:r>
              <a:rPr lang="en-US" sz="813">
                <a:solidFill>
                  <a:srgbClr val="000000"/>
                </a:solidFill>
                <a:latin typeface="Lora"/>
              </a:rPr>
              <a:t>  :  50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58373" y="4190771"/>
            <a:ext cx="2316453" cy="13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8"/>
              </a:lnSpc>
              <a:spcBef>
                <a:spcPct val="0"/>
              </a:spcBef>
            </a:pPr>
            <a:r>
              <a:rPr lang="en-US" sz="813">
                <a:solidFill>
                  <a:srgbClr val="000000"/>
                </a:solidFill>
                <a:latin typeface="Lora Bold"/>
              </a:rPr>
              <a:t>Product Plan</a:t>
            </a:r>
            <a:r>
              <a:rPr lang="en-US" sz="813">
                <a:solidFill>
                  <a:srgbClr val="000000"/>
                </a:solidFill>
                <a:latin typeface="Lora"/>
              </a:rPr>
              <a:t>  :  PP00000001012024</a:t>
            </a:r>
          </a:p>
        </p:txBody>
      </p:sp>
      <p:sp>
        <p:nvSpPr>
          <p:cNvPr id="15" name="Freeform 15"/>
          <p:cNvSpPr/>
          <p:nvPr/>
        </p:nvSpPr>
        <p:spPr>
          <a:xfrm>
            <a:off x="2410856" y="2465540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6361260" y="2990302"/>
            <a:ext cx="1483945" cy="1483945"/>
            <a:chOff x="0" y="0"/>
            <a:chExt cx="3652787" cy="365278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52787" cy="3652787"/>
            </a:xfrm>
            <a:custGeom>
              <a:avLst/>
              <a:gdLst/>
              <a:ahLst/>
              <a:cxnLst/>
              <a:rect l="l" t="t" r="r" b="b"/>
              <a:pathLst>
                <a:path w="3652787" h="3652787">
                  <a:moveTo>
                    <a:pt x="0" y="0"/>
                  </a:moveTo>
                  <a:lnTo>
                    <a:pt x="3652787" y="0"/>
                  </a:lnTo>
                  <a:lnTo>
                    <a:pt x="3652787" y="3652787"/>
                  </a:lnTo>
                  <a:lnTo>
                    <a:pt x="0" y="3652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739701" y="1392215"/>
            <a:ext cx="6390625" cy="4701269"/>
            <a:chOff x="0" y="0"/>
            <a:chExt cx="9860221" cy="7253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60221" cy="7253681"/>
            </a:xfrm>
            <a:custGeom>
              <a:avLst/>
              <a:gdLst/>
              <a:ahLst/>
              <a:cxnLst/>
              <a:rect l="l" t="t" r="r" b="b"/>
              <a:pathLst>
                <a:path w="9860221" h="7253681">
                  <a:moveTo>
                    <a:pt x="22967" y="0"/>
                  </a:moveTo>
                  <a:lnTo>
                    <a:pt x="9837254" y="0"/>
                  </a:lnTo>
                  <a:cubicBezTo>
                    <a:pt x="9843345" y="0"/>
                    <a:pt x="9849186" y="2420"/>
                    <a:pt x="9853494" y="6727"/>
                  </a:cubicBezTo>
                  <a:cubicBezTo>
                    <a:pt x="9857801" y="11034"/>
                    <a:pt x="9860221" y="16876"/>
                    <a:pt x="9860221" y="22967"/>
                  </a:cubicBezTo>
                  <a:lnTo>
                    <a:pt x="9860221" y="7230714"/>
                  </a:lnTo>
                  <a:cubicBezTo>
                    <a:pt x="9860221" y="7243399"/>
                    <a:pt x="9849938" y="7253681"/>
                    <a:pt x="9837254" y="7253681"/>
                  </a:cubicBezTo>
                  <a:lnTo>
                    <a:pt x="22967" y="7253681"/>
                  </a:lnTo>
                  <a:cubicBezTo>
                    <a:pt x="16876" y="7253681"/>
                    <a:pt x="11034" y="7251261"/>
                    <a:pt x="6727" y="7246955"/>
                  </a:cubicBezTo>
                  <a:cubicBezTo>
                    <a:pt x="2420" y="7242647"/>
                    <a:pt x="0" y="7236806"/>
                    <a:pt x="0" y="7230714"/>
                  </a:cubicBezTo>
                  <a:lnTo>
                    <a:pt x="0" y="22967"/>
                  </a:lnTo>
                  <a:cubicBezTo>
                    <a:pt x="0" y="16876"/>
                    <a:pt x="2420" y="11034"/>
                    <a:pt x="6727" y="6727"/>
                  </a:cubicBezTo>
                  <a:cubicBezTo>
                    <a:pt x="11034" y="2420"/>
                    <a:pt x="16876" y="0"/>
                    <a:pt x="22967" y="0"/>
                  </a:cubicBezTo>
                  <a:close/>
                </a:path>
              </a:pathLst>
            </a:custGeom>
            <a:solidFill>
              <a:srgbClr val="FFFBF7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860221" cy="7291781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39702" y="1392215"/>
            <a:ext cx="1320113" cy="4701269"/>
            <a:chOff x="0" y="0"/>
            <a:chExt cx="1258923" cy="44833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8923" cy="4483359"/>
            </a:xfrm>
            <a:custGeom>
              <a:avLst/>
              <a:gdLst/>
              <a:ahLst/>
              <a:cxnLst/>
              <a:rect l="l" t="t" r="r" b="b"/>
              <a:pathLst>
                <a:path w="1258923" h="4483359">
                  <a:moveTo>
                    <a:pt x="120713" y="0"/>
                  </a:moveTo>
                  <a:lnTo>
                    <a:pt x="1138211" y="0"/>
                  </a:lnTo>
                  <a:cubicBezTo>
                    <a:pt x="1170226" y="0"/>
                    <a:pt x="1200929" y="12718"/>
                    <a:pt x="1223567" y="35356"/>
                  </a:cubicBezTo>
                  <a:cubicBezTo>
                    <a:pt x="1246206" y="57994"/>
                    <a:pt x="1258923" y="88698"/>
                    <a:pt x="1258923" y="120713"/>
                  </a:cubicBezTo>
                  <a:lnTo>
                    <a:pt x="1258923" y="4362646"/>
                  </a:lnTo>
                  <a:cubicBezTo>
                    <a:pt x="1258923" y="4429314"/>
                    <a:pt x="1204878" y="4483359"/>
                    <a:pt x="1138211" y="4483359"/>
                  </a:cubicBezTo>
                  <a:lnTo>
                    <a:pt x="120713" y="4483359"/>
                  </a:lnTo>
                  <a:cubicBezTo>
                    <a:pt x="88698" y="4483359"/>
                    <a:pt x="57994" y="4470641"/>
                    <a:pt x="35356" y="4448003"/>
                  </a:cubicBezTo>
                  <a:cubicBezTo>
                    <a:pt x="12718" y="4425365"/>
                    <a:pt x="0" y="4394661"/>
                    <a:pt x="0" y="4362646"/>
                  </a:cubicBezTo>
                  <a:lnTo>
                    <a:pt x="0" y="120713"/>
                  </a:lnTo>
                  <a:cubicBezTo>
                    <a:pt x="0" y="88698"/>
                    <a:pt x="12718" y="57994"/>
                    <a:pt x="35356" y="35356"/>
                  </a:cubicBezTo>
                  <a:cubicBezTo>
                    <a:pt x="57994" y="12718"/>
                    <a:pt x="88698" y="0"/>
                    <a:pt x="120713" y="0"/>
                  </a:cubicBezTo>
                  <a:close/>
                </a:path>
              </a:pathLst>
            </a:custGeom>
            <a:solidFill>
              <a:srgbClr val="27375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58923" cy="4540509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062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62659" y="1508152"/>
            <a:ext cx="307349" cy="133846"/>
          </a:xfrm>
          <a:custGeom>
            <a:avLst/>
            <a:gdLst/>
            <a:ahLst/>
            <a:cxnLst/>
            <a:rect l="l" t="t" r="r" b="b"/>
            <a:pathLst>
              <a:path w="567414" h="247100">
                <a:moveTo>
                  <a:pt x="0" y="0"/>
                </a:moveTo>
                <a:lnTo>
                  <a:pt x="567415" y="0"/>
                </a:lnTo>
                <a:lnTo>
                  <a:pt x="567415" y="247100"/>
                </a:lnTo>
                <a:lnTo>
                  <a:pt x="0" y="2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860485" y="2121601"/>
            <a:ext cx="1074188" cy="196280"/>
            <a:chOff x="0" y="0"/>
            <a:chExt cx="1381388" cy="2524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811017" y="2019294"/>
            <a:ext cx="116866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858306" y="2616639"/>
            <a:ext cx="1074188" cy="196280"/>
            <a:chOff x="0" y="0"/>
            <a:chExt cx="1381388" cy="25241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860485" y="2368692"/>
            <a:ext cx="1074188" cy="196280"/>
            <a:chOff x="0" y="0"/>
            <a:chExt cx="1381388" cy="25241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656CFF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22" name="Freeform 22"/>
          <p:cNvSpPr/>
          <p:nvPr/>
        </p:nvSpPr>
        <p:spPr>
          <a:xfrm rot="-10800000">
            <a:off x="5004600" y="4178000"/>
            <a:ext cx="80215" cy="69568"/>
          </a:xfrm>
          <a:custGeom>
            <a:avLst/>
            <a:gdLst/>
            <a:ahLst/>
            <a:cxnLst/>
            <a:rect l="l" t="t" r="r" b="b"/>
            <a:pathLst>
              <a:path w="148089" h="128434">
                <a:moveTo>
                  <a:pt x="0" y="0"/>
                </a:moveTo>
                <a:lnTo>
                  <a:pt x="148089" y="0"/>
                </a:lnTo>
                <a:lnTo>
                  <a:pt x="148089" y="128434"/>
                </a:lnTo>
                <a:lnTo>
                  <a:pt x="0" y="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 flipV="1">
            <a:off x="3397314" y="3207709"/>
            <a:ext cx="4339551" cy="2953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3558904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3397313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3397314" y="3392707"/>
            <a:ext cx="4339551" cy="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7" name="Group 27"/>
          <p:cNvGrpSpPr/>
          <p:nvPr/>
        </p:nvGrpSpPr>
        <p:grpSpPr>
          <a:xfrm>
            <a:off x="3597291" y="3436387"/>
            <a:ext cx="1082992" cy="197470"/>
            <a:chOff x="0" y="0"/>
            <a:chExt cx="706292" cy="12878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06292" cy="128783"/>
            </a:xfrm>
            <a:custGeom>
              <a:avLst/>
              <a:gdLst/>
              <a:ahLst/>
              <a:cxnLst/>
              <a:rect l="l" t="t" r="r" b="b"/>
              <a:pathLst>
                <a:path w="706292" h="128783">
                  <a:moveTo>
                    <a:pt x="64392" y="0"/>
                  </a:moveTo>
                  <a:lnTo>
                    <a:pt x="641900" y="0"/>
                  </a:lnTo>
                  <a:cubicBezTo>
                    <a:pt x="677463" y="0"/>
                    <a:pt x="706292" y="28829"/>
                    <a:pt x="706292" y="64392"/>
                  </a:cubicBezTo>
                  <a:lnTo>
                    <a:pt x="706292" y="64392"/>
                  </a:lnTo>
                  <a:cubicBezTo>
                    <a:pt x="706292" y="99954"/>
                    <a:pt x="677463" y="128783"/>
                    <a:pt x="641900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706292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0" name="AutoShape 30"/>
          <p:cNvSpPr/>
          <p:nvPr/>
        </p:nvSpPr>
        <p:spPr>
          <a:xfrm>
            <a:off x="4724575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1" name="Group 31"/>
          <p:cNvGrpSpPr/>
          <p:nvPr/>
        </p:nvGrpSpPr>
        <p:grpSpPr>
          <a:xfrm>
            <a:off x="4768868" y="3421112"/>
            <a:ext cx="1712531" cy="197470"/>
            <a:chOff x="0" y="0"/>
            <a:chExt cx="1116857" cy="12878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16857" cy="128783"/>
            </a:xfrm>
            <a:custGeom>
              <a:avLst/>
              <a:gdLst/>
              <a:ahLst/>
              <a:cxnLst/>
              <a:rect l="l" t="t" r="r" b="b"/>
              <a:pathLst>
                <a:path w="1116857" h="128783">
                  <a:moveTo>
                    <a:pt x="64392" y="0"/>
                  </a:moveTo>
                  <a:lnTo>
                    <a:pt x="1052465" y="0"/>
                  </a:lnTo>
                  <a:cubicBezTo>
                    <a:pt x="1069543" y="0"/>
                    <a:pt x="1085921" y="6784"/>
                    <a:pt x="1097997" y="18860"/>
                  </a:cubicBezTo>
                  <a:cubicBezTo>
                    <a:pt x="1110073" y="30936"/>
                    <a:pt x="1116857" y="47314"/>
                    <a:pt x="1116857" y="64392"/>
                  </a:cubicBezTo>
                  <a:lnTo>
                    <a:pt x="1116857" y="64392"/>
                  </a:lnTo>
                  <a:cubicBezTo>
                    <a:pt x="1116857" y="99954"/>
                    <a:pt x="1088027" y="128783"/>
                    <a:pt x="1052465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116857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4" name="AutoShape 34"/>
          <p:cNvSpPr/>
          <p:nvPr/>
        </p:nvSpPr>
        <p:spPr>
          <a:xfrm>
            <a:off x="6525691" y="3197008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5" name="Group 35"/>
          <p:cNvGrpSpPr/>
          <p:nvPr/>
        </p:nvGrpSpPr>
        <p:grpSpPr>
          <a:xfrm>
            <a:off x="6569983" y="3421112"/>
            <a:ext cx="396600" cy="197470"/>
            <a:chOff x="0" y="0"/>
            <a:chExt cx="258649" cy="12878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58649" cy="128783"/>
            </a:xfrm>
            <a:custGeom>
              <a:avLst/>
              <a:gdLst/>
              <a:ahLst/>
              <a:cxnLst/>
              <a:rect l="l" t="t" r="r" b="b"/>
              <a:pathLst>
                <a:path w="258649" h="128783">
                  <a:moveTo>
                    <a:pt x="64392" y="0"/>
                  </a:moveTo>
                  <a:lnTo>
                    <a:pt x="194258" y="0"/>
                  </a:lnTo>
                  <a:cubicBezTo>
                    <a:pt x="229820" y="0"/>
                    <a:pt x="258649" y="28829"/>
                    <a:pt x="258649" y="64392"/>
                  </a:cubicBezTo>
                  <a:lnTo>
                    <a:pt x="258649" y="64392"/>
                  </a:lnTo>
                  <a:cubicBezTo>
                    <a:pt x="258649" y="99954"/>
                    <a:pt x="229820" y="128783"/>
                    <a:pt x="194258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258649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38" name="AutoShape 38"/>
          <p:cNvSpPr/>
          <p:nvPr/>
        </p:nvSpPr>
        <p:spPr>
          <a:xfrm>
            <a:off x="7012715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9" name="Group 39"/>
          <p:cNvGrpSpPr/>
          <p:nvPr/>
        </p:nvGrpSpPr>
        <p:grpSpPr>
          <a:xfrm>
            <a:off x="7046621" y="3421112"/>
            <a:ext cx="396600" cy="197470"/>
            <a:chOff x="0" y="0"/>
            <a:chExt cx="258649" cy="12878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58649" cy="128783"/>
            </a:xfrm>
            <a:custGeom>
              <a:avLst/>
              <a:gdLst/>
              <a:ahLst/>
              <a:cxnLst/>
              <a:rect l="l" t="t" r="r" b="b"/>
              <a:pathLst>
                <a:path w="258649" h="128783">
                  <a:moveTo>
                    <a:pt x="64392" y="0"/>
                  </a:moveTo>
                  <a:lnTo>
                    <a:pt x="194258" y="0"/>
                  </a:lnTo>
                  <a:cubicBezTo>
                    <a:pt x="229820" y="0"/>
                    <a:pt x="258649" y="28829"/>
                    <a:pt x="258649" y="64392"/>
                  </a:cubicBezTo>
                  <a:lnTo>
                    <a:pt x="258649" y="64392"/>
                  </a:lnTo>
                  <a:cubicBezTo>
                    <a:pt x="258649" y="99954"/>
                    <a:pt x="229820" y="128783"/>
                    <a:pt x="194258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ECECEC"/>
            </a:solidFill>
            <a:ln cap="rnd">
              <a:noFill/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258649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42" name="AutoShape 42"/>
          <p:cNvSpPr/>
          <p:nvPr/>
        </p:nvSpPr>
        <p:spPr>
          <a:xfrm>
            <a:off x="7462093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 flipV="1">
            <a:off x="3256795" y="2919435"/>
            <a:ext cx="4653120" cy="8867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44"/>
          <p:cNvSpPr/>
          <p:nvPr/>
        </p:nvSpPr>
        <p:spPr>
          <a:xfrm flipH="1">
            <a:off x="7909915" y="2919435"/>
            <a:ext cx="2953" cy="1052956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V="1">
            <a:off x="3259744" y="3972391"/>
            <a:ext cx="4653124" cy="5914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>
            <a:off x="7736864" y="3207709"/>
            <a:ext cx="0" cy="448210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7" name="Group 47"/>
          <p:cNvGrpSpPr/>
          <p:nvPr/>
        </p:nvGrpSpPr>
        <p:grpSpPr>
          <a:xfrm>
            <a:off x="7501034" y="3421112"/>
            <a:ext cx="208801" cy="197470"/>
            <a:chOff x="0" y="0"/>
            <a:chExt cx="136173" cy="128783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36173" cy="128783"/>
            </a:xfrm>
            <a:custGeom>
              <a:avLst/>
              <a:gdLst/>
              <a:ahLst/>
              <a:cxnLst/>
              <a:rect l="l" t="t" r="r" b="b"/>
              <a:pathLst>
                <a:path w="136173" h="128783">
                  <a:moveTo>
                    <a:pt x="64392" y="0"/>
                  </a:moveTo>
                  <a:lnTo>
                    <a:pt x="71782" y="0"/>
                  </a:lnTo>
                  <a:cubicBezTo>
                    <a:pt x="107344" y="0"/>
                    <a:pt x="136173" y="28829"/>
                    <a:pt x="136173" y="64392"/>
                  </a:cubicBezTo>
                  <a:lnTo>
                    <a:pt x="136173" y="64392"/>
                  </a:lnTo>
                  <a:cubicBezTo>
                    <a:pt x="136173" y="99954"/>
                    <a:pt x="107344" y="128783"/>
                    <a:pt x="71782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FA4545"/>
            </a:solidFill>
            <a:ln cap="rnd">
              <a:noFill/>
              <a:prstDash val="solid"/>
              <a:round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136173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0" name="Freeform 50"/>
          <p:cNvSpPr/>
          <p:nvPr/>
        </p:nvSpPr>
        <p:spPr>
          <a:xfrm>
            <a:off x="7566248" y="3467934"/>
            <a:ext cx="78373" cy="94529"/>
          </a:xfrm>
          <a:custGeom>
            <a:avLst/>
            <a:gdLst/>
            <a:ahLst/>
            <a:cxnLst/>
            <a:rect l="l" t="t" r="r" b="b"/>
            <a:pathLst>
              <a:path w="144689" h="174515">
                <a:moveTo>
                  <a:pt x="0" y="0"/>
                </a:moveTo>
                <a:lnTo>
                  <a:pt x="144689" y="0"/>
                </a:lnTo>
                <a:lnTo>
                  <a:pt x="144689" y="174516"/>
                </a:lnTo>
                <a:lnTo>
                  <a:pt x="0" y="1745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1" name="AutoShape 51"/>
          <p:cNvSpPr/>
          <p:nvPr/>
        </p:nvSpPr>
        <p:spPr>
          <a:xfrm flipH="1">
            <a:off x="3260906" y="2928310"/>
            <a:ext cx="2953" cy="1052956"/>
          </a:xfrm>
          <a:prstGeom prst="line">
            <a:avLst/>
          </a:prstGeom>
          <a:ln w="952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2" name="Group 52"/>
          <p:cNvGrpSpPr/>
          <p:nvPr/>
        </p:nvGrpSpPr>
        <p:grpSpPr>
          <a:xfrm>
            <a:off x="3398991" y="2966689"/>
            <a:ext cx="198300" cy="197470"/>
            <a:chOff x="0" y="0"/>
            <a:chExt cx="129325" cy="128783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29325" cy="128783"/>
            </a:xfrm>
            <a:custGeom>
              <a:avLst/>
              <a:gdLst/>
              <a:ahLst/>
              <a:cxnLst/>
              <a:rect l="l" t="t" r="r" b="b"/>
              <a:pathLst>
                <a:path w="129325" h="128783">
                  <a:moveTo>
                    <a:pt x="64392" y="0"/>
                  </a:moveTo>
                  <a:lnTo>
                    <a:pt x="64933" y="0"/>
                  </a:lnTo>
                  <a:cubicBezTo>
                    <a:pt x="82011" y="0"/>
                    <a:pt x="98389" y="6784"/>
                    <a:pt x="110465" y="18860"/>
                  </a:cubicBezTo>
                  <a:cubicBezTo>
                    <a:pt x="122540" y="30936"/>
                    <a:pt x="129325" y="47314"/>
                    <a:pt x="129325" y="64392"/>
                  </a:cubicBezTo>
                  <a:lnTo>
                    <a:pt x="129325" y="64392"/>
                  </a:lnTo>
                  <a:cubicBezTo>
                    <a:pt x="129325" y="99954"/>
                    <a:pt x="100495" y="128783"/>
                    <a:pt x="64933" y="128783"/>
                  </a:cubicBezTo>
                  <a:lnTo>
                    <a:pt x="64392" y="128783"/>
                  </a:lnTo>
                  <a:cubicBezTo>
                    <a:pt x="28829" y="128783"/>
                    <a:pt x="0" y="99954"/>
                    <a:pt x="0" y="64392"/>
                  </a:cubicBezTo>
                  <a:lnTo>
                    <a:pt x="0" y="64392"/>
                  </a:lnTo>
                  <a:cubicBezTo>
                    <a:pt x="0" y="28829"/>
                    <a:pt x="28829" y="0"/>
                    <a:pt x="6439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129325" cy="166883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55" name="Freeform 55"/>
          <p:cNvSpPr/>
          <p:nvPr/>
        </p:nvSpPr>
        <p:spPr>
          <a:xfrm>
            <a:off x="3451418" y="3018700"/>
            <a:ext cx="93447" cy="93447"/>
          </a:xfrm>
          <a:custGeom>
            <a:avLst/>
            <a:gdLst/>
            <a:ahLst/>
            <a:cxnLst/>
            <a:rect l="l" t="t" r="r" b="b"/>
            <a:pathLst>
              <a:path w="172517" h="172517">
                <a:moveTo>
                  <a:pt x="0" y="0"/>
                </a:moveTo>
                <a:lnTo>
                  <a:pt x="172517" y="0"/>
                </a:lnTo>
                <a:lnTo>
                  <a:pt x="172517" y="172517"/>
                </a:lnTo>
                <a:lnTo>
                  <a:pt x="0" y="1725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6" name="AutoShape 56"/>
          <p:cNvSpPr/>
          <p:nvPr/>
        </p:nvSpPr>
        <p:spPr>
          <a:xfrm>
            <a:off x="3886513" y="4546088"/>
            <a:ext cx="1263612" cy="2952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Freeform 57"/>
          <p:cNvSpPr/>
          <p:nvPr/>
        </p:nvSpPr>
        <p:spPr>
          <a:xfrm rot="-10800000">
            <a:off x="5004600" y="5032869"/>
            <a:ext cx="80215" cy="69568"/>
          </a:xfrm>
          <a:custGeom>
            <a:avLst/>
            <a:gdLst/>
            <a:ahLst/>
            <a:cxnLst/>
            <a:rect l="l" t="t" r="r" b="b"/>
            <a:pathLst>
              <a:path w="148089" h="128434">
                <a:moveTo>
                  <a:pt x="0" y="0"/>
                </a:moveTo>
                <a:lnTo>
                  <a:pt x="148089" y="0"/>
                </a:lnTo>
                <a:lnTo>
                  <a:pt x="148089" y="128434"/>
                </a:lnTo>
                <a:lnTo>
                  <a:pt x="0" y="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8" name="Group 58"/>
          <p:cNvGrpSpPr/>
          <p:nvPr/>
        </p:nvGrpSpPr>
        <p:grpSpPr>
          <a:xfrm>
            <a:off x="6768282" y="5609978"/>
            <a:ext cx="988607" cy="298824"/>
            <a:chOff x="0" y="0"/>
            <a:chExt cx="644737" cy="194883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44737" cy="194883"/>
            </a:xfrm>
            <a:custGeom>
              <a:avLst/>
              <a:gdLst/>
              <a:ahLst/>
              <a:cxnLst/>
              <a:rect l="l" t="t" r="r" b="b"/>
              <a:pathLst>
                <a:path w="644737" h="194883">
                  <a:moveTo>
                    <a:pt x="97442" y="0"/>
                  </a:moveTo>
                  <a:lnTo>
                    <a:pt x="547295" y="0"/>
                  </a:lnTo>
                  <a:cubicBezTo>
                    <a:pt x="601111" y="0"/>
                    <a:pt x="644737" y="43626"/>
                    <a:pt x="644737" y="97442"/>
                  </a:cubicBezTo>
                  <a:lnTo>
                    <a:pt x="644737" y="97442"/>
                  </a:lnTo>
                  <a:cubicBezTo>
                    <a:pt x="644737" y="151257"/>
                    <a:pt x="601111" y="194883"/>
                    <a:pt x="547295" y="194883"/>
                  </a:cubicBezTo>
                  <a:lnTo>
                    <a:pt x="97442" y="194883"/>
                  </a:lnTo>
                  <a:cubicBezTo>
                    <a:pt x="43626" y="194883"/>
                    <a:pt x="0" y="151257"/>
                    <a:pt x="0" y="97442"/>
                  </a:cubicBezTo>
                  <a:lnTo>
                    <a:pt x="0" y="97442"/>
                  </a:lnTo>
                  <a:cubicBezTo>
                    <a:pt x="0" y="43626"/>
                    <a:pt x="43626" y="0"/>
                    <a:pt x="97442" y="0"/>
                  </a:cubicBezTo>
                  <a:close/>
                </a:path>
              </a:pathLst>
            </a:custGeom>
            <a:solidFill>
              <a:srgbClr val="273755"/>
            </a:solidFill>
            <a:ln cap="rnd">
              <a:noFill/>
              <a:prstDash val="solid"/>
              <a:round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0" y="-28575"/>
              <a:ext cx="644737" cy="223458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985"/>
                </a:lnSpc>
                <a:spcBef>
                  <a:spcPct val="0"/>
                </a:spcBef>
              </a:pPr>
              <a:r>
                <a:rPr lang="en-US" sz="704">
                  <a:solidFill>
                    <a:srgbClr val="FFFFFF"/>
                  </a:solidFill>
                  <a:latin typeface="Lora"/>
                </a:rPr>
                <a:t>SUBMIT</a:t>
              </a:r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3326587" y="770361"/>
            <a:ext cx="3379013" cy="428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3288"/>
              </a:lnSpc>
            </a:pPr>
            <a:r>
              <a:rPr lang="en-US" sz="3288" b="1" spc="16">
                <a:latin typeface="Bobby Jones Soft"/>
              </a:rPr>
              <a:t>MATERIAL RETURN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817697" y="1878531"/>
            <a:ext cx="41625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Production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3269765" y="2793034"/>
            <a:ext cx="1587449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 Bold"/>
              </a:rPr>
              <a:t>Description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646150" y="3250224"/>
            <a:ext cx="609480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Reference No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447135" y="3253910"/>
            <a:ext cx="71822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#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447135" y="3472073"/>
            <a:ext cx="71822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1.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4857452" y="3260576"/>
            <a:ext cx="609480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Material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6688521" y="3260576"/>
            <a:ext cx="165164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1"/>
              </a:lnSpc>
              <a:spcBef>
                <a:spcPct val="0"/>
              </a:spcBef>
            </a:pPr>
            <a:r>
              <a:rPr lang="en-US" sz="559" spc="74" dirty="0">
                <a:solidFill>
                  <a:srgbClr val="000000"/>
                </a:solidFill>
                <a:latin typeface="Lora"/>
              </a:rPr>
              <a:t>Qty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7145866" y="3260577"/>
            <a:ext cx="255941" cy="85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71"/>
              </a:lnSpc>
              <a:spcBef>
                <a:spcPct val="0"/>
              </a:spcBef>
            </a:pPr>
            <a:r>
              <a:rPr lang="en-US" sz="559" spc="74" dirty="0">
                <a:solidFill>
                  <a:srgbClr val="000000"/>
                </a:solidFill>
                <a:latin typeface="Lora"/>
              </a:rPr>
              <a:t>Unit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55600" y="3279423"/>
            <a:ext cx="49835" cy="5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"/>
              </a:lnSpc>
              <a:spcBef>
                <a:spcPct val="0"/>
              </a:spcBef>
            </a:pPr>
            <a:r>
              <a:rPr lang="en-US" sz="373" spc="49">
                <a:solidFill>
                  <a:srgbClr val="000000"/>
                </a:solidFill>
                <a:latin typeface="Lora"/>
              </a:rPr>
              <a:t>#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3472695" y="3791859"/>
            <a:ext cx="12164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...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4679166" y="3791859"/>
            <a:ext cx="12164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...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6467147" y="3791859"/>
            <a:ext cx="12164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...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922025" y="3801768"/>
            <a:ext cx="121643" cy="8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...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4702239" y="1558711"/>
            <a:ext cx="1845788" cy="1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"/>
              </a:lnSpc>
              <a:spcBef>
                <a:spcPct val="0"/>
              </a:spcBef>
            </a:pPr>
            <a:r>
              <a:rPr lang="en-US" sz="1044" spc="138">
                <a:solidFill>
                  <a:srgbClr val="000000"/>
                </a:solidFill>
                <a:latin typeface="Lora Bold"/>
              </a:rPr>
              <a:t>MATERIAL RETURN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3146678" y="5903642"/>
            <a:ext cx="1131087" cy="175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"/>
              </a:lnSpc>
              <a:spcBef>
                <a:spcPct val="0"/>
              </a:spcBef>
            </a:pPr>
            <a:r>
              <a:rPr lang="en-US" sz="559" spc="74">
                <a:solidFill>
                  <a:srgbClr val="000000"/>
                </a:solidFill>
                <a:latin typeface="Lora"/>
              </a:rPr>
              <a:t>Login as Production Admin</a:t>
            </a:r>
          </a:p>
        </p:txBody>
      </p:sp>
      <p:grpSp>
        <p:nvGrpSpPr>
          <p:cNvPr id="77" name="Group 77"/>
          <p:cNvGrpSpPr/>
          <p:nvPr/>
        </p:nvGrpSpPr>
        <p:grpSpPr>
          <a:xfrm>
            <a:off x="1862664" y="2864513"/>
            <a:ext cx="1074188" cy="196280"/>
            <a:chOff x="0" y="0"/>
            <a:chExt cx="1381388" cy="252412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1381388" cy="252412"/>
            </a:xfrm>
            <a:custGeom>
              <a:avLst/>
              <a:gdLst/>
              <a:ahLst/>
              <a:cxnLst/>
              <a:rect l="l" t="t" r="r" b="b"/>
              <a:pathLst>
                <a:path w="1381388" h="252412">
                  <a:moveTo>
                    <a:pt x="58559" y="0"/>
                  </a:moveTo>
                  <a:lnTo>
                    <a:pt x="1322829" y="0"/>
                  </a:lnTo>
                  <a:cubicBezTo>
                    <a:pt x="1338360" y="0"/>
                    <a:pt x="1353254" y="6170"/>
                    <a:pt x="1364236" y="17151"/>
                  </a:cubicBezTo>
                  <a:cubicBezTo>
                    <a:pt x="1375218" y="28133"/>
                    <a:pt x="1381388" y="43028"/>
                    <a:pt x="1381388" y="58559"/>
                  </a:cubicBezTo>
                  <a:lnTo>
                    <a:pt x="1381388" y="193854"/>
                  </a:lnTo>
                  <a:cubicBezTo>
                    <a:pt x="1381388" y="226195"/>
                    <a:pt x="1355170" y="252412"/>
                    <a:pt x="1322829" y="252412"/>
                  </a:cubicBezTo>
                  <a:lnTo>
                    <a:pt x="58559" y="252412"/>
                  </a:lnTo>
                  <a:cubicBezTo>
                    <a:pt x="43028" y="252412"/>
                    <a:pt x="28133" y="246243"/>
                    <a:pt x="17151" y="235261"/>
                  </a:cubicBezTo>
                  <a:cubicBezTo>
                    <a:pt x="6170" y="224279"/>
                    <a:pt x="0" y="209384"/>
                    <a:pt x="0" y="193854"/>
                  </a:cubicBezTo>
                  <a:lnTo>
                    <a:pt x="0" y="58559"/>
                  </a:lnTo>
                  <a:cubicBezTo>
                    <a:pt x="0" y="43028"/>
                    <a:pt x="6170" y="28133"/>
                    <a:pt x="17151" y="17151"/>
                  </a:cubicBezTo>
                  <a:cubicBezTo>
                    <a:pt x="28133" y="6170"/>
                    <a:pt x="43028" y="0"/>
                    <a:pt x="58559" y="0"/>
                  </a:cubicBezTo>
                  <a:close/>
                </a:path>
              </a:pathLst>
            </a:custGeom>
            <a:solidFill>
              <a:srgbClr val="037273"/>
            </a:solidFill>
            <a:ln cap="sq">
              <a:noFill/>
              <a:prstDash val="solid"/>
              <a:miter/>
            </a:ln>
          </p:spPr>
        </p:sp>
        <p:sp>
          <p:nvSpPr>
            <p:cNvPr id="79" name="TextBox 79"/>
            <p:cNvSpPr txBox="1"/>
            <p:nvPr/>
          </p:nvSpPr>
          <p:spPr>
            <a:xfrm>
              <a:off x="0" y="-38100"/>
              <a:ext cx="1381388" cy="290512"/>
            </a:xfrm>
            <a:prstGeom prst="rect">
              <a:avLst/>
            </a:prstGeom>
          </p:spPr>
          <p:txBody>
            <a:bodyPr lIns="27517" tIns="27517" rIns="27517" bIns="27517" rtlCol="0" anchor="ctr"/>
            <a:lstStyle/>
            <a:p>
              <a:pPr algn="ctr">
                <a:lnSpc>
                  <a:spcPts val="1440"/>
                </a:lnSpc>
                <a:spcBef>
                  <a:spcPct val="0"/>
                </a:spcBef>
              </a:pPr>
              <a:endParaRPr sz="596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1953708" y="2148864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Request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953708" y="2390112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Kitting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953708" y="2637203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Kanban Box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953708" y="2885150"/>
            <a:ext cx="768929" cy="11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0"/>
              </a:lnSpc>
              <a:spcBef>
                <a:spcPct val="0"/>
              </a:spcBef>
            </a:pPr>
            <a:r>
              <a:rPr lang="en-US" sz="620">
                <a:solidFill>
                  <a:srgbClr val="FFFFFF"/>
                </a:solidFill>
                <a:latin typeface="Lora"/>
              </a:rPr>
              <a:t>Material Return</a:t>
            </a:r>
          </a:p>
        </p:txBody>
      </p:sp>
      <p:sp>
        <p:nvSpPr>
          <p:cNvPr id="84" name="Freeform 84"/>
          <p:cNvSpPr/>
          <p:nvPr/>
        </p:nvSpPr>
        <p:spPr>
          <a:xfrm>
            <a:off x="7756889" y="1541024"/>
            <a:ext cx="170585" cy="200474"/>
          </a:xfrm>
          <a:custGeom>
            <a:avLst/>
            <a:gdLst/>
            <a:ahLst/>
            <a:cxnLst/>
            <a:rect l="l" t="t" r="r" b="b"/>
            <a:pathLst>
              <a:path w="314926" h="370106">
                <a:moveTo>
                  <a:pt x="0" y="0"/>
                </a:moveTo>
                <a:lnTo>
                  <a:pt x="314927" y="0"/>
                </a:lnTo>
                <a:lnTo>
                  <a:pt x="314927" y="370106"/>
                </a:lnTo>
                <a:lnTo>
                  <a:pt x="0" y="3701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500615">
            <a:off x="3422710" y="4476810"/>
            <a:ext cx="3060580" cy="964083"/>
          </a:xfrm>
          <a:custGeom>
            <a:avLst/>
            <a:gdLst/>
            <a:ahLst/>
            <a:cxnLst/>
            <a:rect l="l" t="t" r="r" b="b"/>
            <a:pathLst>
              <a:path w="5650302" h="1779845">
                <a:moveTo>
                  <a:pt x="0" y="0"/>
                </a:moveTo>
                <a:lnTo>
                  <a:pt x="5650302" y="0"/>
                </a:lnTo>
                <a:lnTo>
                  <a:pt x="5650302" y="1779845"/>
                </a:lnTo>
                <a:lnTo>
                  <a:pt x="0" y="1779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62842" y="2473146"/>
            <a:ext cx="3780317" cy="2129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8103"/>
              </a:lnSpc>
            </a:pPr>
            <a:r>
              <a:rPr lang="en-US" sz="9208" b="1" spc="46" dirty="0">
                <a:latin typeface="Bobby Jones Soft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 rot="6875829">
            <a:off x="6657143" y="2003304"/>
            <a:ext cx="982479" cy="894949"/>
          </a:xfrm>
          <a:custGeom>
            <a:avLst/>
            <a:gdLst/>
            <a:ahLst/>
            <a:cxnLst/>
            <a:rect l="l" t="t" r="r" b="b"/>
            <a:pathLst>
              <a:path w="1813808" h="1652214">
                <a:moveTo>
                  <a:pt x="0" y="0"/>
                </a:moveTo>
                <a:lnTo>
                  <a:pt x="1813808" y="0"/>
                </a:lnTo>
                <a:lnTo>
                  <a:pt x="1813808" y="1652214"/>
                </a:lnTo>
                <a:lnTo>
                  <a:pt x="0" y="1652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99708">
            <a:off x="2347011" y="3808582"/>
            <a:ext cx="990817" cy="902544"/>
          </a:xfrm>
          <a:custGeom>
            <a:avLst/>
            <a:gdLst/>
            <a:ahLst/>
            <a:cxnLst/>
            <a:rect l="l" t="t" r="r" b="b"/>
            <a:pathLst>
              <a:path w="1829200" h="1666235">
                <a:moveTo>
                  <a:pt x="0" y="0"/>
                </a:moveTo>
                <a:lnTo>
                  <a:pt x="1829200" y="0"/>
                </a:lnTo>
                <a:lnTo>
                  <a:pt x="1829200" y="1666235"/>
                </a:lnTo>
                <a:lnTo>
                  <a:pt x="0" y="1666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3254" y="965818"/>
            <a:ext cx="788303" cy="989878"/>
          </a:xfrm>
          <a:custGeom>
            <a:avLst/>
            <a:gdLst/>
            <a:ahLst/>
            <a:cxnLst/>
            <a:rect l="l" t="t" r="r" b="b"/>
            <a:pathLst>
              <a:path w="1455328" h="1827467">
                <a:moveTo>
                  <a:pt x="0" y="0"/>
                </a:moveTo>
                <a:lnTo>
                  <a:pt x="1455328" y="0"/>
                </a:lnTo>
                <a:lnTo>
                  <a:pt x="1455328" y="1827467"/>
                </a:lnTo>
                <a:lnTo>
                  <a:pt x="0" y="1827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201859" y="5499322"/>
            <a:ext cx="1419470" cy="968788"/>
          </a:xfrm>
          <a:custGeom>
            <a:avLst/>
            <a:gdLst/>
            <a:ahLst/>
            <a:cxnLst/>
            <a:rect l="l" t="t" r="r" b="b"/>
            <a:pathLst>
              <a:path w="2620560" h="1788532">
                <a:moveTo>
                  <a:pt x="0" y="0"/>
                </a:moveTo>
                <a:lnTo>
                  <a:pt x="2620559" y="0"/>
                </a:lnTo>
                <a:lnTo>
                  <a:pt x="2620559" y="1788532"/>
                </a:lnTo>
                <a:lnTo>
                  <a:pt x="0" y="1788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19588" y="5499322"/>
            <a:ext cx="1530365" cy="375635"/>
          </a:xfrm>
          <a:custGeom>
            <a:avLst/>
            <a:gdLst/>
            <a:ahLst/>
            <a:cxnLst/>
            <a:rect l="l" t="t" r="r" b="b"/>
            <a:pathLst>
              <a:path w="2825289" h="693480">
                <a:moveTo>
                  <a:pt x="0" y="0"/>
                </a:moveTo>
                <a:lnTo>
                  <a:pt x="2825289" y="0"/>
                </a:lnTo>
                <a:lnTo>
                  <a:pt x="2825289" y="693480"/>
                </a:lnTo>
                <a:lnTo>
                  <a:pt x="0" y="6934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224314" y="3844427"/>
            <a:ext cx="397014" cy="1114425"/>
          </a:xfrm>
          <a:custGeom>
            <a:avLst/>
            <a:gdLst/>
            <a:ahLst/>
            <a:cxnLst/>
            <a:rect l="l" t="t" r="r" b="b"/>
            <a:pathLst>
              <a:path w="732949" h="2057400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752188">
            <a:off x="2754700" y="1444538"/>
            <a:ext cx="1084059" cy="746646"/>
          </a:xfrm>
          <a:custGeom>
            <a:avLst/>
            <a:gdLst/>
            <a:ahLst/>
            <a:cxnLst/>
            <a:rect l="l" t="t" r="r" b="b"/>
            <a:pathLst>
              <a:path w="2001340" h="1378423">
                <a:moveTo>
                  <a:pt x="0" y="0"/>
                </a:moveTo>
                <a:lnTo>
                  <a:pt x="2001340" y="0"/>
                </a:lnTo>
                <a:lnTo>
                  <a:pt x="2001340" y="1378423"/>
                </a:lnTo>
                <a:lnTo>
                  <a:pt x="0" y="13784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224314" y="221360"/>
            <a:ext cx="1038518" cy="1488915"/>
          </a:xfrm>
          <a:custGeom>
            <a:avLst/>
            <a:gdLst/>
            <a:ahLst/>
            <a:cxnLst/>
            <a:rect l="l" t="t" r="r" b="b"/>
            <a:pathLst>
              <a:path w="1917264" h="2748766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26955" y="2730041"/>
            <a:ext cx="660516" cy="1397919"/>
          </a:xfrm>
          <a:custGeom>
            <a:avLst/>
            <a:gdLst/>
            <a:ahLst/>
            <a:cxnLst/>
            <a:rect l="l" t="t" r="r" b="b"/>
            <a:pathLst>
              <a:path w="1219415" h="2580773">
                <a:moveTo>
                  <a:pt x="0" y="0"/>
                </a:moveTo>
                <a:lnTo>
                  <a:pt x="1219416" y="0"/>
                </a:lnTo>
                <a:lnTo>
                  <a:pt x="1219416" y="2580774"/>
                </a:lnTo>
                <a:lnTo>
                  <a:pt x="0" y="258077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581902" y="-893065"/>
            <a:ext cx="2437112" cy="2228850"/>
          </a:xfrm>
          <a:custGeom>
            <a:avLst/>
            <a:gdLst/>
            <a:ahLst/>
            <a:cxnLst/>
            <a:rect l="l" t="t" r="r" b="b"/>
            <a:pathLst>
              <a:path w="4499284" h="4114800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590800" y="2438400"/>
            <a:ext cx="4990355" cy="1213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4266" b="1" spc="21" dirty="0" err="1">
                <a:latin typeface="Bobby Jones Soft"/>
              </a:rPr>
              <a:t>Valeo’s</a:t>
            </a:r>
            <a:r>
              <a:rPr lang="en-US" sz="4266" b="1" spc="21" dirty="0">
                <a:latin typeface="Bobby Jones Soft"/>
              </a:rPr>
              <a:t> project</a:t>
            </a:r>
          </a:p>
          <a:p>
            <a:pPr marL="0" lvl="1" algn="ctr">
              <a:lnSpc>
                <a:spcPts val="3393"/>
              </a:lnSpc>
            </a:pPr>
            <a:r>
              <a:rPr lang="en-US" sz="2262" b="1" spc="11" dirty="0">
                <a:latin typeface="Bobby Jones Soft"/>
              </a:rPr>
              <a:t>warehouse management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9348788" y="-441246"/>
            <a:ext cx="1038518" cy="1488915"/>
          </a:xfrm>
          <a:custGeom>
            <a:avLst/>
            <a:gdLst/>
            <a:ahLst/>
            <a:cxnLst/>
            <a:rect l="l" t="t" r="r" b="b"/>
            <a:pathLst>
              <a:path w="1917264" h="2748766">
                <a:moveTo>
                  <a:pt x="0" y="0"/>
                </a:moveTo>
                <a:lnTo>
                  <a:pt x="1917264" y="0"/>
                </a:lnTo>
                <a:lnTo>
                  <a:pt x="1917264" y="2748766"/>
                </a:lnTo>
                <a:lnTo>
                  <a:pt x="0" y="274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45654" y="2526454"/>
            <a:ext cx="8303134" cy="10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4"/>
              </a:lnSpc>
              <a:spcBef>
                <a:spcPct val="0"/>
              </a:spcBef>
            </a:pPr>
            <a:r>
              <a:rPr lang="en-US" sz="1245" dirty="0">
                <a:latin typeface="Open Sans Extra Bold"/>
              </a:rPr>
              <a:t>Requirement :</a:t>
            </a:r>
          </a:p>
          <a:p>
            <a:pPr marL="285750" indent="-285750">
              <a:lnSpc>
                <a:spcPts val="1744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1245" dirty="0">
                <a:latin typeface="Open Sans Extra Bold"/>
              </a:rPr>
              <a:t>Material stock data can be updated on line and timely in case any Incoming material update</a:t>
            </a:r>
          </a:p>
          <a:p>
            <a:pPr marL="285750" indent="-285750">
              <a:lnSpc>
                <a:spcPts val="1744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1245" dirty="0">
                <a:latin typeface="Open Sans Extra Bold"/>
              </a:rPr>
              <a:t>Material stock data can be updated on line and timely in case any outgoing (picking) material update</a:t>
            </a:r>
          </a:p>
          <a:p>
            <a:pPr marL="285750" indent="-285750">
              <a:lnSpc>
                <a:spcPts val="1744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1245" dirty="0">
                <a:latin typeface="Open Sans Extra Bold"/>
              </a:rPr>
              <a:t>Material stock data can be updated if any cycle count activities</a:t>
            </a:r>
          </a:p>
          <a:p>
            <a:pPr marL="285750" indent="-285750">
              <a:lnSpc>
                <a:spcPts val="1744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1245" dirty="0">
                <a:latin typeface="Open Sans Extra Bold"/>
              </a:rPr>
              <a:t>Material stock data can be updated if any material return from production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5654" y="1411091"/>
            <a:ext cx="4978178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115"/>
              </a:lnSpc>
            </a:pPr>
            <a:r>
              <a:rPr lang="en-US" sz="4115" spc="20" dirty="0">
                <a:latin typeface="Bobby Jones Soft"/>
              </a:rPr>
              <a:t>Project Scope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533400" y="1371600"/>
            <a:ext cx="8839199" cy="4419600"/>
          </a:xfrm>
          <a:custGeom>
            <a:avLst/>
            <a:gdLst/>
            <a:ahLst/>
            <a:cxnLst/>
            <a:rect l="l" t="t" r="r" b="b"/>
            <a:pathLst>
              <a:path w="12532651" h="5713558">
                <a:moveTo>
                  <a:pt x="0" y="0"/>
                </a:moveTo>
                <a:lnTo>
                  <a:pt x="12532651" y="0"/>
                </a:lnTo>
                <a:lnTo>
                  <a:pt x="12532651" y="5713558"/>
                </a:lnTo>
                <a:lnTo>
                  <a:pt x="0" y="5713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6BB8E70D-FCDE-4069-A121-92867B113551}"/>
              </a:ext>
            </a:extLst>
          </p:cNvPr>
          <p:cNvSpPr txBox="1"/>
          <p:nvPr/>
        </p:nvSpPr>
        <p:spPr>
          <a:xfrm>
            <a:off x="838200" y="854282"/>
            <a:ext cx="4978178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115"/>
              </a:lnSpc>
            </a:pPr>
            <a:r>
              <a:rPr lang="en-US" sz="4115" spc="20" dirty="0">
                <a:latin typeface="Bobby Jones Soft"/>
              </a:rPr>
              <a:t>Project Scope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9348787" y="2856313"/>
            <a:ext cx="1209957" cy="1517187"/>
          </a:xfrm>
          <a:custGeom>
            <a:avLst/>
            <a:gdLst/>
            <a:ahLst/>
            <a:cxnLst/>
            <a:rect l="l" t="t" r="r" b="b"/>
            <a:pathLst>
              <a:path w="2233766" h="2800960">
                <a:moveTo>
                  <a:pt x="0" y="0"/>
                </a:moveTo>
                <a:lnTo>
                  <a:pt x="2233766" y="0"/>
                </a:lnTo>
                <a:lnTo>
                  <a:pt x="2233766" y="2800960"/>
                </a:lnTo>
                <a:lnTo>
                  <a:pt x="0" y="2800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56D6CA-7BF3-4A5B-9373-CD973B9F07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850" y="1410864"/>
            <a:ext cx="1167076" cy="9862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1111BE-E6AC-4F1A-B544-527DB6E55C16}"/>
              </a:ext>
            </a:extLst>
          </p:cNvPr>
          <p:cNvSpPr txBox="1"/>
          <p:nvPr/>
        </p:nvSpPr>
        <p:spPr>
          <a:xfrm>
            <a:off x="612236" y="2408800"/>
            <a:ext cx="109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INBOUND</a:t>
            </a:r>
            <a:endParaRPr lang="en-ID" sz="12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E6C6C9-E284-4775-A419-A728399D86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4129" y="4460742"/>
            <a:ext cx="964938" cy="9494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278D93-51B2-487A-9FB8-CA76864393AD}"/>
              </a:ext>
            </a:extLst>
          </p:cNvPr>
          <p:cNvSpPr txBox="1"/>
          <p:nvPr/>
        </p:nvSpPr>
        <p:spPr>
          <a:xfrm>
            <a:off x="4267445" y="5438001"/>
            <a:ext cx="109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INVENTORY</a:t>
            </a:r>
            <a:endParaRPr lang="en-ID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5A3CEB-934F-438F-BF2A-EB9E14CC8E4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4876" y="1385116"/>
            <a:ext cx="877216" cy="9339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0F808F-9213-49DD-B450-C446BC2AA3C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2314" y="1700678"/>
            <a:ext cx="933977" cy="9081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74A93-12B4-4317-91C3-2884FB39AB07}"/>
              </a:ext>
            </a:extLst>
          </p:cNvPr>
          <p:cNvSpPr txBox="1"/>
          <p:nvPr/>
        </p:nvSpPr>
        <p:spPr>
          <a:xfrm>
            <a:off x="2270150" y="2608855"/>
            <a:ext cx="109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RECEIVING &amp; INCOMING INSPECTION</a:t>
            </a:r>
            <a:endParaRPr lang="en-ID" sz="1200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146369E-390A-45DE-8921-8C08E75D8F91}"/>
              </a:ext>
            </a:extLst>
          </p:cNvPr>
          <p:cNvCxnSpPr>
            <a:stCxn id="18" idx="3"/>
            <a:endCxn id="27" idx="1"/>
          </p:cNvCxnSpPr>
          <p:nvPr/>
        </p:nvCxnSpPr>
        <p:spPr>
          <a:xfrm>
            <a:off x="1710541" y="2547300"/>
            <a:ext cx="559609" cy="384721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0A67C6F-4F85-4878-9A23-92D911FE488B}"/>
              </a:ext>
            </a:extLst>
          </p:cNvPr>
          <p:cNvGrpSpPr/>
          <p:nvPr/>
        </p:nvGrpSpPr>
        <p:grpSpPr>
          <a:xfrm>
            <a:off x="2296390" y="3341297"/>
            <a:ext cx="1660953" cy="693025"/>
            <a:chOff x="4239490" y="4981588"/>
            <a:chExt cx="3066374" cy="127943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99E2764-DF47-4713-B0B6-B956D35A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86449" y="4981588"/>
              <a:ext cx="1219415" cy="123281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FEE703-ADFB-427D-9896-B5E0BDC424B9}"/>
                </a:ext>
              </a:extLst>
            </p:cNvPr>
            <p:cNvSpPr txBox="1"/>
            <p:nvPr/>
          </p:nvSpPr>
          <p:spPr>
            <a:xfrm>
              <a:off x="4239490" y="5749636"/>
              <a:ext cx="1979195" cy="51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PUTAWAY</a:t>
              </a:r>
              <a:endParaRPr lang="en-ID" sz="1200" b="1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E89EC7-971B-4C14-91BB-FFA852EB7D86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2819303" y="3255186"/>
            <a:ext cx="13119" cy="50213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826A27F-5326-42AB-A0D3-E65CBF54EB8C}"/>
              </a:ext>
            </a:extLst>
          </p:cNvPr>
          <p:cNvCxnSpPr>
            <a:cxnSpLocks/>
            <a:stCxn id="35" idx="2"/>
            <a:endCxn id="21" idx="1"/>
          </p:cNvCxnSpPr>
          <p:nvPr/>
        </p:nvCxnSpPr>
        <p:spPr>
          <a:xfrm rot="16200000" flipH="1">
            <a:off x="2778844" y="4087899"/>
            <a:ext cx="1542179" cy="143502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C434B8A-4FE1-4530-88B8-78C84D3064E7}"/>
              </a:ext>
            </a:extLst>
          </p:cNvPr>
          <p:cNvSpPr txBox="1"/>
          <p:nvPr/>
        </p:nvSpPr>
        <p:spPr>
          <a:xfrm>
            <a:off x="6900174" y="2319093"/>
            <a:ext cx="109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OUTBOUND</a:t>
            </a:r>
            <a:endParaRPr lang="en-ID" sz="12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9CA6E27-5CE5-4E30-B2FA-DF8AF260A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9775" y="1700678"/>
            <a:ext cx="846256" cy="94429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BD382B2-DDB1-40A3-A641-61FC5D83F0B9}"/>
              </a:ext>
            </a:extLst>
          </p:cNvPr>
          <p:cNvSpPr txBox="1"/>
          <p:nvPr/>
        </p:nvSpPr>
        <p:spPr>
          <a:xfrm>
            <a:off x="5809398" y="2697430"/>
            <a:ext cx="877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PICKING</a:t>
            </a:r>
            <a:endParaRPr lang="en-ID" sz="12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1489DF6-577A-4DA1-A574-1FC034418DD2}"/>
              </a:ext>
            </a:extLst>
          </p:cNvPr>
          <p:cNvCxnSpPr>
            <a:cxnSpLocks/>
            <a:stCxn id="21" idx="3"/>
            <a:endCxn id="47" idx="2"/>
          </p:cNvCxnSpPr>
          <p:nvPr/>
        </p:nvCxnSpPr>
        <p:spPr>
          <a:xfrm flipV="1">
            <a:off x="5365750" y="2974429"/>
            <a:ext cx="882224" cy="2602072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C1921B6-356C-4CF6-8F12-9B8CDBBEE9F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9024" y="1339323"/>
            <a:ext cx="856576" cy="933977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0ADC67A-7A4F-4410-8D9A-F1D79705C0A9}"/>
              </a:ext>
            </a:extLst>
          </p:cNvPr>
          <p:cNvCxnSpPr>
            <a:cxnSpLocks/>
            <a:stCxn id="47" idx="3"/>
            <a:endCxn id="42" idx="2"/>
          </p:cNvCxnSpPr>
          <p:nvPr/>
        </p:nvCxnSpPr>
        <p:spPr>
          <a:xfrm flipV="1">
            <a:off x="6686550" y="2596092"/>
            <a:ext cx="762777" cy="23983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F6D5E12-4B6C-42A8-8148-1331BC300FF2}"/>
              </a:ext>
            </a:extLst>
          </p:cNvPr>
          <p:cNvSpPr txBox="1"/>
          <p:nvPr/>
        </p:nvSpPr>
        <p:spPr>
          <a:xfrm>
            <a:off x="8394213" y="2312339"/>
            <a:ext cx="84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KITTING</a:t>
            </a:r>
            <a:endParaRPr lang="en-ID" sz="12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0176D3-7EEE-40A2-A92C-01461CF63A76}"/>
              </a:ext>
            </a:extLst>
          </p:cNvPr>
          <p:cNvCxnSpPr>
            <a:cxnSpLocks/>
            <a:stCxn id="42" idx="3"/>
            <a:endCxn id="57" idx="1"/>
          </p:cNvCxnSpPr>
          <p:nvPr/>
        </p:nvCxnSpPr>
        <p:spPr>
          <a:xfrm flipV="1">
            <a:off x="7998479" y="2450839"/>
            <a:ext cx="395734" cy="675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E1A523AE-AF1F-4197-91B4-F0A99E6A80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6275" y="3873453"/>
            <a:ext cx="990738" cy="69145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399279A-B5CA-401F-8BA6-CE6526F52D38}"/>
              </a:ext>
            </a:extLst>
          </p:cNvPr>
          <p:cNvSpPr txBox="1"/>
          <p:nvPr/>
        </p:nvSpPr>
        <p:spPr>
          <a:xfrm>
            <a:off x="8358094" y="4523601"/>
            <a:ext cx="84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KANBAN</a:t>
            </a:r>
            <a:endParaRPr lang="en-ID" sz="12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9AF81F-9D45-483C-87E9-5DB8C4E1302D}"/>
              </a:ext>
            </a:extLst>
          </p:cNvPr>
          <p:cNvCxnSpPr>
            <a:cxnSpLocks/>
            <a:stCxn id="57" idx="3"/>
            <a:endCxn id="66" idx="3"/>
          </p:cNvCxnSpPr>
          <p:nvPr/>
        </p:nvCxnSpPr>
        <p:spPr>
          <a:xfrm flipH="1">
            <a:off x="9204325" y="2450839"/>
            <a:ext cx="36119" cy="2211262"/>
          </a:xfrm>
          <a:prstGeom prst="bentConnector3">
            <a:avLst>
              <a:gd name="adj1" fmla="val -632908"/>
            </a:avLst>
          </a:prstGeom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BDE975-9475-4EA4-B621-37BEE4CF3E39}"/>
              </a:ext>
            </a:extLst>
          </p:cNvPr>
          <p:cNvCxnSpPr>
            <a:cxnSpLocks/>
            <a:stCxn id="66" idx="2"/>
            <a:endCxn id="18" idx="2"/>
          </p:cNvCxnSpPr>
          <p:nvPr/>
        </p:nvCxnSpPr>
        <p:spPr>
          <a:xfrm rot="5400000" flipH="1">
            <a:off x="3913899" y="-66710"/>
            <a:ext cx="2114801" cy="7619821"/>
          </a:xfrm>
          <a:prstGeom prst="bentConnector3">
            <a:avLst>
              <a:gd name="adj1" fmla="val -82073"/>
            </a:avLst>
          </a:prstGeom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814EDC-F4E2-4770-AEFF-77411B4E91C7}"/>
              </a:ext>
            </a:extLst>
          </p:cNvPr>
          <p:cNvSpPr txBox="1"/>
          <p:nvPr/>
        </p:nvSpPr>
        <p:spPr>
          <a:xfrm>
            <a:off x="4223198" y="6472535"/>
            <a:ext cx="109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GOOD RETURN</a:t>
            </a:r>
            <a:endParaRPr lang="en-ID" sz="1200" b="1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002C6A0-6E4E-4565-9921-2D89D234B7E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1501" y="5836379"/>
            <a:ext cx="1021699" cy="64501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345E16A-B14D-4910-8BA4-02565ADF86DB}"/>
              </a:ext>
            </a:extLst>
          </p:cNvPr>
          <p:cNvSpPr/>
          <p:nvPr/>
        </p:nvSpPr>
        <p:spPr>
          <a:xfrm>
            <a:off x="449677" y="1256813"/>
            <a:ext cx="7573388" cy="369936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96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A2EBE8-E22F-4AFE-9ACA-A5774FDA30DB}"/>
              </a:ext>
            </a:extLst>
          </p:cNvPr>
          <p:cNvSpPr txBox="1"/>
          <p:nvPr/>
        </p:nvSpPr>
        <p:spPr>
          <a:xfrm>
            <a:off x="2296390" y="264755"/>
            <a:ext cx="494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WAREHOUSE FLOW ACTIVITY</a:t>
            </a:r>
            <a:endParaRPr lang="en-ID" sz="28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2D5D7F0-3B0A-4FE3-8A8A-358A271ABF50}"/>
              </a:ext>
            </a:extLst>
          </p:cNvPr>
          <p:cNvSpPr txBox="1"/>
          <p:nvPr/>
        </p:nvSpPr>
        <p:spPr>
          <a:xfrm>
            <a:off x="3396816" y="988563"/>
            <a:ext cx="113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WAREHOUSE</a:t>
            </a:r>
            <a:endParaRPr lang="en-ID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22B09EF-6837-4059-9F2E-72FACB11690C}"/>
              </a:ext>
            </a:extLst>
          </p:cNvPr>
          <p:cNvSpPr txBox="1"/>
          <p:nvPr/>
        </p:nvSpPr>
        <p:spPr>
          <a:xfrm>
            <a:off x="8298405" y="989385"/>
            <a:ext cx="113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PRODUCTION</a:t>
            </a:r>
            <a:endParaRPr lang="en-ID" sz="1200" b="1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F808295-019C-4CB3-AA40-94E8FDBC1161}"/>
              </a:ext>
            </a:extLst>
          </p:cNvPr>
          <p:cNvSpPr/>
          <p:nvPr/>
        </p:nvSpPr>
        <p:spPr>
          <a:xfrm>
            <a:off x="8089900" y="1256813"/>
            <a:ext cx="1568463" cy="36993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596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14F3BB-886C-4364-BEE0-F4F29DEC93FB}"/>
              </a:ext>
            </a:extLst>
          </p:cNvPr>
          <p:cNvSpPr txBox="1"/>
          <p:nvPr/>
        </p:nvSpPr>
        <p:spPr>
          <a:xfrm>
            <a:off x="3393778" y="2177089"/>
            <a:ext cx="2238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Problem :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Wrong identification of material id, material description and quantity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No clear identification of Box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82DD20F-E2B2-488E-8FEE-C9FD863013A8}"/>
              </a:ext>
            </a:extLst>
          </p:cNvPr>
          <p:cNvSpPr txBox="1"/>
          <p:nvPr/>
        </p:nvSpPr>
        <p:spPr>
          <a:xfrm>
            <a:off x="3962400" y="3657600"/>
            <a:ext cx="238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Problem :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Wrong location of material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Wrong product quantity and type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Material discrepancy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AC0403F-231E-4528-B06E-E7C69820DC0C}"/>
              </a:ext>
            </a:extLst>
          </p:cNvPr>
          <p:cNvSpPr txBox="1"/>
          <p:nvPr/>
        </p:nvSpPr>
        <p:spPr>
          <a:xfrm>
            <a:off x="6360797" y="2866089"/>
            <a:ext cx="1770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Problem :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Lost time for material searching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Wrong picking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C0068B-19E1-4801-ABD3-A6D0E90A7581}"/>
              </a:ext>
            </a:extLst>
          </p:cNvPr>
          <p:cNvSpPr txBox="1"/>
          <p:nvPr/>
        </p:nvSpPr>
        <p:spPr>
          <a:xfrm>
            <a:off x="8107392" y="2641937"/>
            <a:ext cx="1547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Problem :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Wrong/not available material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Lost waiting time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Stop production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67224BA-0EA3-4CEB-8E10-671CF72C881A}"/>
              </a:ext>
            </a:extLst>
          </p:cNvPr>
          <p:cNvSpPr txBox="1"/>
          <p:nvPr/>
        </p:nvSpPr>
        <p:spPr>
          <a:xfrm>
            <a:off x="8121494" y="4800600"/>
            <a:ext cx="1547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Problem :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Lost waiting time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Not completed material quantity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Stop production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79A27D-9DBC-478C-A3B0-B21AEA6F385E}"/>
              </a:ext>
            </a:extLst>
          </p:cNvPr>
          <p:cNvSpPr txBox="1"/>
          <p:nvPr/>
        </p:nvSpPr>
        <p:spPr>
          <a:xfrm>
            <a:off x="5314794" y="5743386"/>
            <a:ext cx="357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Problem :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Not identify clearly in term of type and quantity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Not listed in system “unclaimed goods”</a:t>
            </a:r>
          </a:p>
          <a:p>
            <a:pPr marL="123833" indent="-123833">
              <a:buFont typeface="+mj-lt"/>
              <a:buAutoNum type="arabicPeriod"/>
            </a:pPr>
            <a:r>
              <a:rPr lang="en-ID" sz="1200" dirty="0"/>
              <a:t>Dead stock</a:t>
            </a:r>
          </a:p>
        </p:txBody>
      </p:sp>
    </p:spTree>
    <p:extLst>
      <p:ext uri="{BB962C8B-B14F-4D97-AF65-F5344CB8AC3E}">
        <p14:creationId xmlns:p14="http://schemas.microsoft.com/office/powerpoint/2010/main" val="9825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57" grpId="0"/>
      <p:bldP spid="66" grpId="0"/>
      <p:bldP spid="73" grpId="0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49" grpId="0"/>
      <p:bldP spid="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2400" y="1447800"/>
            <a:ext cx="9601200" cy="4648199"/>
          </a:xfrm>
          <a:custGeom>
            <a:avLst/>
            <a:gdLst/>
            <a:ahLst/>
            <a:cxnLst/>
            <a:rect l="l" t="t" r="r" b="b"/>
            <a:pathLst>
              <a:path w="16498909" h="7289105">
                <a:moveTo>
                  <a:pt x="0" y="0"/>
                </a:moveTo>
                <a:lnTo>
                  <a:pt x="16498909" y="0"/>
                </a:lnTo>
                <a:lnTo>
                  <a:pt x="16498909" y="7289105"/>
                </a:lnTo>
                <a:lnTo>
                  <a:pt x="0" y="7289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14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68296" y="834931"/>
            <a:ext cx="4978178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15"/>
              </a:lnSpc>
            </a:pPr>
            <a:r>
              <a:rPr lang="en-US" sz="4115" spc="20" dirty="0">
                <a:latin typeface="Bobby Jones Soft"/>
              </a:rPr>
              <a:t>Process Flow</a:t>
            </a:r>
          </a:p>
          <a:p>
            <a:pPr marL="0" lvl="1">
              <a:lnSpc>
                <a:spcPts val="4115"/>
              </a:lnSpc>
            </a:pPr>
            <a:endParaRPr lang="en-US" sz="4115" spc="20" dirty="0">
              <a:latin typeface="Bobby Jones Sof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12700" rIns="0" bIns="0" rtlCol="0">
        <a:spAutoFit/>
      </a:bodyPr>
      <a:lstStyle>
        <a:defPPr marL="12700" marR="1906905" indent="414655">
          <a:lnSpc>
            <a:spcPct val="115000"/>
          </a:lnSpc>
          <a:spcBef>
            <a:spcPts val="1695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2146</Words>
  <Application>Microsoft Office PowerPoint</Application>
  <PresentationFormat>A4 Paper (210x297 mm)</PresentationFormat>
  <Paragraphs>1069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Bobby Jones Soft</vt:lpstr>
      <vt:lpstr>Calibri</vt:lpstr>
      <vt:lpstr>Lora</vt:lpstr>
      <vt:lpstr>Lora Bold</vt:lpstr>
      <vt:lpstr>Open Sans Extra Bold</vt:lpstr>
      <vt:lpstr>Open Sans Extra Bold Bold</vt:lpstr>
      <vt:lpstr>Poppins</vt:lpstr>
      <vt:lpstr>Poppins Bold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Black Professional Startup Business Presentation Template</dc:title>
  <dc:creator>Djoko Santoso</dc:creator>
  <cp:lastModifiedBy>Djoko Santoso</cp:lastModifiedBy>
  <cp:revision>250</cp:revision>
  <dcterms:created xsi:type="dcterms:W3CDTF">2022-03-22T08:04:00Z</dcterms:created>
  <dcterms:modified xsi:type="dcterms:W3CDTF">2024-06-02T09:25:07Z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2022-03-22T07:00:00Z</vt:filetime>
  </property>
  <property fmtid="{D5CDD505-2E9C-101B-9397-08002B2CF9AE}" pid="3" name="Creator">
    <vt:lpwstr>Canva</vt:lpwstr>
  </property>
  <property fmtid="{D5CDD505-2E9C-101B-9397-08002B2CF9AE}" pid="4" name="LastSaved">
    <vt:filetime>2022-03-22T07:00:00Z</vt:filetime>
  </property>
  <property fmtid="{D5CDD505-2E9C-101B-9397-08002B2CF9AE}" pid="5" name="ICV">
    <vt:lpwstr>942F32A898D346FCA6F7BED519D2CF9E_13</vt:lpwstr>
  </property>
  <property fmtid="{D5CDD505-2E9C-101B-9397-08002B2CF9AE}" pid="6" name="KSOProductBuildVer">
    <vt:lpwstr>1057-12.2.0.13306</vt:lpwstr>
  </property>
</Properties>
</file>