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800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03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067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1387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979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96821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677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75071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9132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50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738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62765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23232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1125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17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0834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371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91B2EF1-AAD2-4BAD-AC5D-DA517D57894F}" type="datetimeFigureOut">
              <a:rPr lang="fr-FR" smtClean="0"/>
              <a:t>10/04/2024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09A2428-FB80-424C-9A4E-A9954470376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0683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  <p:sldLayoutId id="2147484103" r:id="rId12"/>
    <p:sldLayoutId id="2147484104" r:id="rId13"/>
    <p:sldLayoutId id="2147484105" r:id="rId14"/>
    <p:sldLayoutId id="2147484106" r:id="rId15"/>
    <p:sldLayoutId id="2147484107" r:id="rId16"/>
    <p:sldLayoutId id="21474841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oogle/go-attesta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7804B1-BD6B-2B4E-6510-9E42402606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Project : </a:t>
            </a:r>
            <a:br>
              <a:rPr lang="fr-FR" dirty="0"/>
            </a:br>
            <a:r>
              <a:rPr lang="en-US" dirty="0"/>
              <a:t>Message board secured by TPM	</a:t>
            </a:r>
            <a:endParaRPr lang="fr-FR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1D1F954-0C19-DD52-C777-00F22CD0727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84212" y="4309702"/>
            <a:ext cx="3021981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Adam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Chovanec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 (485311)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Alexandre Deneu (556569) </a:t>
            </a:r>
            <a:endParaRPr lang="fr-FR" altLang="fr-FR" sz="1500" dirty="0">
              <a:solidFill>
                <a:schemeClr val="tx1"/>
              </a:solidFill>
              <a:latin typeface="Century Gothic (Corps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Jan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Sekanina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 (493085)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Marc Monfort </a:t>
            </a:r>
            <a:r>
              <a:rPr kumimoji="0" lang="fr-FR" altLang="fr-FR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Muñoz</a:t>
            </a:r>
            <a:r>
              <a:rPr kumimoji="0" lang="fr-FR" altLang="fr-FR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entury Gothic (Corps)"/>
              </a:rPr>
              <a:t> (545819) </a:t>
            </a:r>
          </a:p>
        </p:txBody>
      </p:sp>
    </p:spTree>
    <p:extLst>
      <p:ext uri="{BB962C8B-B14F-4D97-AF65-F5344CB8AC3E}">
        <p14:creationId xmlns:p14="http://schemas.microsoft.com/office/powerpoint/2010/main" val="1247476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365E-3A00-E3AB-5048-6B64487C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465"/>
            <a:ext cx="8534400" cy="1507067"/>
          </a:xfrm>
        </p:spPr>
        <p:txBody>
          <a:bodyPr/>
          <a:lstStyle/>
          <a:p>
            <a:r>
              <a:rPr lang="fr-FR" dirty="0"/>
              <a:t>goal of the </a:t>
            </a:r>
            <a:r>
              <a:rPr lang="fr-FR" dirty="0" err="1"/>
              <a:t>project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A5E23-E3B9-643A-6F1F-B831B328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545" y="1621366"/>
            <a:ext cx="8534400" cy="3615267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Develop a basic message board platform that allows clients to post messages.</a:t>
            </a:r>
          </a:p>
          <a:p>
            <a:pPr>
              <a:buFont typeface="+mj-lt"/>
              <a:buAutoNum type="arabicPeriod"/>
            </a:pPr>
            <a:r>
              <a:rPr lang="en-US" sz="1500" dirty="0">
                <a:solidFill>
                  <a:schemeClr val="tx1"/>
                </a:solidFill>
              </a:rPr>
              <a:t>Implement a security measure that requires clients to authenticate themselves to the message board using their Trusted Platform Module (TPM).Initial Interaction and Registration:</a:t>
            </a:r>
          </a:p>
        </p:txBody>
      </p:sp>
    </p:spTree>
    <p:extLst>
      <p:ext uri="{BB962C8B-B14F-4D97-AF65-F5344CB8AC3E}">
        <p14:creationId xmlns:p14="http://schemas.microsoft.com/office/powerpoint/2010/main" val="1074918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365E-3A00-E3AB-5048-6B64487C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465"/>
            <a:ext cx="8534400" cy="1507067"/>
          </a:xfrm>
        </p:spPr>
        <p:txBody>
          <a:bodyPr/>
          <a:lstStyle/>
          <a:p>
            <a:r>
              <a:rPr lang="fr-FR" dirty="0"/>
              <a:t>TPM </a:t>
            </a:r>
            <a:r>
              <a:rPr lang="fr-FR" dirty="0" err="1"/>
              <a:t>Explantion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A5E23-E3B9-643A-6F1F-B831B328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2336800"/>
            <a:ext cx="8534400" cy="361526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Definition</a:t>
            </a:r>
            <a:r>
              <a:rPr lang="fr-FR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A </a:t>
            </a:r>
            <a:r>
              <a:rPr lang="fr-FR" dirty="0" err="1">
                <a:solidFill>
                  <a:schemeClr val="tx1"/>
                </a:solidFill>
              </a:rPr>
              <a:t>trusted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entity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improving</a:t>
            </a:r>
            <a:r>
              <a:rPr lang="fr-FR" dirty="0">
                <a:solidFill>
                  <a:schemeClr val="tx1"/>
                </a:solidFill>
              </a:rPr>
              <a:t> user </a:t>
            </a:r>
            <a:r>
              <a:rPr lang="fr-FR" dirty="0" err="1">
                <a:solidFill>
                  <a:schemeClr val="tx1"/>
                </a:solidFill>
              </a:rPr>
              <a:t>security</a:t>
            </a: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An international standard for </a:t>
            </a:r>
            <a:r>
              <a:rPr lang="fr-FR" dirty="0" err="1">
                <a:solidFill>
                  <a:schemeClr val="tx1"/>
                </a:solidFill>
              </a:rPr>
              <a:t>security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Forms:</a:t>
            </a:r>
          </a:p>
          <a:p>
            <a:pPr marL="457200" lvl="1" indent="0">
              <a:buNone/>
            </a:pPr>
            <a:r>
              <a:rPr lang="fr-FR" dirty="0" err="1">
                <a:solidFill>
                  <a:schemeClr val="tx1"/>
                </a:solidFill>
              </a:rPr>
              <a:t>Dedicated</a:t>
            </a:r>
            <a:r>
              <a:rPr lang="fr-FR" dirty="0">
                <a:solidFill>
                  <a:schemeClr val="tx1"/>
                </a:solidFill>
              </a:rPr>
              <a:t> micro-</a:t>
            </a:r>
            <a:r>
              <a:rPr lang="fr-FR" dirty="0" err="1">
                <a:solidFill>
                  <a:schemeClr val="tx1"/>
                </a:solidFill>
              </a:rPr>
              <a:t>device</a:t>
            </a:r>
            <a:r>
              <a:rPr lang="fr-FR" dirty="0">
                <a:solidFill>
                  <a:schemeClr val="tx1"/>
                </a:solidFill>
              </a:rPr>
              <a:t> on </a:t>
            </a:r>
            <a:r>
              <a:rPr lang="fr-FR" dirty="0" err="1">
                <a:solidFill>
                  <a:schemeClr val="tx1"/>
                </a:solidFill>
              </a:rPr>
              <a:t>motherboard</a:t>
            </a: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Integrated, Virtual, and Software </a:t>
            </a:r>
            <a:r>
              <a:rPr lang="fr-FR" dirty="0" err="1">
                <a:solidFill>
                  <a:schemeClr val="tx1"/>
                </a:solidFill>
              </a:rPr>
              <a:t>TPMs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 err="1">
                <a:solidFill>
                  <a:schemeClr val="tx1"/>
                </a:solidFill>
              </a:rPr>
              <a:t>Functions</a:t>
            </a:r>
            <a:r>
              <a:rPr lang="fr-FR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r-FR" dirty="0">
                <a:solidFill>
                  <a:schemeClr val="tx1"/>
                </a:solidFill>
              </a:rPr>
              <a:t>Secret </a:t>
            </a:r>
            <a:r>
              <a:rPr lang="fr-FR" dirty="0" err="1">
                <a:solidFill>
                  <a:schemeClr val="tx1"/>
                </a:solidFill>
              </a:rPr>
              <a:t>storage</a:t>
            </a: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chemeClr val="tx1"/>
                </a:solidFill>
              </a:rPr>
              <a:t>True</a:t>
            </a:r>
            <a:r>
              <a:rPr lang="fr-FR" dirty="0">
                <a:solidFill>
                  <a:schemeClr val="tx1"/>
                </a:solidFill>
              </a:rPr>
              <a:t>/hardware </a:t>
            </a:r>
            <a:r>
              <a:rPr lang="fr-FR" dirty="0" err="1">
                <a:solidFill>
                  <a:schemeClr val="tx1"/>
                </a:solidFill>
              </a:rPr>
              <a:t>random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number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generator</a:t>
            </a:r>
            <a:endParaRPr lang="fr-FR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dirty="0" err="1">
                <a:solidFill>
                  <a:schemeClr val="tx1"/>
                </a:solidFill>
              </a:rPr>
              <a:t>Remote</a:t>
            </a:r>
            <a:r>
              <a:rPr lang="fr-FR" dirty="0">
                <a:solidFill>
                  <a:schemeClr val="tx1"/>
                </a:solidFill>
              </a:rPr>
              <a:t> attestation for hardware &amp; software compliance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25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365E-3A00-E3AB-5048-6B64487C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465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Architecture and Design Choices 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A5E23-E3B9-643A-6F1F-B831B328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2336800"/>
            <a:ext cx="8534400" cy="361526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Programming Language: Golang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Simplifies coding efforts due to available TPM libraries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Notable library: go-attestation (</a:t>
            </a:r>
            <a:r>
              <a:rPr lang="en-US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https://github.com/google/go-attestation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Registration Process: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Client initiates connection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Server sends challenge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Successful challenge leads to registration &amp; EK's public key </a:t>
            </a:r>
            <a:r>
              <a:rPr lang="en-US" dirty="0" err="1">
                <a:solidFill>
                  <a:schemeClr val="tx1"/>
                </a:solidFill>
              </a:rPr>
              <a:t>bindin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Authentication: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Server uses EK's public key for new challenge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Client decrypts challenge to prove identity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Subsequent communication: Authenticated via HTTP cookies &amp; secured by TLS</a:t>
            </a:r>
          </a:p>
        </p:txBody>
      </p:sp>
    </p:spTree>
    <p:extLst>
      <p:ext uri="{BB962C8B-B14F-4D97-AF65-F5344CB8AC3E}">
        <p14:creationId xmlns:p14="http://schemas.microsoft.com/office/powerpoint/2010/main" val="2450888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365E-3A00-E3AB-5048-6B64487C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465"/>
            <a:ext cx="8534400" cy="1507067"/>
          </a:xfrm>
        </p:spPr>
        <p:txBody>
          <a:bodyPr>
            <a:normAutofit/>
          </a:bodyPr>
          <a:lstStyle/>
          <a:p>
            <a:r>
              <a:rPr lang="en-US" dirty="0"/>
              <a:t>Architecture and Design Choices </a:t>
            </a:r>
            <a:br>
              <a:rPr lang="en-US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A5E23-E3B9-643A-6F1F-B831B328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2336800"/>
            <a:ext cx="8534400" cy="361526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Command-line Interface (CLI):</a:t>
            </a:r>
          </a:p>
          <a:p>
            <a:pPr marL="457200" lvl="1" indent="0">
              <a:buNone/>
            </a:pPr>
            <a:r>
              <a:rPr lang="fr-FR" sz="1500" dirty="0" err="1">
                <a:solidFill>
                  <a:schemeClr val="tx1"/>
                </a:solidFill>
              </a:rPr>
              <a:t>Text-based</a:t>
            </a:r>
            <a:r>
              <a:rPr lang="fr-FR" sz="1500" dirty="0">
                <a:solidFill>
                  <a:schemeClr val="tx1"/>
                </a:solidFill>
              </a:rPr>
              <a:t> interface for user interaction</a:t>
            </a:r>
          </a:p>
          <a:p>
            <a:pPr marL="457200" lvl="1" indent="0">
              <a:buNone/>
            </a:pPr>
            <a:r>
              <a:rPr lang="fr-FR" sz="1500" dirty="0" err="1">
                <a:solidFill>
                  <a:schemeClr val="tx1"/>
                </a:solidFill>
              </a:rPr>
              <a:t>Implemented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using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bufio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library</a:t>
            </a:r>
            <a:endParaRPr lang="fr-FR" sz="15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sz="1500" dirty="0" err="1">
                <a:solidFill>
                  <a:schemeClr val="tx1"/>
                </a:solidFill>
              </a:rPr>
              <a:t>Used</a:t>
            </a:r>
            <a:r>
              <a:rPr lang="fr-FR" sz="1500" dirty="0">
                <a:solidFill>
                  <a:schemeClr val="tx1"/>
                </a:solidFill>
              </a:rPr>
              <a:t> for </a:t>
            </a:r>
            <a:r>
              <a:rPr lang="fr-FR" sz="1500" dirty="0" err="1">
                <a:solidFill>
                  <a:schemeClr val="tx1"/>
                </a:solidFill>
              </a:rPr>
              <a:t>sending</a:t>
            </a:r>
            <a:r>
              <a:rPr lang="fr-FR" sz="1500" dirty="0">
                <a:solidFill>
                  <a:schemeClr val="tx1"/>
                </a:solidFill>
              </a:rPr>
              <a:t>/</a:t>
            </a:r>
            <a:r>
              <a:rPr lang="fr-FR" sz="1500" dirty="0" err="1">
                <a:solidFill>
                  <a:schemeClr val="tx1"/>
                </a:solidFill>
              </a:rPr>
              <a:t>receiving</a:t>
            </a:r>
            <a:r>
              <a:rPr lang="fr-FR" sz="1500" dirty="0">
                <a:solidFill>
                  <a:schemeClr val="tx1"/>
                </a:solidFill>
              </a:rPr>
              <a:t> messages, </a:t>
            </a:r>
            <a:r>
              <a:rPr lang="fr-FR" sz="1500" dirty="0" err="1">
                <a:solidFill>
                  <a:schemeClr val="tx1"/>
                </a:solidFill>
              </a:rPr>
              <a:t>authentication</a:t>
            </a:r>
            <a:r>
              <a:rPr lang="fr-FR" sz="1500" dirty="0">
                <a:solidFill>
                  <a:schemeClr val="tx1"/>
                </a:solidFill>
              </a:rPr>
              <a:t>, and registration</a:t>
            </a:r>
          </a:p>
          <a:p>
            <a:pPr marL="0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HTTP:</a:t>
            </a:r>
          </a:p>
          <a:p>
            <a:pPr marL="457200" lvl="1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Server </a:t>
            </a:r>
            <a:r>
              <a:rPr lang="fr-FR" sz="1500" dirty="0" err="1">
                <a:solidFill>
                  <a:schemeClr val="tx1"/>
                </a:solidFill>
              </a:rPr>
              <a:t>listens</a:t>
            </a:r>
            <a:r>
              <a:rPr lang="fr-FR" sz="1500" dirty="0">
                <a:solidFill>
                  <a:schemeClr val="tx1"/>
                </a:solidFill>
              </a:rPr>
              <a:t> for </a:t>
            </a:r>
            <a:r>
              <a:rPr lang="fr-FR" sz="1500" dirty="0" err="1">
                <a:solidFill>
                  <a:schemeClr val="tx1"/>
                </a:solidFill>
              </a:rPr>
              <a:t>incoming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requests</a:t>
            </a:r>
            <a:r>
              <a:rPr lang="fr-FR" sz="1500" dirty="0">
                <a:solidFill>
                  <a:schemeClr val="tx1"/>
                </a:solidFill>
              </a:rPr>
              <a:t> &amp; </a:t>
            </a:r>
            <a:r>
              <a:rPr lang="fr-FR" sz="1500" dirty="0" err="1">
                <a:solidFill>
                  <a:schemeClr val="tx1"/>
                </a:solidFill>
              </a:rPr>
              <a:t>sends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responses</a:t>
            </a:r>
            <a:endParaRPr lang="fr-FR" sz="15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Clients </a:t>
            </a:r>
            <a:r>
              <a:rPr lang="fr-FR" sz="1500" dirty="0" err="1">
                <a:solidFill>
                  <a:schemeClr val="tx1"/>
                </a:solidFill>
              </a:rPr>
              <a:t>send</a:t>
            </a:r>
            <a:r>
              <a:rPr lang="fr-FR" sz="1500" dirty="0">
                <a:solidFill>
                  <a:schemeClr val="tx1"/>
                </a:solidFill>
              </a:rPr>
              <a:t> HTTP </a:t>
            </a:r>
            <a:r>
              <a:rPr lang="fr-FR" sz="1500" dirty="0" err="1">
                <a:solidFill>
                  <a:schemeClr val="tx1"/>
                </a:solidFill>
              </a:rPr>
              <a:t>requests</a:t>
            </a:r>
            <a:r>
              <a:rPr lang="fr-FR" sz="1500" dirty="0">
                <a:solidFill>
                  <a:schemeClr val="tx1"/>
                </a:solidFill>
              </a:rPr>
              <a:t> (GET, POST, PUT)</a:t>
            </a:r>
          </a:p>
          <a:p>
            <a:pPr marL="457200" lvl="1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Enables simple &amp; flexible communication</a:t>
            </a:r>
          </a:p>
          <a:p>
            <a:pPr marL="0" indent="0">
              <a:buNone/>
            </a:pPr>
            <a:r>
              <a:rPr lang="fr-FR" sz="1500" dirty="0" err="1">
                <a:solidFill>
                  <a:schemeClr val="tx1"/>
                </a:solidFill>
              </a:rPr>
              <a:t>Client-Server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Separation</a:t>
            </a:r>
            <a:r>
              <a:rPr lang="fr-FR" sz="1500" dirty="0">
                <a:solidFill>
                  <a:schemeClr val="tx1"/>
                </a:solidFill>
              </a:rPr>
              <a:t>:</a:t>
            </a:r>
          </a:p>
          <a:p>
            <a:pPr marL="457200" lvl="1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Secure data exchange </a:t>
            </a:r>
            <a:r>
              <a:rPr lang="fr-FR" sz="1500" dirty="0" err="1">
                <a:solidFill>
                  <a:schemeClr val="tx1"/>
                </a:solidFill>
              </a:rPr>
              <a:t>with</a:t>
            </a:r>
            <a:r>
              <a:rPr lang="fr-FR" sz="1500" dirty="0">
                <a:solidFill>
                  <a:schemeClr val="tx1"/>
                </a:solidFill>
              </a:rPr>
              <a:t> TPM attestation</a:t>
            </a:r>
          </a:p>
          <a:p>
            <a:pPr marL="457200" lvl="1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Client </a:t>
            </a:r>
            <a:r>
              <a:rPr lang="fr-FR" sz="1500" dirty="0" err="1">
                <a:solidFill>
                  <a:schemeClr val="tx1"/>
                </a:solidFill>
              </a:rPr>
              <a:t>proves</a:t>
            </a:r>
            <a:r>
              <a:rPr lang="fr-FR" sz="1500" dirty="0">
                <a:solidFill>
                  <a:schemeClr val="tx1"/>
                </a:solidFill>
              </a:rPr>
              <a:t> </a:t>
            </a:r>
            <a:r>
              <a:rPr lang="fr-FR" sz="1500" dirty="0" err="1">
                <a:solidFill>
                  <a:schemeClr val="tx1"/>
                </a:solidFill>
              </a:rPr>
              <a:t>authenticity</a:t>
            </a:r>
            <a:r>
              <a:rPr lang="fr-FR" sz="1500" dirty="0">
                <a:solidFill>
                  <a:schemeClr val="tx1"/>
                </a:solidFill>
              </a:rPr>
              <a:t>, server </a:t>
            </a:r>
            <a:r>
              <a:rPr lang="fr-FR" sz="1500" dirty="0" err="1">
                <a:solidFill>
                  <a:schemeClr val="tx1"/>
                </a:solidFill>
              </a:rPr>
              <a:t>validates</a:t>
            </a:r>
            <a:endParaRPr lang="fr-FR" sz="15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Communication via HTTP server &amp; POST </a:t>
            </a:r>
            <a:r>
              <a:rPr lang="fr-FR" sz="1500" dirty="0" err="1">
                <a:solidFill>
                  <a:schemeClr val="tx1"/>
                </a:solidFill>
              </a:rPr>
              <a:t>requests</a:t>
            </a:r>
            <a:endParaRPr lang="fr-FR" sz="15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fr-FR" sz="1500" dirty="0">
                <a:solidFill>
                  <a:schemeClr val="tx1"/>
                </a:solidFill>
              </a:rPr>
              <a:t>Data exchange in JSON format for </a:t>
            </a:r>
            <a:r>
              <a:rPr lang="fr-FR" sz="1500" dirty="0" err="1">
                <a:solidFill>
                  <a:schemeClr val="tx1"/>
                </a:solidFill>
              </a:rPr>
              <a:t>efficiency</a:t>
            </a:r>
            <a:endParaRPr lang="fr-FR" sz="15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058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365E-3A00-E3AB-5048-6B64487C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465"/>
            <a:ext cx="8534400" cy="1507067"/>
          </a:xfrm>
        </p:spPr>
        <p:txBody>
          <a:bodyPr/>
          <a:lstStyle/>
          <a:p>
            <a:r>
              <a:rPr lang="fr-FR" dirty="0" err="1"/>
              <a:t>ISSue</a:t>
            </a:r>
            <a:r>
              <a:rPr lang="fr-FR" dirty="0"/>
              <a:t> </a:t>
            </a:r>
            <a:r>
              <a:rPr lang="fr-FR" dirty="0" err="1"/>
              <a:t>Encounter</a:t>
            </a:r>
            <a:r>
              <a:rPr lang="fr-FR" dirty="0"/>
              <a:t>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A5E23-E3B9-643A-6F1F-B831B328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23368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584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365E-3A00-E3AB-5048-6B64487C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719" y="747230"/>
            <a:ext cx="8534400" cy="1507067"/>
          </a:xfrm>
        </p:spPr>
        <p:txBody>
          <a:bodyPr/>
          <a:lstStyle/>
          <a:p>
            <a:r>
              <a:rPr lang="fr-FR" dirty="0" err="1"/>
              <a:t>DEmonstration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7203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22365E-3A00-E3AB-5048-6B64487C6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516465"/>
            <a:ext cx="8534400" cy="1507067"/>
          </a:xfrm>
        </p:spPr>
        <p:txBody>
          <a:bodyPr/>
          <a:lstStyle/>
          <a:p>
            <a:r>
              <a:rPr lang="fr-FR" dirty="0"/>
              <a:t>Contribution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A5E23-E3B9-643A-6F1F-B831B328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0412" y="2336800"/>
            <a:ext cx="8534400" cy="361526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46936373"/>
      </p:ext>
    </p:extLst>
  </p:cSld>
  <p:clrMapOvr>
    <a:masterClrMapping/>
  </p:clrMapOvr>
</p:sld>
</file>

<file path=ppt/theme/theme1.xml><?xml version="1.0" encoding="utf-8"?>
<a:theme xmlns:a="http://schemas.openxmlformats.org/drawingml/2006/main" name="Secteur">
  <a:themeElements>
    <a:clrScheme name="Secteu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eu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eu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288</Words>
  <Application>Microsoft Office PowerPoint</Application>
  <PresentationFormat>Grand écran</PresentationFormat>
  <Paragraphs>48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Century Gothic</vt:lpstr>
      <vt:lpstr>Century Gothic (Corps)</vt:lpstr>
      <vt:lpstr>Wingdings 3</vt:lpstr>
      <vt:lpstr>Secteur</vt:lpstr>
      <vt:lpstr>Project :  Message board secured by TPM </vt:lpstr>
      <vt:lpstr>goal of the project :</vt:lpstr>
      <vt:lpstr>TPM Explantion</vt:lpstr>
      <vt:lpstr>Architecture and Design Choices  </vt:lpstr>
      <vt:lpstr>Architecture and Design Choices  </vt:lpstr>
      <vt:lpstr>ISSue Encounter :</vt:lpstr>
      <vt:lpstr>DEmonstration</vt:lpstr>
      <vt:lpstr>Contribution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:  Message board secured by TPM</dc:title>
  <dc:creator>alexandre deneu</dc:creator>
  <cp:lastModifiedBy>alexandre deneu</cp:lastModifiedBy>
  <cp:revision>5</cp:revision>
  <dcterms:created xsi:type="dcterms:W3CDTF">2024-04-09T12:48:54Z</dcterms:created>
  <dcterms:modified xsi:type="dcterms:W3CDTF">2024-04-10T19:52:09Z</dcterms:modified>
</cp:coreProperties>
</file>