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6AF9A-1BAB-4F59-95EF-269A7188A746}" v="244" dt="2024-12-05T20:09:50.511"/>
    <p1510:client id="{2B081344-589E-49D5-86B9-5B036DC6276A}" v="166" dt="2024-12-05T18:43:44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9902"/>
          </a:xfrm>
        </p:spPr>
        <p:txBody>
          <a:bodyPr>
            <a:normAutofit fontScale="90000"/>
          </a:bodyPr>
          <a:lstStyle/>
          <a:p>
            <a:br>
              <a:rPr lang="es-ES"/>
            </a:br>
            <a:r>
              <a:rPr lang="es-ES"/>
              <a:t>Introducción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70718"/>
            <a:ext cx="9144000" cy="20870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El proyecto es un sistema donde dos </a:t>
            </a:r>
            <a:r>
              <a:rPr lang="es-ES" err="1">
                <a:ea typeface="+mn-lt"/>
                <a:cs typeface="+mn-lt"/>
              </a:rPr>
              <a:t>Arduinos</a:t>
            </a:r>
            <a:r>
              <a:rPr lang="es-ES">
                <a:ea typeface="+mn-lt"/>
                <a:cs typeface="+mn-lt"/>
              </a:rPr>
              <a:t> se comunican usando código Morse y módulos Bluetooth. Cada Arduino tiene un botón para ingresar el Morse, un </a:t>
            </a:r>
            <a:r>
              <a:rPr lang="es-ES" err="1">
                <a:ea typeface="+mn-lt"/>
                <a:cs typeface="+mn-lt"/>
              </a:rPr>
              <a:t>buzzer</a:t>
            </a:r>
            <a:r>
              <a:rPr lang="es-ES">
                <a:ea typeface="+mn-lt"/>
                <a:cs typeface="+mn-lt"/>
              </a:rPr>
              <a:t> y un LED para retroalimentación, y una pantalla LCD para mostrar los mensajes enviados y recibidos.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7403-270E-9A65-3D63-C658FDA6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800"/>
            <a:ext cx="10515600" cy="1513589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FF0000"/>
                </a:solidFill>
              </a:rPr>
              <a:t>Integrantes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4FE57-1140-F73B-7AB7-9D729DC59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0118"/>
            <a:ext cx="10515600" cy="3826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/>
              <a:t>Leonard Rubio</a:t>
            </a:r>
          </a:p>
          <a:p>
            <a:pPr marL="0" indent="0" algn="ctr">
              <a:buNone/>
            </a:pPr>
            <a:endParaRPr lang="es-ES"/>
          </a:p>
          <a:p>
            <a:pPr marL="0" indent="0" algn="ctr">
              <a:buNone/>
            </a:pPr>
            <a:r>
              <a:rPr lang="es-ES"/>
              <a:t>Jimena </a:t>
            </a:r>
            <a:r>
              <a:rPr lang="es-ES" err="1"/>
              <a:t>Aysana</a:t>
            </a:r>
            <a:endParaRPr lang="es-ES"/>
          </a:p>
          <a:p>
            <a:pPr marL="0" indent="0" algn="ctr">
              <a:buNone/>
            </a:pPr>
            <a:endParaRPr lang="es-ES"/>
          </a:p>
          <a:p>
            <a:pPr marL="0" indent="0" algn="ctr">
              <a:buNone/>
            </a:pPr>
            <a:r>
              <a:rPr lang="es-ES"/>
              <a:t>Marcos Torres</a:t>
            </a:r>
          </a:p>
        </p:txBody>
      </p:sp>
    </p:spTree>
    <p:extLst>
      <p:ext uri="{BB962C8B-B14F-4D97-AF65-F5344CB8AC3E}">
        <p14:creationId xmlns:p14="http://schemas.microsoft.com/office/powerpoint/2010/main" val="42209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5FFDDC6-9334-7017-373D-1ABEBA211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09" y="1237788"/>
            <a:ext cx="3309752" cy="196870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959413-DD8A-EBC9-AEE8-7992100FBFDB}"/>
              </a:ext>
            </a:extLst>
          </p:cNvPr>
          <p:cNvSpPr txBox="1"/>
          <p:nvPr/>
        </p:nvSpPr>
        <p:spPr>
          <a:xfrm>
            <a:off x="752103" y="3651661"/>
            <a:ext cx="412667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Lee datos enviados desde el monitor serie.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Envía esos datos al módulo Bluetooth.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Muestra en el monitor serie lo que se envió.</a:t>
            </a:r>
            <a:endParaRPr lang="es-ES"/>
          </a:p>
          <a:p>
            <a:pPr algn="l"/>
            <a:endParaRPr lang="es-ES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6D04393-61D9-CBBD-9155-7D15095F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58" y="191919"/>
            <a:ext cx="6000750" cy="3838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70D0B6C-D06A-CF0E-D805-7A1C7A5EB13F}"/>
              </a:ext>
            </a:extLst>
          </p:cNvPr>
          <p:cNvSpPr txBox="1"/>
          <p:nvPr/>
        </p:nvSpPr>
        <p:spPr>
          <a:xfrm>
            <a:off x="6095999" y="3839688"/>
            <a:ext cx="59970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s-ES"/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Detecta cuánto tiempo se presionó el botón de Morse.</a:t>
            </a:r>
            <a:endParaRPr lang="es-ES"/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Si la pulsación es corta, agrega un punto (</a:t>
            </a:r>
            <a:r>
              <a:rPr lang="es-ES">
                <a:latin typeface="Consolas"/>
              </a:rPr>
              <a:t>.</a:t>
            </a:r>
            <a:r>
              <a:rPr lang="es-ES">
                <a:ea typeface="+mn-lt"/>
                <a:cs typeface="+mn-lt"/>
              </a:rPr>
              <a:t>). Si es más larga, agrega una raya (</a:t>
            </a:r>
            <a:r>
              <a:rPr lang="es-ES">
                <a:latin typeface="Consolas"/>
              </a:rPr>
              <a:t>-</a:t>
            </a:r>
            <a:r>
              <a:rPr lang="es-ES">
                <a:ea typeface="+mn-lt"/>
                <a:cs typeface="+mn-lt"/>
              </a:rPr>
              <a:t>).</a:t>
            </a:r>
            <a:endParaRPr lang="es-ES"/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El </a:t>
            </a:r>
            <a:r>
              <a:rPr lang="es-ES" err="1">
                <a:ea typeface="+mn-lt"/>
                <a:cs typeface="+mn-lt"/>
              </a:rPr>
              <a:t>buzzer</a:t>
            </a:r>
            <a:r>
              <a:rPr lang="es-ES">
                <a:ea typeface="+mn-lt"/>
                <a:cs typeface="+mn-lt"/>
              </a:rPr>
              <a:t> suena brevemente para dar retroalimentación auditiva.</a:t>
            </a: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27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061D7C-3183-A8BE-FBCB-F148D6884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22" y="702366"/>
            <a:ext cx="5889320" cy="54598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E39356-4BB3-B25C-CD18-9950EAF5C07B}"/>
              </a:ext>
            </a:extLst>
          </p:cNvPr>
          <p:cNvSpPr txBox="1"/>
          <p:nvPr/>
        </p:nvSpPr>
        <p:spPr>
          <a:xfrm>
            <a:off x="7579426" y="2038663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err="1"/>
              <a:t>Elimina</a:t>
            </a:r>
            <a:r>
              <a:rPr lang="en-US" sz="1700" b="1"/>
              <a:t> </a:t>
            </a:r>
            <a:r>
              <a:rPr lang="en-US" sz="1700" b="1" err="1"/>
              <a:t>el</a:t>
            </a:r>
            <a:r>
              <a:rPr lang="en-US" sz="1700" b="1"/>
              <a:t> </a:t>
            </a:r>
            <a:r>
              <a:rPr lang="en-US" sz="1700" b="1" err="1"/>
              <a:t>último</a:t>
            </a:r>
            <a:r>
              <a:rPr lang="en-US" sz="1700" b="1"/>
              <a:t> </a:t>
            </a:r>
            <a:r>
              <a:rPr lang="en-US" sz="1700" b="1" err="1"/>
              <a:t>carácter</a:t>
            </a:r>
            <a:r>
              <a:rPr lang="en-US" sz="1700" b="1"/>
              <a:t> de la palabra actual:</a:t>
            </a:r>
            <a:r>
              <a:rPr lang="en-US" sz="1700"/>
              <a:t> Si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botón</a:t>
            </a:r>
            <a:r>
              <a:rPr lang="en-US" sz="1700"/>
              <a:t> se </a:t>
            </a:r>
            <a:r>
              <a:rPr lang="en-US" sz="1700" err="1"/>
              <a:t>mantiene</a:t>
            </a:r>
            <a:r>
              <a:rPr lang="en-US" sz="1700"/>
              <a:t> </a:t>
            </a:r>
            <a:r>
              <a:rPr lang="en-US" sz="1700" err="1"/>
              <a:t>presionado</a:t>
            </a:r>
            <a:r>
              <a:rPr lang="en-US" sz="1700"/>
              <a:t> </a:t>
            </a:r>
            <a:r>
              <a:rPr lang="en-US" sz="1700" err="1"/>
              <a:t>durante</a:t>
            </a:r>
            <a:r>
              <a:rPr lang="en-US" sz="1700"/>
              <a:t> un </a:t>
            </a:r>
            <a:r>
              <a:rPr lang="en-US" sz="1700" err="1"/>
              <a:t>tiempo</a:t>
            </a:r>
            <a:r>
              <a:rPr lang="en-US" sz="1700"/>
              <a:t> </a:t>
            </a:r>
            <a:r>
              <a:rPr lang="en-US" sz="1700" err="1"/>
              <a:t>determinado</a:t>
            </a:r>
            <a:r>
              <a:rPr lang="en-US" sz="1700"/>
              <a:t> (TIEMPO_ELIMINAR), se borra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último</a:t>
            </a:r>
            <a:r>
              <a:rPr lang="en-US" sz="1700"/>
              <a:t> </a:t>
            </a:r>
            <a:r>
              <a:rPr lang="en-US" sz="1700" err="1"/>
              <a:t>carácter</a:t>
            </a:r>
            <a:r>
              <a:rPr lang="en-US" sz="1700"/>
              <a:t> </a:t>
            </a:r>
            <a:r>
              <a:rPr lang="en-US" sz="1700" err="1"/>
              <a:t>ingresado</a:t>
            </a:r>
            <a:r>
              <a:rPr lang="en-US" sz="1700"/>
              <a:t> </a:t>
            </a:r>
            <a:r>
              <a:rPr lang="en-US" sz="1700" err="1"/>
              <a:t>en</a:t>
            </a:r>
            <a:r>
              <a:rPr lang="en-US" sz="1700"/>
              <a:t> la palabra que se </a:t>
            </a:r>
            <a:r>
              <a:rPr lang="en-US" sz="1700" err="1"/>
              <a:t>está</a:t>
            </a:r>
            <a:r>
              <a:rPr lang="en-US" sz="1700"/>
              <a:t> </a:t>
            </a:r>
            <a:r>
              <a:rPr lang="en-US" sz="1700" err="1"/>
              <a:t>construyendo</a:t>
            </a:r>
            <a:r>
              <a:rPr lang="en-US" sz="170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err="1"/>
              <a:t>Actualizar</a:t>
            </a:r>
            <a:r>
              <a:rPr lang="en-US" sz="1700" b="1"/>
              <a:t> la </a:t>
            </a:r>
            <a:r>
              <a:rPr lang="en-US" sz="1700" b="1" err="1"/>
              <a:t>pantalla</a:t>
            </a:r>
            <a:r>
              <a:rPr lang="en-US" sz="1700" b="1"/>
              <a:t> LCD:</a:t>
            </a:r>
            <a:r>
              <a:rPr lang="en-US" sz="1700"/>
              <a:t> </a:t>
            </a:r>
            <a:r>
              <a:rPr lang="en-US" sz="1700" err="1"/>
              <a:t>Después</a:t>
            </a:r>
            <a:r>
              <a:rPr lang="en-US" sz="1700"/>
              <a:t> de </a:t>
            </a:r>
            <a:r>
              <a:rPr lang="en-US" sz="1700" err="1"/>
              <a:t>eliminar</a:t>
            </a:r>
            <a:r>
              <a:rPr lang="en-US" sz="1700"/>
              <a:t> un </a:t>
            </a:r>
            <a:r>
              <a:rPr lang="en-US" sz="1700" err="1"/>
              <a:t>carácter</a:t>
            </a:r>
            <a:r>
              <a:rPr lang="en-US" sz="1700"/>
              <a:t>, la </a:t>
            </a:r>
            <a:r>
              <a:rPr lang="en-US" sz="1700" err="1"/>
              <a:t>pantalla</a:t>
            </a:r>
            <a:r>
              <a:rPr lang="en-US" sz="1700"/>
              <a:t> LCD se </a:t>
            </a:r>
            <a:r>
              <a:rPr lang="en-US" sz="1700" err="1"/>
              <a:t>limpia</a:t>
            </a:r>
            <a:r>
              <a:rPr lang="en-US" sz="1700"/>
              <a:t> y se </a:t>
            </a:r>
            <a:r>
              <a:rPr lang="en-US" sz="1700" err="1"/>
              <a:t>vuelve</a:t>
            </a:r>
            <a:r>
              <a:rPr lang="en-US" sz="1700"/>
              <a:t> a </a:t>
            </a:r>
            <a:r>
              <a:rPr lang="en-US" sz="1700" err="1"/>
              <a:t>mostrar</a:t>
            </a:r>
            <a:r>
              <a:rPr lang="en-US" sz="1700"/>
              <a:t> la palabra </a:t>
            </a:r>
            <a:r>
              <a:rPr lang="en-US" sz="1700" err="1"/>
              <a:t>actualizada</a:t>
            </a:r>
            <a:r>
              <a:rPr lang="en-US" sz="17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53886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4163D597-8162-6DC0-81FE-9F4A4DBD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38" y="201994"/>
            <a:ext cx="4915394" cy="6450651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2924CE-2530-8051-033B-E1392405AFBC}"/>
              </a:ext>
            </a:extLst>
          </p:cNvPr>
          <p:cNvSpPr txBox="1"/>
          <p:nvPr/>
        </p:nvSpPr>
        <p:spPr>
          <a:xfrm>
            <a:off x="5106390" y="1187531"/>
            <a:ext cx="46313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Si </a:t>
            </a:r>
            <a:r>
              <a:rPr lang="es-ES" err="1">
                <a:latin typeface="Consolas"/>
              </a:rPr>
              <a:t>entradaMorse</a:t>
            </a:r>
            <a:r>
              <a:rPr lang="es-ES">
                <a:ea typeface="+mn-lt"/>
                <a:cs typeface="+mn-lt"/>
              </a:rPr>
              <a:t> no está vacía, se convierte el código Morse a un carácter utilizando la función </a:t>
            </a:r>
            <a:r>
              <a:rPr lang="es-ES" err="1">
                <a:latin typeface="Consolas"/>
              </a:rPr>
              <a:t>morseACaracter</a:t>
            </a:r>
            <a:r>
              <a:rPr lang="es-ES">
                <a:latin typeface="Consolas"/>
              </a:rPr>
              <a:t>()</a:t>
            </a:r>
            <a:r>
              <a:rPr lang="es-ES">
                <a:ea typeface="+mn-lt"/>
                <a:cs typeface="+mn-lt"/>
              </a:rPr>
              <a:t>. Si la letra no es un carácter desconocido (</a:t>
            </a:r>
            <a:r>
              <a:rPr lang="es-ES">
                <a:latin typeface="Consolas"/>
              </a:rPr>
              <a:t>"?"</a:t>
            </a:r>
            <a:r>
              <a:rPr lang="es-ES">
                <a:ea typeface="+mn-lt"/>
                <a:cs typeface="+mn-lt"/>
              </a:rPr>
              <a:t>), se agrega a la variable </a:t>
            </a:r>
            <a:r>
              <a:rPr lang="es-ES" err="1">
                <a:latin typeface="Consolas"/>
              </a:rPr>
              <a:t>palabraActual</a:t>
            </a:r>
            <a:r>
              <a:rPr lang="es-ES">
                <a:ea typeface="+mn-lt"/>
                <a:cs typeface="+mn-lt"/>
              </a:rPr>
              <a:t>.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3D52C2-CC00-B0BA-8BD5-7CC4392FBD17}"/>
              </a:ext>
            </a:extLst>
          </p:cNvPr>
          <p:cNvSpPr txBox="1"/>
          <p:nvPr/>
        </p:nvSpPr>
        <p:spPr>
          <a:xfrm>
            <a:off x="5106390" y="197922"/>
            <a:ext cx="44730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Si la entrada en código Morse (</a:t>
            </a:r>
            <a:r>
              <a:rPr lang="es-ES" err="1">
                <a:latin typeface="Consolas"/>
              </a:rPr>
              <a:t>entradaMorse</a:t>
            </a:r>
            <a:r>
              <a:rPr lang="es-ES">
                <a:ea typeface="+mn-lt"/>
                <a:cs typeface="+mn-lt"/>
              </a:rPr>
              <a:t>) está vacía, se agrega un espacio a la variable </a:t>
            </a:r>
            <a:r>
              <a:rPr lang="es-ES" err="1">
                <a:latin typeface="Consolas"/>
              </a:rPr>
              <a:t>palabraActual</a:t>
            </a:r>
            <a:endParaRPr lang="es-ES" err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5A3DA7-3F72-38D7-F66A-B892DC87AB9D}"/>
              </a:ext>
            </a:extLst>
          </p:cNvPr>
          <p:cNvSpPr txBox="1"/>
          <p:nvPr/>
        </p:nvSpPr>
        <p:spPr>
          <a:xfrm>
            <a:off x="5205350" y="3137064"/>
            <a:ext cx="4096987" cy="1246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La pantalla LCD se limpia y se muestra el texto "Palabra:" en la primera línea, y en la segunda línea se muestra la palabra actualizada.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70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">
            <a:extLst>
              <a:ext uri="{FF2B5EF4-FFF2-40B4-BE49-F238E27FC236}">
                <a16:creationId xmlns:a16="http://schemas.microsoft.com/office/drawing/2014/main" id="{CCD02FBD-B684-B31A-11C2-9B4B123FC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05" y="1601243"/>
            <a:ext cx="5649809" cy="2939636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BAAB70-B45F-3648-1765-F3B4F57CE119}"/>
              </a:ext>
            </a:extLst>
          </p:cNvPr>
          <p:cNvSpPr txBox="1"/>
          <p:nvPr/>
        </p:nvSpPr>
        <p:spPr>
          <a:xfrm>
            <a:off x="6373090" y="1989117"/>
            <a:ext cx="487877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Compara el código ingresado (</a:t>
            </a:r>
            <a:r>
              <a:rPr lang="es-ES" dirty="0">
                <a:latin typeface="Consolas"/>
              </a:rPr>
              <a:t>.-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>
                <a:latin typeface="Consolas"/>
              </a:rPr>
              <a:t>--</a:t>
            </a:r>
            <a:r>
              <a:rPr lang="es-ES" dirty="0">
                <a:ea typeface="+mn-lt"/>
                <a:cs typeface="+mn-lt"/>
              </a:rPr>
              <a:t>, etc.) con los códigos Morse en el array </a:t>
            </a:r>
            <a:r>
              <a:rPr lang="es-ES" dirty="0" err="1">
                <a:latin typeface="Consolas"/>
              </a:rPr>
              <a:t>codigosMorse</a:t>
            </a:r>
            <a:r>
              <a:rPr lang="es-ES" dirty="0">
                <a:latin typeface="Consolas"/>
              </a:rPr>
              <a:t>[]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+mn-lt"/>
                <a:cs typeface="+mn-lt"/>
              </a:rPr>
              <a:t>Si encuentra una coincidencia, devuelve la letra correspondiente de </a:t>
            </a:r>
            <a:r>
              <a:rPr lang="es-ES" dirty="0">
                <a:latin typeface="Consolas"/>
              </a:rPr>
              <a:t>letras[]</a:t>
            </a:r>
            <a:r>
              <a:rPr lang="es-ES" dirty="0">
                <a:ea typeface="+mn-lt"/>
                <a:cs typeface="+mn-lt"/>
              </a:rPr>
              <a:t>. Si no, devuelve </a:t>
            </a:r>
            <a:r>
              <a:rPr lang="es-ES" dirty="0">
                <a:latin typeface="Consolas"/>
              </a:rPr>
              <a:t>"?"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r>
              <a:rPr lang="es-ES" dirty="0"/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07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8F91859F-B7E1-8DF1-5D62-88D8E5372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269" y="615835"/>
            <a:ext cx="10032159" cy="5632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193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3B6BA-0721-9B90-6FE4-0AD0993A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16437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/>
              <a:t>Configuración del Módulo Bluetooth HC-05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A2735E03-BAA8-E65F-AE6E-EEA39B91E0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/>
        </p:blipFill>
        <p:spPr>
          <a:xfrm>
            <a:off x="5526088" y="987425"/>
            <a:ext cx="6007100" cy="4873625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B09624-45D1-2EB9-B047-CD7A8EE7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2000">
                <a:ea typeface="+mn-lt"/>
                <a:cs typeface="+mn-lt"/>
              </a:rPr>
              <a:t>El módulo Bluetooth HC-05 es un dispositivo versátil que puede configurarse para operar en dos modos: maestro y esclavo. A continuación, se detallan los pasos necesarios para configurarlo y las funciones que puede desempeñar en una presentación.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42109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48A81-3A41-68A7-9B62-29A22215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/>
              <a:t>Hacer la comunicación entre la PC y el módulo de forma indirecta a través de un Arduino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BA3FC5-DFE0-2994-A78D-CBAA12E6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62" y="876301"/>
            <a:ext cx="4532293" cy="3716481"/>
          </a:xfrm>
          <a:prstGeom prst="rect">
            <a:avLst/>
          </a:prstGeom>
        </p:spPr>
      </p:pic>
      <p:pic>
        <p:nvPicPr>
          <p:cNvPr id="7" name="Marcador de contenido 6" descr="Interfaz de usuario gráfica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02E97D8-D263-588B-E7F1-6D55C6EB511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225444" y="2114408"/>
            <a:ext cx="5114501" cy="124026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815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 Introducción</vt:lpstr>
      <vt:lpstr>Integrantes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Configuración del Módulo Bluetooth HC-05</vt:lpstr>
      <vt:lpstr>Hacer la comunicación entre la PC y el módulo de forma indirecta a través de un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2024-12-05T17:54:02Z</dcterms:created>
  <dcterms:modified xsi:type="dcterms:W3CDTF">2024-12-05T20:10:42Z</dcterms:modified>
</cp:coreProperties>
</file>