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9" r:id="rId5"/>
    <p:sldId id="286" r:id="rId6"/>
    <p:sldId id="296" r:id="rId7"/>
    <p:sldId id="280" r:id="rId8"/>
    <p:sldId id="272" r:id="rId9"/>
    <p:sldId id="281" r:id="rId10"/>
    <p:sldId id="291" r:id="rId11"/>
    <p:sldId id="273" r:id="rId12"/>
    <p:sldId id="264" r:id="rId13"/>
    <p:sldId id="293" r:id="rId14"/>
    <p:sldId id="268" r:id="rId15"/>
    <p:sldId id="294" r:id="rId16"/>
    <p:sldId id="278" r:id="rId17"/>
    <p:sldId id="287" r:id="rId18"/>
    <p:sldId id="295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7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6F-455E-BFEA-78E46F0B615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6F-455E-BFEA-78E46F0B615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6F-455E-BFEA-78E46F0B6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B0-4736-9DB1-BF50B16ECF7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B0-4736-9DB1-BF50B16ECF7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B0-4736-9DB1-BF50B16ECF77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5B0-4736-9DB1-BF50B16ECF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39</c:v>
                </c:pt>
                <c:pt idx="1">
                  <c:v>20</c:v>
                </c:pt>
                <c:pt idx="2">
                  <c:v>20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B0-4736-9DB1-BF50B16EC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5F-4C0A-BBA0-64BAC8E02D8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5F-4C0A-BBA0-64BAC8E02D8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5F-4C0A-BBA0-64BAC8E02D84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5F-4C0A-BBA0-64BAC8E02D84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75F-4C0A-BBA0-64BAC8E02D84}"/>
              </c:ext>
            </c:extLst>
          </c:dPt>
          <c:dPt>
            <c:idx val="5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75F-4C0A-BBA0-64BAC8E02D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75F-4C0A-BBA0-64BAC8E02D84}"/>
              </c:ext>
            </c:extLst>
          </c:dPt>
          <c:dPt>
            <c:idx val="7"/>
            <c:bubble3D val="0"/>
            <c:spPr>
              <a:solidFill>
                <a:schemeClr val="accent3">
                  <a:lumMod val="25000"/>
                  <a:lumOff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75F-4C0A-BBA0-64BAC8E02D84}"/>
              </c:ext>
            </c:extLst>
          </c:dPt>
          <c:dPt>
            <c:idx val="8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75F-4C0A-BBA0-64BAC8E02D84}"/>
              </c:ext>
            </c:extLst>
          </c:dPt>
          <c:cat>
            <c:strRef>
              <c:f>Sheet1!$A$2:$A$10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</c:v>
                </c:pt>
                <c:pt idx="1">
                  <c:v>20</c:v>
                </c:pt>
                <c:pt idx="2">
                  <c:v>2</c:v>
                </c:pt>
                <c:pt idx="3">
                  <c:v>21</c:v>
                </c:pt>
                <c:pt idx="4">
                  <c:v>4</c:v>
                </c:pt>
                <c:pt idx="5">
                  <c:v>28</c:v>
                </c:pt>
                <c:pt idx="6">
                  <c:v>2</c:v>
                </c:pt>
                <c:pt idx="7">
                  <c:v>8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75F-4C0A-BBA0-64BAC8E02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46BF-8440-AEFD0DA39D91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C1-46BF-8440-AEFD0DA39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1-46BF-8440-AEFD0DA39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4E-4D58-81DC-2B1385B5A2B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E-4D58-81DC-2B1385B5A2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4E-4D58-81DC-2B1385B5A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4-451F-922D-5036AF7DB1A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4-451F-922D-5036AF7DB1A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4-451F-922D-5036AF7DB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11-4772-93FF-8CF059B071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11-4772-93FF-8CF059B071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11-4772-93FF-8CF059B0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EF-486F-B9C3-BB44DDE740B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EF-486F-B9C3-BB44DDE740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EF-486F-B9C3-BB44DDE74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F2-42A2-BC86-C3635DA8C6D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F2-42A2-BC86-C3635DA8C6D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F2-42A2-BC86-C3635DA8C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2"/>
                </a:solidFill>
              </a:rPr>
              <a:t>Annual Income &amp; Gross Profit</a:t>
            </a:r>
          </a:p>
        </c:rich>
      </c:tx>
      <c:layout>
        <c:manualLayout>
          <c:xMode val="edge"/>
          <c:yMode val="edge"/>
          <c:x val="7.2127696791070986E-3"/>
          <c:y val="1.18257286536694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702</c:v>
                </c:pt>
                <c:pt idx="1">
                  <c:v>772</c:v>
                </c:pt>
                <c:pt idx="2">
                  <c:v>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38-4CA4-B1C1-A19023637C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Cogs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212</c:v>
                </c:pt>
                <c:pt idx="1">
                  <c:v>222</c:v>
                </c:pt>
                <c:pt idx="2">
                  <c:v>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38-4CA4-B1C1-A19023637C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490</c:v>
                </c:pt>
                <c:pt idx="1">
                  <c:v>549</c:v>
                </c:pt>
                <c:pt idx="2">
                  <c:v>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38-4CA4-B1C1-A19023637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12"/>
        <c:axId val="490625744"/>
        <c:axId val="490625104"/>
      </c:barChart>
      <c:catAx>
        <c:axId val="4906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104"/>
        <c:crosses val="autoZero"/>
        <c:auto val="1"/>
        <c:lblAlgn val="ctr"/>
        <c:lblOffset val="100"/>
        <c:noMultiLvlLbl val="0"/>
      </c:catAx>
      <c:valAx>
        <c:axId val="490625104"/>
        <c:scaling>
          <c:orientation val="minMax"/>
          <c:max val="80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7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Success Ratios</a:t>
            </a:r>
          </a:p>
        </c:rich>
      </c:tx>
      <c:layout>
        <c:manualLayout>
          <c:xMode val="edge"/>
          <c:yMode val="edge"/>
          <c:x val="6.913537981665331E-4"/>
          <c:y val="1.5978695073235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0.12</c:v>
                </c:pt>
                <c:pt idx="1">
                  <c:v>0.14949999999999999</c:v>
                </c:pt>
                <c:pt idx="2">
                  <c:v>0.17660000000000001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6-4557-8B12-099D853E4754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87736"/>
        <c:axId val="680492856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ACID 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2.34</c:v>
                </c:pt>
                <c:pt idx="1">
                  <c:v>3.66</c:v>
                </c:pt>
                <c:pt idx="2">
                  <c:v>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95736"/>
        <c:axId val="680494136"/>
      </c:lineChart>
      <c:catAx>
        <c:axId val="680487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92856"/>
        <c:crosses val="autoZero"/>
        <c:auto val="1"/>
        <c:lblAlgn val="ctr"/>
        <c:lblOffset val="100"/>
        <c:noMultiLvlLbl val="0"/>
      </c:catAx>
      <c:valAx>
        <c:axId val="680492856"/>
        <c:scaling>
          <c:orientation val="minMax"/>
          <c:max val="0.2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87736"/>
        <c:crosses val="autoZero"/>
        <c:crossBetween val="between"/>
      </c:valAx>
      <c:valAx>
        <c:axId val="680494136"/>
        <c:scaling>
          <c:orientation val="minMax"/>
          <c:max val="7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95736"/>
        <c:crosses val="max"/>
        <c:crossBetween val="between"/>
      </c:valAx>
      <c:catAx>
        <c:axId val="680495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0494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43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9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24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9/6/2021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GENERAL SERVICES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5000" dirty="0">
                <a:latin typeface="Gill Sans MT" panose="020B0502020104020203" pitchFamily="34" charset="0"/>
              </a:rPr>
              <a:t>MARKETING PLAN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000" y="4221162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latin typeface="Arial"/>
                <a:cs typeface="Arial"/>
              </a:rPr>
              <a:t>Investor Opportunity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Man talks by phone">
            <a:extLst>
              <a:ext uri="{FF2B5EF4-FFF2-40B4-BE49-F238E27FC236}">
                <a16:creationId xmlns:a16="http://schemas.microsoft.com/office/drawing/2014/main" id="{EA4A3639-F9B9-4B3D-896B-128B8F77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544D2CA-9A07-47BD-B1E4-88366F5FCD45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val 5" descr="Beige oval">
            <a:extLst>
              <a:ext uri="{FF2B5EF4-FFF2-40B4-BE49-F238E27FC236}">
                <a16:creationId xmlns:a16="http://schemas.microsoft.com/office/drawing/2014/main" id="{7F1F7E6E-09DB-407E-9D0A-1AACE771962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F24A-ACB5-4319-9371-B0D71908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702" y="56659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TIMELINE GOAL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181BA-BE91-4062-B6BE-B8C10EBD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9F17430-EB02-4E9E-9F5E-C086C9EB9A69}"/>
              </a:ext>
            </a:extLst>
          </p:cNvPr>
          <p:cNvGraphicFramePr>
            <a:graphicFrameLocks/>
          </p:cNvGraphicFramePr>
          <p:nvPr/>
        </p:nvGraphicFramePr>
        <p:xfrm>
          <a:off x="938913" y="3787527"/>
          <a:ext cx="951059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149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Business / Marketing Plan</a:t>
                      </a:r>
                      <a:endParaRPr lang="en-US" sz="1400" b="1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88672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Secure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 Funding</a:t>
                      </a:r>
                      <a:endParaRPr lang="en-US" sz="1400" b="1" dirty="0">
                        <a:solidFill>
                          <a:schemeClr val="bg2">
                            <a:lumMod val="20000"/>
                            <a:lumOff val="80000"/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2281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Build</a:t>
                      </a:r>
                      <a:r>
                        <a:rPr lang="en-US" sz="1400" b="1" baseline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 Out</a:t>
                      </a:r>
                      <a:endParaRPr lang="en-US" sz="1400" b="1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Grand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 Opening</a:t>
                      </a:r>
                      <a:endParaRPr lang="en-US" sz="1400" b="1" dirty="0">
                        <a:solidFill>
                          <a:schemeClr val="bg2">
                            <a:lumMod val="20000"/>
                            <a:lumOff val="80000"/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Achieve</a:t>
                      </a:r>
                      <a:r>
                        <a:rPr lang="en-US" sz="1400" b="1" baseline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 2000 + Billable Hours</a:t>
                      </a:r>
                      <a:endParaRPr lang="en-US" sz="1400" b="1" baseline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sp>
        <p:nvSpPr>
          <p:cNvPr id="9" name="object 18" descr="Beige rectangle">
            <a:extLst>
              <a:ext uri="{FF2B5EF4-FFF2-40B4-BE49-F238E27FC236}">
                <a16:creationId xmlns:a16="http://schemas.microsoft.com/office/drawing/2014/main" id="{2D844B0B-BA7B-4E53-BCA1-628F65C6A4CA}"/>
              </a:ext>
            </a:extLst>
          </p:cNvPr>
          <p:cNvSpPr/>
          <p:nvPr/>
        </p:nvSpPr>
        <p:spPr>
          <a:xfrm flipV="1">
            <a:off x="942535" y="1697720"/>
            <a:ext cx="3366000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0" name="Rounded Rectangle 3" descr="Blue rectangle">
            <a:extLst>
              <a:ext uri="{FF2B5EF4-FFF2-40B4-BE49-F238E27FC236}">
                <a16:creationId xmlns:a16="http://schemas.microsoft.com/office/drawing/2014/main" id="{EB77E677-0739-46F4-AE7B-6BA7CDE3BB98}"/>
              </a:ext>
            </a:extLst>
          </p:cNvPr>
          <p:cNvSpPr/>
          <p:nvPr/>
        </p:nvSpPr>
        <p:spPr>
          <a:xfrm>
            <a:off x="3546620" y="3845709"/>
            <a:ext cx="1592580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15" descr="White rectangle">
            <a:extLst>
              <a:ext uri="{FF2B5EF4-FFF2-40B4-BE49-F238E27FC236}">
                <a16:creationId xmlns:a16="http://schemas.microsoft.com/office/drawing/2014/main" id="{8D7368F4-D8C2-452B-9E7A-BFE03C25A22E}"/>
              </a:ext>
            </a:extLst>
          </p:cNvPr>
          <p:cNvSpPr/>
          <p:nvPr/>
        </p:nvSpPr>
        <p:spPr>
          <a:xfrm>
            <a:off x="4803920" y="4318316"/>
            <a:ext cx="807720" cy="3276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ounded Rectangle 16" descr="Blue rectangle">
            <a:extLst>
              <a:ext uri="{FF2B5EF4-FFF2-40B4-BE49-F238E27FC236}">
                <a16:creationId xmlns:a16="http://schemas.microsoft.com/office/drawing/2014/main" id="{DDAE81EB-0F97-479A-B63D-B102718BABE3}"/>
              </a:ext>
            </a:extLst>
          </p:cNvPr>
          <p:cNvSpPr/>
          <p:nvPr/>
        </p:nvSpPr>
        <p:spPr>
          <a:xfrm>
            <a:off x="5611640" y="4791776"/>
            <a:ext cx="2438399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ounded Rectangle 17" descr="White rectangle">
            <a:extLst>
              <a:ext uri="{FF2B5EF4-FFF2-40B4-BE49-F238E27FC236}">
                <a16:creationId xmlns:a16="http://schemas.microsoft.com/office/drawing/2014/main" id="{7846A869-67E3-495C-94B0-430ABC77A13C}"/>
              </a:ext>
            </a:extLst>
          </p:cNvPr>
          <p:cNvSpPr/>
          <p:nvPr/>
        </p:nvSpPr>
        <p:spPr>
          <a:xfrm>
            <a:off x="7783340" y="5265236"/>
            <a:ext cx="266698" cy="3276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ounded Rectangle 18" descr="Blue rectangle">
            <a:extLst>
              <a:ext uri="{FF2B5EF4-FFF2-40B4-BE49-F238E27FC236}">
                <a16:creationId xmlns:a16="http://schemas.microsoft.com/office/drawing/2014/main" id="{95D8F389-A8DF-4E35-ADA8-157AC252A6EC}"/>
              </a:ext>
            </a:extLst>
          </p:cNvPr>
          <p:cNvSpPr/>
          <p:nvPr/>
        </p:nvSpPr>
        <p:spPr>
          <a:xfrm>
            <a:off x="9353058" y="5722654"/>
            <a:ext cx="929642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DDE79E8D-A65B-4E6D-9417-005E32685C50}"/>
              </a:ext>
            </a:extLst>
          </p:cNvPr>
          <p:cNvSpPr txBox="1">
            <a:spLocks/>
          </p:cNvSpPr>
          <p:nvPr/>
        </p:nvSpPr>
        <p:spPr>
          <a:xfrm>
            <a:off x="3165982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2//1/YY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0AAED1E-419C-4885-9EC0-DB6EDF3BFA8D}"/>
              </a:ext>
            </a:extLst>
          </p:cNvPr>
          <p:cNvSpPr txBox="1">
            <a:spLocks/>
          </p:cNvSpPr>
          <p:nvPr/>
        </p:nvSpPr>
        <p:spPr>
          <a:xfrm>
            <a:off x="4778165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5/12/YY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04A69BD-5A4C-4A4D-982B-D6BA073CE299}"/>
              </a:ext>
            </a:extLst>
          </p:cNvPr>
          <p:cNvSpPr txBox="1">
            <a:spLocks/>
          </p:cNvSpPr>
          <p:nvPr/>
        </p:nvSpPr>
        <p:spPr>
          <a:xfrm>
            <a:off x="6619535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8/20/YY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19FFD22-414D-4FE3-8A96-8263DAB27BBE}"/>
              </a:ext>
            </a:extLst>
          </p:cNvPr>
          <p:cNvSpPr txBox="1">
            <a:spLocks/>
          </p:cNvSpPr>
          <p:nvPr/>
        </p:nvSpPr>
        <p:spPr>
          <a:xfrm>
            <a:off x="8516067" y="3428956"/>
            <a:ext cx="1126067" cy="3707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11/28/YY</a:t>
            </a:r>
          </a:p>
        </p:txBody>
      </p:sp>
    </p:spTree>
    <p:extLst>
      <p:ext uri="{BB962C8B-B14F-4D97-AF65-F5344CB8AC3E}">
        <p14:creationId xmlns:p14="http://schemas.microsoft.com/office/powerpoint/2010/main" val="364470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:a16="http://schemas.microsoft.com/office/drawing/2014/main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TEAM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August Bergquist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Manager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628583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Victoria Lindqvist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Owner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Allan Matson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Key employee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3" name="Picture Placeholder 52" descr="A man">
            <a:extLst>
              <a:ext uri="{FF2B5EF4-FFF2-40B4-BE49-F238E27FC236}">
                <a16:creationId xmlns:a16="http://schemas.microsoft.com/office/drawing/2014/main" id="{4F21771F-9679-4088-A72C-1BE0AC04B6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61" name="Picture Placeholder 60" descr="A man">
            <a:extLst>
              <a:ext uri="{FF2B5EF4-FFF2-40B4-BE49-F238E27FC236}">
                <a16:creationId xmlns:a16="http://schemas.microsoft.com/office/drawing/2014/main" id="{FF5F0811-386E-4C21-BC9F-29D6AEEA7A2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5572" y="2196083"/>
            <a:ext cx="2414016" cy="2414016"/>
          </a:xfrm>
        </p:spPr>
      </p:pic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4111752" y="154432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Placeholder 56" descr="A woman">
            <a:extLst>
              <a:ext uri="{FF2B5EF4-FFF2-40B4-BE49-F238E27FC236}">
                <a16:creationId xmlns:a16="http://schemas.microsoft.com/office/drawing/2014/main" id="{097D4C55-25B9-4F31-8D16-7968DEF7658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1BE2-A8BA-40A1-94C4-CC37ABD6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/>
          <a:lstStyle/>
          <a:p>
            <a:r>
              <a:rPr lang="en-US" dirty="0"/>
              <a:t>BUSINESS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B0A5E-05B1-4C81-8D88-D3E44FA2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886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4" name="Content Placeholder 21" descr="Table">
            <a:extLst>
              <a:ext uri="{FF2B5EF4-FFF2-40B4-BE49-F238E27FC236}">
                <a16:creationId xmlns:a16="http://schemas.microsoft.com/office/drawing/2014/main" id="{8C240FE2-B6B6-4F39-91DF-8F6E52898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487084"/>
              </p:ext>
            </p:extLst>
          </p:nvPr>
        </p:nvGraphicFramePr>
        <p:xfrm>
          <a:off x="912342" y="1825625"/>
          <a:ext cx="507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272634577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54358245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2657033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1697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FINANCIAL RATIOS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Profit Margin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12.07%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14.95%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17.66%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</a:t>
                      </a:r>
                      <a:r>
                        <a:rPr lang="en-US" sz="1050" b="0" baseline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Liabilities</a:t>
                      </a:r>
                      <a:endParaRPr lang="en-US" sz="1050" b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4.24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7.44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3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Equity to Liabilities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 to Equity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1.55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1.31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1.16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19946"/>
                  </a:ext>
                </a:extLst>
              </a:tr>
            </a:tbl>
          </a:graphicData>
        </a:graphic>
      </p:graphicFrame>
      <p:sp>
        <p:nvSpPr>
          <p:cNvPr id="5" name="object 18" descr="Beige rectangle">
            <a:extLst>
              <a:ext uri="{FF2B5EF4-FFF2-40B4-BE49-F238E27FC236}">
                <a16:creationId xmlns:a16="http://schemas.microsoft.com/office/drawing/2014/main" id="{2A80C383-7931-469D-823B-F6CD1CFAB9FF}"/>
              </a:ext>
            </a:extLst>
          </p:cNvPr>
          <p:cNvSpPr/>
          <p:nvPr/>
        </p:nvSpPr>
        <p:spPr>
          <a:xfrm>
            <a:off x="911034" y="1331843"/>
            <a:ext cx="3780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6" name="Content Placeholder 20" descr="Table">
            <a:extLst>
              <a:ext uri="{FF2B5EF4-FFF2-40B4-BE49-F238E27FC236}">
                <a16:creationId xmlns:a16="http://schemas.microsoft.com/office/drawing/2014/main" id="{5E0CC083-1B7E-481A-87A3-DA63BF345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742104"/>
              </p:ext>
            </p:extLst>
          </p:nvPr>
        </p:nvGraphicFramePr>
        <p:xfrm>
          <a:off x="868830" y="3792538"/>
          <a:ext cx="10512000" cy="238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21" descr="Table">
            <a:extLst>
              <a:ext uri="{FF2B5EF4-FFF2-40B4-BE49-F238E27FC236}">
                <a16:creationId xmlns:a16="http://schemas.microsoft.com/office/drawing/2014/main" id="{C0EAC488-5543-44B6-B242-BD10A9728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763278"/>
              </p:ext>
            </p:extLst>
          </p:nvPr>
        </p:nvGraphicFramePr>
        <p:xfrm>
          <a:off x="6243997" y="1825625"/>
          <a:ext cx="50656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667">
                  <a:extLst>
                    <a:ext uri="{9D8B030D-6E8A-4147-A177-3AD203B41FA5}">
                      <a16:colId xmlns:a16="http://schemas.microsoft.com/office/drawing/2014/main" val="134392601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8628006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64163203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784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LIQUIDITY RATIOS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ACID Test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2.34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3.66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6.67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Cash to Assets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05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/>
          <a:lstStyle/>
          <a:p>
            <a:r>
              <a:rPr lang="en-US" dirty="0"/>
              <a:t>MAJOR</a:t>
            </a:r>
            <a:br>
              <a:rPr lang="en-US" dirty="0"/>
            </a:br>
            <a:r>
              <a:rPr lang="en-US" dirty="0"/>
              <a:t>COMPETITORS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1" y="1769168"/>
            <a:ext cx="4505012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Heading 1</a:t>
            </a:r>
          </a:p>
          <a:p>
            <a:pPr>
              <a:spcBef>
                <a:spcPts val="400"/>
              </a:spcBef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13</a:t>
            </a:fld>
            <a:endParaRPr lang="en-US" dirty="0"/>
          </a:p>
        </p:txBody>
      </p:sp>
      <p:pic>
        <p:nvPicPr>
          <p:cNvPr id="16" name="Picture Placeholder 15" descr="Group of people">
            <a:extLst>
              <a:ext uri="{FF2B5EF4-FFF2-40B4-BE49-F238E27FC236}">
                <a16:creationId xmlns:a16="http://schemas.microsoft.com/office/drawing/2014/main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19"/>
            <a:ext cx="6024562" cy="273670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46600" y="3002770"/>
            <a:ext cx="4422244" cy="16486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3500" b="1" dirty="0">
                <a:solidFill>
                  <a:schemeClr val="bg1"/>
                </a:solidFill>
                <a:latin typeface="+mj-lt"/>
              </a:rPr>
              <a:t>Heading 2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46600" y="4627653"/>
            <a:ext cx="4505012" cy="19123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Heading 3</a:t>
            </a:r>
          </a:p>
          <a:p>
            <a:pPr>
              <a:spcBef>
                <a:spcPts val="400"/>
              </a:spcBef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</a:t>
            </a:r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1713834"/>
            <a:ext cx="576000" cy="576000"/>
          </a:xfrm>
        </p:spPr>
      </p:pic>
      <p:pic>
        <p:nvPicPr>
          <p:cNvPr id="12" name="Picture Placeholder 16" descr="Check icon">
            <a:extLst>
              <a:ext uri="{FF2B5EF4-FFF2-40B4-BE49-F238E27FC236}">
                <a16:creationId xmlns:a16="http://schemas.microsoft.com/office/drawing/2014/main" id="{AC1F4E71-E6F8-490B-A9E9-61DC2025EBE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2948224"/>
            <a:ext cx="576000" cy="576001"/>
          </a:xfrm>
        </p:spPr>
      </p:pic>
      <p:pic>
        <p:nvPicPr>
          <p:cNvPr id="13" name="Picture Placeholder 18" descr="Check icon">
            <a:extLst>
              <a:ext uri="{FF2B5EF4-FFF2-40B4-BE49-F238E27FC236}">
                <a16:creationId xmlns:a16="http://schemas.microsoft.com/office/drawing/2014/main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4558201"/>
            <a:ext cx="576000" cy="576001"/>
          </a:xfrm>
        </p:spPr>
      </p:pic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 look at the document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 descr="White circle">
            <a:extLst>
              <a:ext uri="{FF2B5EF4-FFF2-40B4-BE49-F238E27FC236}">
                <a16:creationId xmlns:a16="http://schemas.microsoft.com/office/drawing/2014/main" id="{103ABA59-6ED8-4FA4-A25B-9B8C475CCBCF}"/>
              </a:ext>
            </a:extLst>
          </p:cNvPr>
          <p:cNvSpPr/>
          <p:nvPr/>
        </p:nvSpPr>
        <p:spPr>
          <a:xfrm>
            <a:off x="366586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REQUIRED FUNDING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886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>
          <a:xfrm>
            <a:off x="958669" y="1325792"/>
            <a:ext cx="435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20" name="Content Placeholder 24" descr="Chart">
            <a:extLst>
              <a:ext uri="{FF2B5EF4-FFF2-40B4-BE49-F238E27FC236}">
                <a16:creationId xmlns:a16="http://schemas.microsoft.com/office/drawing/2014/main" id="{ADF6246A-0EC1-4DCB-9145-E3BF493B4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355775"/>
              </p:ext>
            </p:extLst>
          </p:nvPr>
        </p:nvGraphicFramePr>
        <p:xfrm>
          <a:off x="233727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object 7">
            <a:extLst>
              <a:ext uri="{FF2B5EF4-FFF2-40B4-BE49-F238E27FC236}">
                <a16:creationId xmlns:a16="http://schemas.microsoft.com/office/drawing/2014/main" id="{7B7E030C-3F6F-4826-AEC5-FCEC515A0796}"/>
              </a:ext>
            </a:extLst>
          </p:cNvPr>
          <p:cNvSpPr txBox="1"/>
          <p:nvPr/>
        </p:nvSpPr>
        <p:spPr>
          <a:xfrm>
            <a:off x="8750984" y="2469616"/>
            <a:ext cx="2553268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DEBT INVESTOR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$100,000 – 39%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C2065C42-E359-4176-85AC-B337EC4D788C}"/>
              </a:ext>
            </a:extLst>
          </p:cNvPr>
          <p:cNvSpPr txBox="1"/>
          <p:nvPr/>
        </p:nvSpPr>
        <p:spPr>
          <a:xfrm>
            <a:off x="933924" y="4946920"/>
            <a:ext cx="2303011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BANK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$50,000 - 20%</a:t>
            </a: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DDB21112-A270-432B-831F-754FDCDD78AF}"/>
              </a:ext>
            </a:extLst>
          </p:cNvPr>
          <p:cNvSpPr txBox="1"/>
          <p:nvPr/>
        </p:nvSpPr>
        <p:spPr>
          <a:xfrm>
            <a:off x="8794215" y="4946920"/>
            <a:ext cx="2585142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OWNER EQUITY</a:t>
            </a: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$50,000 – 20%</a:t>
            </a: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744CC3A9-45E2-428E-ADA6-C50C9327E9C9}"/>
              </a:ext>
            </a:extLst>
          </p:cNvPr>
          <p:cNvSpPr txBox="1"/>
          <p:nvPr/>
        </p:nvSpPr>
        <p:spPr>
          <a:xfrm>
            <a:off x="933925" y="2469616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OTHER INVESTMENT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$55,000 - 21%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5" name="Straight Connector 24" descr="White line">
            <a:extLst>
              <a:ext uri="{FF2B5EF4-FFF2-40B4-BE49-F238E27FC236}">
                <a16:creationId xmlns:a16="http://schemas.microsoft.com/office/drawing/2014/main" id="{607CF451-781C-4491-A864-E8EEECD3491A}"/>
              </a:ext>
            </a:extLst>
          </p:cNvPr>
          <p:cNvCxnSpPr/>
          <p:nvPr/>
        </p:nvCxnSpPr>
        <p:spPr>
          <a:xfrm>
            <a:off x="3218865" y="2944678"/>
            <a:ext cx="82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 descr="White line">
            <a:extLst>
              <a:ext uri="{FF2B5EF4-FFF2-40B4-BE49-F238E27FC236}">
                <a16:creationId xmlns:a16="http://schemas.microsoft.com/office/drawing/2014/main" id="{A2249A06-D37D-4511-AD35-60520458B7E1}"/>
              </a:ext>
            </a:extLst>
          </p:cNvPr>
          <p:cNvCxnSpPr>
            <a:cxnSpLocks/>
          </p:cNvCxnSpPr>
          <p:nvPr/>
        </p:nvCxnSpPr>
        <p:spPr>
          <a:xfrm>
            <a:off x="3218865" y="5406326"/>
            <a:ext cx="12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 descr="White line">
            <a:extLst>
              <a:ext uri="{FF2B5EF4-FFF2-40B4-BE49-F238E27FC236}">
                <a16:creationId xmlns:a16="http://schemas.microsoft.com/office/drawing/2014/main" id="{C1314840-B284-4988-81B2-CB4ABB86560A}"/>
              </a:ext>
            </a:extLst>
          </p:cNvPr>
          <p:cNvCxnSpPr>
            <a:cxnSpLocks/>
          </p:cNvCxnSpPr>
          <p:nvPr/>
        </p:nvCxnSpPr>
        <p:spPr>
          <a:xfrm>
            <a:off x="7778984" y="2944678"/>
            <a:ext cx="9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 descr="White line">
            <a:extLst>
              <a:ext uri="{FF2B5EF4-FFF2-40B4-BE49-F238E27FC236}">
                <a16:creationId xmlns:a16="http://schemas.microsoft.com/office/drawing/2014/main" id="{34523086-F02B-40E2-8276-9455FC9EDA4F}"/>
              </a:ext>
            </a:extLst>
          </p:cNvPr>
          <p:cNvCxnSpPr>
            <a:cxnSpLocks/>
          </p:cNvCxnSpPr>
          <p:nvPr/>
        </p:nvCxnSpPr>
        <p:spPr>
          <a:xfrm>
            <a:off x="7426788" y="5406326"/>
            <a:ext cx="13241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 discuss something">
            <a:extLst>
              <a:ext uri="{FF2B5EF4-FFF2-40B4-BE49-F238E27FC236}">
                <a16:creationId xmlns:a16="http://schemas.microsoft.com/office/drawing/2014/main" id="{6A931DA1-E5DB-4DC7-8587-13E03646B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4BECF646-53D1-45AC-B3BD-A354F97BF9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val 5" descr="White circle">
            <a:extLst>
              <a:ext uri="{FF2B5EF4-FFF2-40B4-BE49-F238E27FC236}">
                <a16:creationId xmlns:a16="http://schemas.microsoft.com/office/drawing/2014/main" id="{E10F3DCC-07E6-4D59-A431-A1635C969E18}"/>
              </a:ext>
            </a:extLst>
          </p:cNvPr>
          <p:cNvSpPr/>
          <p:nvPr/>
        </p:nvSpPr>
        <p:spPr>
          <a:xfrm>
            <a:off x="381445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EA8B42FD-C023-4644-96AC-8980751FF7A1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bject 5" descr="Beige rectangle">
            <a:extLst>
              <a:ext uri="{FF2B5EF4-FFF2-40B4-BE49-F238E27FC236}">
                <a16:creationId xmlns:a16="http://schemas.microsoft.com/office/drawing/2014/main" id="{BC044FB9-974F-468C-959D-DBB001422531}"/>
              </a:ext>
            </a:extLst>
          </p:cNvPr>
          <p:cNvSpPr/>
          <p:nvPr/>
        </p:nvSpPr>
        <p:spPr>
          <a:xfrm>
            <a:off x="921016" y="1323349"/>
            <a:ext cx="320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9" name="Content Placeholder 24" descr="Chart">
            <a:extLst>
              <a:ext uri="{FF2B5EF4-FFF2-40B4-BE49-F238E27FC236}">
                <a16:creationId xmlns:a16="http://schemas.microsoft.com/office/drawing/2014/main" id="{EE0E2830-BDA5-4A5D-AA0B-457EF9EC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371053"/>
              </p:ext>
            </p:extLst>
          </p:nvPr>
        </p:nvGraphicFramePr>
        <p:xfrm>
          <a:off x="248586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6DD0B30C-F1A1-40A8-9594-1507194835FB}"/>
              </a:ext>
            </a:extLst>
          </p:cNvPr>
          <p:cNvSpPr txBox="1"/>
          <p:nvPr/>
        </p:nvSpPr>
        <p:spPr>
          <a:xfrm>
            <a:off x="9619003" y="245642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LEASE DEPOSIT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1%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9ABE18D1-B25D-4F04-AA11-E2867D9659EB}"/>
              </a:ext>
            </a:extLst>
          </p:cNvPr>
          <p:cNvSpPr txBox="1"/>
          <p:nvPr/>
        </p:nvSpPr>
        <p:spPr>
          <a:xfrm>
            <a:off x="896535" y="5290701"/>
            <a:ext cx="2303011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EQUIPMENT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X%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162C1FC1-CA02-4B79-910C-21012DAC265F}"/>
              </a:ext>
            </a:extLst>
          </p:cNvPr>
          <p:cNvSpPr txBox="1"/>
          <p:nvPr/>
        </p:nvSpPr>
        <p:spPr>
          <a:xfrm>
            <a:off x="8645020" y="4144126"/>
            <a:ext cx="2585142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IMPROVEMENTS</a:t>
            </a: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20%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2B4FF8B-5A63-4FAF-8405-67A6CAF4E097}"/>
              </a:ext>
            </a:extLst>
          </p:cNvPr>
          <p:cNvSpPr txBox="1"/>
          <p:nvPr/>
        </p:nvSpPr>
        <p:spPr>
          <a:xfrm>
            <a:off x="896536" y="2577990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WEBSITE DEVELOPMENT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$2%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14" name="Straight Connector 13" descr="White line">
            <a:extLst>
              <a:ext uri="{FF2B5EF4-FFF2-40B4-BE49-F238E27FC236}">
                <a16:creationId xmlns:a16="http://schemas.microsoft.com/office/drawing/2014/main" id="{6F8B1F32-B483-4EDD-BF48-F9BA6DF6F5E6}"/>
              </a:ext>
            </a:extLst>
          </p:cNvPr>
          <p:cNvCxnSpPr>
            <a:cxnSpLocks/>
          </p:cNvCxnSpPr>
          <p:nvPr/>
        </p:nvCxnSpPr>
        <p:spPr>
          <a:xfrm>
            <a:off x="1732515" y="3048852"/>
            <a:ext cx="23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White line">
            <a:extLst>
              <a:ext uri="{FF2B5EF4-FFF2-40B4-BE49-F238E27FC236}">
                <a16:creationId xmlns:a16="http://schemas.microsoft.com/office/drawing/2014/main" id="{244F867F-C0A0-494C-AAEE-CF7514F09273}"/>
              </a:ext>
            </a:extLst>
          </p:cNvPr>
          <p:cNvCxnSpPr>
            <a:cxnSpLocks/>
          </p:cNvCxnSpPr>
          <p:nvPr/>
        </p:nvCxnSpPr>
        <p:spPr>
          <a:xfrm>
            <a:off x="1732515" y="5748963"/>
            <a:ext cx="35614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White line">
            <a:extLst>
              <a:ext uri="{FF2B5EF4-FFF2-40B4-BE49-F238E27FC236}">
                <a16:creationId xmlns:a16="http://schemas.microsoft.com/office/drawing/2014/main" id="{50206829-F2BC-4545-ABB9-778BF1687654}"/>
              </a:ext>
            </a:extLst>
          </p:cNvPr>
          <p:cNvCxnSpPr>
            <a:cxnSpLocks/>
          </p:cNvCxnSpPr>
          <p:nvPr/>
        </p:nvCxnSpPr>
        <p:spPr>
          <a:xfrm>
            <a:off x="8079196" y="2944678"/>
            <a:ext cx="22698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White line">
            <a:extLst>
              <a:ext uri="{FF2B5EF4-FFF2-40B4-BE49-F238E27FC236}">
                <a16:creationId xmlns:a16="http://schemas.microsoft.com/office/drawing/2014/main" id="{C6015BCB-7C9F-497D-8406-6C7B9AD4EDB5}"/>
              </a:ext>
            </a:extLst>
          </p:cNvPr>
          <p:cNvCxnSpPr>
            <a:cxnSpLocks/>
          </p:cNvCxnSpPr>
          <p:nvPr/>
        </p:nvCxnSpPr>
        <p:spPr>
          <a:xfrm>
            <a:off x="8079196" y="4601654"/>
            <a:ext cx="2316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9">
            <a:extLst>
              <a:ext uri="{FF2B5EF4-FFF2-40B4-BE49-F238E27FC236}">
                <a16:creationId xmlns:a16="http://schemas.microsoft.com/office/drawing/2014/main" id="{5852F861-60AD-4058-8816-BFDA17B26136}"/>
              </a:ext>
            </a:extLst>
          </p:cNvPr>
          <p:cNvSpPr txBox="1"/>
          <p:nvPr/>
        </p:nvSpPr>
        <p:spPr>
          <a:xfrm>
            <a:off x="8802660" y="5010586"/>
            <a:ext cx="2427502" cy="89768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PROFESSIONAL</a:t>
            </a:r>
            <a:br>
              <a:rPr lang="en-US" sz="1400" i="1" spc="15" dirty="0">
                <a:solidFill>
                  <a:schemeClr val="bg2"/>
                </a:solidFill>
                <a:cs typeface="Arial"/>
              </a:rPr>
            </a:br>
            <a:r>
              <a:rPr lang="en-US" sz="1400" i="1" spc="15" dirty="0">
                <a:solidFill>
                  <a:schemeClr val="bg2"/>
                </a:solidFill>
                <a:cs typeface="Arial"/>
              </a:rPr>
              <a:t>BUSINESS INSURANCE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2%</a:t>
            </a:r>
          </a:p>
        </p:txBody>
      </p:sp>
      <p:cxnSp>
        <p:nvCxnSpPr>
          <p:cNvPr id="19" name="Straight Connector 18" descr="White line">
            <a:extLst>
              <a:ext uri="{FF2B5EF4-FFF2-40B4-BE49-F238E27FC236}">
                <a16:creationId xmlns:a16="http://schemas.microsoft.com/office/drawing/2014/main" id="{438959A8-EA4D-4EB2-A3CD-C9493D0F65BC}"/>
              </a:ext>
            </a:extLst>
          </p:cNvPr>
          <p:cNvCxnSpPr>
            <a:cxnSpLocks/>
          </p:cNvCxnSpPr>
          <p:nvPr/>
        </p:nvCxnSpPr>
        <p:spPr>
          <a:xfrm>
            <a:off x="7222853" y="5748963"/>
            <a:ext cx="3173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7">
            <a:extLst>
              <a:ext uri="{FF2B5EF4-FFF2-40B4-BE49-F238E27FC236}">
                <a16:creationId xmlns:a16="http://schemas.microsoft.com/office/drawing/2014/main" id="{E95CDAA1-B856-4B7D-A732-B69075108ABE}"/>
              </a:ext>
            </a:extLst>
          </p:cNvPr>
          <p:cNvSpPr txBox="1"/>
          <p:nvPr/>
        </p:nvSpPr>
        <p:spPr>
          <a:xfrm>
            <a:off x="888318" y="4386464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MARKETING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4%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1" name="Straight Connector 20" descr="White line">
            <a:extLst>
              <a:ext uri="{FF2B5EF4-FFF2-40B4-BE49-F238E27FC236}">
                <a16:creationId xmlns:a16="http://schemas.microsoft.com/office/drawing/2014/main" id="{1FF2DCBA-CB65-4176-BE37-1673711A32F7}"/>
              </a:ext>
            </a:extLst>
          </p:cNvPr>
          <p:cNvCxnSpPr>
            <a:cxnSpLocks/>
          </p:cNvCxnSpPr>
          <p:nvPr/>
        </p:nvCxnSpPr>
        <p:spPr>
          <a:xfrm>
            <a:off x="1732515" y="4848926"/>
            <a:ext cx="248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7">
            <a:extLst>
              <a:ext uri="{FF2B5EF4-FFF2-40B4-BE49-F238E27FC236}">
                <a16:creationId xmlns:a16="http://schemas.microsoft.com/office/drawing/2014/main" id="{6C83E084-67D6-42AD-B8A0-34F2E75BC6A6}"/>
              </a:ext>
            </a:extLst>
          </p:cNvPr>
          <p:cNvSpPr txBox="1"/>
          <p:nvPr/>
        </p:nvSpPr>
        <p:spPr>
          <a:xfrm>
            <a:off x="888318" y="3482227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WORKING CAPITAL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28%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3" name="Straight Connector 22" descr="White line">
            <a:extLst>
              <a:ext uri="{FF2B5EF4-FFF2-40B4-BE49-F238E27FC236}">
                <a16:creationId xmlns:a16="http://schemas.microsoft.com/office/drawing/2014/main" id="{9E50C003-CBEF-4240-91F0-42CC5D4B7EC2}"/>
              </a:ext>
            </a:extLst>
          </p:cNvPr>
          <p:cNvCxnSpPr>
            <a:cxnSpLocks/>
          </p:cNvCxnSpPr>
          <p:nvPr/>
        </p:nvCxnSpPr>
        <p:spPr>
          <a:xfrm>
            <a:off x="1732515" y="3948889"/>
            <a:ext cx="223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7">
            <a:extLst>
              <a:ext uri="{FF2B5EF4-FFF2-40B4-BE49-F238E27FC236}">
                <a16:creationId xmlns:a16="http://schemas.microsoft.com/office/drawing/2014/main" id="{0E5F339A-D84A-4789-AEF8-EE5F151DA19D}"/>
              </a:ext>
            </a:extLst>
          </p:cNvPr>
          <p:cNvSpPr txBox="1"/>
          <p:nvPr/>
        </p:nvSpPr>
        <p:spPr>
          <a:xfrm>
            <a:off x="8954727" y="1612576"/>
            <a:ext cx="2275435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INITIAL LEASE PAYMENT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3%</a:t>
            </a:r>
          </a:p>
        </p:txBody>
      </p:sp>
      <p:cxnSp>
        <p:nvCxnSpPr>
          <p:cNvPr id="25" name="Straight Connector 24" descr="White line">
            <a:extLst>
              <a:ext uri="{FF2B5EF4-FFF2-40B4-BE49-F238E27FC236}">
                <a16:creationId xmlns:a16="http://schemas.microsoft.com/office/drawing/2014/main" id="{8225D414-BFA0-4BE0-A075-349795A4D97C}"/>
              </a:ext>
            </a:extLst>
          </p:cNvPr>
          <p:cNvCxnSpPr>
            <a:cxnSpLocks/>
          </p:cNvCxnSpPr>
          <p:nvPr/>
        </p:nvCxnSpPr>
        <p:spPr>
          <a:xfrm>
            <a:off x="7427748" y="2103136"/>
            <a:ext cx="29213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7">
            <a:extLst>
              <a:ext uri="{FF2B5EF4-FFF2-40B4-BE49-F238E27FC236}">
                <a16:creationId xmlns:a16="http://schemas.microsoft.com/office/drawing/2014/main" id="{2083A730-A815-4FBF-BA3B-83209E0FA6E7}"/>
              </a:ext>
            </a:extLst>
          </p:cNvPr>
          <p:cNvSpPr txBox="1"/>
          <p:nvPr/>
        </p:nvSpPr>
        <p:spPr>
          <a:xfrm>
            <a:off x="896536" y="1673753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MISCELLANEOUS COSTS</a:t>
            </a:r>
            <a:endParaRPr lang="en-US" sz="1400" i="1" spc="20" dirty="0">
              <a:solidFill>
                <a:schemeClr val="bg2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$8%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7" name="Straight Connector 26" descr="White line">
            <a:extLst>
              <a:ext uri="{FF2B5EF4-FFF2-40B4-BE49-F238E27FC236}">
                <a16:creationId xmlns:a16="http://schemas.microsoft.com/office/drawing/2014/main" id="{B52030EA-F303-4D12-803A-7194E56AE705}"/>
              </a:ext>
            </a:extLst>
          </p:cNvPr>
          <p:cNvCxnSpPr>
            <a:cxnSpLocks/>
          </p:cNvCxnSpPr>
          <p:nvPr/>
        </p:nvCxnSpPr>
        <p:spPr>
          <a:xfrm>
            <a:off x="1732515" y="2148815"/>
            <a:ext cx="30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7">
            <a:extLst>
              <a:ext uri="{FF2B5EF4-FFF2-40B4-BE49-F238E27FC236}">
                <a16:creationId xmlns:a16="http://schemas.microsoft.com/office/drawing/2014/main" id="{053BB3C8-B371-4A0F-A954-6D331E3A72E5}"/>
              </a:ext>
            </a:extLst>
          </p:cNvPr>
          <p:cNvSpPr txBox="1"/>
          <p:nvPr/>
        </p:nvSpPr>
        <p:spPr>
          <a:xfrm>
            <a:off x="9650341" y="330027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FF&amp;E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24%</a:t>
            </a:r>
          </a:p>
        </p:txBody>
      </p:sp>
      <p:cxnSp>
        <p:nvCxnSpPr>
          <p:cNvPr id="29" name="Straight Connector 28" descr="White line">
            <a:extLst>
              <a:ext uri="{FF2B5EF4-FFF2-40B4-BE49-F238E27FC236}">
                <a16:creationId xmlns:a16="http://schemas.microsoft.com/office/drawing/2014/main" id="{E7BFD3CA-0D22-406E-81D4-26CBC6952A3B}"/>
              </a:ext>
            </a:extLst>
          </p:cNvPr>
          <p:cNvCxnSpPr>
            <a:cxnSpLocks/>
          </p:cNvCxnSpPr>
          <p:nvPr/>
        </p:nvCxnSpPr>
        <p:spPr>
          <a:xfrm>
            <a:off x="8272071" y="3773383"/>
            <a:ext cx="21083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902E4B-FC75-4695-90B2-F3C6A6F4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OF FUNDS: Fixed Startup Expenses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FA1E07-4A98-42A5-80C7-7135F430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34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8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Mirjam</a:t>
            </a:r>
            <a:r>
              <a:rPr lang="en-US" sz="2500" b="1" i="1" spc="14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 </a:t>
            </a: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Nilsson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nilsson@example.com</a:t>
            </a: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678-555-0100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Mail icon">
            <a:extLst>
              <a:ext uri="{FF2B5EF4-FFF2-40B4-BE49-F238E27FC236}">
                <a16:creationId xmlns:a16="http://schemas.microsoft.com/office/drawing/2014/main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phic 9" descr="Phone icon">
            <a:extLst>
              <a:ext uri="{FF2B5EF4-FFF2-40B4-BE49-F238E27FC236}">
                <a16:creationId xmlns:a16="http://schemas.microsoft.com/office/drawing/2014/main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BIG 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IDEA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Lorem ipsum dolor sit amet, consectetur adipiscing elit. Etiam aliquet eu mi quis lacinia. Ut fermentum a magna ut eleifend. Integer convallis suscipit ante eu varius. Morbi a purus dolor. Suspendisse sit amet ipsum finibus justo viverra blandit. 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96B9-7472-472A-8DE4-4DDC0319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B752F-74D9-416E-A72B-1683A992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unique videos 6351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5578AE-B81A-46C3-81E9-A755FEF2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5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INDUSTRY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22667950"/>
              </p:ext>
            </p:extLst>
          </p:nvPr>
        </p:nvGraphicFramePr>
        <p:xfrm>
          <a:off x="859454" y="2544763"/>
          <a:ext cx="10473092" cy="158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10</a:t>
                      </a:r>
                      <a:endParaRPr lang="en-US" sz="32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$30M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$200,000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0" name="Straight Connector 9" descr="Line">
            <a:extLst>
              <a:ext uri="{FF2B5EF4-FFF2-40B4-BE49-F238E27FC236}">
                <a16:creationId xmlns:a16="http://schemas.microsoft.com/office/drawing/2014/main" id="{4C3F4FC5-0C01-4592-9483-D476EA2BDF93}"/>
              </a:ext>
            </a:extLst>
          </p:cNvPr>
          <p:cNvCxnSpPr/>
          <p:nvPr/>
        </p:nvCxnSpPr>
        <p:spPr>
          <a:xfrm>
            <a:off x="6096000" y="4124378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0199D-DDAE-4D88-9F00-88EB8E080218}"/>
              </a:ext>
            </a:extLst>
          </p:cNvPr>
          <p:cNvSpPr/>
          <p:nvPr/>
        </p:nvSpPr>
        <p:spPr>
          <a:xfrm>
            <a:off x="4583907" y="4510420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>
                <a:solidFill>
                  <a:schemeClr val="tx2"/>
                </a:solidFill>
                <a:latin typeface="+mj-lt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11" descr="Chart">
            <a:extLst>
              <a:ext uri="{FF2B5EF4-FFF2-40B4-BE49-F238E27FC236}">
                <a16:creationId xmlns:a16="http://schemas.microsoft.com/office/drawing/2014/main" id="{4B8F47FF-84A1-4BFF-9183-1D0D75899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22695"/>
              </p:ext>
            </p:extLst>
          </p:nvPr>
        </p:nvGraphicFramePr>
        <p:xfrm>
          <a:off x="6648675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MARKET: Lorem ipsum dolor sit amet</a:t>
            </a:r>
          </a:p>
        </p:txBody>
      </p:sp>
      <p:graphicFrame>
        <p:nvGraphicFramePr>
          <p:cNvPr id="27" name="Content Placeholder 26" descr="Chart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368832803"/>
              </p:ext>
            </p:extLst>
          </p:nvPr>
        </p:nvGraphicFramePr>
        <p:xfrm>
          <a:off x="643380" y="2053173"/>
          <a:ext cx="1316880" cy="1161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7561635"/>
              </p:ext>
            </p:extLst>
          </p:nvPr>
        </p:nvGraphicFramePr>
        <p:xfrm>
          <a:off x="932990" y="4197993"/>
          <a:ext cx="10356289" cy="211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553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920465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885689842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2581020686"/>
                    </a:ext>
                  </a:extLst>
                </a:gridCol>
              </a:tblGrid>
              <a:tr h="277878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CUSTOMERS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GROWTH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$15300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$15606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2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$26250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$27563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$20000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$21000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$22050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  <a:tr h="333453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4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$5101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65811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5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$5101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56338"/>
                  </a:ext>
                </a:extLst>
              </a:tr>
              <a:tr h="340400"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2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2.8%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</a:t>
                      </a: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0000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72650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1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1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75420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202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 descr="Chart">
            <a:extLst>
              <a:ext uri="{FF2B5EF4-FFF2-40B4-BE49-F238E27FC236}">
                <a16:creationId xmlns:a16="http://schemas.microsoft.com/office/drawing/2014/main" id="{B880674A-C407-4235-A8D0-4F3C148E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104480"/>
              </p:ext>
            </p:extLst>
          </p:nvPr>
        </p:nvGraphicFramePr>
        <p:xfrm>
          <a:off x="1930164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ontent Placeholder 11" descr="Chart">
            <a:extLst>
              <a:ext uri="{FF2B5EF4-FFF2-40B4-BE49-F238E27FC236}">
                <a16:creationId xmlns:a16="http://schemas.microsoft.com/office/drawing/2014/main" id="{4965B496-2DD8-4644-BD32-C792562A4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607971"/>
              </p:ext>
            </p:extLst>
          </p:nvPr>
        </p:nvGraphicFramePr>
        <p:xfrm>
          <a:off x="3381080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ontent Placeholder 11" descr="Chart">
            <a:extLst>
              <a:ext uri="{FF2B5EF4-FFF2-40B4-BE49-F238E27FC236}">
                <a16:creationId xmlns:a16="http://schemas.microsoft.com/office/drawing/2014/main" id="{929A89A4-A764-4573-A43E-D883B54D5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39250"/>
              </p:ext>
            </p:extLst>
          </p:nvPr>
        </p:nvGraphicFramePr>
        <p:xfrm>
          <a:off x="5197759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ontent Placeholder 11" descr="Chart">
            <a:extLst>
              <a:ext uri="{FF2B5EF4-FFF2-40B4-BE49-F238E27FC236}">
                <a16:creationId xmlns:a16="http://schemas.microsoft.com/office/drawing/2014/main" id="{F8366091-405D-481E-B7F7-8B8F64FD1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188975"/>
              </p:ext>
            </p:extLst>
          </p:nvPr>
        </p:nvGraphicFramePr>
        <p:xfrm>
          <a:off x="8099591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objec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>
          <a:xfrm>
            <a:off x="2164907" y="3194337"/>
            <a:ext cx="1007272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2</a:t>
            </a: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D0254F3B-D1FC-4502-9765-D274E419877A}"/>
              </a:ext>
            </a:extLst>
          </p:cNvPr>
          <p:cNvSpPr txBox="1"/>
          <p:nvPr/>
        </p:nvSpPr>
        <p:spPr>
          <a:xfrm>
            <a:off x="3599086" y="3194337"/>
            <a:ext cx="1001544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3</a:t>
            </a: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4B2FD88-02F5-4328-AB03-EB8EC1A481F7}"/>
              </a:ext>
            </a:extLst>
          </p:cNvPr>
          <p:cNvSpPr txBox="1"/>
          <p:nvPr/>
        </p:nvSpPr>
        <p:spPr>
          <a:xfrm>
            <a:off x="5467689" y="3194337"/>
            <a:ext cx="9012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4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7A33CD89-F67A-4378-8AFD-C60011F6DBB4}"/>
              </a:ext>
            </a:extLst>
          </p:cNvPr>
          <p:cNvSpPr txBox="1"/>
          <p:nvPr/>
        </p:nvSpPr>
        <p:spPr>
          <a:xfrm>
            <a:off x="6974270" y="3194337"/>
            <a:ext cx="9012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5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306528A-EF2E-492E-846A-8645AF605E9C}"/>
              </a:ext>
            </a:extLst>
          </p:cNvPr>
          <p:cNvSpPr txBox="1"/>
          <p:nvPr/>
        </p:nvSpPr>
        <p:spPr>
          <a:xfrm>
            <a:off x="852235" y="2506665"/>
            <a:ext cx="9080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47%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>
          <a:xfrm>
            <a:off x="2157505" y="2506665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21%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91776FB-6173-49D8-9F32-944FBC4EABB1}"/>
              </a:ext>
            </a:extLst>
          </p:cNvPr>
          <p:cNvSpPr txBox="1"/>
          <p:nvPr/>
        </p:nvSpPr>
        <p:spPr>
          <a:xfrm>
            <a:off x="3777170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17%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689D36F-0E74-439C-8BF7-BE388B2B4545}"/>
              </a:ext>
            </a:extLst>
          </p:cNvPr>
          <p:cNvSpPr txBox="1"/>
          <p:nvPr/>
        </p:nvSpPr>
        <p:spPr>
          <a:xfrm>
            <a:off x="5485825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37%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396CD8C-7E7D-4CBC-AFB3-A4424860B64E}"/>
              </a:ext>
            </a:extLst>
          </p:cNvPr>
          <p:cNvSpPr txBox="1"/>
          <p:nvPr/>
        </p:nvSpPr>
        <p:spPr>
          <a:xfrm>
            <a:off x="8476823" y="2506665"/>
            <a:ext cx="7299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45%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B36D2764-7743-4684-BE95-4AE88B7DB06A}"/>
              </a:ext>
            </a:extLst>
          </p:cNvPr>
          <p:cNvSpPr txBox="1"/>
          <p:nvPr/>
        </p:nvSpPr>
        <p:spPr>
          <a:xfrm>
            <a:off x="852235" y="3194337"/>
            <a:ext cx="9080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1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EE3F9CC5-DBA6-45F8-BEB5-9AABA54A8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908731"/>
              </p:ext>
            </p:extLst>
          </p:nvPr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4" name="object 22">
            <a:extLst>
              <a:ext uri="{FF2B5EF4-FFF2-40B4-BE49-F238E27FC236}">
                <a16:creationId xmlns:a16="http://schemas.microsoft.com/office/drawing/2014/main" id="{920F091D-CD6E-4913-9674-EB69EC3CF30D}"/>
              </a:ext>
            </a:extLst>
          </p:cNvPr>
          <p:cNvSpPr txBox="1"/>
          <p:nvPr/>
        </p:nvSpPr>
        <p:spPr>
          <a:xfrm>
            <a:off x="8405656" y="3194337"/>
            <a:ext cx="90124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6</a:t>
            </a: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43B84908-3B8B-4F2C-919C-2334EC97AF43}"/>
              </a:ext>
            </a:extLst>
          </p:cNvPr>
          <p:cNvSpPr txBox="1"/>
          <p:nvPr/>
        </p:nvSpPr>
        <p:spPr>
          <a:xfrm>
            <a:off x="9846008" y="3194337"/>
            <a:ext cx="9012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7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3E0CD13B-E1C5-4B1E-8D6F-830B20EB1901}"/>
              </a:ext>
            </a:extLst>
          </p:cNvPr>
          <p:cNvSpPr txBox="1"/>
          <p:nvPr/>
        </p:nvSpPr>
        <p:spPr>
          <a:xfrm>
            <a:off x="7039802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17%</a:t>
            </a:r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67128195-4722-4370-9902-03BB1E8A9491}"/>
              </a:ext>
            </a:extLst>
          </p:cNvPr>
          <p:cNvSpPr txBox="1"/>
          <p:nvPr/>
        </p:nvSpPr>
        <p:spPr>
          <a:xfrm>
            <a:off x="9846008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37%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3AAF2546-6871-494C-A126-C625BBE3261B}"/>
              </a:ext>
            </a:extLst>
          </p:cNvPr>
          <p:cNvSpPr txBox="1">
            <a:spLocks/>
          </p:cNvSpPr>
          <p:nvPr/>
        </p:nvSpPr>
        <p:spPr>
          <a:xfrm>
            <a:off x="819621" y="1743197"/>
            <a:ext cx="3789362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Lorem ipsum dolor 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80184BDF-DE58-4622-9C1E-1F326A76743E}"/>
              </a:ext>
            </a:extLst>
          </p:cNvPr>
          <p:cNvSpPr txBox="1">
            <a:spLocks/>
          </p:cNvSpPr>
          <p:nvPr/>
        </p:nvSpPr>
        <p:spPr>
          <a:xfrm>
            <a:off x="5471151" y="1743197"/>
            <a:ext cx="5233361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Lorem ipsum dolor </a:t>
            </a:r>
          </a:p>
        </p:txBody>
      </p:sp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5C0E71B8-1D2B-4965-B2E2-9D9AD54201BD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Two men look at a plan">
            <a:extLst>
              <a:ext uri="{FF2B5EF4-FFF2-40B4-BE49-F238E27FC236}">
                <a16:creationId xmlns:a16="http://schemas.microsoft.com/office/drawing/2014/main" id="{97D2A81D-F7D1-4144-9EC5-03531DC52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"/>
            <a:ext cx="11277598" cy="6857999"/>
          </a:xfrm>
        </p:spPr>
      </p:pic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3" y="1900048"/>
            <a:ext cx="4770591" cy="64660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SERVICES WE OFFER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2476" y="2875186"/>
            <a:ext cx="4057961" cy="1431234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pic>
        <p:nvPicPr>
          <p:cNvPr id="28" name="Picture Placeholder 27" descr="Check icon">
            <a:extLst>
              <a:ext uri="{FF2B5EF4-FFF2-40B4-BE49-F238E27FC236}">
                <a16:creationId xmlns:a16="http://schemas.microsoft.com/office/drawing/2014/main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2708434"/>
            <a:ext cx="720000" cy="720000"/>
          </a:xfrm>
        </p:spPr>
      </p:pic>
      <p:pic>
        <p:nvPicPr>
          <p:cNvPr id="30" name="Picture Placeholder 29" descr="Check icon">
            <a:extLst>
              <a:ext uri="{FF2B5EF4-FFF2-40B4-BE49-F238E27FC236}">
                <a16:creationId xmlns:a16="http://schemas.microsoft.com/office/drawing/2014/main" id="{3CFFE792-5644-4DB8-9A25-D855F9B155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3483770"/>
            <a:ext cx="720000" cy="719999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A22FC4-1B49-46F9-A55E-33AACF2DEBBB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2072475" y="3638054"/>
            <a:ext cx="4057961" cy="472239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A80E0D18-9ED0-4449-BE73-35CBF01D1A4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4259105"/>
            <a:ext cx="720000" cy="719999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3C06E93-5E4C-46CA-9FB4-1640A2DC174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2072475" y="4433825"/>
            <a:ext cx="4057961" cy="402241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73385" y="2395266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Placeholder 11" descr="Two men near laptop ">
            <a:extLst>
              <a:ext uri="{FF2B5EF4-FFF2-40B4-BE49-F238E27FC236}">
                <a16:creationId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"/>
            <a:ext cx="6256751" cy="685799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6226175" y="1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7472818" y="2860146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Lorem ipsum dolor sit amet, consectetur</a:t>
            </a:r>
          </a:p>
        </p:txBody>
      </p:sp>
      <p:pic>
        <p:nvPicPr>
          <p:cNvPr id="9" name="Picture Placeholder 27" descr="Check mark">
            <a:extLst>
              <a:ext uri="{FF2B5EF4-FFF2-40B4-BE49-F238E27FC236}">
                <a16:creationId xmlns:a16="http://schemas.microsoft.com/office/drawing/2014/main" id="{9FC370A7-FF9A-42B0-9C14-95C57A9BC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2803684"/>
            <a:ext cx="720000" cy="720000"/>
          </a:xfrm>
          <a:prstGeom prst="rect">
            <a:avLst/>
          </a:prstGeom>
        </p:spPr>
      </p:pic>
      <p:pic>
        <p:nvPicPr>
          <p:cNvPr id="10" name="Picture Placeholder 29" descr="Check mark">
            <a:extLst>
              <a:ext uri="{FF2B5EF4-FFF2-40B4-BE49-F238E27FC236}">
                <a16:creationId xmlns:a16="http://schemas.microsoft.com/office/drawing/2014/main" id="{1630545B-ED3D-48DD-8CD5-CB200AA2D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3693320"/>
            <a:ext cx="720000" cy="719999"/>
          </a:xfrm>
          <a:prstGeom prst="rect">
            <a:avLst/>
          </a:prstGeom>
        </p:spPr>
      </p:pic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7472817" y="3794464"/>
            <a:ext cx="3307960" cy="740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Etiam aliquet eu </a:t>
            </a:r>
            <a:b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mi quis lacinia </a:t>
            </a:r>
          </a:p>
        </p:txBody>
      </p:sp>
      <p:pic>
        <p:nvPicPr>
          <p:cNvPr id="12" name="Picture Placeholder 31" descr="Check mark">
            <a:extLst>
              <a:ext uri="{FF2B5EF4-FFF2-40B4-BE49-F238E27FC236}">
                <a16:creationId xmlns:a16="http://schemas.microsoft.com/office/drawing/2014/main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4621055"/>
            <a:ext cx="720000" cy="719999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7472816" y="4704536"/>
            <a:ext cx="3098931" cy="1092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Suspendisse sit amet ipsum finibus justo</a:t>
            </a: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6892776" y="2384428"/>
            <a:ext cx="241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354" y="1279525"/>
            <a:ext cx="442122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SPECIALIZED OFFERINGS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Handshake">
            <a:extLst>
              <a:ext uri="{FF2B5EF4-FFF2-40B4-BE49-F238E27FC236}">
                <a16:creationId xmlns:a16="http://schemas.microsoft.com/office/drawing/2014/main" id="{2F5DB649-A4D3-4E21-BA31-0C84C9B36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12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61648"/>
            <a:ext cx="10515600" cy="1325563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949" y="2130341"/>
            <a:ext cx="3789362" cy="823912"/>
          </a:xfrm>
        </p:spPr>
        <p:txBody>
          <a:bodyPr>
            <a:normAutofit/>
          </a:bodyPr>
          <a:lstStyle/>
          <a:p>
            <a:r>
              <a:rPr lang="en-US" sz="2000" dirty="0"/>
              <a:t>General</a:t>
            </a:r>
            <a:br>
              <a:rPr lang="en-US" sz="2000" dirty="0"/>
            </a:br>
            <a:r>
              <a:rPr lang="en-US" sz="2000" dirty="0"/>
              <a:t>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373" y="3434047"/>
            <a:ext cx="3132000" cy="275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Integer convallis suscipit ante eu varius. Morbi a purus dolor.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2950" y="2130341"/>
            <a:ext cx="4745038" cy="823912"/>
          </a:xfrm>
        </p:spPr>
        <p:txBody>
          <a:bodyPr>
            <a:normAutofit/>
          </a:bodyPr>
          <a:lstStyle/>
          <a:p>
            <a:r>
              <a:rPr lang="en-US" sz="2000" dirty="0"/>
              <a:t>Cultivate</a:t>
            </a:r>
            <a:br>
              <a:rPr lang="en-US" sz="2000" dirty="0"/>
            </a:br>
            <a:r>
              <a:rPr lang="en-US" sz="2000" dirty="0"/>
              <a:t>Referral 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3711" y="3434047"/>
            <a:ext cx="3361615" cy="275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Integer convallis suscipit ante eu varius. Morbi a purus dolor. Suspendisse sit amet ipsum finibus justo viverra blandit.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congue quis tortor eget sodales. Nulla a erat eget nunc hendrerit ultrices eu.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37103"/>
            <a:ext cx="374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93FB3A3-CCE4-43B1-B396-B8819D20B354}"/>
              </a:ext>
            </a:extLst>
          </p:cNvPr>
          <p:cNvSpPr txBox="1">
            <a:spLocks/>
          </p:cNvSpPr>
          <p:nvPr/>
        </p:nvSpPr>
        <p:spPr>
          <a:xfrm>
            <a:off x="8568793" y="2133184"/>
            <a:ext cx="342969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Become</a:t>
            </a:r>
            <a:br>
              <a:rPr lang="en-US" sz="2000" dirty="0"/>
            </a:br>
            <a:r>
              <a:rPr lang="en-US" sz="2000" dirty="0"/>
              <a:t>an Expert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7423A2D-9BA5-4783-9D7D-85F493300696}"/>
              </a:ext>
            </a:extLst>
          </p:cNvPr>
          <p:cNvSpPr txBox="1">
            <a:spLocks/>
          </p:cNvSpPr>
          <p:nvPr/>
        </p:nvSpPr>
        <p:spPr>
          <a:xfrm>
            <a:off x="8552751" y="3436890"/>
            <a:ext cx="3132000" cy="275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Integer convallis suscipit ante eu varius. Morbi a purus dolor. 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42535" y="1337304"/>
            <a:ext cx="3708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7CEA469E-1569-405A-8AC4-983D41DB6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997887"/>
              </p:ext>
            </p:extLst>
          </p:nvPr>
        </p:nvGraphicFramePr>
        <p:xfrm>
          <a:off x="1770185" y="1702055"/>
          <a:ext cx="85025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863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3 YEAR SALES</a:t>
                      </a:r>
                      <a:r>
                        <a:rPr sz="1400" b="1" spc="-5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SUMMARY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YR1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YR2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YR3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3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</a:t>
                      </a:r>
                      <a:r>
                        <a:rPr sz="1200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Sales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$400,000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$500,000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 Cogs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$212,000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$222,600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$233,730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NET</a:t>
                      </a:r>
                      <a:r>
                        <a:rPr sz="1200" b="1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PROFIT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490</a:t>
                      </a: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549,600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615,690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0" descr="Chart">
            <a:extLst>
              <a:ext uri="{FF2B5EF4-FFF2-40B4-BE49-F238E27FC236}">
                <a16:creationId xmlns:a16="http://schemas.microsoft.com/office/drawing/2014/main" id="{966664D9-B4E6-4F18-9AED-A2C875BEE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28723"/>
              </p:ext>
            </p:extLst>
          </p:nvPr>
        </p:nvGraphicFramePr>
        <p:xfrm>
          <a:off x="1712129" y="3429000"/>
          <a:ext cx="8752671" cy="280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210</TotalTime>
  <Words>748</Words>
  <Application>Microsoft Office PowerPoint</Application>
  <PresentationFormat>Widescreen</PresentationFormat>
  <Paragraphs>244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</vt:lpstr>
      <vt:lpstr>Calibri</vt:lpstr>
      <vt:lpstr>Gill Sans MT</vt:lpstr>
      <vt:lpstr>Lato</vt:lpstr>
      <vt:lpstr>Office Theme</vt:lpstr>
      <vt:lpstr>GENERAL SERVICES MARKETING PLAN</vt:lpstr>
      <vt:lpstr>OUR BIG IDEA</vt:lpstr>
      <vt:lpstr>EDA</vt:lpstr>
      <vt:lpstr>INDUSTRY OUTLOOK</vt:lpstr>
      <vt:lpstr>THE MARKET: Lorem ipsum dolor sit amet</vt:lpstr>
      <vt:lpstr>SERVICES WE OFFER</vt:lpstr>
      <vt:lpstr>OUR SPECIALIZED OFFERINGS</vt:lpstr>
      <vt:lpstr>BUSINESS MODEL</vt:lpstr>
      <vt:lpstr>SALES FORECAST</vt:lpstr>
      <vt:lpstr>KEY TIMELINE GOAL</vt:lpstr>
      <vt:lpstr>THE TEAM</vt:lpstr>
      <vt:lpstr>BUSINESS RATIOS</vt:lpstr>
      <vt:lpstr>MAJOR COMPETITORS</vt:lpstr>
      <vt:lpstr>REQUIRED FUNDING</vt:lpstr>
      <vt:lpstr>USE OF FUNDS: Fixed Startup Expenses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SERVICES MARKETING PLAN</dc:title>
  <dc:creator>Marie Hannestad</dc:creator>
  <cp:lastModifiedBy>Marie Hannestad</cp:lastModifiedBy>
  <cp:revision>1</cp:revision>
  <dcterms:created xsi:type="dcterms:W3CDTF">2021-09-06T09:04:19Z</dcterms:created>
  <dcterms:modified xsi:type="dcterms:W3CDTF">2021-09-06T12:34:30Z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