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24" r:id="rId3"/>
    <p:sldId id="337" r:id="rId4"/>
    <p:sldId id="335" r:id="rId5"/>
    <p:sldId id="336" r:id="rId6"/>
    <p:sldId id="339" r:id="rId7"/>
    <p:sldId id="338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9" r:id="rId17"/>
    <p:sldId id="348" r:id="rId18"/>
    <p:sldId id="350" r:id="rId19"/>
    <p:sldId id="351" r:id="rId20"/>
    <p:sldId id="352" r:id="rId21"/>
    <p:sldId id="353" r:id="rId22"/>
    <p:sldId id="354" r:id="rId23"/>
    <p:sldId id="355" r:id="rId24"/>
    <p:sldId id="35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8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17/03/2021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17/03/2021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543800" cy="1524000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IS4S706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Project Management &amp; Research Methodology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6992"/>
            <a:ext cx="7842448" cy="2141984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Research Methods – Part 2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3960B21-A53A-4ADB-A975-9244FF4B11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7" y="4581128"/>
            <a:ext cx="4355976" cy="1613325"/>
          </a:xfrm>
          <a:prstGeom prst="rect">
            <a:avLst/>
          </a:prstGeom>
        </p:spPr>
      </p:pic>
      <p:pic>
        <p:nvPicPr>
          <p:cNvPr id="9" name="Picture 8" descr="A close up of a keyboard&#10;&#10;Description automatically generated">
            <a:extLst>
              <a:ext uri="{FF2B5EF4-FFF2-40B4-BE49-F238E27FC236}">
                <a16:creationId xmlns:a16="http://schemas.microsoft.com/office/drawing/2014/main" id="{15D9D181-BBC6-4C3D-9FA6-09717F4F85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49" y="3104715"/>
            <a:ext cx="1968551" cy="147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4C3DA8-617D-4E82-8096-1889D7C6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124744"/>
            <a:ext cx="5962586" cy="57332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A58006-45F2-48A2-8B18-AAA3C7535033}"/>
              </a:ext>
            </a:extLst>
          </p:cNvPr>
          <p:cNvSpPr txBox="1">
            <a:spLocks/>
          </p:cNvSpPr>
          <p:nvPr/>
        </p:nvSpPr>
        <p:spPr>
          <a:xfrm>
            <a:off x="683568" y="332656"/>
            <a:ext cx="6781800" cy="1440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Life Cycle</a:t>
            </a:r>
            <a:br>
              <a:rPr lang="en-GB" dirty="0"/>
            </a:br>
            <a:r>
              <a:rPr lang="en-GB" sz="3600" dirty="0"/>
              <a:t>(</a:t>
            </a:r>
            <a:r>
              <a:rPr lang="en-GB" sz="3600" b="1" i="1" dirty="0">
                <a:solidFill>
                  <a:srgbClr val="C00000"/>
                </a:solidFill>
              </a:rPr>
              <a:t>&amp; Data Life Cycle</a:t>
            </a:r>
            <a:r>
              <a:rPr lang="en-GB" sz="36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1D0F4-8D47-43B8-B839-6381BAE0C3D2}"/>
              </a:ext>
            </a:extLst>
          </p:cNvPr>
          <p:cNvSpPr txBox="1"/>
          <p:nvPr/>
        </p:nvSpPr>
        <p:spPr>
          <a:xfrm>
            <a:off x="38711" y="6411216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/>
              <a:t>Soler, Ort &amp; Steckel (2016) </a:t>
            </a:r>
          </a:p>
          <a:p>
            <a:r>
              <a:rPr lang="en-GB" sz="1200" b="1" i="1" dirty="0"/>
              <a:t>An Introduction to Data Management, </a:t>
            </a:r>
            <a:r>
              <a:rPr lang="en-GB" sz="1200" b="1" i="1" dirty="0" err="1"/>
              <a:t>BEFmate</a:t>
            </a:r>
            <a:r>
              <a:rPr lang="en-GB" sz="1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78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D06A-9B66-4C42-A65B-5F3056C4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4054-96D5-4CFE-9BE8-1BF2C8F01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628800"/>
            <a:ext cx="8136904" cy="45342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(1) Information about your Data and Data Format</a:t>
            </a:r>
          </a:p>
          <a:p>
            <a:pPr lvl="1"/>
            <a:r>
              <a:rPr lang="en-GB" dirty="0"/>
              <a:t>Types of data that will be produced (e.g. experimental, observational, raw or derived, physical collections, models, images, etc.) 	</a:t>
            </a:r>
          </a:p>
          <a:p>
            <a:pPr lvl="1"/>
            <a:r>
              <a:rPr lang="en-GB" dirty="0"/>
              <a:t>Volume of data 	</a:t>
            </a:r>
          </a:p>
          <a:p>
            <a:pPr lvl="1"/>
            <a:r>
              <a:rPr lang="en-GB" dirty="0"/>
              <a:t>When, where and how the data will be acquired (e.g. methods, instruments) 	</a:t>
            </a:r>
          </a:p>
          <a:p>
            <a:pPr lvl="1"/>
            <a:r>
              <a:rPr lang="en-GB" dirty="0"/>
              <a:t>How the data will be processed (e.g. software, algorithms and workflows) 	</a:t>
            </a:r>
          </a:p>
          <a:p>
            <a:pPr lvl="1"/>
            <a:r>
              <a:rPr lang="en-GB" dirty="0"/>
              <a:t>File formats (e.g. csv, tab-delimited or naming conventions) 	</a:t>
            </a:r>
          </a:p>
          <a:p>
            <a:pPr lvl="1"/>
            <a:r>
              <a:rPr lang="en-GB" dirty="0"/>
              <a:t>Quality assurance and control procedures used 	</a:t>
            </a:r>
          </a:p>
          <a:p>
            <a:pPr lvl="1"/>
            <a:r>
              <a:rPr lang="en-GB" dirty="0"/>
              <a:t>Other sources of data (e.g. origins, relationship to one’s data and data integration plans) 	</a:t>
            </a:r>
          </a:p>
          <a:p>
            <a:pPr lvl="1"/>
            <a:r>
              <a:rPr lang="en-GB" dirty="0"/>
              <a:t>Approaches for managing data in the near-term (e.g. version control, backing up, security and protection, and responsible party) 	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CF8E9-BC22-4793-B251-6921F2D83281}"/>
              </a:ext>
            </a:extLst>
          </p:cNvPr>
          <p:cNvSpPr txBox="1"/>
          <p:nvPr/>
        </p:nvSpPr>
        <p:spPr>
          <a:xfrm>
            <a:off x="1475656" y="6525344"/>
            <a:ext cx="562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/>
              <a:t>Soler, Ort &amp; Steckel (2016) An Introduction to Data Management, </a:t>
            </a:r>
            <a:r>
              <a:rPr lang="en-GB" sz="1200" b="1" i="1" dirty="0" err="1"/>
              <a:t>BEFmate</a:t>
            </a:r>
            <a:r>
              <a:rPr lang="en-GB" sz="1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9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B586-00A9-4F9C-8777-54F335D404A0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6781800" cy="10081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Data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850D-639D-4BD8-95A2-2E5984377810}"/>
              </a:ext>
            </a:extLst>
          </p:cNvPr>
          <p:cNvSpPr txBox="1">
            <a:spLocks/>
          </p:cNvSpPr>
          <p:nvPr/>
        </p:nvSpPr>
        <p:spPr>
          <a:xfrm>
            <a:off x="827584" y="1484784"/>
            <a:ext cx="8316416" cy="475252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(2) Metadata Content and Format (Data about Your Data)</a:t>
            </a:r>
          </a:p>
          <a:p>
            <a:r>
              <a:rPr lang="en-GB" dirty="0"/>
              <a:t>Metadata that are needed 	</a:t>
            </a:r>
          </a:p>
          <a:p>
            <a:r>
              <a:rPr lang="en-GB" dirty="0"/>
              <a:t>How metadata will be created or captured (e.g. lab notebooks, auto-generated by instruments, or manually created) 	</a:t>
            </a:r>
          </a:p>
          <a:p>
            <a:r>
              <a:rPr lang="en-GB" dirty="0"/>
              <a:t>Format or standard that will be used for the metadata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(3) Policies for Access, Sharing and Re-Use</a:t>
            </a:r>
          </a:p>
          <a:p>
            <a:r>
              <a:rPr lang="en-GB" dirty="0"/>
              <a:t>Requirements for sharing (e.g. by research sponsor or host institution) 	</a:t>
            </a:r>
          </a:p>
          <a:p>
            <a:r>
              <a:rPr lang="en-GB" dirty="0"/>
              <a:t>Details of data sharing (e.g. when &amp; how one can gain access to the data</a:t>
            </a:r>
          </a:p>
          <a:p>
            <a:r>
              <a:rPr lang="en-GB" dirty="0"/>
              <a:t>Ethical and privacy issues associated with data sharing (e.g. human subject confidentiality or mobile phone locations) 	</a:t>
            </a:r>
          </a:p>
          <a:p>
            <a:r>
              <a:rPr lang="en-GB" dirty="0"/>
              <a:t>Intellectual property and copyright issues 	</a:t>
            </a:r>
          </a:p>
          <a:p>
            <a:r>
              <a:rPr lang="en-GB" dirty="0"/>
              <a:t>Intended future uses for data 	</a:t>
            </a:r>
          </a:p>
          <a:p>
            <a:r>
              <a:rPr lang="en-GB" dirty="0"/>
              <a:t>Recommendations for how the data can be cited	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EDDBF-CAFA-415E-AE73-54A265A18566}"/>
              </a:ext>
            </a:extLst>
          </p:cNvPr>
          <p:cNvSpPr txBox="1"/>
          <p:nvPr/>
        </p:nvSpPr>
        <p:spPr>
          <a:xfrm>
            <a:off x="1475656" y="6525344"/>
            <a:ext cx="562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/>
              <a:t>Soler, Ort &amp; Steckel (2016) An Introduction to Data Management, </a:t>
            </a:r>
            <a:r>
              <a:rPr lang="en-GB" sz="1200" b="1" i="1" dirty="0" err="1"/>
              <a:t>BEFmate</a:t>
            </a:r>
            <a:r>
              <a:rPr lang="en-GB" sz="1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8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0872-8044-4A70-9E3C-C681F9E687CD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6781800" cy="10081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Data Management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0AAA-68A1-4BE4-A633-A45F5FDA75AA}"/>
              </a:ext>
            </a:extLst>
          </p:cNvPr>
          <p:cNvSpPr txBox="1">
            <a:spLocks/>
          </p:cNvSpPr>
          <p:nvPr/>
        </p:nvSpPr>
        <p:spPr>
          <a:xfrm>
            <a:off x="827584" y="1484784"/>
            <a:ext cx="8316416" cy="47525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(4) Long-term Storage and Technical Data Management </a:t>
            </a:r>
          </a:p>
          <a:p>
            <a:r>
              <a:rPr lang="en-GB" dirty="0"/>
              <a:t>Identification of data that will be preserved 	</a:t>
            </a:r>
          </a:p>
          <a:p>
            <a:r>
              <a:rPr lang="en-GB" dirty="0"/>
              <a:t>Repository or data centre where the data will be preserved 	</a:t>
            </a:r>
          </a:p>
          <a:p>
            <a:r>
              <a:rPr lang="en-GB" dirty="0"/>
              <a:t>Data transformations and formats needed (e.g. data centre requirements and community standards) 	</a:t>
            </a:r>
          </a:p>
          <a:p>
            <a:r>
              <a:rPr lang="en-GB" dirty="0"/>
              <a:t>Identification of responsible parties 	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(5) Budget</a:t>
            </a:r>
          </a:p>
          <a:p>
            <a:r>
              <a:rPr lang="en-GB" dirty="0"/>
              <a:t>Anticipated costs (e.g. data preparation and documentation, hardware and software costs, personnel costs and archive costs) 	</a:t>
            </a:r>
          </a:p>
          <a:p>
            <a:r>
              <a:rPr lang="en-GB" dirty="0"/>
              <a:t>How costs will be paid (e.g. institutional support or budget line items)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(6) Responsibilities	</a:t>
            </a:r>
          </a:p>
          <a:p>
            <a:r>
              <a:rPr lang="en-GB" dirty="0"/>
              <a:t>Who is Responsible for What?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6383C-B451-43F4-9964-F987C06168F9}"/>
              </a:ext>
            </a:extLst>
          </p:cNvPr>
          <p:cNvSpPr txBox="1"/>
          <p:nvPr/>
        </p:nvSpPr>
        <p:spPr>
          <a:xfrm>
            <a:off x="1475656" y="6525344"/>
            <a:ext cx="5627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i="1" dirty="0"/>
              <a:t>Soler, Ort &amp; Steckel (2016) An Introduction to Data Management, </a:t>
            </a:r>
            <a:r>
              <a:rPr lang="en-GB" sz="1200" b="1" i="1" dirty="0" err="1"/>
              <a:t>BEFmate</a:t>
            </a:r>
            <a:r>
              <a:rPr lang="en-GB" sz="12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25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1F23-B622-490C-9A38-1AAD987F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DFF15-99D5-4CA7-97F6-455F4682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10445-FAAD-46FC-90E2-69AC1524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95" y="2271712"/>
            <a:ext cx="7317675" cy="33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5E1-F37D-4C37-BD8F-D16E4E58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Primary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05D6-56AA-41DC-A026-1921C59A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628800"/>
            <a:ext cx="7543800" cy="4320480"/>
          </a:xfrm>
        </p:spPr>
        <p:txBody>
          <a:bodyPr>
            <a:normAutofit fontScale="92500"/>
          </a:bodyPr>
          <a:lstStyle/>
          <a:p>
            <a:r>
              <a:rPr lang="en-GB" dirty="0"/>
              <a:t>The data which are collected from the field (or experiment) under the control and supervision of an investigator</a:t>
            </a:r>
          </a:p>
          <a:p>
            <a:r>
              <a:rPr lang="en-GB" dirty="0"/>
              <a:t>Primary data means original data that has been collected specially for the purpose in mind</a:t>
            </a:r>
          </a:p>
          <a:p>
            <a:r>
              <a:rPr lang="en-GB" dirty="0"/>
              <a:t>This type of data are generally afresh and collected for the first time</a:t>
            </a:r>
          </a:p>
          <a:p>
            <a:r>
              <a:rPr lang="en-GB" dirty="0"/>
              <a:t>It is useful for current studies as well as for future studies</a:t>
            </a:r>
          </a:p>
          <a:p>
            <a:r>
              <a:rPr lang="en-GB" dirty="0"/>
              <a:t>For example: your own questionnaire.</a:t>
            </a:r>
          </a:p>
          <a:p>
            <a:r>
              <a:rPr lang="en-GB" dirty="0"/>
              <a:t>For example: your own software (results, timings, efficiency, improvements, etc.).</a:t>
            </a:r>
          </a:p>
        </p:txBody>
      </p:sp>
    </p:spTree>
    <p:extLst>
      <p:ext uri="{BB962C8B-B14F-4D97-AF65-F5344CB8AC3E}">
        <p14:creationId xmlns:p14="http://schemas.microsoft.com/office/powerpoint/2010/main" val="59202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8D32-6D39-4915-B6B3-2E94802B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22448"/>
            <a:ext cx="6781800" cy="1600200"/>
          </a:xfrm>
        </p:spPr>
        <p:txBody>
          <a:bodyPr/>
          <a:lstStyle/>
          <a:p>
            <a:r>
              <a:rPr lang="en-GB" dirty="0"/>
              <a:t>Primary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9D205-AD69-436F-A544-C8386E3F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895475"/>
            <a:ext cx="85820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1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D3A1-F493-4AF6-ACB1-9D364DA16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E830-22FA-460F-B500-8BD7BFCD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gathered and recorded by someone else prior to and for a purpose other than the current project</a:t>
            </a:r>
          </a:p>
          <a:p>
            <a:r>
              <a:rPr lang="en-GB" dirty="0"/>
              <a:t>It involves less cost, time and effort</a:t>
            </a:r>
          </a:p>
          <a:p>
            <a:r>
              <a:rPr lang="en-GB" dirty="0"/>
              <a:t>Secondary data is data that is being re-used. Usually in a different context.</a:t>
            </a:r>
          </a:p>
          <a:p>
            <a:r>
              <a:rPr lang="en-GB" dirty="0"/>
              <a:t>For example: data from a book </a:t>
            </a:r>
          </a:p>
          <a:p>
            <a:r>
              <a:rPr lang="en-GB" dirty="0"/>
              <a:t>For example: Published Datasets (e.g. crime data, census data, “standard” test research datasets).</a:t>
            </a:r>
          </a:p>
        </p:txBody>
      </p:sp>
    </p:spTree>
    <p:extLst>
      <p:ext uri="{BB962C8B-B14F-4D97-AF65-F5344CB8AC3E}">
        <p14:creationId xmlns:p14="http://schemas.microsoft.com/office/powerpoint/2010/main" val="7971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5EDF-D90E-4902-B8F1-944400281F7E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6781800" cy="1600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Secondary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E492-EB88-4235-93B5-E35034EA64D2}"/>
              </a:ext>
            </a:extLst>
          </p:cNvPr>
          <p:cNvSpPr txBox="1">
            <a:spLocks/>
          </p:cNvSpPr>
          <p:nvPr/>
        </p:nvSpPr>
        <p:spPr>
          <a:xfrm>
            <a:off x="755576" y="2132856"/>
            <a:ext cx="7543800" cy="3886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/>
              <a:t>Make sure you know what is already available (no point re-inventing the wheel), affordable, and accessible.</a:t>
            </a:r>
          </a:p>
          <a:p>
            <a:pPr lvl="1"/>
            <a:r>
              <a:rPr lang="en-GB" sz="2800" dirty="0"/>
              <a:t>From Literature &amp; Case Studies</a:t>
            </a:r>
          </a:p>
        </p:txBody>
      </p:sp>
    </p:spTree>
    <p:extLst>
      <p:ext uri="{BB962C8B-B14F-4D97-AF65-F5344CB8AC3E}">
        <p14:creationId xmlns:p14="http://schemas.microsoft.com/office/powerpoint/2010/main" val="370928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63C8-510F-450B-9C8C-8EE1B77F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Quantitative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3E43-6F27-4033-9422-C04D954A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492896"/>
            <a:ext cx="7543800" cy="3526160"/>
          </a:xfrm>
        </p:spPr>
        <p:txBody>
          <a:bodyPr/>
          <a:lstStyle/>
          <a:p>
            <a:r>
              <a:rPr lang="en-US" altLang="en-US" u="sng" dirty="0">
                <a:solidFill>
                  <a:schemeClr val="tx1"/>
                </a:solidFill>
              </a:rPr>
              <a:t>Experiment</a:t>
            </a:r>
            <a:r>
              <a:rPr lang="en-US" altLang="en-US" dirty="0">
                <a:solidFill>
                  <a:schemeClr val="tx1"/>
                </a:solidFill>
              </a:rPr>
              <a:t>: Research situation with at least one independent variable, which is manipulated by the researcher</a:t>
            </a:r>
          </a:p>
          <a:p>
            <a:r>
              <a:rPr lang="en-US" altLang="en-US" u="sng" dirty="0"/>
              <a:t>Independent Variable</a:t>
            </a:r>
            <a:r>
              <a:rPr lang="en-US" altLang="en-US" dirty="0"/>
              <a:t>: The variable in the study under consideration. The cause for the outcome for the study.</a:t>
            </a:r>
          </a:p>
          <a:p>
            <a:r>
              <a:rPr lang="en-US" altLang="en-US" u="sng" dirty="0"/>
              <a:t>Dependent Variable</a:t>
            </a:r>
            <a:r>
              <a:rPr lang="en-US" altLang="en-US" dirty="0"/>
              <a:t>: The variable being affected by the independent variable. The effect of the study.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04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231-E497-4E72-8EB4-1049FD3F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16" y="404664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Research Methods:</a:t>
            </a:r>
            <a:br>
              <a:rPr lang="en-GB" dirty="0"/>
            </a:br>
            <a:r>
              <a:rPr lang="en-GB" dirty="0"/>
              <a:t>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26B4-FF4C-456D-9040-C3C639E5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204864"/>
            <a:ext cx="8208912" cy="4176464"/>
          </a:xfrm>
        </p:spPr>
        <p:txBody>
          <a:bodyPr>
            <a:normAutofit fontScale="92500"/>
          </a:bodyPr>
          <a:lstStyle/>
          <a:p>
            <a:r>
              <a:rPr lang="en-GB" b="1" i="1" dirty="0">
                <a:solidFill>
                  <a:schemeClr val="accent1"/>
                </a:solidFill>
              </a:rPr>
              <a:t>HOMEWORK EXERCISE:</a:t>
            </a:r>
          </a:p>
          <a:p>
            <a:pPr lvl="1"/>
            <a:r>
              <a:rPr lang="en-GB" dirty="0"/>
              <a:t>Prepare a (Very Draft) Research Proposal …</a:t>
            </a:r>
          </a:p>
          <a:p>
            <a:pPr lvl="1"/>
            <a:r>
              <a:rPr lang="en-GB" dirty="0"/>
              <a:t>Identify Subject Area; Topic; Some Possible Research Questions 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FindIT</a:t>
            </a:r>
            <a:r>
              <a:rPr lang="en-GB" dirty="0"/>
              <a:t> Resources for Literature Identification (&amp; Review)</a:t>
            </a:r>
          </a:p>
          <a:p>
            <a:pPr lvl="1"/>
            <a:r>
              <a:rPr lang="en-GB" dirty="0"/>
              <a:t>Use SAGE Research Methods to identify resources &amp; strategies in your project domain (e.g. Research Designs)</a:t>
            </a:r>
          </a:p>
          <a:p>
            <a:pPr lvl="1"/>
            <a:r>
              <a:rPr lang="en-GB" dirty="0"/>
              <a:t>Develop a HYPOTHESIS</a:t>
            </a:r>
          </a:p>
          <a:p>
            <a:pPr lvl="1"/>
            <a:r>
              <a:rPr lang="en-GB" dirty="0"/>
              <a:t>… Put some meat on the bones by suggesting / developing a methodology (i.e. your Research Design).</a:t>
            </a:r>
          </a:p>
          <a:p>
            <a:pPr lvl="1"/>
            <a:r>
              <a:rPr lang="en-GB" dirty="0"/>
              <a:t>… and a proposal for your data collection and analysis strategies.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9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B1B4-02BD-4397-BC8D-1250FABD0C2E}"/>
              </a:ext>
            </a:extLst>
          </p:cNvPr>
          <p:cNvSpPr txBox="1">
            <a:spLocks/>
          </p:cNvSpPr>
          <p:nvPr/>
        </p:nvSpPr>
        <p:spPr>
          <a:xfrm>
            <a:off x="755576" y="838944"/>
            <a:ext cx="6781800" cy="12379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/>
              <a:t>Quantitative Methods:</a:t>
            </a:r>
          </a:p>
          <a:p>
            <a:r>
              <a:rPr lang="en-GB" sz="4800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E54A-560B-4ED2-BC7F-229EB10DFDCB}"/>
              </a:ext>
            </a:extLst>
          </p:cNvPr>
          <p:cNvSpPr txBox="1">
            <a:spLocks/>
          </p:cNvSpPr>
          <p:nvPr/>
        </p:nvSpPr>
        <p:spPr>
          <a:xfrm>
            <a:off x="755576" y="2492896"/>
            <a:ext cx="7920880" cy="352616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Data should not be contaminated by poor measurement or </a:t>
            </a:r>
            <a:r>
              <a:rPr lang="en-US" altLang="en-US" dirty="0">
                <a:solidFill>
                  <a:srgbClr val="C00000"/>
                </a:solidFill>
              </a:rPr>
              <a:t>errors in procedure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Eliminate </a:t>
            </a:r>
            <a:r>
              <a:rPr lang="en-US" altLang="en-US" dirty="0">
                <a:solidFill>
                  <a:srgbClr val="C00000"/>
                </a:solidFill>
              </a:rPr>
              <a:t>confounding variables </a:t>
            </a:r>
            <a:r>
              <a:rPr lang="en-US" altLang="en-US" dirty="0"/>
              <a:t>from study or </a:t>
            </a:r>
            <a:r>
              <a:rPr lang="en-US" altLang="en-US" dirty="0" err="1"/>
              <a:t>minimise</a:t>
            </a:r>
            <a:r>
              <a:rPr lang="en-US" altLang="en-US" dirty="0"/>
              <a:t> effects on variables.</a:t>
            </a:r>
          </a:p>
          <a:p>
            <a:r>
              <a:rPr lang="en-US" altLang="en-US" dirty="0"/>
              <a:t>Representative: Does your sample represent the population you are studying? Must use random sample techniques.</a:t>
            </a:r>
          </a:p>
          <a:p>
            <a:pPr lvl="1"/>
            <a:r>
              <a:rPr lang="en-US" altLang="en-US" sz="1800" dirty="0"/>
              <a:t>Sampling </a:t>
            </a:r>
            <a:r>
              <a:rPr lang="en-US" altLang="en-US" sz="1800" b="1" u="sng" dirty="0"/>
              <a:t>is</a:t>
            </a:r>
            <a:r>
              <a:rPr lang="en-US" altLang="en-US" sz="1800" dirty="0"/>
              <a:t> the problem of accurately acquiring the necessary data in order to form a representative view of the problem.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84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F2FA-55A9-4FF7-98C3-8887F005D1B0}"/>
              </a:ext>
            </a:extLst>
          </p:cNvPr>
          <p:cNvSpPr txBox="1">
            <a:spLocks/>
          </p:cNvSpPr>
          <p:nvPr/>
        </p:nvSpPr>
        <p:spPr>
          <a:xfrm>
            <a:off x="755576" y="838944"/>
            <a:ext cx="6781800" cy="123792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dirty="0"/>
              <a:t>Quantitative Methods:</a:t>
            </a:r>
          </a:p>
          <a:p>
            <a:r>
              <a:rPr lang="en-GB" sz="4800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DF78-4DAE-4810-A6C0-26FA9021B1EE}"/>
              </a:ext>
            </a:extLst>
          </p:cNvPr>
          <p:cNvSpPr txBox="1">
            <a:spLocks/>
          </p:cNvSpPr>
          <p:nvPr/>
        </p:nvSpPr>
        <p:spPr>
          <a:xfrm>
            <a:off x="827584" y="2076872"/>
            <a:ext cx="8388424" cy="352616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Requirements:</a:t>
            </a: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dirty="0"/>
              <a:t>Freedom from Bias</a:t>
            </a:r>
          </a:p>
          <a:p>
            <a:pPr lvl="1"/>
            <a:r>
              <a:rPr lang="en-US" altLang="en-US" sz="1800" dirty="0"/>
              <a:t>When observations </a:t>
            </a:r>
            <a:r>
              <a:rPr lang="en-US" altLang="en-US" sz="1800" dirty="0" err="1"/>
              <a:t>favour</a:t>
            </a:r>
            <a:r>
              <a:rPr lang="en-US" altLang="en-US" sz="1800" dirty="0"/>
              <a:t> some individuals in the population over others. </a:t>
            </a:r>
          </a:p>
          <a:p>
            <a:pPr>
              <a:buNone/>
            </a:pPr>
            <a:r>
              <a:rPr lang="en-US" altLang="en-US" dirty="0">
                <a:solidFill>
                  <a:srgbClr val="C00000"/>
                </a:solidFill>
              </a:rPr>
              <a:t>2.  </a:t>
            </a:r>
            <a:r>
              <a:rPr lang="en-US" altLang="en-US" dirty="0"/>
              <a:t>Freedom from Confounding</a:t>
            </a:r>
          </a:p>
          <a:p>
            <a:pPr lvl="1"/>
            <a:r>
              <a:rPr lang="en-US" altLang="en-US" sz="1600" dirty="0"/>
              <a:t>When the effects of two or more variables cannot be separated.</a:t>
            </a:r>
          </a:p>
          <a:p>
            <a:pPr>
              <a:buNone/>
            </a:pPr>
            <a:r>
              <a:rPr lang="en-US" altLang="en-US" dirty="0">
                <a:solidFill>
                  <a:srgbClr val="C00000"/>
                </a:solidFill>
              </a:rPr>
              <a:t>3.  </a:t>
            </a:r>
            <a:r>
              <a:rPr lang="en-US" altLang="en-US" dirty="0"/>
              <a:t>Control of Extraneous Variables</a:t>
            </a:r>
          </a:p>
          <a:p>
            <a:pPr lvl="1"/>
            <a:r>
              <a:rPr lang="en-US" altLang="en-US" sz="1600" dirty="0"/>
              <a:t>Any variable that has an effect on the dependent variable.</a:t>
            </a:r>
          </a:p>
          <a:p>
            <a:pPr marL="457200" indent="-457200">
              <a:buAutoNum type="arabicPeriod" startAt="4"/>
            </a:pPr>
            <a:r>
              <a:rPr lang="en-US" altLang="en-US" dirty="0"/>
              <a:t>Statistical Precision to Test Hypothesis</a:t>
            </a:r>
          </a:p>
          <a:p>
            <a:pPr marL="457200" indent="-457200">
              <a:buAutoNum type="arabicPeriod" startAt="4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Need to identify &amp; </a:t>
            </a:r>
            <a:r>
              <a:rPr lang="en-US" altLang="en-US" dirty="0" err="1"/>
              <a:t>minimise</a:t>
            </a:r>
            <a:r>
              <a:rPr lang="en-US" altLang="en-US" dirty="0"/>
              <a:t> some variables.</a:t>
            </a:r>
          </a:p>
        </p:txBody>
      </p:sp>
    </p:spTree>
    <p:extLst>
      <p:ext uri="{BB962C8B-B14F-4D97-AF65-F5344CB8AC3E}">
        <p14:creationId xmlns:p14="http://schemas.microsoft.com/office/powerpoint/2010/main" val="1004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7EB-E4B2-4CA3-8F70-94591A7B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848872" cy="936104"/>
          </a:xfrm>
        </p:spPr>
        <p:txBody>
          <a:bodyPr>
            <a:normAutofit fontScale="90000"/>
          </a:bodyPr>
          <a:lstStyle/>
          <a:p>
            <a:r>
              <a:rPr lang="en-GB" dirty="0"/>
              <a:t>Precision versus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9244-2EDE-47A8-AB48-38A5D7E8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56792"/>
            <a:ext cx="7543800" cy="1296144"/>
          </a:xfrm>
        </p:spPr>
        <p:txBody>
          <a:bodyPr/>
          <a:lstStyle/>
          <a:p>
            <a:r>
              <a:rPr lang="en-US" altLang="en-US" dirty="0"/>
              <a:t>"Precise" means sharply defined or measured. </a:t>
            </a:r>
          </a:p>
          <a:p>
            <a:r>
              <a:rPr lang="en-US" altLang="en-US" dirty="0"/>
              <a:t>"Accurate" means truthful or correct.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D4027B0C-0241-4675-AD8C-DEB8BB60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08" y="2429063"/>
            <a:ext cx="4611335" cy="345750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F16D5D5C-EAE4-4B5E-8B57-9318F8ABA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356" y="3540250"/>
            <a:ext cx="120045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 b="1" dirty="0">
                <a:latin typeface="Comic Sans MS" panose="030F0702030302020204" pitchFamily="66" charset="0"/>
              </a:rPr>
              <a:t>Accurate</a:t>
            </a:r>
          </a:p>
          <a:p>
            <a:pPr algn="r"/>
            <a:r>
              <a:rPr lang="en-US" altLang="en-US" sz="1200" b="1" dirty="0">
                <a:latin typeface="Comic Sans MS" panose="030F0702030302020204" pitchFamily="66" charset="0"/>
              </a:rPr>
              <a:t>Not precise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397299A-9F05-4955-8894-298EB8E7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227" y="5070375"/>
            <a:ext cx="1715796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US" altLang="en-US" sz="1200" b="1" dirty="0">
                <a:latin typeface="Comic Sans MS" panose="030F0702030302020204" pitchFamily="66" charset="0"/>
              </a:rPr>
              <a:t>Neither accurate</a:t>
            </a:r>
          </a:p>
          <a:p>
            <a:pPr algn="r"/>
            <a:r>
              <a:rPr lang="en-US" altLang="en-US" sz="1200" b="1" dirty="0">
                <a:latin typeface="Comic Sans MS" panose="030F0702030302020204" pitchFamily="66" charset="0"/>
              </a:rPr>
              <a:t>nor precise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786A1DD-80D9-40CC-9562-BE5EEC05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172" y="5013176"/>
            <a:ext cx="13452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latin typeface="Comic Sans MS" panose="030F0702030302020204" pitchFamily="66" charset="0"/>
              </a:rPr>
              <a:t>Not accurate</a:t>
            </a:r>
          </a:p>
          <a:p>
            <a:r>
              <a:rPr lang="en-US" altLang="en-US" sz="1200" b="1" dirty="0">
                <a:latin typeface="Comic Sans MS" panose="030F0702030302020204" pitchFamily="66" charset="0"/>
              </a:rPr>
              <a:t>But precise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AC676E3-BA68-4AA9-BB3F-03755BDA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515909"/>
            <a:ext cx="1534029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latin typeface="Comic Sans MS" panose="030F0702030302020204" pitchFamily="66" charset="0"/>
              </a:rPr>
              <a:t>Both Accurate</a:t>
            </a:r>
          </a:p>
          <a:p>
            <a:r>
              <a:rPr lang="en-US" altLang="en-US" sz="1200" b="1" dirty="0">
                <a:latin typeface="Comic Sans MS" panose="030F0702030302020204" pitchFamily="66" charset="0"/>
              </a:rPr>
              <a:t>and Precise</a:t>
            </a:r>
          </a:p>
        </p:txBody>
      </p:sp>
    </p:spTree>
    <p:extLst>
      <p:ext uri="{BB962C8B-B14F-4D97-AF65-F5344CB8AC3E}">
        <p14:creationId xmlns:p14="http://schemas.microsoft.com/office/powerpoint/2010/main" val="37056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AB43-8D0C-45F0-A586-0937E918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296144"/>
          </a:xfrm>
        </p:spPr>
        <p:txBody>
          <a:bodyPr/>
          <a:lstStyle/>
          <a:p>
            <a:r>
              <a:rPr lang="en-GB" dirty="0"/>
              <a:t>Data Collection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D88E-9F8B-43FC-A6EC-A07AEB0B8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 the objectives of the survey </a:t>
            </a:r>
          </a:p>
          <a:p>
            <a:r>
              <a:rPr lang="en-US" altLang="en-US" dirty="0"/>
              <a:t>Define the target population </a:t>
            </a:r>
          </a:p>
          <a:p>
            <a:r>
              <a:rPr lang="en-US" altLang="en-US" dirty="0"/>
              <a:t>Define the data to be collected </a:t>
            </a:r>
          </a:p>
          <a:p>
            <a:r>
              <a:rPr lang="en-US" altLang="en-US" dirty="0"/>
              <a:t>Define the variables to be determined </a:t>
            </a:r>
          </a:p>
          <a:p>
            <a:r>
              <a:rPr lang="en-US" altLang="en-US" dirty="0"/>
              <a:t>Define the required precision &amp; accuracy </a:t>
            </a:r>
          </a:p>
          <a:p>
            <a:r>
              <a:rPr lang="en-US" altLang="en-US" dirty="0"/>
              <a:t>Define the measurement `instrument' </a:t>
            </a:r>
          </a:p>
          <a:p>
            <a:r>
              <a:rPr lang="en-US" altLang="en-US" dirty="0"/>
              <a:t>Define the sample size &amp; sampling method, then select the sample.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763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A137-F525-4C0C-AF27-D4D2BDA0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136904" cy="1600200"/>
          </a:xfrm>
        </p:spPr>
        <p:txBody>
          <a:bodyPr>
            <a:normAutofit fontScale="90000"/>
          </a:bodyPr>
          <a:lstStyle/>
          <a:p>
            <a:r>
              <a:rPr lang="en-GB" dirty="0"/>
              <a:t>Data Analysis, Processing &amp;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AD6F3-A815-4DE6-B185-C23001175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Bottom Line … No Getting Away from Statistics!</a:t>
            </a:r>
          </a:p>
          <a:p>
            <a:r>
              <a:rPr lang="en-GB" dirty="0"/>
              <a:t>Analysis &amp; </a:t>
            </a:r>
            <a:r>
              <a:rPr lang="en-GB"/>
              <a:t>processing will </a:t>
            </a:r>
            <a:r>
              <a:rPr lang="en-GB" dirty="0"/>
              <a:t>vary from Project to Project.</a:t>
            </a:r>
          </a:p>
          <a:p>
            <a:r>
              <a:rPr lang="en-GB" dirty="0"/>
              <a:t>Visualisation … Some good techniques are applicable to every project.</a:t>
            </a:r>
          </a:p>
          <a:p>
            <a:r>
              <a:rPr lang="en-GB" dirty="0"/>
              <a:t>T.B.C….</a:t>
            </a:r>
          </a:p>
        </p:txBody>
      </p:sp>
    </p:spTree>
    <p:extLst>
      <p:ext uri="{BB962C8B-B14F-4D97-AF65-F5344CB8AC3E}">
        <p14:creationId xmlns:p14="http://schemas.microsoft.com/office/powerpoint/2010/main" val="36352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5BAB34-CA73-4005-9F70-9373C4B7E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132856"/>
            <a:ext cx="6003205" cy="40233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EDD75D0-6622-4A9A-BE02-243FA7267115}"/>
              </a:ext>
            </a:extLst>
          </p:cNvPr>
          <p:cNvSpPr txBox="1">
            <a:spLocks/>
          </p:cNvSpPr>
          <p:nvPr/>
        </p:nvSpPr>
        <p:spPr>
          <a:xfrm>
            <a:off x="767816" y="404664"/>
            <a:ext cx="6781800" cy="1600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Methods:</a:t>
            </a:r>
            <a:br>
              <a:rPr lang="en-GB" dirty="0"/>
            </a:br>
            <a:r>
              <a:rPr lang="en-GB" dirty="0"/>
              <a:t>Last Time…</a:t>
            </a:r>
          </a:p>
        </p:txBody>
      </p:sp>
    </p:spTree>
    <p:extLst>
      <p:ext uri="{BB962C8B-B14F-4D97-AF65-F5344CB8AC3E}">
        <p14:creationId xmlns:p14="http://schemas.microsoft.com/office/powerpoint/2010/main" val="307652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8C51-B55C-4C06-9BDA-ABC22838907C}"/>
              </a:ext>
            </a:extLst>
          </p:cNvPr>
          <p:cNvSpPr txBox="1">
            <a:spLocks/>
          </p:cNvSpPr>
          <p:nvPr/>
        </p:nvSpPr>
        <p:spPr>
          <a:xfrm>
            <a:off x="767816" y="404664"/>
            <a:ext cx="6781800" cy="16002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Methods:</a:t>
            </a:r>
            <a:br>
              <a:rPr lang="en-GB" dirty="0"/>
            </a:br>
            <a:r>
              <a:rPr lang="en-GB" dirty="0"/>
              <a:t>Last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F3A9-9537-43D8-AD48-03D8CBB87FDB}"/>
              </a:ext>
            </a:extLst>
          </p:cNvPr>
          <p:cNvSpPr txBox="1">
            <a:spLocks/>
          </p:cNvSpPr>
          <p:nvPr/>
        </p:nvSpPr>
        <p:spPr>
          <a:xfrm>
            <a:off x="755576" y="2204864"/>
            <a:ext cx="8208912" cy="4176464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>
                <a:solidFill>
                  <a:schemeClr val="accent1"/>
                </a:solidFill>
              </a:rPr>
              <a:t>HOMEWORK EXERCISE:</a:t>
            </a:r>
          </a:p>
          <a:p>
            <a:pPr lvl="1"/>
            <a:r>
              <a:rPr lang="en-GB" dirty="0"/>
              <a:t>Is What You Are Proposing FEASIBLE?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At this stage ….</a:t>
            </a:r>
          </a:p>
          <a:p>
            <a:pPr lvl="2"/>
            <a:r>
              <a:rPr lang="en-GB" dirty="0"/>
              <a:t>Probably </a:t>
            </a:r>
            <a:r>
              <a:rPr lang="en-GB" b="1" i="1" dirty="0">
                <a:solidFill>
                  <a:schemeClr val="accent1"/>
                </a:solidFill>
              </a:rPr>
              <a:t>Yes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Until We Dig Deeper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EFEB0-C0B9-476B-98C8-E07E26CD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8" y="3045867"/>
            <a:ext cx="4481512" cy="311943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B4BF9B-C3D4-44A1-AC11-1B7FE909E56C}"/>
              </a:ext>
            </a:extLst>
          </p:cNvPr>
          <p:cNvSpPr/>
          <p:nvPr/>
        </p:nvSpPr>
        <p:spPr>
          <a:xfrm>
            <a:off x="4861484" y="5504102"/>
            <a:ext cx="3888432" cy="21602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8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9815-65E7-4CA9-BBB5-0DBA3984D657}"/>
              </a:ext>
            </a:extLst>
          </p:cNvPr>
          <p:cNvSpPr txBox="1">
            <a:spLocks/>
          </p:cNvSpPr>
          <p:nvPr/>
        </p:nvSpPr>
        <p:spPr>
          <a:xfrm>
            <a:off x="767816" y="404664"/>
            <a:ext cx="8052656" cy="1600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Data Collection, Processing, Analysing, Visualisation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2AF6D-20A9-42C9-A0BF-E5F96A57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413" y="2852936"/>
            <a:ext cx="5491788" cy="323830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495E5F-08BD-4D79-B090-A5A02A3761F6}"/>
              </a:ext>
            </a:extLst>
          </p:cNvPr>
          <p:cNvSpPr txBox="1">
            <a:spLocks/>
          </p:cNvSpPr>
          <p:nvPr/>
        </p:nvSpPr>
        <p:spPr>
          <a:xfrm>
            <a:off x="755576" y="2276872"/>
            <a:ext cx="8208912" cy="4104456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>
                <a:solidFill>
                  <a:schemeClr val="accent1"/>
                </a:solidFill>
              </a:rPr>
              <a:t>DATA ACCESSIBILITY</a:t>
            </a:r>
          </a:p>
          <a:p>
            <a:pPr lvl="1"/>
            <a:r>
              <a:rPr lang="en-GB" b="1" dirty="0">
                <a:solidFill>
                  <a:schemeClr val="tx1"/>
                </a:solidFill>
              </a:rPr>
              <a:t>Remember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2FCF82-13B7-407F-BE63-459C5FABCD0B}"/>
              </a:ext>
            </a:extLst>
          </p:cNvPr>
          <p:cNvSpPr/>
          <p:nvPr/>
        </p:nvSpPr>
        <p:spPr>
          <a:xfrm>
            <a:off x="3779912" y="3573016"/>
            <a:ext cx="5306938" cy="100811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63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73BD-6FD5-4624-946D-36B83176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332656"/>
            <a:ext cx="6781800" cy="1440160"/>
          </a:xfrm>
        </p:spPr>
        <p:txBody>
          <a:bodyPr>
            <a:normAutofit fontScale="90000"/>
          </a:bodyPr>
          <a:lstStyle/>
          <a:p>
            <a:r>
              <a:rPr lang="en-GB" dirty="0"/>
              <a:t>Research Design</a:t>
            </a:r>
            <a:br>
              <a:rPr lang="en-GB" dirty="0"/>
            </a:br>
            <a:r>
              <a:rPr lang="en-GB" sz="3600" dirty="0"/>
              <a:t>(</a:t>
            </a:r>
            <a:r>
              <a:rPr lang="en-GB" sz="3600" b="1" i="1" dirty="0">
                <a:solidFill>
                  <a:srgbClr val="C00000"/>
                </a:solidFill>
              </a:rPr>
              <a:t>with a Focus on Data Issues</a:t>
            </a:r>
            <a:r>
              <a:rPr lang="en-GB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2529-F5EC-4127-8501-ECC041DAE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7920880" cy="4320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Identify the problem to be studied</a:t>
            </a:r>
          </a:p>
          <a:p>
            <a:pPr lvl="1"/>
            <a:r>
              <a:rPr lang="en-US" dirty="0"/>
              <a:t>Transform problem into a testable hypothesis or hypotheses</a:t>
            </a:r>
          </a:p>
          <a:p>
            <a:pPr lvl="1"/>
            <a:r>
              <a:rPr lang="en-US" dirty="0"/>
              <a:t>An idea that will be tested through systematic investigation</a:t>
            </a:r>
          </a:p>
          <a:p>
            <a:r>
              <a:rPr lang="en-US" dirty="0"/>
              <a:t>Identify the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(population) you need to examine in order to test your hypothesis / hypotheses</a:t>
            </a:r>
          </a:p>
          <a:p>
            <a:r>
              <a:rPr lang="en-US" dirty="0"/>
              <a:t>Identify the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(sample) you can reasonably access to gather data</a:t>
            </a:r>
          </a:p>
          <a:p>
            <a:r>
              <a:rPr lang="en-US" dirty="0"/>
              <a:t>Determine the appropriate method for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collection</a:t>
            </a:r>
          </a:p>
          <a:p>
            <a:r>
              <a:rPr lang="en-US" dirty="0"/>
              <a:t>Determine the appropriate set of instruments to collect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</a:p>
          <a:p>
            <a:r>
              <a:rPr lang="en-US" dirty="0"/>
              <a:t>Collect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</a:p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</a:p>
          <a:p>
            <a:r>
              <a:rPr lang="en-US" dirty="0"/>
              <a:t>Interpret results (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transformed into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  <a:r>
              <a:rPr lang="en-US" dirty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6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6409840-9CDA-4384-95DF-33BFAEF143BF}"/>
              </a:ext>
            </a:extLst>
          </p:cNvPr>
          <p:cNvSpPr txBox="1">
            <a:spLocks/>
          </p:cNvSpPr>
          <p:nvPr/>
        </p:nvSpPr>
        <p:spPr>
          <a:xfrm>
            <a:off x="755576" y="332656"/>
            <a:ext cx="6781800" cy="1440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Research Design</a:t>
            </a:r>
            <a:br>
              <a:rPr lang="en-GB"/>
            </a:br>
            <a:r>
              <a:rPr lang="en-GB" sz="3600"/>
              <a:t>(</a:t>
            </a:r>
            <a:r>
              <a:rPr lang="en-GB" sz="3600" b="1" i="1">
                <a:solidFill>
                  <a:srgbClr val="C00000"/>
                </a:solidFill>
              </a:rPr>
              <a:t>with a Focus on Data Issues</a:t>
            </a:r>
            <a:r>
              <a:rPr lang="en-GB" sz="3600"/>
              <a:t>)</a:t>
            </a:r>
            <a:endParaRPr lang="en-GB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3A8826-E11F-43BE-B3A1-AEBD06D714FD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7920880" cy="432048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Depends upon:</a:t>
            </a:r>
          </a:p>
          <a:p>
            <a:pPr lvl="1"/>
            <a:r>
              <a:rPr lang="en-US" b="1" dirty="0"/>
              <a:t>Type of data you want / need</a:t>
            </a:r>
          </a:p>
          <a:p>
            <a:pPr lvl="2"/>
            <a:r>
              <a:rPr lang="en-US" dirty="0"/>
              <a:t>Cross-sectional, longitudinal, trend surveys</a:t>
            </a:r>
          </a:p>
          <a:p>
            <a:pPr lvl="2"/>
            <a:r>
              <a:rPr lang="en-US" dirty="0"/>
              <a:t>Quantitative or qualitative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AD64F-25B5-44B4-9EF6-895E1A59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3501008"/>
            <a:ext cx="4897027" cy="33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B53B-DBA5-4E50-881A-0B3D83143585}"/>
              </a:ext>
            </a:extLst>
          </p:cNvPr>
          <p:cNvSpPr txBox="1">
            <a:spLocks/>
          </p:cNvSpPr>
          <p:nvPr/>
        </p:nvSpPr>
        <p:spPr>
          <a:xfrm>
            <a:off x="755576" y="332656"/>
            <a:ext cx="6781800" cy="1440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Research Design</a:t>
            </a:r>
            <a:br>
              <a:rPr lang="en-GB"/>
            </a:br>
            <a:r>
              <a:rPr lang="en-GB" sz="3600"/>
              <a:t>(</a:t>
            </a:r>
            <a:r>
              <a:rPr lang="en-GB" sz="3600" b="1" i="1">
                <a:solidFill>
                  <a:srgbClr val="C00000"/>
                </a:solidFill>
              </a:rPr>
              <a:t>with a Focus on Data Issues</a:t>
            </a:r>
            <a:r>
              <a:rPr lang="en-GB" sz="3600"/>
              <a:t>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BF566-EE7B-4E6F-98D2-A870B6FBA56E}"/>
              </a:ext>
            </a:extLst>
          </p:cNvPr>
          <p:cNvSpPr txBox="1">
            <a:spLocks/>
          </p:cNvSpPr>
          <p:nvPr/>
        </p:nvSpPr>
        <p:spPr>
          <a:xfrm>
            <a:off x="755576" y="1988840"/>
            <a:ext cx="7920880" cy="432048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Depends upon:</a:t>
            </a:r>
          </a:p>
          <a:p>
            <a:pPr lvl="1"/>
            <a:r>
              <a:rPr lang="en-US" dirty="0"/>
              <a:t>Type of data you want / need</a:t>
            </a:r>
          </a:p>
          <a:p>
            <a:pPr lvl="1"/>
            <a:r>
              <a:rPr lang="en-US" dirty="0"/>
              <a:t>Sample size</a:t>
            </a:r>
          </a:p>
          <a:p>
            <a:pPr lvl="2"/>
            <a:r>
              <a:rPr lang="en-US" dirty="0"/>
              <a:t>5, 50, 500, 5000, 5 million, ….</a:t>
            </a:r>
          </a:p>
          <a:p>
            <a:pPr lvl="1"/>
            <a:r>
              <a:rPr lang="en-US" dirty="0"/>
              <a:t>Access</a:t>
            </a:r>
          </a:p>
          <a:p>
            <a:pPr lvl="2"/>
            <a:r>
              <a:rPr lang="en-US" dirty="0"/>
              <a:t>(as before) … can you get hold of the data?</a:t>
            </a:r>
          </a:p>
          <a:p>
            <a:pPr lvl="1"/>
            <a:r>
              <a:rPr lang="en-US" dirty="0"/>
              <a:t>Location</a:t>
            </a:r>
          </a:p>
          <a:p>
            <a:pPr lvl="2"/>
            <a:r>
              <a:rPr lang="en-US" dirty="0" err="1"/>
              <a:t>Trefforest</a:t>
            </a:r>
            <a:r>
              <a:rPr lang="en-US" dirty="0"/>
              <a:t>, RCT, Wales, UK, Europe, World, …</a:t>
            </a:r>
          </a:p>
          <a:p>
            <a:pPr lvl="1"/>
            <a:r>
              <a:rPr lang="en-US" dirty="0"/>
              <a:t>Time</a:t>
            </a:r>
          </a:p>
          <a:p>
            <a:pPr lvl="2"/>
            <a:r>
              <a:rPr lang="en-US" dirty="0"/>
              <a:t>Timeline for Data Collection</a:t>
            </a:r>
          </a:p>
          <a:p>
            <a:pPr lvl="1"/>
            <a:r>
              <a:rPr lang="en-US" dirty="0"/>
              <a:t>Resources</a:t>
            </a:r>
          </a:p>
          <a:p>
            <a:pPr lvl="2"/>
            <a:r>
              <a:rPr lang="en-US" dirty="0"/>
              <a:t>Costs (Financial &amp; Time).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5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516B-9FF6-4C5C-BAE6-C101EEB88E1A}"/>
              </a:ext>
            </a:extLst>
          </p:cNvPr>
          <p:cNvSpPr txBox="1">
            <a:spLocks/>
          </p:cNvSpPr>
          <p:nvPr/>
        </p:nvSpPr>
        <p:spPr>
          <a:xfrm>
            <a:off x="755576" y="332656"/>
            <a:ext cx="6781800" cy="144016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Research Design</a:t>
            </a:r>
            <a:br>
              <a:rPr lang="en-GB" dirty="0"/>
            </a:br>
            <a:r>
              <a:rPr lang="en-GB" sz="3600" dirty="0"/>
              <a:t>(</a:t>
            </a:r>
            <a:r>
              <a:rPr lang="en-GB" sz="3600" b="1" i="1" dirty="0">
                <a:solidFill>
                  <a:srgbClr val="C00000"/>
                </a:solidFill>
              </a:rPr>
              <a:t>with a Focus on Data Issues</a:t>
            </a:r>
            <a:r>
              <a:rPr lang="en-GB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BADC-22A5-4D92-AA4A-02CAEA518EFB}"/>
              </a:ext>
            </a:extLst>
          </p:cNvPr>
          <p:cNvSpPr txBox="1">
            <a:spLocks/>
          </p:cNvSpPr>
          <p:nvPr/>
        </p:nvSpPr>
        <p:spPr>
          <a:xfrm>
            <a:off x="755576" y="1988840"/>
            <a:ext cx="7920880" cy="388843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An outline of the overall research design accounting for each objective – variables to be considered, conditions to be controlled and conditions to be eliminated.</a:t>
            </a:r>
          </a:p>
          <a:p>
            <a:r>
              <a:rPr lang="en-US" altLang="en-US" dirty="0"/>
              <a:t>Be sure to state what samples are involved, what are the sources of the data, what processes will be used to gather the data and </a:t>
            </a:r>
            <a:r>
              <a:rPr lang="en-US" altLang="en-US" dirty="0" err="1"/>
              <a:t>analyse</a:t>
            </a:r>
            <a:r>
              <a:rPr lang="en-US" altLang="en-US" dirty="0"/>
              <a:t> it, what conditions will be controlled</a:t>
            </a:r>
          </a:p>
          <a:p>
            <a:r>
              <a:rPr lang="en-US" altLang="en-US" dirty="0"/>
              <a:t>Describe how you will manage your data.</a:t>
            </a:r>
          </a:p>
          <a:p>
            <a:r>
              <a:rPr lang="en-US" altLang="en-US" dirty="0"/>
              <a:t>Describe data analysis methods.</a:t>
            </a:r>
          </a:p>
        </p:txBody>
      </p:sp>
    </p:spTree>
    <p:extLst>
      <p:ext uri="{BB962C8B-B14F-4D97-AF65-F5344CB8AC3E}">
        <p14:creationId xmlns:p14="http://schemas.microsoft.com/office/powerpoint/2010/main" val="3805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2073</TotalTime>
  <Words>1444</Words>
  <Application>Microsoft Office PowerPoint</Application>
  <PresentationFormat>On-screen Show (4:3)</PresentationFormat>
  <Paragraphs>162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Comic Sans MS</vt:lpstr>
      <vt:lpstr>NewsPrint</vt:lpstr>
      <vt:lpstr>IS4S706 Project Management &amp; Research Methodology   </vt:lpstr>
      <vt:lpstr>Research Methods: Last Time…</vt:lpstr>
      <vt:lpstr>PowerPoint Presentation</vt:lpstr>
      <vt:lpstr>PowerPoint Presentation</vt:lpstr>
      <vt:lpstr>PowerPoint Presentation</vt:lpstr>
      <vt:lpstr>Research Design (with a Focus on Data Issues)</vt:lpstr>
      <vt:lpstr>PowerPoint Presentation</vt:lpstr>
      <vt:lpstr>PowerPoint Presentation</vt:lpstr>
      <vt:lpstr>PowerPoint Presentation</vt:lpstr>
      <vt:lpstr>PowerPoint Presentation</vt:lpstr>
      <vt:lpstr>Data Management</vt:lpstr>
      <vt:lpstr>PowerPoint Presentation</vt:lpstr>
      <vt:lpstr>PowerPoint Presentation</vt:lpstr>
      <vt:lpstr>Data Collection</vt:lpstr>
      <vt:lpstr>Primary Data</vt:lpstr>
      <vt:lpstr>Primary Data</vt:lpstr>
      <vt:lpstr>Secondary Data</vt:lpstr>
      <vt:lpstr>PowerPoint Presentation</vt:lpstr>
      <vt:lpstr>Quantitative Methods</vt:lpstr>
      <vt:lpstr>PowerPoint Presentation</vt:lpstr>
      <vt:lpstr>PowerPoint Presentation</vt:lpstr>
      <vt:lpstr>Precision versus Accuracy</vt:lpstr>
      <vt:lpstr>Data Collection …</vt:lpstr>
      <vt:lpstr>Data Analysis, Processing &amp; Visualisation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238</cp:revision>
  <dcterms:created xsi:type="dcterms:W3CDTF">2015-09-27T11:09:28Z</dcterms:created>
  <dcterms:modified xsi:type="dcterms:W3CDTF">2021-03-17T09:39:02Z</dcterms:modified>
</cp:coreProperties>
</file>