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324" r:id="rId3"/>
    <p:sldId id="325" r:id="rId4"/>
    <p:sldId id="350" r:id="rId5"/>
    <p:sldId id="326" r:id="rId6"/>
    <p:sldId id="327" r:id="rId7"/>
    <p:sldId id="328" r:id="rId8"/>
    <p:sldId id="329" r:id="rId9"/>
    <p:sldId id="332" r:id="rId10"/>
    <p:sldId id="330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31" r:id="rId29"/>
    <p:sldId id="3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 – Part 3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13A15-7EA7-4D57-82A5-2F77B5D2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848" y="4684523"/>
            <a:ext cx="2606151" cy="214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E1294-21C7-43D2-96AD-BE0E1E517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069" y="2847452"/>
            <a:ext cx="2074565" cy="18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BBB0-900B-4AA8-91A1-55E23EBA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Disadvantages of Online Questionnaires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3834-F8C8-42C6-AF3B-EB8E43F8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82661"/>
            <a:ext cx="7543800" cy="38862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Sample bias</a:t>
            </a:r>
          </a:p>
          <a:p>
            <a:pPr lvl="1"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Online group, like-minded, identity verification, incentives, 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Measurement error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Non-response bias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Length, response and drop out rates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Technical problems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Ethical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88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831A-5F4C-4EFF-B9E5-3EA543CF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08912" cy="1368152"/>
          </a:xfrm>
        </p:spPr>
        <p:txBody>
          <a:bodyPr>
            <a:normAutofit/>
          </a:bodyPr>
          <a:lstStyle/>
          <a:p>
            <a:r>
              <a:rPr lang="en-GB" sz="4400" dirty="0"/>
              <a:t>Questionnaire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DD4C-4AD5-47E4-AFD9-41C44C2E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Ensuring that the use of an online questionnaire is the most appropriate research tool to address the aims of the research; </a:t>
            </a:r>
          </a:p>
          <a:p>
            <a:r>
              <a:rPr lang="en-GB" dirty="0"/>
              <a:t>Deciding on the most relevant questionnaire type and question format for addressing the aims of the research; </a:t>
            </a:r>
          </a:p>
          <a:p>
            <a:r>
              <a:rPr lang="en-GB" dirty="0"/>
              <a:t>Establishing a justified sampling strategy to recruit relevant respondents and ensure an appropriate response rate;</a:t>
            </a:r>
          </a:p>
          <a:p>
            <a:r>
              <a:rPr lang="en-GB" dirty="0"/>
              <a:t>Guaranteeing the ethical rights of respondents including informed consent, confidentiality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70810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E4486-8111-4DBF-A5FD-A6369E56F61C}"/>
              </a:ext>
            </a:extLst>
          </p:cNvPr>
          <p:cNvSpPr/>
          <p:nvPr/>
        </p:nvSpPr>
        <p:spPr>
          <a:xfrm>
            <a:off x="0" y="548680"/>
            <a:ext cx="9144000" cy="549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4A99E-DE50-4EBA-9ED1-3F566DE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5410200" cy="46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0AB03-D5DB-40A2-83B4-DA323BFD6CFC}"/>
              </a:ext>
            </a:extLst>
          </p:cNvPr>
          <p:cNvSpPr txBox="1"/>
          <p:nvPr/>
        </p:nvSpPr>
        <p:spPr>
          <a:xfrm>
            <a:off x="4932040" y="758309"/>
            <a:ext cx="4211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/>
              <a:t>Complete responders:</a:t>
            </a:r>
          </a:p>
          <a:p>
            <a:r>
              <a:rPr lang="en-GB" sz="1200" dirty="0"/>
              <a:t>Those responders who view and answer all questions.</a:t>
            </a:r>
          </a:p>
          <a:p>
            <a:r>
              <a:rPr lang="en-GB" sz="1200" b="1" i="1" dirty="0"/>
              <a:t>Answering drop-outs:</a:t>
            </a:r>
          </a:p>
          <a:p>
            <a:r>
              <a:rPr lang="en-GB" sz="1200" dirty="0"/>
              <a:t>Those who provide answers to those questions displayed, but quit prior to completing the survey. </a:t>
            </a:r>
          </a:p>
          <a:p>
            <a:r>
              <a:rPr lang="en-GB" sz="1200" b="1" i="1" dirty="0"/>
              <a:t>Item </a:t>
            </a:r>
            <a:r>
              <a:rPr lang="en-GB" sz="1200" b="1" i="1" dirty="0" err="1"/>
              <a:t>nonresponders</a:t>
            </a:r>
            <a:r>
              <a:rPr lang="en-GB" sz="1200" b="1" i="1" dirty="0"/>
              <a:t>:</a:t>
            </a:r>
          </a:p>
          <a:p>
            <a:r>
              <a:rPr lang="en-GB" sz="1200" dirty="0"/>
              <a:t>Those responders who view the whole questionnaire, but only answer some of the questions.</a:t>
            </a:r>
          </a:p>
          <a:p>
            <a:r>
              <a:rPr lang="en-GB" sz="1200" b="1" i="1" dirty="0"/>
              <a:t>Item nonresponding Drop-outs:</a:t>
            </a:r>
          </a:p>
          <a:p>
            <a:r>
              <a:rPr lang="en-GB" sz="1200" dirty="0"/>
              <a:t>Those who view some of the questions, answer some but not all of those viewed, and also quit prior to the end of the survey. A 'more accurate depiction of actual events in web surveys than the relatively basic categorization of complete participation, unit nonresponse, or item non-response.' </a:t>
            </a:r>
          </a:p>
          <a:p>
            <a:r>
              <a:rPr lang="en-GB" sz="1200" b="1" i="1" dirty="0"/>
              <a:t>Lurking drop-outs:</a:t>
            </a:r>
          </a:p>
          <a:p>
            <a:r>
              <a:rPr lang="en-GB" sz="1200" dirty="0"/>
              <a:t>Those who view some of the questions without answering, but also quit the survey prior to reaching the end, thus sharing some characteristics with 'answering drop-outs' and '</a:t>
            </a:r>
            <a:r>
              <a:rPr lang="en-GB" sz="1200" dirty="0" err="1"/>
              <a:t>lurkers</a:t>
            </a:r>
            <a:r>
              <a:rPr lang="en-GB" sz="1200" dirty="0"/>
              <a:t>'. </a:t>
            </a:r>
          </a:p>
          <a:p>
            <a:r>
              <a:rPr lang="en-GB" sz="1200" b="1" i="1" dirty="0"/>
              <a:t>Unit non-responders:</a:t>
            </a:r>
          </a:p>
          <a:p>
            <a:r>
              <a:rPr lang="en-GB" sz="1200" dirty="0"/>
              <a:t>Those who do not participate in the survey. There are two possible variations: They may be 'technically hindered' or may 'purposefully withdraw after the welcome screen is displayed, but prior to viewing any questions'.</a:t>
            </a:r>
          </a:p>
          <a:p>
            <a:r>
              <a:rPr lang="en-GB" sz="1200" b="1" i="1" dirty="0" err="1"/>
              <a:t>Lurkers</a:t>
            </a:r>
            <a:r>
              <a:rPr lang="en-GB" sz="1200" b="1" i="1" dirty="0"/>
              <a:t>:</a:t>
            </a:r>
          </a:p>
          <a:p>
            <a:r>
              <a:rPr lang="en-GB" sz="1200" dirty="0"/>
              <a:t>Those who view all of the questions in the survey, but do not answer any of them.</a:t>
            </a:r>
          </a:p>
          <a:p>
            <a:endParaRPr lang="en-GB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18038B-8AC5-4534-A458-2DDD6A83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92" y="380578"/>
            <a:ext cx="4098032" cy="870992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Responders</a:t>
            </a:r>
          </a:p>
        </p:txBody>
      </p:sp>
    </p:spTree>
    <p:extLst>
      <p:ext uri="{BB962C8B-B14F-4D97-AF65-F5344CB8AC3E}">
        <p14:creationId xmlns:p14="http://schemas.microsoft.com/office/powerpoint/2010/main" val="14309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AE1DDE-5BAF-4E30-8719-45FCE7AE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E-mail Questionnaire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0199-A147-4510-94BB-F28A09C0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4"/>
            <a:ext cx="7776864" cy="45342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questions are submitted as part of the email itself.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Advantages</a:t>
            </a:r>
          </a:p>
          <a:p>
            <a:r>
              <a:rPr lang="en-GB" dirty="0"/>
              <a:t>Sent directly to respondent ensuring delivery to recipient.</a:t>
            </a:r>
          </a:p>
          <a:p>
            <a:r>
              <a:rPr lang="en-GB" dirty="0"/>
              <a:t>Requires little preparation, so low cost.</a:t>
            </a:r>
          </a:p>
          <a:p>
            <a:r>
              <a:rPr lang="en-GB" dirty="0"/>
              <a:t>Easy to design and answer.</a:t>
            </a:r>
          </a:p>
          <a:p>
            <a:r>
              <a:rPr lang="en-GB" dirty="0"/>
              <a:t>Easy for respondent to return via email 'reply' button.</a:t>
            </a:r>
          </a:p>
          <a:p>
            <a:r>
              <a:rPr lang="en-GB" dirty="0"/>
              <a:t>Few technical skills required.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Disadvantages</a:t>
            </a:r>
          </a:p>
          <a:p>
            <a:r>
              <a:rPr lang="en-GB" dirty="0"/>
              <a:t>Questionnaire design usually simplistic.</a:t>
            </a:r>
          </a:p>
          <a:p>
            <a:r>
              <a:rPr lang="en-GB" dirty="0"/>
              <a:t>Not attractive owing to limited design features.</a:t>
            </a:r>
          </a:p>
          <a:p>
            <a:r>
              <a:rPr lang="en-GB" dirty="0"/>
              <a:t>Has to be quite short or get very low response rates. </a:t>
            </a:r>
          </a:p>
          <a:p>
            <a:r>
              <a:rPr lang="en-GB" dirty="0"/>
              <a:t>Graphics and embedded objects can not be included. </a:t>
            </a:r>
          </a:p>
          <a:p>
            <a:r>
              <a:rPr lang="en-GB" dirty="0"/>
              <a:t>Results must be hand-entered into a data base which increases time, costs. and data entry error.</a:t>
            </a:r>
          </a:p>
          <a:p>
            <a:r>
              <a:rPr lang="en-GB" dirty="0"/>
              <a:t>Valid email addresses required for sampling purposes.</a:t>
            </a:r>
          </a:p>
          <a:p>
            <a:r>
              <a:rPr lang="en-GB" dirty="0"/>
              <a:t>Anonymity of respondent may be jeopardised as email address returned with questionnaire and so may respond in a more socially desirable manner.</a:t>
            </a:r>
          </a:p>
        </p:txBody>
      </p:sp>
    </p:spTree>
    <p:extLst>
      <p:ext uri="{BB962C8B-B14F-4D97-AF65-F5344CB8AC3E}">
        <p14:creationId xmlns:p14="http://schemas.microsoft.com/office/powerpoint/2010/main" val="349123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A59D501-333B-408B-94E8-85AA9C45DF55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7848872" cy="10081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Questionnaire attached to E-mail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CEBE95A-00A7-4333-B926-9812025062A6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76864" cy="489654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questionnaire is sent as an attachment to an e-mail.</a:t>
            </a:r>
          </a:p>
          <a:p>
            <a:pPr marL="0" indent="0">
              <a:buFont typeface="Arial" pitchFamily="34" charset="0"/>
              <a:buNone/>
            </a:pPr>
            <a:endParaRPr lang="en-GB" b="1" i="1" dirty="0"/>
          </a:p>
          <a:p>
            <a:pPr marL="0" indent="0">
              <a:buFont typeface="Arial" pitchFamily="34" charset="0"/>
              <a:buNone/>
            </a:pPr>
            <a:r>
              <a:rPr lang="en-GB" b="1" i="1" dirty="0"/>
              <a:t>Advantages</a:t>
            </a:r>
          </a:p>
          <a:p>
            <a:r>
              <a:rPr lang="en-GB" dirty="0"/>
              <a:t>Can use word-processing or spreadsheets, so simple to produce.</a:t>
            </a:r>
          </a:p>
          <a:p>
            <a:r>
              <a:rPr lang="en-GB" dirty="0"/>
              <a:t>Can be more attractive than e-mail questionnaire as more design features.</a:t>
            </a:r>
          </a:p>
          <a:p>
            <a:r>
              <a:rPr lang="en-GB" dirty="0"/>
              <a:t>Can increase response rates as more visually appealing.</a:t>
            </a:r>
          </a:p>
          <a:p>
            <a:r>
              <a:rPr lang="en-GB" dirty="0"/>
              <a:t>Few technical skills required.</a:t>
            </a:r>
          </a:p>
          <a:p>
            <a:r>
              <a:rPr lang="en-GB" dirty="0"/>
              <a:t>Reduced length of e-mail required and so increases participation.</a:t>
            </a:r>
          </a:p>
          <a:p>
            <a:pPr marL="0" indent="0">
              <a:buFont typeface="Arial" pitchFamily="34" charset="0"/>
              <a:buNone/>
            </a:pPr>
            <a:endParaRPr lang="en-GB" b="1" i="1" dirty="0"/>
          </a:p>
          <a:p>
            <a:pPr marL="0" indent="0">
              <a:buFont typeface="Arial" pitchFamily="34" charset="0"/>
              <a:buNone/>
            </a:pPr>
            <a:r>
              <a:rPr lang="en-GB" b="1" i="1" dirty="0"/>
              <a:t>Disadvantages</a:t>
            </a:r>
          </a:p>
          <a:p>
            <a:r>
              <a:rPr lang="en-GB" dirty="0"/>
              <a:t>Reply may be complicated as respondent has to open, complete and save attachment and then reattach to e-mail and return.</a:t>
            </a:r>
          </a:p>
          <a:p>
            <a:r>
              <a:rPr lang="en-GB" dirty="0"/>
              <a:t>Respondent must have software capable of reading attachment.</a:t>
            </a:r>
          </a:p>
          <a:p>
            <a:r>
              <a:rPr lang="en-GB" dirty="0"/>
              <a:t>Attachments may expose respondents to more computer viruses.</a:t>
            </a:r>
          </a:p>
          <a:p>
            <a:pPr lvl="1"/>
            <a:r>
              <a:rPr lang="en-GB" dirty="0"/>
              <a:t>Would you open an attachment from someone you don’t know?</a:t>
            </a:r>
          </a:p>
          <a:p>
            <a:r>
              <a:rPr lang="en-GB" dirty="0"/>
              <a:t>Results may have to be hand-entered into a data base which increases time, costs and data entry error.</a:t>
            </a:r>
          </a:p>
          <a:p>
            <a:r>
              <a:rPr lang="en-GB" dirty="0"/>
              <a:t>Valid e-mail addresses required for sample.</a:t>
            </a:r>
          </a:p>
        </p:txBody>
      </p:sp>
    </p:spTree>
    <p:extLst>
      <p:ext uri="{BB962C8B-B14F-4D97-AF65-F5344CB8AC3E}">
        <p14:creationId xmlns:p14="http://schemas.microsoft.com/office/powerpoint/2010/main" val="408837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53D6-5443-44E1-B596-412367DE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52928" cy="1080120"/>
          </a:xfrm>
        </p:spPr>
        <p:txBody>
          <a:bodyPr>
            <a:normAutofit/>
          </a:bodyPr>
          <a:lstStyle/>
          <a:p>
            <a:r>
              <a:rPr lang="en-GB" sz="4400" dirty="0"/>
              <a:t>Questionnaire Response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FA12-CF6E-409C-BE7B-B05622E3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16832"/>
            <a:ext cx="8208912" cy="41022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dirty="0"/>
              <a:t>To Improve Response Rates: A Checklist</a:t>
            </a:r>
          </a:p>
          <a:p>
            <a:r>
              <a:rPr lang="en-GB" sz="2600" dirty="0"/>
              <a:t>Send introductory letter outlining project and estimated time needed to complete the questionnaire</a:t>
            </a:r>
          </a:p>
          <a:p>
            <a:r>
              <a:rPr lang="en-GB" sz="2600" dirty="0"/>
              <a:t>Provide clear instructions on how to complete the questionnaire</a:t>
            </a:r>
          </a:p>
          <a:p>
            <a:r>
              <a:rPr lang="en-GB" sz="2600" dirty="0"/>
              <a:t>Request any personal information at the start of the questionnaire rather than at the end</a:t>
            </a:r>
          </a:p>
          <a:p>
            <a:r>
              <a:rPr lang="en-GB" sz="2600" dirty="0"/>
              <a:t>Use simple questionnaire format and avoid unnecessary graphics</a:t>
            </a:r>
          </a:p>
          <a:p>
            <a:r>
              <a:rPr lang="en-GB" sz="2600" dirty="0"/>
              <a:t>Avoid grid questions, open-ended questions and requests for e-mail addresses</a:t>
            </a:r>
          </a:p>
          <a:p>
            <a:r>
              <a:rPr lang="en-GB" sz="2600" dirty="0"/>
              <a:t>Design survey so it takes approximately 10 minutes to complete</a:t>
            </a:r>
          </a:p>
          <a:p>
            <a:r>
              <a:rPr lang="en-GB" sz="2600" dirty="0"/>
              <a:t>Do not include more than 15 questions</a:t>
            </a:r>
          </a:p>
          <a:p>
            <a:r>
              <a:rPr lang="en-GB" sz="2600" dirty="0"/>
              <a:t>Send one or two follow up reminders</a:t>
            </a:r>
          </a:p>
          <a:p>
            <a:r>
              <a:rPr lang="en-GB" sz="2600" dirty="0"/>
              <a:t>Include 'social presence' or missing data messages to reduce item non-response</a:t>
            </a:r>
          </a:p>
          <a:p>
            <a:r>
              <a:rPr lang="en-GB" sz="2600" dirty="0"/>
              <a:t>Emphasise confidentiality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37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52A-76C9-483D-A336-A2F1E1FA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80920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Questionnaire 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A7B-5342-48DC-8AC9-C1FD5EF4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38862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50"/>
              </a:spcBef>
              <a:buNone/>
            </a:pPr>
            <a:r>
              <a:rPr lang="en-GB" b="1" dirty="0">
                <a:solidFill>
                  <a:srgbClr val="C00000"/>
                </a:solidFill>
              </a:rPr>
              <a:t>USABILITY: </a:t>
            </a:r>
            <a:r>
              <a:rPr lang="en-GB" altLang="en-US" b="1" dirty="0">
                <a:latin typeface="Arial" panose="020B0604020202020204" pitchFamily="34" charset="0"/>
              </a:rPr>
              <a:t>Will your questionnaire be easy to use?</a:t>
            </a:r>
          </a:p>
          <a:p>
            <a:pPr>
              <a:spcBef>
                <a:spcPts val="1250"/>
              </a:spcBef>
            </a:pPr>
            <a:r>
              <a:rPr lang="en-GB" altLang="en-US" dirty="0">
                <a:latin typeface="Arial" panose="020B0604020202020204" pitchFamily="34" charset="0"/>
              </a:rPr>
              <a:t>Or will the interface, colours and question types frustrate people and put them off?</a:t>
            </a:r>
          </a:p>
          <a:p>
            <a:pPr>
              <a:spcBef>
                <a:spcPts val="1250"/>
              </a:spcBef>
              <a:buNone/>
            </a:pPr>
            <a:r>
              <a:rPr lang="en-GB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ACCESSIBILITY: </a:t>
            </a:r>
            <a:r>
              <a:rPr lang="en-GB" altLang="en-US" b="1" dirty="0">
                <a:latin typeface="Arial" panose="020B0604020202020204" pitchFamily="34" charset="0"/>
              </a:rPr>
              <a:t>Will your questionnaire be accessible?</a:t>
            </a:r>
          </a:p>
          <a:p>
            <a:pPr>
              <a:spcBef>
                <a:spcPts val="1250"/>
              </a:spcBef>
            </a:pPr>
            <a:r>
              <a:rPr lang="en-GB" altLang="en-US" dirty="0">
                <a:latin typeface="Arial" panose="020B0604020202020204" pitchFamily="34" charset="0"/>
              </a:rPr>
              <a:t>Or will it crash on old computers, render weirdly on different operating systems or mobile phone, and be impossible to use with a screen reader?</a:t>
            </a:r>
          </a:p>
          <a:p>
            <a:pPr lvl="1">
              <a:spcBef>
                <a:spcPts val="1250"/>
              </a:spcBef>
            </a:pPr>
            <a:r>
              <a:rPr lang="en-GB" altLang="en-US" dirty="0">
                <a:latin typeface="Arial" panose="020B0604020202020204" pitchFamily="34" charset="0"/>
              </a:rPr>
              <a:t>Do you have the time to fully test?</a:t>
            </a:r>
          </a:p>
          <a:p>
            <a:pPr>
              <a:spcBef>
                <a:spcPts val="1250"/>
              </a:spcBef>
              <a:buNone/>
            </a:pPr>
            <a:r>
              <a:rPr lang="en-GB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DOABILITY: </a:t>
            </a:r>
            <a:r>
              <a:rPr lang="en-GB" altLang="en-US" b="1" dirty="0">
                <a:latin typeface="Arial" panose="020B0604020202020204" pitchFamily="34" charset="0"/>
              </a:rPr>
              <a:t>Will your questionnaire be doable?</a:t>
            </a:r>
          </a:p>
          <a:p>
            <a:pPr>
              <a:spcBef>
                <a:spcPts val="1250"/>
              </a:spcBef>
            </a:pPr>
            <a:r>
              <a:rPr lang="en-GB" altLang="en-US" dirty="0">
                <a:latin typeface="Arial" panose="020B0604020202020204" pitchFamily="34" charset="0"/>
              </a:rPr>
              <a:t>Or are your multi-media dreams running ahead of your technical ability and are your data arriving in an unusable format?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88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15D-AE87-4256-A898-47CE38B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864096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Online Questionnaire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DB3F-B3B1-42DD-B710-0992A168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8208912" cy="4896544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GB" altLang="en-US" sz="2000" dirty="0">
                <a:latin typeface="Arial" panose="020B0604020202020204" pitchFamily="34" charset="0"/>
              </a:rPr>
              <a:t>Wide range of options available for developing online questionnaires.</a:t>
            </a:r>
          </a:p>
          <a:p>
            <a:pPr lvl="1">
              <a:spcBef>
                <a:spcPts val="700"/>
              </a:spcBef>
            </a:pPr>
            <a:r>
              <a:rPr lang="en-GB" altLang="en-US" sz="1800" dirty="0" err="1">
                <a:latin typeface="Arial" panose="020B0604020202020204" pitchFamily="34" charset="0"/>
              </a:rPr>
              <a:t>OnlineSurveys</a:t>
            </a:r>
            <a:r>
              <a:rPr lang="en-GB" altLang="en-US" sz="1800" dirty="0">
                <a:latin typeface="Arial" panose="020B0604020202020204" pitchFamily="34" charset="0"/>
              </a:rPr>
              <a:t>, SurveyMonkey, </a:t>
            </a:r>
            <a:r>
              <a:rPr lang="en-GB" altLang="en-US" sz="1800" dirty="0" err="1">
                <a:latin typeface="Arial" panose="020B0604020202020204" pitchFamily="34" charset="0"/>
              </a:rPr>
              <a:t>TypeForm</a:t>
            </a:r>
            <a:r>
              <a:rPr lang="en-GB" altLang="en-US" sz="1800" dirty="0">
                <a:latin typeface="Arial" panose="020B0604020202020204" pitchFamily="34" charset="0"/>
              </a:rPr>
              <a:t>, and many more</a:t>
            </a:r>
          </a:p>
          <a:p>
            <a:pPr>
              <a:spcBef>
                <a:spcPts val="700"/>
              </a:spcBef>
            </a:pPr>
            <a:r>
              <a:rPr lang="en-GB" altLang="en-US" sz="2000" dirty="0">
                <a:latin typeface="Arial" panose="020B0604020202020204" pitchFamily="34" charset="0"/>
              </a:rPr>
              <a:t>Most claim to be WYSIWYG and to require no technical knowledge. (</a:t>
            </a:r>
            <a:r>
              <a:rPr lang="en-GB" altLang="en-US" sz="2000" b="1" dirty="0">
                <a:latin typeface="Arial" panose="020B0604020202020204" pitchFamily="34" charset="0"/>
              </a:rPr>
              <a:t>BEWARE!</a:t>
            </a:r>
            <a:r>
              <a:rPr lang="en-GB" altLang="en-US" sz="2000" dirty="0">
                <a:latin typeface="Arial" panose="020B0604020202020204" pitchFamily="34" charset="0"/>
              </a:rPr>
              <a:t>)</a:t>
            </a:r>
            <a:r>
              <a:rPr lang="ar-SA" altLang="en-US" sz="2000" dirty="0">
                <a:latin typeface="Arial" panose="020B0604020202020204" pitchFamily="34" charset="0"/>
              </a:rPr>
              <a:t>‏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>
              <a:spcBef>
                <a:spcPts val="700"/>
              </a:spcBef>
            </a:pPr>
            <a:r>
              <a:rPr lang="en-GB" altLang="en-US" sz="2000" dirty="0">
                <a:latin typeface="Arial" panose="020B0604020202020204" pitchFamily="34" charset="0"/>
              </a:rPr>
              <a:t>Before deciding on what to use:</a:t>
            </a: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latin typeface="Arial" panose="020B0604020202020204" pitchFamily="34" charset="0"/>
              </a:rPr>
              <a:t>Do some research</a:t>
            </a: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latin typeface="Arial" panose="020B0604020202020204" pitchFamily="34" charset="0"/>
              </a:rPr>
              <a:t>Run a pilot</a:t>
            </a: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latin typeface="Arial" panose="020B0604020202020204" pitchFamily="34" charset="0"/>
              </a:rPr>
              <a:t>Don’t shell out money!</a:t>
            </a: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r>
              <a:rPr lang="en-GB" altLang="en-US" sz="1800" dirty="0">
                <a:latin typeface="Arial" panose="020B0604020202020204" pitchFamily="34" charset="0"/>
              </a:rPr>
              <a:t>Build Your Own?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latin typeface="Arial" panose="020B0604020202020204" pitchFamily="34" charset="0"/>
              </a:rPr>
              <a:t>DIY questionnaire using your technical skills and the software and hardware resources available.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latin typeface="Arial" panose="020B0604020202020204" pitchFamily="34" charset="0"/>
              </a:rPr>
              <a:t>Typically using HTML, JavaScript, ASP, Flash etc. 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1600" dirty="0">
                <a:latin typeface="Arial" panose="020B0604020202020204" pitchFamily="34" charset="0"/>
              </a:rPr>
              <a:t>TIME? Is it worth the effort (in the grand scheme of your MSc Project)?</a:t>
            </a: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endParaRPr lang="en-GB" altLang="en-US" sz="1800" dirty="0">
              <a:latin typeface="Arial" panose="020B0604020202020204" pitchFamily="34" charset="0"/>
            </a:endParaRPr>
          </a:p>
          <a:p>
            <a:pPr lvl="1">
              <a:spcBef>
                <a:spcPts val="650"/>
              </a:spcBef>
              <a:buFont typeface="Arial" panose="020B0604020202020204" pitchFamily="34" charset="0"/>
              <a:buChar char="–"/>
            </a:pPr>
            <a:endParaRPr lang="en-GB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61BBF-CD85-4894-AF4B-A527EE8F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16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D4B97-75D1-4A31-95DC-A2B30CC3C7F3}"/>
              </a:ext>
            </a:extLst>
          </p:cNvPr>
          <p:cNvSpPr txBox="1"/>
          <p:nvPr/>
        </p:nvSpPr>
        <p:spPr>
          <a:xfrm>
            <a:off x="2267744" y="6572575"/>
            <a:ext cx="38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https://www.onlinesurveys.ac.uk/</a:t>
            </a:r>
          </a:p>
        </p:txBody>
      </p:sp>
    </p:spTree>
    <p:extLst>
      <p:ext uri="{BB962C8B-B14F-4D97-AF65-F5344CB8AC3E}">
        <p14:creationId xmlns:p14="http://schemas.microsoft.com/office/powerpoint/2010/main" val="271693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9D00A-E447-463B-AA5B-8D8632A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" y="188640"/>
            <a:ext cx="9144000" cy="6158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E923E-948D-4F57-B3AB-AAB8B80E40B7}"/>
              </a:ext>
            </a:extLst>
          </p:cNvPr>
          <p:cNvSpPr txBox="1"/>
          <p:nvPr/>
        </p:nvSpPr>
        <p:spPr>
          <a:xfrm>
            <a:off x="2699792" y="6378194"/>
            <a:ext cx="36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https://www.surveymonkey.com</a:t>
            </a:r>
          </a:p>
        </p:txBody>
      </p:sp>
    </p:spTree>
    <p:extLst>
      <p:ext uri="{BB962C8B-B14F-4D97-AF65-F5344CB8AC3E}">
        <p14:creationId xmlns:p14="http://schemas.microsoft.com/office/powerpoint/2010/main" val="406532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231-E497-4E72-8EB4-1049FD3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6" y="40466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Last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26B4-FF4C-456D-9040-C3C639E5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04864"/>
            <a:ext cx="8208912" cy="4176464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chemeClr val="accent1"/>
                </a:solidFill>
              </a:rPr>
              <a:t>Data Management</a:t>
            </a:r>
          </a:p>
          <a:p>
            <a:r>
              <a:rPr lang="en-GB" b="1" i="1" dirty="0">
                <a:solidFill>
                  <a:schemeClr val="accent1"/>
                </a:solidFill>
              </a:rPr>
              <a:t>Data Collection</a:t>
            </a:r>
          </a:p>
          <a:p>
            <a:r>
              <a:rPr lang="en-GB" b="1" i="1" dirty="0">
                <a:solidFill>
                  <a:schemeClr val="accent1"/>
                </a:solidFill>
              </a:rPr>
              <a:t>&amp; HOMEWORK EXERCISE (continued)!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9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B8BCF0-E20F-4278-A1EE-B7000BA6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88" y="3413282"/>
            <a:ext cx="6588224" cy="3472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CEBEB6-9714-46EB-BEF4-EE652F9E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209659" cy="393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783C3-7806-4464-B310-60CD00E26154}"/>
              </a:ext>
            </a:extLst>
          </p:cNvPr>
          <p:cNvSpPr txBox="1"/>
          <p:nvPr/>
        </p:nvSpPr>
        <p:spPr>
          <a:xfrm>
            <a:off x="143713" y="6381328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www.typeform.com</a:t>
            </a:r>
          </a:p>
        </p:txBody>
      </p:sp>
    </p:spTree>
    <p:extLst>
      <p:ext uri="{BB962C8B-B14F-4D97-AF65-F5344CB8AC3E}">
        <p14:creationId xmlns:p14="http://schemas.microsoft.com/office/powerpoint/2010/main" val="217557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017A-8145-4EEA-A80F-D209A552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936104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Questionnaire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FB27-30BC-45AF-9DB7-DC3E65E2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7992888" cy="446449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Construction is key to valid and reliable research</a:t>
            </a:r>
          </a:p>
          <a:p>
            <a:pPr lvl="1"/>
            <a:r>
              <a:rPr lang="en-GB" dirty="0"/>
              <a:t>Don’t just jump straight in.  Liaise with your Supervisor.</a:t>
            </a:r>
          </a:p>
          <a:p>
            <a:pPr lvl="1"/>
            <a:r>
              <a:rPr lang="en-GB" dirty="0"/>
              <a:t>Online tools (especially free ones) have limited capabilities and functionality.</a:t>
            </a:r>
          </a:p>
          <a:p>
            <a:pPr lvl="1"/>
            <a:endParaRPr lang="en-GB" dirty="0"/>
          </a:p>
          <a:p>
            <a:r>
              <a:rPr lang="en-US" altLang="en-US" dirty="0">
                <a:cs typeface="Times New Roman" panose="02020603050405020304" pitchFamily="18" charset="0"/>
              </a:rPr>
              <a:t>Specify what information will be sought </a:t>
            </a:r>
          </a:p>
          <a:p>
            <a:endParaRPr lang="en-US" altLang="en-US" sz="1500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Determine the type of questionnaire and method of administration</a:t>
            </a:r>
          </a:p>
          <a:p>
            <a:endParaRPr lang="en-US" altLang="en-US" sz="1500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Determine the content of individual questions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Relate back to Your Research Questions and Hypotheses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Relate back to Your Data Variables </a:t>
            </a:r>
          </a:p>
          <a:p>
            <a:pPr lvl="2"/>
            <a:r>
              <a:rPr lang="en-US" altLang="en-US" i="1" dirty="0">
                <a:cs typeface="Times New Roman" panose="02020603050405020304" pitchFamily="18" charset="0"/>
              </a:rPr>
              <a:t>How can I use the data (responses) from this question?</a:t>
            </a:r>
          </a:p>
          <a:p>
            <a:endParaRPr lang="en-US" altLang="en-US" sz="1500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Determine the form of response to each question </a:t>
            </a:r>
          </a:p>
          <a:p>
            <a:endParaRPr lang="en-US" altLang="en-US" sz="1500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Determine the wording of each question</a:t>
            </a:r>
            <a:r>
              <a:rPr lang="en-US" altLang="en-US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04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581-B7E5-4C32-BF2E-3BF49276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5986"/>
            <a:ext cx="6781800" cy="1376754"/>
          </a:xfrm>
        </p:spPr>
        <p:txBody>
          <a:bodyPr>
            <a:normAutofit fontScale="90000"/>
          </a:bodyPr>
          <a:lstStyle/>
          <a:p>
            <a:r>
              <a:rPr lang="en-GB" dirty="0"/>
              <a:t>Jumping Straight In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47175-84EA-4EF9-ABC2-A2D4BA07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515035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0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E131-CAC9-4264-BF09-6063CAC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Questionnaires are Not Always Suitable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3BFA-8B1A-4ABE-9D03-31A7C392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348880"/>
            <a:ext cx="8208912" cy="3886200"/>
          </a:xfrm>
        </p:spPr>
        <p:txBody>
          <a:bodyPr>
            <a:normAutofit fontScale="92500"/>
          </a:bodyPr>
          <a:lstStyle/>
          <a:p>
            <a:r>
              <a:rPr lang="en-GB" dirty="0"/>
              <a:t>Where the subject is not an expert in our area.</a:t>
            </a:r>
          </a:p>
          <a:p>
            <a:r>
              <a:rPr lang="en-GB" dirty="0"/>
              <a:t>Where we want more information (than our 10 or 15 questions allow for).</a:t>
            </a:r>
          </a:p>
          <a:p>
            <a:r>
              <a:rPr lang="en-GB" dirty="0"/>
              <a:t>Where we want to drill down for more specialised information.</a:t>
            </a:r>
          </a:p>
          <a:p>
            <a:pPr lvl="1"/>
            <a:r>
              <a:rPr lang="en-GB" dirty="0"/>
              <a:t>… Telephone Questionnaire (Allows for different paths)</a:t>
            </a:r>
          </a:p>
          <a:p>
            <a:pPr lvl="1"/>
            <a:r>
              <a:rPr lang="en-GB" dirty="0"/>
              <a:t>… Face-to-Face Interviews or Focus Groups</a:t>
            </a:r>
          </a:p>
          <a:p>
            <a:pPr lvl="2"/>
            <a:r>
              <a:rPr lang="en-GB" dirty="0"/>
              <a:t>Unstructured or In-Depth Interviews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Suited for exploratory research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Open-ended items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Cannot </a:t>
            </a:r>
            <a:r>
              <a:rPr lang="en-US" altLang="en-US" dirty="0" err="1"/>
              <a:t>standardise</a:t>
            </a:r>
            <a:endParaRPr lang="en-US" altLang="en-US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Good for complex situations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7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D278-FEED-42D6-AE5F-46E0C452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848872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Interviews Need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3CD5-42F3-40C3-9151-8A18C774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Interviews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Training is critical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Follow wording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 responses (with permission, LSEPI issues)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 Careful &amp; Considerate Targeting (Sampling)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Not the Street Corner Approach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Smaller Samples (Higher Value Data)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Higher Cost (Visits).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32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04BD-4CA0-4D7F-B393-59B6E796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Minimise the Questions &amp; Maximise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8FDB-B3CA-4BFD-849A-299E1A54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276872"/>
            <a:ext cx="8280920" cy="41044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Remember, don’t lose sight of the big picture (your research questions and hypotheses).</a:t>
            </a:r>
          </a:p>
          <a:p>
            <a:r>
              <a:rPr lang="en-GB" dirty="0"/>
              <a:t>1 Question = 1 Variable</a:t>
            </a:r>
          </a:p>
          <a:p>
            <a:pPr lvl="1"/>
            <a:r>
              <a:rPr lang="en-GB" dirty="0"/>
              <a:t>So, is Gender, Age, Job Title, Company, etc. necessary or superfluous?</a:t>
            </a:r>
          </a:p>
          <a:p>
            <a:pPr lvl="1"/>
            <a:r>
              <a:rPr lang="en-US" altLang="en-US" sz="2000" dirty="0"/>
              <a:t>Consider the following categories</a:t>
            </a:r>
          </a:p>
          <a:p>
            <a:pPr lvl="2"/>
            <a:r>
              <a:rPr lang="en-US" altLang="en-US" dirty="0"/>
              <a:t>Attitudes: feelings and opinions</a:t>
            </a:r>
          </a:p>
          <a:p>
            <a:pPr lvl="2"/>
            <a:r>
              <a:rPr lang="en-US" altLang="en-US" dirty="0" err="1"/>
              <a:t>Behaviours</a:t>
            </a:r>
            <a:r>
              <a:rPr lang="en-US" altLang="en-US" dirty="0"/>
              <a:t>: what they actually do</a:t>
            </a:r>
          </a:p>
          <a:p>
            <a:pPr lvl="3"/>
            <a:r>
              <a:rPr lang="en-US" altLang="en-US" dirty="0"/>
              <a:t>We want to translate opinion into action; define strategy; evaluate programs</a:t>
            </a:r>
          </a:p>
          <a:p>
            <a:pPr lvl="2"/>
            <a:r>
              <a:rPr lang="en-US" altLang="en-US" dirty="0"/>
              <a:t>Demographics: who they are</a:t>
            </a:r>
          </a:p>
          <a:p>
            <a:pPr lvl="3"/>
            <a:r>
              <a:rPr lang="en-US" altLang="en-US" dirty="0"/>
              <a:t>Are opinions constant? (age, sex, job, geography etc.).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59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6853-F720-4EE2-8BF5-45C0482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136904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Minimise the Questions &amp; Maximise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ECCA-97A1-4D04-AA92-D4823F34B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66" y="2276872"/>
            <a:ext cx="8280920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Brainstorm (with Others! And Supervisor)</a:t>
            </a:r>
          </a:p>
          <a:p>
            <a:r>
              <a:rPr lang="en-GB" dirty="0"/>
              <a:t>Develop 20 Questions and Narrow to 15 or 12</a:t>
            </a:r>
          </a:p>
          <a:p>
            <a:pPr lvl="1"/>
            <a:r>
              <a:rPr lang="en-GB" dirty="0"/>
              <a:t>Rank them by level of importance</a:t>
            </a:r>
          </a:p>
          <a:p>
            <a:pPr lvl="1"/>
            <a:r>
              <a:rPr lang="en-GB" dirty="0"/>
              <a:t>Contribution to Research Questions &amp; Variable Importance</a:t>
            </a:r>
          </a:p>
          <a:p>
            <a:r>
              <a:rPr lang="en-GB" dirty="0"/>
              <a:t>How long does it take to complete?</a:t>
            </a:r>
          </a:p>
          <a:p>
            <a:pPr lvl="1"/>
            <a:r>
              <a:rPr lang="en-GB" dirty="0"/>
              <a:t>Practice / Time It / Test It.</a:t>
            </a:r>
          </a:p>
          <a:p>
            <a:r>
              <a:rPr lang="en-GB" dirty="0"/>
              <a:t>And the aesthetics …</a:t>
            </a:r>
          </a:p>
          <a:p>
            <a:pPr lvl="1"/>
            <a:r>
              <a:rPr lang="en-GB" dirty="0"/>
              <a:t>Font, Spacing, Format, Layout, …</a:t>
            </a:r>
          </a:p>
          <a:p>
            <a:pPr lvl="1"/>
            <a:r>
              <a:rPr lang="en-GB" dirty="0"/>
              <a:t>Grammar &amp; Vocabulary </a:t>
            </a:r>
          </a:p>
          <a:p>
            <a:pPr lvl="2"/>
            <a:r>
              <a:rPr lang="en-GB" dirty="0"/>
              <a:t>Target to your audience, e.g. jargon, terminology, …</a:t>
            </a:r>
          </a:p>
          <a:p>
            <a:pPr lvl="2"/>
            <a:r>
              <a:rPr lang="en-GB" dirty="0"/>
              <a:t>But Avoid unfamiliar language or acronyms </a:t>
            </a:r>
          </a:p>
        </p:txBody>
      </p:sp>
    </p:spTree>
    <p:extLst>
      <p:ext uri="{BB962C8B-B14F-4D97-AF65-F5344CB8AC3E}">
        <p14:creationId xmlns:p14="http://schemas.microsoft.com/office/powerpoint/2010/main" val="84797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27E8-ECF3-4611-BA04-24DC2226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1080120"/>
          </a:xfrm>
        </p:spPr>
        <p:txBody>
          <a:bodyPr>
            <a:normAutofit/>
          </a:bodyPr>
          <a:lstStyle/>
          <a:p>
            <a:r>
              <a:rPr lang="en-GB" dirty="0"/>
              <a:t>Other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F524-D707-4662-9761-A0F50197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636912"/>
            <a:ext cx="8136904" cy="3886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Avoid ambiguity, confusion, and vagueness</a:t>
            </a:r>
            <a:r>
              <a:rPr lang="en-US" altLang="en-US" i="1" dirty="0">
                <a:cs typeface="Arial" panose="020B0604020202020204" pitchFamily="34" charset="0"/>
              </a:rPr>
              <a:t>.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endParaRPr lang="en-US" altLang="en-US" dirty="0"/>
          </a:p>
          <a:p>
            <a:pPr lvl="1"/>
            <a:r>
              <a:rPr lang="en-US" altLang="en-US" dirty="0"/>
              <a:t>Make sure it is absolutely clear what you are asking and how you want it answered.</a:t>
            </a:r>
          </a:p>
          <a:p>
            <a:pPr lvl="1"/>
            <a:r>
              <a:rPr lang="en-US" altLang="en-US" dirty="0"/>
              <a:t>Avoid indefinite words or response categories.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emotional language, prestige bias and leading questions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double-barreled questions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asking questions beyond a respondent's capabilities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false premises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asking about future intentions (if you can)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Avoid negatives and especially double negatives</a:t>
            </a:r>
            <a:endParaRPr lang="en-US" altLang="en-US" dirty="0"/>
          </a:p>
          <a:p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094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1433-DEB6-41C1-A924-686AFA0E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0728"/>
            <a:ext cx="7543800" cy="50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200" b="1" i="1" dirty="0">
                <a:solidFill>
                  <a:srgbClr val="C00000"/>
                </a:solidFill>
                <a:latin typeface="Arial" panose="020B0604020202020204" pitchFamily="34" charset="0"/>
              </a:rPr>
              <a:t>“The quantity of information that may be generated, and the speed at which responses can be collected, can result in pleasing piles of data - but we should be wary of being seduced by sheer quantity; data is only useful if it is representative of the larger population.”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451CE-466E-4F4A-BE9A-4708E680A66E}"/>
              </a:ext>
            </a:extLst>
          </p:cNvPr>
          <p:cNvSpPr txBox="1"/>
          <p:nvPr/>
        </p:nvSpPr>
        <p:spPr>
          <a:xfrm>
            <a:off x="755576" y="6309320"/>
            <a:ext cx="734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Wakeford, N.</a:t>
            </a:r>
            <a:r>
              <a:rPr lang="en-GB" sz="1200" dirty="0"/>
              <a:t> (2000) New media, new methodologies: Studying the web, </a:t>
            </a:r>
          </a:p>
          <a:p>
            <a:r>
              <a:rPr lang="en-GB" sz="1200" dirty="0"/>
              <a:t>in </a:t>
            </a:r>
            <a:r>
              <a:rPr lang="en-GB" sz="1200" dirty="0" err="1"/>
              <a:t>Gauntlett</a:t>
            </a:r>
            <a:r>
              <a:rPr lang="en-GB" sz="1200" dirty="0"/>
              <a:t>, D. (Ed.) </a:t>
            </a:r>
            <a:r>
              <a:rPr lang="en-GB" sz="1200" i="1" dirty="0" err="1"/>
              <a:t>Web.Studies</a:t>
            </a:r>
            <a:r>
              <a:rPr lang="en-GB" sz="1200" i="1" dirty="0"/>
              <a:t>: Rewiring Media Studies for the Digital Age</a:t>
            </a:r>
            <a:r>
              <a:rPr lang="en-GB" sz="1200" dirty="0"/>
              <a:t>. London. Arnold. pp. 31-41.</a:t>
            </a:r>
          </a:p>
        </p:txBody>
      </p:sp>
    </p:spTree>
    <p:extLst>
      <p:ext uri="{BB962C8B-B14F-4D97-AF65-F5344CB8AC3E}">
        <p14:creationId xmlns:p14="http://schemas.microsoft.com/office/powerpoint/2010/main" val="365786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B927-C0E3-4655-A911-6FC8129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OnlineSurveys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5965-EBFB-40D9-BF27-DCE93B02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considering using a questionnaire for Primary Data collection, then please check out </a:t>
            </a:r>
            <a:r>
              <a:rPr lang="en-GB" dirty="0" err="1"/>
              <a:t>OnlineSurveys</a:t>
            </a:r>
            <a:r>
              <a:rPr lang="en-GB" dirty="0"/>
              <a:t> (much richer and flexible than the freebie solutions).</a:t>
            </a:r>
          </a:p>
          <a:p>
            <a:r>
              <a:rPr lang="en-GB" dirty="0"/>
              <a:t>E-mail me at: david.kidner.southwales.ac.uk for access</a:t>
            </a:r>
          </a:p>
          <a:p>
            <a:r>
              <a:rPr lang="en-GB" dirty="0"/>
              <a:t>Please include a brief synopsis (sentence or two) saying what you want to do with </a:t>
            </a:r>
            <a:r>
              <a:rPr lang="en-GB"/>
              <a:t>your questionnaire.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7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638-A8E7-47BA-84A5-7416ED7C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Collection:</a:t>
            </a:r>
            <a:br>
              <a:rPr lang="en-GB" dirty="0"/>
            </a:br>
            <a:r>
              <a:rPr lang="en-GB" dirty="0"/>
              <a:t>Questionnaires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951B-121F-42C1-B0EE-4F548CE3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80920" cy="3886200"/>
          </a:xfrm>
        </p:spPr>
        <p:txBody>
          <a:bodyPr/>
          <a:lstStyle/>
          <a:p>
            <a:r>
              <a:rPr lang="en-GB" dirty="0"/>
              <a:t>Planning (&amp; Time Managing) your Project is absolutely essential</a:t>
            </a:r>
          </a:p>
          <a:p>
            <a:pPr lvl="1"/>
            <a:r>
              <a:rPr lang="en-GB" dirty="0"/>
              <a:t>If well managed (&amp; time allows) you might consider the use of Questionnaires for </a:t>
            </a:r>
            <a:r>
              <a:rPr lang="en-GB" b="1" dirty="0">
                <a:solidFill>
                  <a:srgbClr val="C00000"/>
                </a:solidFill>
              </a:rPr>
              <a:t>initial data collection </a:t>
            </a:r>
            <a:r>
              <a:rPr lang="en-GB" dirty="0"/>
              <a:t>and/or </a:t>
            </a:r>
            <a:r>
              <a:rPr lang="en-GB" b="1" dirty="0">
                <a:solidFill>
                  <a:srgbClr val="C00000"/>
                </a:solidFill>
              </a:rPr>
              <a:t>evaluation</a:t>
            </a:r>
            <a:r>
              <a:rPr lang="en-GB" dirty="0"/>
              <a:t> of your results / implementation / software / web site etc.</a:t>
            </a:r>
          </a:p>
          <a:p>
            <a:pPr lvl="2"/>
            <a:r>
              <a:rPr lang="en-GB" dirty="0"/>
              <a:t>Independent Evaluation CAN be a key component of ANY Dissertation (or Research Project).  </a:t>
            </a:r>
          </a:p>
          <a:p>
            <a:pPr lvl="2"/>
            <a:r>
              <a:rPr lang="en-GB" dirty="0"/>
              <a:t>Puts YOUR Work Into Perspective!</a:t>
            </a:r>
          </a:p>
        </p:txBody>
      </p:sp>
    </p:spTree>
    <p:extLst>
      <p:ext uri="{BB962C8B-B14F-4D97-AF65-F5344CB8AC3E}">
        <p14:creationId xmlns:p14="http://schemas.microsoft.com/office/powerpoint/2010/main" val="33439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F2622-B143-4A10-B060-195B4E78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0" y="2060848"/>
            <a:ext cx="878642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82FF-79E7-4606-BE42-68C0E26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96144"/>
          </a:xfrm>
        </p:spPr>
        <p:txBody>
          <a:bodyPr/>
          <a:lstStyle/>
          <a:p>
            <a:r>
              <a:rPr lang="en-GB" dirty="0"/>
              <a:t>Questionnaire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7672-271B-42DD-BB69-BDD894CB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Web-based Questionnaire </a:t>
            </a:r>
          </a:p>
          <a:p>
            <a:pPr lvl="1">
              <a:spcBef>
                <a:spcPts val="700"/>
              </a:spcBef>
            </a:pPr>
            <a:r>
              <a:rPr lang="en-GB" altLang="en-US" i="1" dirty="0">
                <a:latin typeface="Arial" panose="020B0604020202020204" pitchFamily="34" charset="0"/>
              </a:rPr>
              <a:t>questionnaire designed as a web-page and hosted on website 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E-mail Questionnaire</a:t>
            </a:r>
          </a:p>
          <a:p>
            <a:pPr lvl="1">
              <a:spcBef>
                <a:spcPts val="700"/>
              </a:spcBef>
            </a:pPr>
            <a:r>
              <a:rPr lang="en-GB" altLang="en-US" i="1" dirty="0">
                <a:latin typeface="Arial" panose="020B0604020202020204" pitchFamily="34" charset="0"/>
              </a:rPr>
              <a:t>questions are submitted as part of the email itself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Questionnaire attached to an e-mail</a:t>
            </a:r>
          </a:p>
          <a:p>
            <a:pPr lvl="1">
              <a:spcBef>
                <a:spcPts val="700"/>
              </a:spcBef>
            </a:pPr>
            <a:r>
              <a:rPr lang="en-GB" altLang="en-US" i="1" dirty="0">
                <a:latin typeface="Arial" panose="020B0604020202020204" pitchFamily="34" charset="0"/>
              </a:rPr>
              <a:t>questionnaire is sent as an attachment to an email e.g. as a word document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Paper-based Questionnaire</a:t>
            </a:r>
          </a:p>
          <a:p>
            <a:pPr lvl="1">
              <a:spcBef>
                <a:spcPts val="700"/>
              </a:spcBef>
            </a:pPr>
            <a:r>
              <a:rPr lang="en-GB" altLang="en-US" i="1" dirty="0">
                <a:latin typeface="Arial" panose="020B0604020202020204" pitchFamily="34" charset="0"/>
              </a:rPr>
              <a:t>For a select cohort (e.g. Peers, colleagues, in-house).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91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3923-3B77-4B08-A104-4FEA1266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Online Questionnaire?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F7E4-A1D1-48AB-8538-0372F041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88840"/>
            <a:ext cx="8064896" cy="4248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Internet offers great methodological potential and versatility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Resulted in proliferation of online questionnaires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But use of online questionnaire must be </a:t>
            </a:r>
            <a:r>
              <a:rPr lang="en-GB" altLang="en-US" b="1" dirty="0">
                <a:latin typeface="Arial" panose="020B0604020202020204" pitchFamily="34" charset="0"/>
              </a:rPr>
              <a:t>appropriate</a:t>
            </a:r>
            <a:r>
              <a:rPr lang="en-GB" altLang="en-US" dirty="0">
                <a:latin typeface="Arial" panose="020B0604020202020204" pitchFamily="34" charset="0"/>
              </a:rPr>
              <a:t> and </a:t>
            </a:r>
            <a:r>
              <a:rPr lang="en-GB" altLang="en-US" b="1" dirty="0">
                <a:latin typeface="Arial" panose="020B0604020202020204" pitchFamily="34" charset="0"/>
              </a:rPr>
              <a:t>justified</a:t>
            </a:r>
            <a:r>
              <a:rPr lang="en-GB" altLang="en-US" dirty="0">
                <a:latin typeface="Arial" panose="020B0604020202020204" pitchFamily="34" charset="0"/>
              </a:rPr>
              <a:t> for each particular research project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Arial" panose="020B0604020202020204" pitchFamily="34" charset="0"/>
              </a:rPr>
              <a:t>e.g. to address </a:t>
            </a:r>
            <a:r>
              <a:rPr lang="en-GB" altLang="en-US" b="1" dirty="0">
                <a:latin typeface="Arial" panose="020B0604020202020204" pitchFamily="34" charset="0"/>
              </a:rPr>
              <a:t>aims</a:t>
            </a:r>
            <a:r>
              <a:rPr lang="en-GB" altLang="en-US" dirty="0">
                <a:latin typeface="Arial" panose="020B0604020202020204" pitchFamily="34" charset="0"/>
              </a:rPr>
              <a:t> of research, selection of most relevant questionnaire </a:t>
            </a:r>
            <a:r>
              <a:rPr lang="en-GB" altLang="en-US" b="1" dirty="0">
                <a:latin typeface="Arial" panose="020B0604020202020204" pitchFamily="34" charset="0"/>
              </a:rPr>
              <a:t>type</a:t>
            </a:r>
            <a:r>
              <a:rPr lang="en-GB" altLang="en-US" dirty="0">
                <a:latin typeface="Arial" panose="020B0604020202020204" pitchFamily="34" charset="0"/>
              </a:rPr>
              <a:t> and </a:t>
            </a:r>
            <a:r>
              <a:rPr lang="en-GB" altLang="en-US" b="1" dirty="0">
                <a:latin typeface="Arial" panose="020B0604020202020204" pitchFamily="34" charset="0"/>
              </a:rPr>
              <a:t>question format</a:t>
            </a:r>
            <a:r>
              <a:rPr lang="en-GB" altLang="en-US" dirty="0">
                <a:latin typeface="Arial" panose="020B0604020202020204" pitchFamily="34" charset="0"/>
              </a:rPr>
              <a:t> for addressing aims, establishing a justified </a:t>
            </a:r>
            <a:r>
              <a:rPr lang="en-GB" altLang="en-US" b="1" dirty="0">
                <a:latin typeface="Arial" panose="020B0604020202020204" pitchFamily="34" charset="0"/>
              </a:rPr>
              <a:t>sampling strategy</a:t>
            </a:r>
            <a:r>
              <a:rPr lang="en-GB" altLang="en-US" dirty="0">
                <a:latin typeface="Arial" panose="020B0604020202020204" pitchFamily="34" charset="0"/>
              </a:rPr>
              <a:t> to recruit relevant respondents and ensure appropriate response</a:t>
            </a:r>
            <a:r>
              <a:rPr lang="en-GB" altLang="en-US" sz="2600" dirty="0">
                <a:latin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</a:rPr>
              <a:t>rate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dirty="0">
                <a:latin typeface="Arial" panose="020B0604020202020204" pitchFamily="34" charset="0"/>
              </a:rPr>
              <a:t>…and done at an early stage, e.g. not July!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8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E3561-6452-4AC8-88A9-F6512292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" y="-27384"/>
            <a:ext cx="3427600" cy="2952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379B7-A551-4968-AA60-F965CFFC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" y="2837837"/>
            <a:ext cx="2952328" cy="4047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AFFCB-DF09-4C90-8E44-DE11C802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96" y="-27383"/>
            <a:ext cx="2679805" cy="424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47F88-8147-4B70-99F1-3BDE49020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200" y="-27384"/>
            <a:ext cx="3668973" cy="5644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87292-CDBF-45C4-8496-102E8ED2C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4233892"/>
            <a:ext cx="3106627" cy="2624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EBE79-A3EC-47C9-9EA7-EDA054A0E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372" y="-15244"/>
            <a:ext cx="434162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6508E-9C52-4087-B4CF-87AC2F57C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22" y="-34615"/>
            <a:ext cx="7133861" cy="68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B9A-3A18-426B-B136-8490445A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Advantages of Online Questionnaires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061E-0194-416E-A470-4E739907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82" y="2461846"/>
            <a:ext cx="7543800" cy="38862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Speed and volume of data collection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Savings in costs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Flexible design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Data accuracy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Access to research populations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Anonymity</a:t>
            </a:r>
          </a:p>
          <a:p>
            <a:pPr>
              <a:spcBef>
                <a:spcPts val="700"/>
              </a:spcBef>
            </a:pPr>
            <a:r>
              <a:rPr lang="en-GB" altLang="en-US" dirty="0">
                <a:latin typeface="Arial" panose="020B0604020202020204" pitchFamily="34" charset="0"/>
              </a:rPr>
              <a:t>Respondent acceptability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64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AB61-0F8A-4E3D-98FB-1F7F3977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76872"/>
            <a:ext cx="7848798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Enable the researcher to contact a geographically dispersed population and so can be useful in internationalising research; </a:t>
            </a:r>
          </a:p>
          <a:p>
            <a:r>
              <a:rPr lang="en-GB" dirty="0"/>
              <a:t>Be used to contact groups often difficult to reach, such as the less physically mobile (disabled/in prison/in hospital) or the socially isolated (drug dealers/terminally ill) or those living in dangerous places (war zones); </a:t>
            </a:r>
          </a:p>
          <a:p>
            <a:r>
              <a:rPr lang="en-GB" dirty="0"/>
              <a:t>Provide savings in costs to the researcher (for example, the costs associated with travel, venue, data entry); </a:t>
            </a:r>
          </a:p>
          <a:p>
            <a:r>
              <a:rPr lang="en-GB" dirty="0"/>
              <a:t>Supply data quickly, providing fast alternatives to postal, face-to-face and telephone surveys.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25BFC-7096-4A10-8C10-E6A2A97F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7625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Advantages of Online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352504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2344</TotalTime>
  <Words>1947</Words>
  <Application>Microsoft Office PowerPoint</Application>
  <PresentationFormat>On-screen Show (4:3)</PresentationFormat>
  <Paragraphs>219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NewsPrint</vt:lpstr>
      <vt:lpstr>IS4S706 Project Management &amp; Research Methodology   </vt:lpstr>
      <vt:lpstr>Research Methods: Last Time …</vt:lpstr>
      <vt:lpstr>Data Collection: Questionnaires</vt:lpstr>
      <vt:lpstr>PowerPoint Presentation</vt:lpstr>
      <vt:lpstr>Questionnaire Types</vt:lpstr>
      <vt:lpstr>Online Questionnaire?</vt:lpstr>
      <vt:lpstr>PowerPoint Presentation</vt:lpstr>
      <vt:lpstr>Advantages of Online Questionnaires</vt:lpstr>
      <vt:lpstr>Advantages of Online Questionnaires</vt:lpstr>
      <vt:lpstr>Disadvantages of Online Questionnaires</vt:lpstr>
      <vt:lpstr>Questionnaire Considerations</vt:lpstr>
      <vt:lpstr>Responders</vt:lpstr>
      <vt:lpstr>E-mail Questionnaire</vt:lpstr>
      <vt:lpstr>PowerPoint Presentation</vt:lpstr>
      <vt:lpstr>Questionnaire Response Rates</vt:lpstr>
      <vt:lpstr>Questionnaire Design Issues</vt:lpstr>
      <vt:lpstr>Online Questionnaire Implementation</vt:lpstr>
      <vt:lpstr>PowerPoint Presentation</vt:lpstr>
      <vt:lpstr>PowerPoint Presentation</vt:lpstr>
      <vt:lpstr>PowerPoint Presentation</vt:lpstr>
      <vt:lpstr>Questionnaire Development</vt:lpstr>
      <vt:lpstr>Jumping Straight In …</vt:lpstr>
      <vt:lpstr>Questionnaires are Not Always Suitable …</vt:lpstr>
      <vt:lpstr>Interviews Need Planning</vt:lpstr>
      <vt:lpstr>Minimise the Questions &amp; Maximise the Variables</vt:lpstr>
      <vt:lpstr>Minimise the Questions &amp; Maximise the Variables</vt:lpstr>
      <vt:lpstr>Other Considerations…</vt:lpstr>
      <vt:lpstr>PowerPoint Presentation</vt:lpstr>
      <vt:lpstr>OnlineSurveys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272</cp:revision>
  <dcterms:created xsi:type="dcterms:W3CDTF">2015-09-27T11:09:28Z</dcterms:created>
  <dcterms:modified xsi:type="dcterms:W3CDTF">2021-03-17T09:48:25Z</dcterms:modified>
</cp:coreProperties>
</file>