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324" r:id="rId3"/>
    <p:sldId id="353" r:id="rId4"/>
    <p:sldId id="370" r:id="rId5"/>
    <p:sldId id="371" r:id="rId6"/>
    <p:sldId id="372" r:id="rId7"/>
    <p:sldId id="373" r:id="rId8"/>
    <p:sldId id="374" r:id="rId9"/>
    <p:sldId id="375" r:id="rId10"/>
    <p:sldId id="352" r:id="rId11"/>
    <p:sldId id="354" r:id="rId12"/>
    <p:sldId id="363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8" r:id="rId22"/>
    <p:sldId id="364" r:id="rId23"/>
    <p:sldId id="365" r:id="rId24"/>
    <p:sldId id="366" r:id="rId25"/>
    <p:sldId id="367" r:id="rId26"/>
    <p:sldId id="369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8" r:id="rId39"/>
    <p:sldId id="387" r:id="rId40"/>
    <p:sldId id="389" r:id="rId41"/>
    <p:sldId id="390" r:id="rId42"/>
    <p:sldId id="391" r:id="rId43"/>
    <p:sldId id="39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89176"/>
            <a:ext cx="7543800" cy="1524000"/>
          </a:xfrm>
        </p:spPr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IS4S706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Project Management &amp; Research Methodology</a:t>
            </a: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6992"/>
            <a:ext cx="7842448" cy="2141984"/>
          </a:xfrm>
        </p:spPr>
        <p:txBody>
          <a:bodyPr>
            <a:normAutofit fontScale="92500" lnSpcReduction="20000"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Methods:</a:t>
            </a:r>
          </a:p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966A12-2BCE-441D-8098-1A746C064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999" y="4146860"/>
            <a:ext cx="4799115" cy="19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7FF7-5FA4-4E69-812A-C639DEBE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Tools to Collect &amp; Present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61EC-DA54-49E6-81F6-6CD281DA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can be presented in different formats that include tables, graphs, narratives.</a:t>
            </a:r>
          </a:p>
          <a:p>
            <a:r>
              <a:rPr lang="en-GB" dirty="0"/>
              <a:t>Statistics is a tool that is used for quantitative research.</a:t>
            </a:r>
          </a:p>
          <a:p>
            <a:r>
              <a:rPr lang="en-GB" dirty="0"/>
              <a:t>Qualitative research uses non-statistical tools.</a:t>
            </a:r>
          </a:p>
          <a:p>
            <a:r>
              <a:rPr lang="en-GB" dirty="0"/>
              <a:t>Graphs can be used to present both qualitative and quantitative data.</a:t>
            </a:r>
          </a:p>
        </p:txBody>
      </p:sp>
    </p:spTree>
    <p:extLst>
      <p:ext uri="{BB962C8B-B14F-4D97-AF65-F5344CB8AC3E}">
        <p14:creationId xmlns:p14="http://schemas.microsoft.com/office/powerpoint/2010/main" val="333284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4A02-37DD-4FA0-B816-DCC4E07E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224136"/>
          </a:xfrm>
        </p:spPr>
        <p:txBody>
          <a:bodyPr/>
          <a:lstStyle/>
          <a:p>
            <a:r>
              <a:rPr lang="en-GB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EDF2-B7DB-4760-9512-9559A031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Graphical representations of data are probably the most common method for trying to explain a trend to a reader</a:t>
            </a:r>
          </a:p>
          <a:p>
            <a:r>
              <a:rPr lang="en-GB" dirty="0"/>
              <a:t>There are many forms of graph available - in fact the hardest thing about using graphs is to decide which is the most appropriate!!!</a:t>
            </a:r>
          </a:p>
          <a:p>
            <a:r>
              <a:rPr lang="en-GB" dirty="0"/>
              <a:t>Also graphs can be one of the best methods to use to highlight a ‘fact’ in </a:t>
            </a:r>
            <a:r>
              <a:rPr lang="en-GB" dirty="0" err="1"/>
              <a:t>adisproportionate</a:t>
            </a:r>
            <a:r>
              <a:rPr lang="en-GB" dirty="0"/>
              <a:t> way depending upon the measurement scale of the x or y axis -</a:t>
            </a:r>
          </a:p>
          <a:p>
            <a:r>
              <a:rPr lang="en-GB" dirty="0"/>
              <a:t>e.g. don’t start at zero but at 70 in showing exam results compared with another lecturer who starts at 0 but finishes at 50 - can look the same!!!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FBE6A-D668-4738-A21C-561FF4CD6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0554"/>
            <a:ext cx="3224492" cy="20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0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8B1FE-9F5B-4737-8CB8-A7FA6CB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621F-AED1-48FA-BA6B-F31A8415F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“the hardest thing about using graphs is to decide which is the most appropriate!!!”</a:t>
            </a:r>
          </a:p>
          <a:p>
            <a:r>
              <a:rPr lang="en-GB" dirty="0"/>
              <a:t>Take a look at the examples on the next few slides (and spend no more than a minute in trying to understand the message).</a:t>
            </a:r>
          </a:p>
          <a:p>
            <a:r>
              <a:rPr lang="en-GB" dirty="0"/>
              <a:t>By appreciating different types of graphs, then we might better understand how we can get across the message in our data …</a:t>
            </a:r>
          </a:p>
        </p:txBody>
      </p:sp>
    </p:spTree>
    <p:extLst>
      <p:ext uri="{BB962C8B-B14F-4D97-AF65-F5344CB8AC3E}">
        <p14:creationId xmlns:p14="http://schemas.microsoft.com/office/powerpoint/2010/main" val="317311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EF0E-6D84-4EFB-9B6E-63B7E7F2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280920" cy="1008112"/>
          </a:xfrm>
        </p:spPr>
        <p:txBody>
          <a:bodyPr>
            <a:normAutofit/>
          </a:bodyPr>
          <a:lstStyle/>
          <a:p>
            <a:r>
              <a:rPr lang="en-GB" b="1" dirty="0"/>
              <a:t>Graphs</a:t>
            </a:r>
            <a:r>
              <a:rPr lang="en-GB" dirty="0"/>
              <a:t> </a:t>
            </a:r>
            <a:r>
              <a:rPr lang="en-GB" sz="3200" dirty="0"/>
              <a:t>– Getting the Message Across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D6FF-B49D-405C-ADA3-920CF38C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" y="1504374"/>
            <a:ext cx="5353626" cy="5353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50CB22-C8CB-4FA4-B961-57D6E8C0F7E0}"/>
              </a:ext>
            </a:extLst>
          </p:cNvPr>
          <p:cNvSpPr txBox="1"/>
          <p:nvPr/>
        </p:nvSpPr>
        <p:spPr>
          <a:xfrm>
            <a:off x="5580112" y="2996952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Probably the most widely used graph in the World in 2020.</a:t>
            </a:r>
          </a:p>
        </p:txBody>
      </p:sp>
    </p:spTree>
    <p:extLst>
      <p:ext uri="{BB962C8B-B14F-4D97-AF65-F5344CB8AC3E}">
        <p14:creationId xmlns:p14="http://schemas.microsoft.com/office/powerpoint/2010/main" val="238402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1858-DEBC-45BA-817A-10023CC45292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280920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/>
              <a:t>Graphs</a:t>
            </a:r>
            <a:r>
              <a:rPr lang="en-GB"/>
              <a:t> </a:t>
            </a:r>
            <a:r>
              <a:rPr lang="en-GB" sz="3200"/>
              <a:t>– Getting the Message Across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66259-BA80-44D3-BA8C-2028F481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0550"/>
            <a:ext cx="5459313" cy="547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2F7597-C6EB-4A08-8B8A-75656513BEE5}"/>
              </a:ext>
            </a:extLst>
          </p:cNvPr>
          <p:cNvSpPr txBox="1"/>
          <p:nvPr/>
        </p:nvSpPr>
        <p:spPr>
          <a:xfrm>
            <a:off x="5484692" y="2420888"/>
            <a:ext cx="37497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Bar / Column Chart:</a:t>
            </a:r>
          </a:p>
          <a:p>
            <a:r>
              <a:rPr lang="en-GB" dirty="0"/>
              <a:t>Helps put our data into perspective</a:t>
            </a:r>
          </a:p>
          <a:p>
            <a:r>
              <a:rPr lang="en-GB" dirty="0"/>
              <a:t>(</a:t>
            </a:r>
            <a:r>
              <a:rPr lang="en-GB" dirty="0" err="1"/>
              <a:t>w.r.t.</a:t>
            </a:r>
            <a:r>
              <a:rPr lang="en-GB" dirty="0"/>
              <a:t> other diseases)</a:t>
            </a:r>
          </a:p>
          <a:p>
            <a:endParaRPr lang="en-GB" dirty="0"/>
          </a:p>
          <a:p>
            <a:r>
              <a:rPr lang="en-GB" dirty="0"/>
              <a:t>N.B. Update 25/03/2020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DEBFF-EB67-4218-A0A9-7E1EEFCC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05" y="4005064"/>
            <a:ext cx="3956095" cy="21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33F7-2A22-4F25-973B-1276B7AD4AB1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280920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/>
              <a:t>Graphs</a:t>
            </a:r>
            <a:r>
              <a:rPr lang="en-GB"/>
              <a:t> </a:t>
            </a:r>
            <a:r>
              <a:rPr lang="en-GB" sz="3200"/>
              <a:t>– Getting the Message Across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7F90B-4AB4-4634-BA36-D787BEC5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564"/>
            <a:ext cx="5468838" cy="545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08188-8852-4DBD-9B8C-0DD2B9235ED6}"/>
              </a:ext>
            </a:extLst>
          </p:cNvPr>
          <p:cNvSpPr txBox="1"/>
          <p:nvPr/>
        </p:nvSpPr>
        <p:spPr>
          <a:xfrm flipH="1">
            <a:off x="5796135" y="242088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Line Graphs:</a:t>
            </a:r>
          </a:p>
          <a:p>
            <a:r>
              <a:rPr lang="en-GB" dirty="0"/>
              <a:t>Good for comparisons</a:t>
            </a:r>
          </a:p>
        </p:txBody>
      </p:sp>
    </p:spTree>
    <p:extLst>
      <p:ext uri="{BB962C8B-B14F-4D97-AF65-F5344CB8AC3E}">
        <p14:creationId xmlns:p14="http://schemas.microsoft.com/office/powerpoint/2010/main" val="366686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D74-A400-4193-8DCF-95B1A20EF466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280920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/>
              <a:t>Graphs</a:t>
            </a:r>
            <a:r>
              <a:rPr lang="en-GB"/>
              <a:t> </a:t>
            </a:r>
            <a:r>
              <a:rPr lang="en-GB" sz="3200"/>
              <a:t>– Getting the Message Across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ECA21-1179-422C-BB3E-3E60E3EF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98"/>
            <a:ext cx="5478363" cy="5442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0AAE58-F377-4CA3-9EFE-403D9E7FB4DE}"/>
              </a:ext>
            </a:extLst>
          </p:cNvPr>
          <p:cNvSpPr txBox="1"/>
          <p:nvPr/>
        </p:nvSpPr>
        <p:spPr>
          <a:xfrm>
            <a:off x="6084168" y="270892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2D Scatter Plot</a:t>
            </a:r>
          </a:p>
        </p:txBody>
      </p:sp>
    </p:spTree>
    <p:extLst>
      <p:ext uri="{BB962C8B-B14F-4D97-AF65-F5344CB8AC3E}">
        <p14:creationId xmlns:p14="http://schemas.microsoft.com/office/powerpoint/2010/main" val="93478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2BA1-C22D-479E-819E-DC35E729AE4A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280920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/>
              <a:t>Graphs</a:t>
            </a:r>
            <a:r>
              <a:rPr lang="en-GB"/>
              <a:t> </a:t>
            </a:r>
            <a:r>
              <a:rPr lang="en-GB" sz="3200"/>
              <a:t>– Getting the Message Across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2820C-3102-48AB-87ED-DCE2181EB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5472405" cy="5445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7D59F-4FA6-417D-B7B0-A3C343502C70}"/>
              </a:ext>
            </a:extLst>
          </p:cNvPr>
          <p:cNvSpPr txBox="1"/>
          <p:nvPr/>
        </p:nvSpPr>
        <p:spPr>
          <a:xfrm>
            <a:off x="5706278" y="2786397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Simple Bar Chart:</a:t>
            </a:r>
          </a:p>
          <a:p>
            <a:r>
              <a:rPr lang="en-GB" dirty="0"/>
              <a:t>Gets across key message in a simple and effective way</a:t>
            </a:r>
          </a:p>
        </p:txBody>
      </p:sp>
    </p:spTree>
    <p:extLst>
      <p:ext uri="{BB962C8B-B14F-4D97-AF65-F5344CB8AC3E}">
        <p14:creationId xmlns:p14="http://schemas.microsoft.com/office/powerpoint/2010/main" val="9744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B3C7-D4A1-4EC8-8206-0700140DE423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280920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/>
              <a:t>Graphs</a:t>
            </a:r>
            <a:r>
              <a:rPr lang="en-GB"/>
              <a:t> </a:t>
            </a:r>
            <a:r>
              <a:rPr lang="en-GB" sz="3200"/>
              <a:t>– Getting the Message Across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E4ED7-295A-4152-85C5-CECC4370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5544818" cy="5517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95C342-4E3E-413A-BB10-3EF211DEE8A5}"/>
              </a:ext>
            </a:extLst>
          </p:cNvPr>
          <p:cNvSpPr txBox="1"/>
          <p:nvPr/>
        </p:nvSpPr>
        <p:spPr>
          <a:xfrm>
            <a:off x="6012160" y="2852936"/>
            <a:ext cx="3024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Comparative Bar Chart:</a:t>
            </a:r>
          </a:p>
          <a:p>
            <a:r>
              <a:rPr lang="en-GB" dirty="0"/>
              <a:t>Re-</a:t>
            </a:r>
            <a:r>
              <a:rPr lang="en-GB" dirty="0" err="1"/>
              <a:t>inforces</a:t>
            </a:r>
            <a:r>
              <a:rPr lang="en-GB" dirty="0"/>
              <a:t> the message across multiple data sets</a:t>
            </a:r>
          </a:p>
        </p:txBody>
      </p:sp>
    </p:spTree>
    <p:extLst>
      <p:ext uri="{BB962C8B-B14F-4D97-AF65-F5344CB8AC3E}">
        <p14:creationId xmlns:p14="http://schemas.microsoft.com/office/powerpoint/2010/main" val="195030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334-CA51-4704-B48C-03DC9F9E6215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280920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/>
              <a:t>Graphs</a:t>
            </a:r>
            <a:r>
              <a:rPr lang="en-GB"/>
              <a:t> </a:t>
            </a:r>
            <a:r>
              <a:rPr lang="en-GB" sz="3200"/>
              <a:t>– Getting the Message Across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5B178-FFC4-4497-AE84-506F8EE6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5526397" cy="5517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2527D9-248E-4C4C-B6D2-8FA846CC1FE5}"/>
              </a:ext>
            </a:extLst>
          </p:cNvPr>
          <p:cNvSpPr txBox="1"/>
          <p:nvPr/>
        </p:nvSpPr>
        <p:spPr>
          <a:xfrm>
            <a:off x="5706278" y="2786397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Simple Bar Chart:</a:t>
            </a:r>
          </a:p>
          <a:p>
            <a:r>
              <a:rPr lang="en-GB" dirty="0"/>
              <a:t>Gets across key message in a simple and effective way</a:t>
            </a:r>
          </a:p>
        </p:txBody>
      </p:sp>
    </p:spTree>
    <p:extLst>
      <p:ext uri="{BB962C8B-B14F-4D97-AF65-F5344CB8AC3E}">
        <p14:creationId xmlns:p14="http://schemas.microsoft.com/office/powerpoint/2010/main" val="342116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F231-E497-4E72-8EB4-1049FD3F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6" y="404664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Research Methods:</a:t>
            </a:r>
            <a:br>
              <a:rPr lang="en-GB" dirty="0"/>
            </a:br>
            <a:r>
              <a:rPr lang="en-GB" dirty="0"/>
              <a:t>Last Few Lectures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B8AAB-C2E2-4E35-815A-83CD14F78556}"/>
              </a:ext>
            </a:extLst>
          </p:cNvPr>
          <p:cNvSpPr txBox="1"/>
          <p:nvPr/>
        </p:nvSpPr>
        <p:spPr>
          <a:xfrm>
            <a:off x="611560" y="2564904"/>
            <a:ext cx="2016224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Research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Question(s)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41251-C990-4094-9124-3F835B7F3CEA}"/>
              </a:ext>
            </a:extLst>
          </p:cNvPr>
          <p:cNvSpPr txBox="1"/>
          <p:nvPr/>
        </p:nvSpPr>
        <p:spPr>
          <a:xfrm>
            <a:off x="3635896" y="2433662"/>
            <a:ext cx="2016224" cy="923330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Methods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&amp; Sample Selection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BD563-D154-4E55-BF21-505B8983769F}"/>
              </a:ext>
            </a:extLst>
          </p:cNvPr>
          <p:cNvSpPr txBox="1"/>
          <p:nvPr/>
        </p:nvSpPr>
        <p:spPr>
          <a:xfrm>
            <a:off x="6660232" y="2559342"/>
            <a:ext cx="2016224" cy="646331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GB" b="1" i="1" dirty="0">
                <a:solidFill>
                  <a:schemeClr val="bg1"/>
                </a:solidFill>
              </a:rPr>
              <a:t>Collection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EA818C-1466-4F1A-B145-0F3B7223FAC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627784" y="2888070"/>
            <a:ext cx="1008112" cy="7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CC8790-061A-4192-8961-5BE0488DF48A}"/>
              </a:ext>
            </a:extLst>
          </p:cNvPr>
          <p:cNvCxnSpPr/>
          <p:nvPr/>
        </p:nvCxnSpPr>
        <p:spPr>
          <a:xfrm>
            <a:off x="5652229" y="2891698"/>
            <a:ext cx="1008112" cy="72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11E9C2-948B-447B-9976-C3A57063401E}"/>
              </a:ext>
            </a:extLst>
          </p:cNvPr>
          <p:cNvGrpSpPr/>
          <p:nvPr/>
        </p:nvGrpSpPr>
        <p:grpSpPr>
          <a:xfrm>
            <a:off x="3635896" y="3205673"/>
            <a:ext cx="4032448" cy="2370793"/>
            <a:chOff x="3635896" y="3205673"/>
            <a:chExt cx="4032448" cy="23707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D99078-80A6-45B6-BF89-95523FC35280}"/>
                </a:ext>
              </a:extLst>
            </p:cNvPr>
            <p:cNvSpPr txBox="1"/>
            <p:nvPr/>
          </p:nvSpPr>
          <p:spPr>
            <a:xfrm>
              <a:off x="3635896" y="4653136"/>
              <a:ext cx="2016224" cy="9233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solidFill>
                    <a:schemeClr val="bg1"/>
                  </a:solidFill>
                </a:rPr>
                <a:t>Data Analysis,</a:t>
              </a:r>
            </a:p>
            <a:p>
              <a:pPr algn="ctr"/>
              <a:r>
                <a:rPr lang="en-GB" b="1" i="1" dirty="0">
                  <a:solidFill>
                    <a:schemeClr val="bg1"/>
                  </a:solidFill>
                </a:rPr>
                <a:t>Presentation &amp;</a:t>
              </a:r>
            </a:p>
            <a:p>
              <a:pPr algn="ctr"/>
              <a:r>
                <a:rPr lang="en-GB" b="1" i="1" dirty="0">
                  <a:solidFill>
                    <a:schemeClr val="bg1"/>
                  </a:solidFill>
                </a:rPr>
                <a:t>Visualisation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C84B74-DEF0-4955-BBC1-9B9D1D2924D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292080" y="3205673"/>
              <a:ext cx="2376264" cy="1375455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29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F261-28BA-49A7-AD5E-3F65F9A76B31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280920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Graphs</a:t>
            </a:r>
            <a:r>
              <a:rPr lang="en-GB" dirty="0"/>
              <a:t> </a:t>
            </a:r>
            <a:r>
              <a:rPr lang="en-GB" sz="3200" dirty="0"/>
              <a:t>– Getting the Message Across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51160-A64D-4521-AA8E-1A37A1C6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848"/>
            <a:ext cx="5540846" cy="5504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4888E7-72DB-48E3-8C9D-64198B2A87D0}"/>
              </a:ext>
            </a:extLst>
          </p:cNvPr>
          <p:cNvSpPr txBox="1"/>
          <p:nvPr/>
        </p:nvSpPr>
        <p:spPr>
          <a:xfrm>
            <a:off x="5796136" y="2996952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Cumulative Map Graph</a:t>
            </a:r>
          </a:p>
        </p:txBody>
      </p:sp>
    </p:spTree>
    <p:extLst>
      <p:ext uri="{BB962C8B-B14F-4D97-AF65-F5344CB8AC3E}">
        <p14:creationId xmlns:p14="http://schemas.microsoft.com/office/powerpoint/2010/main" val="92963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8E3D2D-1BD4-4F57-A789-B4353F73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407653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2F7B70D-AC93-4399-BA24-9D754BA07E99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280920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Graphs</a:t>
            </a:r>
            <a:r>
              <a:rPr lang="en-GB" dirty="0"/>
              <a:t> </a:t>
            </a:r>
            <a:r>
              <a:rPr lang="en-GB" sz="3200" dirty="0"/>
              <a:t>– Getting the Message Across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C0D7-DC91-4A2E-A72A-EE303660E7FB}"/>
              </a:ext>
            </a:extLst>
          </p:cNvPr>
          <p:cNvSpPr txBox="1"/>
          <p:nvPr/>
        </p:nvSpPr>
        <p:spPr>
          <a:xfrm>
            <a:off x="251520" y="1595826"/>
            <a:ext cx="868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Putting it all together …  </a:t>
            </a:r>
            <a:r>
              <a:rPr lang="en-GB" sz="1200" b="1" dirty="0"/>
              <a:t>https://www.gov.uk/government/publications/covid-19-track-coronavirus-cases</a:t>
            </a:r>
          </a:p>
        </p:txBody>
      </p:sp>
    </p:spTree>
    <p:extLst>
      <p:ext uri="{BB962C8B-B14F-4D97-AF65-F5344CB8AC3E}">
        <p14:creationId xmlns:p14="http://schemas.microsoft.com/office/powerpoint/2010/main" val="2846429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0213-8F36-4C13-9508-8B5FF82B2BEA}"/>
              </a:ext>
            </a:extLst>
          </p:cNvPr>
          <p:cNvSpPr txBox="1">
            <a:spLocks/>
          </p:cNvSpPr>
          <p:nvPr/>
        </p:nvSpPr>
        <p:spPr>
          <a:xfrm>
            <a:off x="755576" y="692696"/>
            <a:ext cx="6781800" cy="12961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Visualisation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BFD7-4773-422C-B53C-292053BF0222}"/>
              </a:ext>
            </a:extLst>
          </p:cNvPr>
          <p:cNvSpPr txBox="1">
            <a:spLocks/>
          </p:cNvSpPr>
          <p:nvPr/>
        </p:nvSpPr>
        <p:spPr>
          <a:xfrm>
            <a:off x="755576" y="2132856"/>
            <a:ext cx="7543800" cy="3886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/>
              <a:t>Some Questions for you:</a:t>
            </a:r>
          </a:p>
          <a:p>
            <a:endParaRPr lang="en-GB" dirty="0"/>
          </a:p>
          <a:p>
            <a:r>
              <a:rPr lang="en-US" dirty="0"/>
              <a:t>1. What data 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important to show</a:t>
            </a:r>
            <a:r>
              <a:rPr lang="en-US" dirty="0"/>
              <a:t>?</a:t>
            </a:r>
          </a:p>
          <a:p>
            <a:r>
              <a:rPr lang="en-US" dirty="0"/>
              <a:t>2. What do I want to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emphasise</a:t>
            </a:r>
            <a:r>
              <a:rPr lang="en-US" dirty="0"/>
              <a:t> in the data?</a:t>
            </a:r>
          </a:p>
          <a:p>
            <a:r>
              <a:rPr lang="en-US" dirty="0"/>
              <a:t>3. What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options</a:t>
            </a:r>
            <a:r>
              <a:rPr lang="en-US" dirty="0"/>
              <a:t> do I have for displaying this data?</a:t>
            </a:r>
          </a:p>
          <a:p>
            <a:r>
              <a:rPr lang="en-US" dirty="0"/>
              <a:t>4. Which option 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most effective </a:t>
            </a:r>
            <a:r>
              <a:rPr lang="en-US" dirty="0"/>
              <a:t>in communicating the data?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53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generated with high confidence">
            <a:extLst>
              <a:ext uri="{FF2B5EF4-FFF2-40B4-BE49-F238E27FC236}">
                <a16:creationId xmlns:a16="http://schemas.microsoft.com/office/drawing/2014/main" id="{6B1F7BE6-E3C3-48CF-9E01-958F0A92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115" y="0"/>
            <a:ext cx="9226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6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AF994A-75C8-46D4-92F5-F046091C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885825"/>
            <a:ext cx="8896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72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CECD-6CAA-4A83-B36B-BD417DAA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4B984-9A34-4B31-A1BC-AE093401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478" y="980728"/>
            <a:ext cx="5284408" cy="5085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85DEC-7277-4FA5-906A-E15B55012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14" y="1760240"/>
            <a:ext cx="3347864" cy="38862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Check out what is available in Microsoft Excel (simple to use, off-the-shelf charting …)</a:t>
            </a:r>
          </a:p>
          <a:p>
            <a:r>
              <a:rPr lang="en-GB" dirty="0"/>
              <a:t>Previews</a:t>
            </a:r>
          </a:p>
          <a:p>
            <a:r>
              <a:rPr lang="en-GB" dirty="0"/>
              <a:t>e.g. Stacked Area might be most appropriate for daily and cumulative </a:t>
            </a:r>
            <a:r>
              <a:rPr lang="en-GB" dirty="0" err="1"/>
              <a:t>Covid</a:t>
            </a:r>
            <a:r>
              <a:rPr lang="en-GB" dirty="0"/>
              <a:t> cases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7980E-8DA3-47FB-9F0B-E993A5C46B60}"/>
              </a:ext>
            </a:extLst>
          </p:cNvPr>
          <p:cNvSpPr/>
          <p:nvPr/>
        </p:nvSpPr>
        <p:spPr>
          <a:xfrm>
            <a:off x="7485462" y="971774"/>
            <a:ext cx="1350775" cy="8099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3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D3FF-C582-4640-9C0C-66CEDB66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125F-1831-4BF8-B562-E6E3532A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check out the libraries available to you from software you are already familiar with:</a:t>
            </a:r>
          </a:p>
          <a:p>
            <a:r>
              <a:rPr lang="en-GB" dirty="0"/>
              <a:t>Python, R, 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48E5A-5037-4F13-A5A0-D7C81F6E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319364"/>
            <a:ext cx="2939343" cy="720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A6FF2-E34B-49E2-98A4-3F30D426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157791"/>
            <a:ext cx="5743311" cy="3700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5817C3-AB19-4A3B-86B5-AAD56CB2F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2060848"/>
            <a:ext cx="2212307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1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1C45-DC5D-4336-873E-B48457FF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Graphs &amp; Statistics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43A5-1EC0-4409-BDBD-4B92864A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7920880" cy="3886200"/>
          </a:xfrm>
        </p:spPr>
        <p:txBody>
          <a:bodyPr/>
          <a:lstStyle/>
          <a:p>
            <a:r>
              <a:rPr lang="en-GB" dirty="0"/>
              <a:t>Which comes first?</a:t>
            </a:r>
          </a:p>
          <a:p>
            <a:r>
              <a:rPr lang="en-GB" dirty="0"/>
              <a:t>Statistical Analysis or Graphing / Charting Analysis?</a:t>
            </a:r>
          </a:p>
          <a:p>
            <a:r>
              <a:rPr lang="en-GB" dirty="0"/>
              <a:t>Can be done in parallel with tools such as MS EXCEL</a:t>
            </a:r>
          </a:p>
          <a:p>
            <a:r>
              <a:rPr lang="en-GB" dirty="0"/>
              <a:t>But some simple descriptive statistics is essential for all of our data</a:t>
            </a:r>
          </a:p>
        </p:txBody>
      </p:sp>
    </p:spTree>
    <p:extLst>
      <p:ext uri="{BB962C8B-B14F-4D97-AF65-F5344CB8AC3E}">
        <p14:creationId xmlns:p14="http://schemas.microsoft.com/office/powerpoint/2010/main" val="3848228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AFA9-5830-4781-A8FA-57FB8987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920880" cy="1152128"/>
          </a:xfrm>
        </p:spPr>
        <p:txBody>
          <a:bodyPr>
            <a:normAutofit/>
          </a:bodyPr>
          <a:lstStyle/>
          <a:p>
            <a:r>
              <a:rPr lang="en-GB" dirty="0"/>
              <a:t>Data Analysis &amp;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B887-BEA8-4B74-8EDF-46DEC7010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Analytic strategy (statistics) will depend on…</a:t>
            </a:r>
          </a:p>
          <a:p>
            <a:pPr marL="274320" lvl="1" indent="0">
              <a:buNone/>
            </a:pPr>
            <a:r>
              <a:rPr lang="en-US" dirty="0"/>
              <a:t>…your research question</a:t>
            </a:r>
          </a:p>
          <a:p>
            <a:pPr marL="274320" lvl="1" indent="0">
              <a:buNone/>
            </a:pPr>
            <a:r>
              <a:rPr lang="en-US" dirty="0"/>
              <a:t>…your data</a:t>
            </a:r>
          </a:p>
          <a:p>
            <a:pPr marL="274320" lvl="1" indent="0">
              <a:buNone/>
            </a:pPr>
            <a:r>
              <a:rPr lang="en-US" dirty="0"/>
              <a:t>…the recipient of analysis</a:t>
            </a:r>
          </a:p>
          <a:p>
            <a:pPr marL="274320" lvl="1" indent="0">
              <a:buNone/>
            </a:pPr>
            <a:r>
              <a:rPr lang="en-US" dirty="0"/>
              <a:t>…your statistical expertise</a:t>
            </a:r>
          </a:p>
          <a:p>
            <a:pPr marL="274320" lvl="1" indent="0">
              <a:buNone/>
            </a:pPr>
            <a:r>
              <a:rPr lang="en-US" dirty="0"/>
              <a:t>…your expertise with relevant statistical software </a:t>
            </a:r>
            <a:br>
              <a:rPr lang="en-US" dirty="0"/>
            </a:br>
            <a:r>
              <a:rPr lang="en-US" dirty="0"/>
              <a:t>  (e.g. SPSS, Excel, Python &amp; R Libraries)</a:t>
            </a:r>
          </a:p>
          <a:p>
            <a:pPr marL="274320" lvl="1" indent="0">
              <a:buNone/>
            </a:pPr>
            <a:endParaRPr lang="en-US" dirty="0"/>
          </a:p>
          <a:p>
            <a:pPr marL="297180" indent="-342900"/>
            <a:r>
              <a:rPr lang="en-US" dirty="0"/>
              <a:t>Don’t be afraid to ask your project supervisor / tutor for help – the wrong statistical approach can lead to the wrong conclusions.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53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AEE9-F5E9-4B56-975B-62FFD4AF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A0B7-763B-457A-93E7-57885903C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7992888" cy="3886200"/>
          </a:xfrm>
        </p:spPr>
        <p:txBody>
          <a:bodyPr/>
          <a:lstStyle/>
          <a:p>
            <a:r>
              <a:rPr lang="en-GB" dirty="0"/>
              <a:t>Remember, the ultimate goal of every research or scientific analysis is to find relations between variables.</a:t>
            </a:r>
          </a:p>
          <a:p>
            <a:r>
              <a:rPr lang="en-GB" dirty="0"/>
              <a:t>In statistics, the </a:t>
            </a:r>
            <a:r>
              <a:rPr lang="en-GB" b="1" dirty="0">
                <a:solidFill>
                  <a:srgbClr val="C00000"/>
                </a:solidFill>
              </a:rPr>
              <a:t>dependent variable </a:t>
            </a:r>
            <a:r>
              <a:rPr lang="en-GB" dirty="0"/>
              <a:t>is the event studied and expected to change whenever the </a:t>
            </a:r>
            <a:r>
              <a:rPr lang="en-GB" b="1" dirty="0">
                <a:solidFill>
                  <a:srgbClr val="C00000"/>
                </a:solidFill>
              </a:rPr>
              <a:t>independent variable </a:t>
            </a:r>
            <a:r>
              <a:rPr lang="en-GB" dirty="0"/>
              <a:t>is altered.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42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814B-6D7C-4C16-B795-200A5E75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do we do with Our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2B69-092F-45F6-87B0-60EC8594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Once the data has been collected then it is essential that it is clearly displayed to identify key trends to the reader</a:t>
            </a:r>
          </a:p>
          <a:p>
            <a:r>
              <a:rPr lang="en-GB" dirty="0"/>
              <a:t>The analysis of the data (often by statistical methods) will allow you as a researcher to identify these trends</a:t>
            </a:r>
          </a:p>
          <a:p>
            <a:r>
              <a:rPr lang="en-GB" dirty="0"/>
              <a:t>There is nothing worse than reading a research paper and NEEDING a degree in statistics to understand what the author is trying to put forward to support their hypothesis</a:t>
            </a:r>
          </a:p>
          <a:p>
            <a:r>
              <a:rPr lang="en-GB" dirty="0"/>
              <a:t>REMEMBER: </a:t>
            </a:r>
            <a:r>
              <a:rPr lang="en-GB" b="1" i="1" dirty="0"/>
              <a:t>“a picture is worth a thousand words”</a:t>
            </a:r>
          </a:p>
        </p:txBody>
      </p:sp>
    </p:spTree>
    <p:extLst>
      <p:ext uri="{BB962C8B-B14F-4D97-AF65-F5344CB8AC3E}">
        <p14:creationId xmlns:p14="http://schemas.microsoft.com/office/powerpoint/2010/main" val="3086863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11C4-C11B-4C4E-8E71-687B8A34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>
            <a:normAutofit/>
          </a:bodyPr>
          <a:lstStyle/>
          <a:p>
            <a:r>
              <a:rPr lang="en-GB" dirty="0"/>
              <a:t>Variables </a:t>
            </a:r>
            <a:r>
              <a:rPr lang="en-GB" sz="3600" dirty="0"/>
              <a:t>(terminology)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7B9E-0AB8-4AC5-90A5-4A15455F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90" y="1700808"/>
            <a:ext cx="7776864" cy="4534272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Qualitative variables</a:t>
            </a:r>
            <a:r>
              <a:rPr lang="en-GB" dirty="0"/>
              <a:t>, cannot be assigned a numerical value. </a:t>
            </a:r>
          </a:p>
          <a:p>
            <a:r>
              <a:rPr lang="en-GB" b="1" dirty="0">
                <a:solidFill>
                  <a:srgbClr val="C00000"/>
                </a:solidFill>
              </a:rPr>
              <a:t>Quantitative variables</a:t>
            </a:r>
            <a:r>
              <a:rPr lang="en-GB" dirty="0"/>
              <a:t>, can be assigned a numerical value.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Discrete Data</a:t>
            </a:r>
          </a:p>
          <a:p>
            <a:pPr lvl="1"/>
            <a:r>
              <a:rPr lang="en-GB" dirty="0"/>
              <a:t>values are distinct and separate, i.e. they can be counted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Categorical Data </a:t>
            </a:r>
          </a:p>
          <a:p>
            <a:pPr lvl="1"/>
            <a:r>
              <a:rPr lang="en-GB" dirty="0"/>
              <a:t>values can be sorted according to category.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Nominal Data </a:t>
            </a:r>
          </a:p>
          <a:p>
            <a:pPr lvl="1"/>
            <a:r>
              <a:rPr lang="en-GB" dirty="0"/>
              <a:t>values can be assigned a code in the form of a number, where the numbers are simply labels </a:t>
            </a:r>
          </a:p>
          <a:p>
            <a:pPr lvl="1"/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Ordinal  Data </a:t>
            </a:r>
          </a:p>
          <a:p>
            <a:pPr lvl="1"/>
            <a:r>
              <a:rPr lang="en-GB" dirty="0"/>
              <a:t>values can be ranked or have a rating scale attached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Continuous Data </a:t>
            </a:r>
          </a:p>
          <a:p>
            <a:pPr lvl="1"/>
            <a:r>
              <a:rPr lang="en-GB" dirty="0"/>
              <a:t>Values may take on any value within a finite or infinite interval</a:t>
            </a:r>
          </a:p>
        </p:txBody>
      </p:sp>
    </p:spTree>
    <p:extLst>
      <p:ext uri="{BB962C8B-B14F-4D97-AF65-F5344CB8AC3E}">
        <p14:creationId xmlns:p14="http://schemas.microsoft.com/office/powerpoint/2010/main" val="1799322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78D2-E470-45D4-8C1C-D368FB4B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80120"/>
          </a:xfrm>
        </p:spPr>
        <p:txBody>
          <a:bodyPr/>
          <a:lstStyle/>
          <a:p>
            <a:r>
              <a:rPr lang="en-GB" dirty="0"/>
              <a:t>Frequency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A26D-DE72-43E8-B0DC-85A96115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136904" cy="3886200"/>
          </a:xfrm>
        </p:spPr>
        <p:txBody>
          <a:bodyPr/>
          <a:lstStyle/>
          <a:p>
            <a:r>
              <a:rPr lang="en-GB" dirty="0"/>
              <a:t>A way to summarise your data (results/questionnaire).</a:t>
            </a:r>
          </a:p>
          <a:p>
            <a:r>
              <a:rPr lang="en-GB" dirty="0"/>
              <a:t>It records how often each value of the variable occurs. </a:t>
            </a:r>
          </a:p>
          <a:p>
            <a:r>
              <a:rPr lang="en-GB" dirty="0"/>
              <a:t>How to build it?</a:t>
            </a:r>
          </a:p>
          <a:p>
            <a:pPr lvl="1"/>
            <a:r>
              <a:rPr lang="en-GB" dirty="0"/>
              <a:t>Identify lower and upper limits</a:t>
            </a:r>
          </a:p>
          <a:p>
            <a:pPr lvl="1"/>
            <a:r>
              <a:rPr lang="en-GB" dirty="0"/>
              <a:t>Number of  classes and width</a:t>
            </a:r>
          </a:p>
          <a:p>
            <a:pPr lvl="1"/>
            <a:r>
              <a:rPr lang="en-GB" dirty="0"/>
              <a:t>Segment data in classes</a:t>
            </a:r>
          </a:p>
          <a:p>
            <a:pPr lvl="1"/>
            <a:r>
              <a:rPr lang="en-GB" dirty="0"/>
              <a:t>Each value should fit in one (and no more) than one class: classes are mutually exclusive</a:t>
            </a:r>
          </a:p>
        </p:txBody>
      </p:sp>
    </p:spTree>
    <p:extLst>
      <p:ext uri="{BB962C8B-B14F-4D97-AF65-F5344CB8AC3E}">
        <p14:creationId xmlns:p14="http://schemas.microsoft.com/office/powerpoint/2010/main" val="3921876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172B-85F2-409B-AB0B-EA92767A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08720"/>
            <a:ext cx="8280920" cy="3886200"/>
          </a:xfrm>
        </p:spPr>
        <p:txBody>
          <a:bodyPr/>
          <a:lstStyle/>
          <a:p>
            <a:r>
              <a:rPr lang="en-GB" dirty="0"/>
              <a:t>Example: How many friends do you  have on Facebook ? …. </a:t>
            </a:r>
            <a:r>
              <a:rPr lang="en-GB" sz="1600" dirty="0"/>
              <a:t>23,44,156,246,37,79,156,123,267,0,145,88,95,156,32,287,167,55,256,47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5ACCE5-5EB5-44A9-926D-718BE36B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80120"/>
          </a:xfrm>
        </p:spPr>
        <p:txBody>
          <a:bodyPr/>
          <a:lstStyle/>
          <a:p>
            <a:r>
              <a:rPr lang="en-GB" dirty="0"/>
              <a:t>Frequency Table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F82F67-B052-47C7-8856-4FFC5E542202}"/>
              </a:ext>
            </a:extLst>
          </p:cNvPr>
          <p:cNvGrpSpPr/>
          <p:nvPr/>
        </p:nvGrpSpPr>
        <p:grpSpPr>
          <a:xfrm>
            <a:off x="4569886" y="2276872"/>
            <a:ext cx="3602514" cy="605000"/>
            <a:chOff x="4569886" y="2276872"/>
            <a:chExt cx="3602514" cy="605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35717D-5F4F-4B26-A151-5E9A5CB60ACA}"/>
                </a:ext>
              </a:extLst>
            </p:cNvPr>
            <p:cNvSpPr/>
            <p:nvPr/>
          </p:nvSpPr>
          <p:spPr>
            <a:xfrm>
              <a:off x="4569886" y="2276872"/>
              <a:ext cx="432048" cy="2880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5CB99F-D1E8-40CC-BEE9-0228067D1FAF}"/>
                </a:ext>
              </a:extLst>
            </p:cNvPr>
            <p:cNvSpPr txBox="1"/>
            <p:nvPr/>
          </p:nvSpPr>
          <p:spPr>
            <a:xfrm>
              <a:off x="4644008" y="2512540"/>
              <a:ext cx="3528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i="1" dirty="0">
                  <a:solidFill>
                    <a:srgbClr val="C00000"/>
                  </a:solidFill>
                </a:rPr>
                <a:t>Outlier, Error, or Mark Ware?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1ABD7F-6E08-4617-A3D5-F288C6D9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25443"/>
            <a:ext cx="77724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7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7AE7-3E3E-46A4-A552-7C3D544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152128"/>
          </a:xfrm>
        </p:spPr>
        <p:txBody>
          <a:bodyPr/>
          <a:lstStyle/>
          <a:p>
            <a:r>
              <a:rPr lang="en-GB" dirty="0"/>
              <a:t>Histogram (Graph)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86D5-0634-4A07-8B46-CD0DAD66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graphical representation of a frequency table</a:t>
            </a:r>
          </a:p>
          <a:p>
            <a:r>
              <a:rPr lang="en-GB" dirty="0"/>
              <a:t>Summarises categorical, nominal and ordinal data</a:t>
            </a:r>
          </a:p>
          <a:p>
            <a:r>
              <a:rPr lang="en-GB" dirty="0"/>
              <a:t>Display bar vertically or horizontally, where the area is proportional to the frequency of the observations falling into that class.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C5EA2-2421-428C-8A82-46D56FF4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933056"/>
            <a:ext cx="4686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42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398-F67A-4B77-B950-44B84E9B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296144"/>
          </a:xfrm>
        </p:spPr>
        <p:txBody>
          <a:bodyPr/>
          <a:lstStyle/>
          <a:p>
            <a:r>
              <a:rPr lang="en-GB" dirty="0"/>
              <a:t>Pie Chart (Graph)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0A78-6A99-4959-83AF-923252DD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Suitable to represent categorical data</a:t>
            </a:r>
          </a:p>
          <a:p>
            <a:r>
              <a:rPr lang="en-GB" dirty="0"/>
              <a:t>Used to show percentages</a:t>
            </a:r>
          </a:p>
          <a:p>
            <a:r>
              <a:rPr lang="en-GB" dirty="0"/>
              <a:t>Areas are proportional to value of category.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09F86-4866-4D2E-BE36-DE7A8EE9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80" y="3654574"/>
            <a:ext cx="4360192" cy="23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7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881C-C290-49FE-BA2C-CCC1C691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6781800" cy="1080120"/>
          </a:xfrm>
        </p:spPr>
        <p:txBody>
          <a:bodyPr/>
          <a:lstStyle/>
          <a:p>
            <a:r>
              <a:rPr lang="en-GB" dirty="0"/>
              <a:t>Scatter Plot (Graph)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C9B9-5ED6-417C-B371-023284B2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474" y="1340768"/>
            <a:ext cx="8280920" cy="3886200"/>
          </a:xfrm>
        </p:spPr>
        <p:txBody>
          <a:bodyPr/>
          <a:lstStyle/>
          <a:p>
            <a:r>
              <a:rPr lang="en-GB" dirty="0"/>
              <a:t>Displays values for two variables for a set of data</a:t>
            </a:r>
          </a:p>
          <a:p>
            <a:r>
              <a:rPr lang="en-GB" dirty="0"/>
              <a:t>The independent variable is plotted on the horizontal axis, the dependent variable on the vertical axis</a:t>
            </a:r>
          </a:p>
          <a:p>
            <a:r>
              <a:rPr lang="en-GB" dirty="0"/>
              <a:t>It allows to determine correlation</a:t>
            </a:r>
          </a:p>
          <a:p>
            <a:pPr lvl="1"/>
            <a:r>
              <a:rPr lang="en-GB" sz="1400" b="1" dirty="0">
                <a:solidFill>
                  <a:srgbClr val="0070C0"/>
                </a:solidFill>
              </a:rPr>
              <a:t>Positive</a:t>
            </a:r>
            <a:r>
              <a:rPr lang="en-GB" sz="1400" dirty="0"/>
              <a:t> (bottom left -&gt; top right)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</a:rPr>
              <a:t>Negative</a:t>
            </a:r>
            <a:r>
              <a:rPr lang="en-GB" sz="1400" dirty="0"/>
              <a:t> (top left -&gt; bottom right)</a:t>
            </a:r>
          </a:p>
          <a:p>
            <a:pPr lvl="1"/>
            <a:r>
              <a:rPr lang="en-GB" sz="1400" dirty="0"/>
              <a:t>Null (No Correlation)</a:t>
            </a:r>
          </a:p>
          <a:p>
            <a:pPr marL="320040" lvl="1" indent="0">
              <a:buNone/>
            </a:pPr>
            <a:r>
              <a:rPr lang="en-GB" dirty="0"/>
              <a:t>with a trend line ‘drawn’ on the data.</a:t>
            </a:r>
          </a:p>
          <a:p>
            <a:pPr marL="320040" lvl="1" indent="0"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E6A231-E768-4885-8F2F-9520841032D9}"/>
              </a:ext>
            </a:extLst>
          </p:cNvPr>
          <p:cNvGrpSpPr/>
          <p:nvPr/>
        </p:nvGrpSpPr>
        <p:grpSpPr>
          <a:xfrm>
            <a:off x="1187624" y="4311509"/>
            <a:ext cx="6127763" cy="2511549"/>
            <a:chOff x="1187624" y="4509120"/>
            <a:chExt cx="6127763" cy="25115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BED8B2-D948-42E1-A972-36B9E168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4509120"/>
              <a:ext cx="6127763" cy="2511549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7B97370-C385-40F4-84C0-9BC45963DDE7}"/>
                </a:ext>
              </a:extLst>
            </p:cNvPr>
            <p:cNvCxnSpPr/>
            <p:nvPr/>
          </p:nvCxnSpPr>
          <p:spPr>
            <a:xfrm flipV="1">
              <a:off x="1619672" y="5226968"/>
              <a:ext cx="1296144" cy="1226368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8BD6EE-9C6E-4221-AF86-BCFD8C213FCF}"/>
                </a:ext>
              </a:extLst>
            </p:cNvPr>
            <p:cNvCxnSpPr/>
            <p:nvPr/>
          </p:nvCxnSpPr>
          <p:spPr>
            <a:xfrm>
              <a:off x="3779912" y="5226968"/>
              <a:ext cx="1122022" cy="12983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897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077A-3424-406C-8B8E-97A9CE6F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4868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… and more Graphs (as before)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E834C-B9DC-401A-B111-00C09749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Helps us to explore our data, (our variables), and the patterns or correlations therein.</a:t>
            </a:r>
          </a:p>
          <a:p>
            <a:r>
              <a:rPr lang="en-GB" sz="3600" dirty="0"/>
              <a:t>Explore!</a:t>
            </a:r>
          </a:p>
        </p:txBody>
      </p:sp>
    </p:spTree>
    <p:extLst>
      <p:ext uri="{BB962C8B-B14F-4D97-AF65-F5344CB8AC3E}">
        <p14:creationId xmlns:p14="http://schemas.microsoft.com/office/powerpoint/2010/main" val="3342973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B52-3DF9-4AD1-A195-F17991FB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20688"/>
            <a:ext cx="6781800" cy="1080120"/>
          </a:xfrm>
        </p:spPr>
        <p:txBody>
          <a:bodyPr>
            <a:normAutofit fontScale="90000"/>
          </a:bodyPr>
          <a:lstStyle/>
          <a:p>
            <a:r>
              <a:rPr lang="en-GB" dirty="0"/>
              <a:t>Descriptive Statistics</a:t>
            </a:r>
            <a:br>
              <a:rPr lang="en-GB" dirty="0"/>
            </a:br>
            <a:r>
              <a:rPr lang="en-GB" sz="3600" dirty="0"/>
              <a:t>Describe the Features of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E8C5-8296-4FA0-9334-5F138F6E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208912" cy="3886200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/>
              <a:t>Measure of Central Tendency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Mean</a:t>
            </a:r>
            <a:r>
              <a:rPr lang="en-GB" dirty="0"/>
              <a:t> - Mathematical Average (extreme values problem)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Mode</a:t>
            </a:r>
            <a:r>
              <a:rPr lang="en-GB" dirty="0"/>
              <a:t> - Most Common Value (good for nominal data)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Median</a:t>
            </a:r>
            <a:r>
              <a:rPr lang="en-GB" dirty="0"/>
              <a:t> - Midpoint of a Range (extreme values effect removed?)</a:t>
            </a:r>
          </a:p>
          <a:p>
            <a:pPr lvl="1"/>
            <a:endParaRPr lang="en-GB" dirty="0"/>
          </a:p>
          <a:p>
            <a:r>
              <a:rPr lang="en-GB" b="1" i="1" dirty="0"/>
              <a:t>Measures of Spread </a:t>
            </a:r>
            <a:r>
              <a:rPr lang="en-GB" dirty="0"/>
              <a:t>- Response variability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Range</a:t>
            </a:r>
            <a:r>
              <a:rPr lang="en-GB" dirty="0"/>
              <a:t> - Simplest =&gt; Highest minus the Lowest - extremes!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Quartiles</a:t>
            </a:r>
            <a:r>
              <a:rPr lang="en-GB" dirty="0"/>
              <a:t> - Sub-Divide Range into four equal parts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Variance</a:t>
            </a:r>
            <a:r>
              <a:rPr lang="en-GB" dirty="0"/>
              <a:t> - uses all values to calculate spread around Mean</a:t>
            </a:r>
          </a:p>
          <a:p>
            <a:pPr lvl="1"/>
            <a:r>
              <a:rPr lang="en-GB" b="1" dirty="0">
                <a:solidFill>
                  <a:srgbClr val="C00000"/>
                </a:solidFill>
              </a:rPr>
              <a:t>Standard Deviation </a:t>
            </a:r>
            <a:r>
              <a:rPr lang="en-GB" dirty="0"/>
              <a:t>- Square Root of the Mean of the squares of the deviations from the mean.</a:t>
            </a:r>
          </a:p>
        </p:txBody>
      </p:sp>
    </p:spTree>
    <p:extLst>
      <p:ext uri="{BB962C8B-B14F-4D97-AF65-F5344CB8AC3E}">
        <p14:creationId xmlns:p14="http://schemas.microsoft.com/office/powerpoint/2010/main" val="3152652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48E-63EF-4B0C-B30F-413E0A49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8676456" cy="1152128"/>
          </a:xfrm>
        </p:spPr>
        <p:txBody>
          <a:bodyPr>
            <a:normAutofit/>
          </a:bodyPr>
          <a:lstStyle/>
          <a:p>
            <a:r>
              <a:rPr lang="en-GB" sz="4400" dirty="0"/>
              <a:t>Measuring the Shape of 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071A-2288-47BD-9C83-0E07C2FD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2" y="1772816"/>
            <a:ext cx="8280920" cy="446449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</a:t>
            </a:r>
            <a:r>
              <a:rPr lang="en-GB" b="1" dirty="0"/>
              <a:t>Normal Curve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bell-shaped</a:t>
            </a:r>
          </a:p>
          <a:p>
            <a:pPr lvl="1"/>
            <a:r>
              <a:rPr lang="en-GB" dirty="0"/>
              <a:t>data distribution is symmetrical</a:t>
            </a:r>
          </a:p>
          <a:p>
            <a:pPr lvl="1"/>
            <a:r>
              <a:rPr lang="en-GB" dirty="0"/>
              <a:t>mean, median and mode are all at highest point of the curve</a:t>
            </a:r>
          </a:p>
          <a:p>
            <a:pPr lvl="1"/>
            <a:r>
              <a:rPr lang="en-GB" dirty="0"/>
              <a:t>If it is skewed then mean, median and mode fall at different points</a:t>
            </a:r>
          </a:p>
          <a:p>
            <a:pPr lvl="1"/>
            <a:endParaRPr lang="en-GB" dirty="0"/>
          </a:p>
          <a:p>
            <a:r>
              <a:rPr lang="en-GB" dirty="0"/>
              <a:t>A </a:t>
            </a:r>
            <a:r>
              <a:rPr lang="en-GB" b="1" dirty="0"/>
              <a:t>Normal Distribution </a:t>
            </a:r>
            <a:r>
              <a:rPr lang="en-GB" dirty="0"/>
              <a:t>is subject to rules concerning the Standard Deviation:</a:t>
            </a:r>
          </a:p>
          <a:p>
            <a:pPr lvl="1"/>
            <a:r>
              <a:rPr lang="en-GB" dirty="0"/>
              <a:t>68.3% of cases will be within 1 standard deviation of the mean</a:t>
            </a:r>
          </a:p>
          <a:p>
            <a:pPr lvl="1"/>
            <a:r>
              <a:rPr lang="en-GB" dirty="0"/>
              <a:t>95.4% of cases will be within 2 standard deviations of the mean</a:t>
            </a:r>
          </a:p>
          <a:p>
            <a:pPr lvl="1"/>
            <a:r>
              <a:rPr lang="en-GB" dirty="0"/>
              <a:t>99.7% of cases will fall within 3 standard deviations of the mean</a:t>
            </a:r>
          </a:p>
          <a:p>
            <a:pPr lvl="1"/>
            <a:endParaRPr lang="en-GB" dirty="0"/>
          </a:p>
          <a:p>
            <a:pPr marL="320040" lvl="1" indent="0">
              <a:buNone/>
            </a:pPr>
            <a:r>
              <a:rPr lang="en-GB" dirty="0"/>
              <a:t>The number of standard deviations from the mean is also called the "Standard Score", "sigma" or "z-score".</a:t>
            </a:r>
          </a:p>
        </p:txBody>
      </p:sp>
    </p:spTree>
    <p:extLst>
      <p:ext uri="{BB962C8B-B14F-4D97-AF65-F5344CB8AC3E}">
        <p14:creationId xmlns:p14="http://schemas.microsoft.com/office/powerpoint/2010/main" val="516564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7F2F-4521-47C3-A65D-2F5140AA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179934"/>
          </a:xfrm>
        </p:spPr>
        <p:txBody>
          <a:bodyPr/>
          <a:lstStyle/>
          <a:p>
            <a:r>
              <a:rPr lang="en-GB" dirty="0"/>
              <a:t>Normal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17D78-0094-48B8-853A-B3E510027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772816"/>
            <a:ext cx="5734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3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FC43-D154-49A1-9FCA-D1C82D6F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992888" cy="1224136"/>
          </a:xfrm>
        </p:spPr>
        <p:txBody>
          <a:bodyPr>
            <a:normAutofit/>
          </a:bodyPr>
          <a:lstStyle/>
          <a:p>
            <a:r>
              <a:rPr lang="en-GB" dirty="0"/>
              <a:t>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D8DE-88A0-4D6A-9347-1CF7E456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you move on, check the validity of your data first!  Don’t use blindly!</a:t>
            </a:r>
          </a:p>
          <a:p>
            <a:r>
              <a:rPr lang="en-US" dirty="0"/>
              <a:t>Create a data dictionary</a:t>
            </a:r>
          </a:p>
          <a:p>
            <a:pPr lvl="1"/>
            <a:r>
              <a:rPr lang="en-US" dirty="0"/>
              <a:t>What are the variable names? What are the values?</a:t>
            </a:r>
            <a:endParaRPr lang="en-GB" dirty="0"/>
          </a:p>
          <a:p>
            <a:r>
              <a:rPr lang="en-GB" dirty="0"/>
              <a:t>Store your data securely, accessibly, and flexibly</a:t>
            </a:r>
          </a:p>
          <a:p>
            <a:pPr lvl="1"/>
            <a:r>
              <a:rPr lang="en-GB" dirty="0"/>
              <a:t>Why not use EXCEL?</a:t>
            </a:r>
          </a:p>
          <a:p>
            <a:endParaRPr lang="en-GB" dirty="0"/>
          </a:p>
          <a:p>
            <a:r>
              <a:rPr lang="en-GB" dirty="0"/>
              <a:t>And </a:t>
            </a:r>
            <a:r>
              <a:rPr lang="en-GB" b="1" i="1" dirty="0"/>
              <a:t>REMEMBER TO DEACTIVATE YOUR ONLINE SURVEY!!!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89242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F583-9D40-4444-BD90-E24DBB77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224136"/>
          </a:xfrm>
        </p:spPr>
        <p:txBody>
          <a:bodyPr/>
          <a:lstStyle/>
          <a:p>
            <a:r>
              <a:rPr lang="en-GB" dirty="0"/>
              <a:t>Significance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3E04-3AB8-4717-B264-A458C63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352928" cy="4104456"/>
          </a:xfrm>
        </p:spPr>
        <p:txBody>
          <a:bodyPr>
            <a:normAutofit/>
          </a:bodyPr>
          <a:lstStyle/>
          <a:p>
            <a:r>
              <a:rPr lang="en-GB" dirty="0"/>
              <a:t>Based on the idea of testing if the sample population fits into some known population or not</a:t>
            </a:r>
          </a:p>
          <a:p>
            <a:r>
              <a:rPr lang="en-GB" dirty="0"/>
              <a:t>The output from the test is usually a number, which then has to be interpreted (by checking against standard probability tables)</a:t>
            </a:r>
          </a:p>
          <a:p>
            <a:r>
              <a:rPr lang="en-GB" dirty="0"/>
              <a:t>Probability is represented as a number between 0 and 1 (0 is can’t happen to 1 a certainty)</a:t>
            </a:r>
          </a:p>
          <a:p>
            <a:r>
              <a:rPr lang="en-GB" dirty="0"/>
              <a:t>Probability (Expectation) of 0.5 (tossing a coin as a head)</a:t>
            </a:r>
          </a:p>
          <a:p>
            <a:r>
              <a:rPr lang="en-GB" dirty="0"/>
              <a:t>Many tests have been developed to accommodate the wide variety of problems and populations that exist</a:t>
            </a:r>
          </a:p>
        </p:txBody>
      </p:sp>
    </p:spTree>
    <p:extLst>
      <p:ext uri="{BB962C8B-B14F-4D97-AF65-F5344CB8AC3E}">
        <p14:creationId xmlns:p14="http://schemas.microsoft.com/office/powerpoint/2010/main" val="3840872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F92A-DC0B-4B79-B7B7-116B91DB780A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6781800" cy="12241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Significance Tests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DED9-B565-4098-A3E6-0AD495251F99}"/>
              </a:ext>
            </a:extLst>
          </p:cNvPr>
          <p:cNvSpPr txBox="1">
            <a:spLocks/>
          </p:cNvSpPr>
          <p:nvPr/>
        </p:nvSpPr>
        <p:spPr>
          <a:xfrm>
            <a:off x="755576" y="1916832"/>
            <a:ext cx="8352928" cy="41044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Statistical Significance </a:t>
            </a:r>
            <a:r>
              <a:rPr lang="en-GB" dirty="0"/>
              <a:t>is generally referred to as a ‘</a:t>
            </a:r>
            <a:r>
              <a:rPr lang="en-GB" b="1" dirty="0"/>
              <a:t>p-value</a:t>
            </a:r>
            <a:r>
              <a:rPr lang="en-GB" dirty="0"/>
              <a:t>’, which assesses the actual probability that the findings </a:t>
            </a:r>
            <a:r>
              <a:rPr lang="en-GB" b="1" i="1" dirty="0"/>
              <a:t>are more than a coincidence</a:t>
            </a:r>
            <a:r>
              <a:rPr lang="en-GB" dirty="0"/>
              <a:t>.</a:t>
            </a:r>
          </a:p>
          <a:p>
            <a:r>
              <a:rPr lang="en-GB" dirty="0"/>
              <a:t>Conventional p-values are </a:t>
            </a:r>
            <a:r>
              <a:rPr lang="en-GB" b="1" dirty="0"/>
              <a:t>0.05</a:t>
            </a:r>
            <a:r>
              <a:rPr lang="en-GB" dirty="0"/>
              <a:t>, 0.01 and 0.001 which tell you that the probability of your findings have occurred by chance is </a:t>
            </a:r>
            <a:r>
              <a:rPr lang="en-GB" b="1" dirty="0"/>
              <a:t>5/100</a:t>
            </a:r>
            <a:r>
              <a:rPr lang="en-GB" dirty="0"/>
              <a:t>, 1/100 or 1/1000 respectively.</a:t>
            </a:r>
          </a:p>
          <a:p>
            <a:r>
              <a:rPr lang="en-GB" dirty="0"/>
              <a:t>The l</a:t>
            </a:r>
            <a:r>
              <a:rPr lang="en-GB" b="1" i="1" dirty="0"/>
              <a:t>ower the p-value, the more confident that results are genuine</a:t>
            </a:r>
          </a:p>
          <a:p>
            <a:r>
              <a:rPr lang="en-GB" dirty="0"/>
              <a:t>Generally if </a:t>
            </a:r>
            <a:r>
              <a:rPr lang="en-GB" b="1" dirty="0"/>
              <a:t>p-value is greater than 0.05 </a:t>
            </a:r>
            <a:r>
              <a:rPr lang="en-GB" dirty="0"/>
              <a:t>then the results are </a:t>
            </a:r>
            <a:r>
              <a:rPr lang="en-GB" b="1" dirty="0"/>
              <a:t>unacceptable for research purposes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953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19D0-A8F6-48FB-8E6C-08F2847C55A0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6781800" cy="12241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Significance Tests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AD5B-8603-4D0E-A4B6-9FABC75E609A}"/>
              </a:ext>
            </a:extLst>
          </p:cNvPr>
          <p:cNvSpPr txBox="1">
            <a:spLocks/>
          </p:cNvSpPr>
          <p:nvPr/>
        </p:nvSpPr>
        <p:spPr>
          <a:xfrm>
            <a:off x="755576" y="1916832"/>
            <a:ext cx="8352928" cy="41044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Difficult for Novices</a:t>
            </a:r>
          </a:p>
          <a:p>
            <a:pPr lvl="1"/>
            <a:r>
              <a:rPr lang="en-GB" dirty="0"/>
              <a:t>What test do I apply?</a:t>
            </a:r>
          </a:p>
          <a:p>
            <a:pPr lvl="1"/>
            <a:r>
              <a:rPr lang="en-GB" dirty="0"/>
              <a:t>How do I apply the test?</a:t>
            </a:r>
          </a:p>
          <a:p>
            <a:pPr lvl="1"/>
            <a:r>
              <a:rPr lang="en-GB" dirty="0"/>
              <a:t>How will I interpret the results?</a:t>
            </a:r>
          </a:p>
          <a:p>
            <a:pPr lvl="1"/>
            <a:endParaRPr lang="en-GB" dirty="0"/>
          </a:p>
          <a:p>
            <a:r>
              <a:rPr lang="en-GB" dirty="0"/>
              <a:t>Test Results</a:t>
            </a:r>
          </a:p>
          <a:p>
            <a:pPr lvl="1"/>
            <a:r>
              <a:rPr lang="en-GB" dirty="0"/>
              <a:t>Calculate by hand</a:t>
            </a:r>
          </a:p>
          <a:p>
            <a:pPr lvl="1"/>
            <a:r>
              <a:rPr lang="en-GB" dirty="0"/>
              <a:t>Make use of statistical software (e.g. SPSS, Excel..)</a:t>
            </a:r>
          </a:p>
          <a:p>
            <a:pPr marL="320040" lvl="1" indent="0">
              <a:buNone/>
            </a:pPr>
            <a:endParaRPr lang="en-GB" dirty="0"/>
          </a:p>
          <a:p>
            <a:r>
              <a:rPr lang="en-GB" dirty="0"/>
              <a:t>Need to get a book!!!! (or YouTube) (or even an expert?)</a:t>
            </a:r>
          </a:p>
        </p:txBody>
      </p:sp>
    </p:spTree>
    <p:extLst>
      <p:ext uri="{BB962C8B-B14F-4D97-AF65-F5344CB8AC3E}">
        <p14:creationId xmlns:p14="http://schemas.microsoft.com/office/powerpoint/2010/main" val="2485797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CF91-FBD5-4ABB-B286-DE0352BB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Bottom Line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289E-9EEE-4D3E-B252-18691492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Explore Your Data</a:t>
            </a:r>
          </a:p>
          <a:p>
            <a:r>
              <a:rPr lang="en-GB" dirty="0"/>
              <a:t>Visualise Your Data</a:t>
            </a:r>
          </a:p>
          <a:p>
            <a:pPr lvl="1"/>
            <a:r>
              <a:rPr lang="en-GB" dirty="0"/>
              <a:t>E.g. try many of the different charting tools in Excel</a:t>
            </a:r>
          </a:p>
          <a:p>
            <a:r>
              <a:rPr lang="en-GB" dirty="0"/>
              <a:t>Find the Patterns or Trends in Your Data</a:t>
            </a:r>
          </a:p>
          <a:p>
            <a:r>
              <a:rPr lang="en-GB" dirty="0"/>
              <a:t>Statistically Analyse (or Prove) Your Data</a:t>
            </a:r>
          </a:p>
          <a:p>
            <a:r>
              <a:rPr lang="en-GB" dirty="0"/>
              <a:t>The Very Bottom Line …</a:t>
            </a:r>
          </a:p>
          <a:p>
            <a:pPr lvl="1"/>
            <a:r>
              <a:rPr lang="en-GB" dirty="0"/>
              <a:t>Use Your Supervisor or Research What Others Have Done with Similar Types of Data</a:t>
            </a:r>
          </a:p>
        </p:txBody>
      </p:sp>
    </p:spTree>
    <p:extLst>
      <p:ext uri="{BB962C8B-B14F-4D97-AF65-F5344CB8AC3E}">
        <p14:creationId xmlns:p14="http://schemas.microsoft.com/office/powerpoint/2010/main" val="380082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468B-4013-4BF3-AE64-87B4BC5C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136904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Data Analysis: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CFD7-FCAF-44FD-951C-C4304A64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22" y="1484784"/>
            <a:ext cx="8007242" cy="5040560"/>
          </a:xfrm>
        </p:spPr>
        <p:txBody>
          <a:bodyPr>
            <a:normAutofit/>
          </a:bodyPr>
          <a:lstStyle/>
          <a:p>
            <a:r>
              <a:rPr lang="en-US" sz="3500" dirty="0"/>
              <a:t>Clean your data…</a:t>
            </a:r>
          </a:p>
          <a:p>
            <a:pPr lvl="1"/>
            <a:r>
              <a:rPr lang="en-US" sz="3000" dirty="0"/>
              <a:t>Run descriptive statistics to…</a:t>
            </a:r>
          </a:p>
          <a:p>
            <a:pPr lvl="2"/>
            <a:r>
              <a:rPr lang="en-US" sz="2200" dirty="0"/>
              <a:t>Identify impossible values </a:t>
            </a:r>
          </a:p>
          <a:p>
            <a:pPr lvl="3"/>
            <a:r>
              <a:rPr lang="en-US" sz="1700" dirty="0"/>
              <a:t>How many hours of classes per week? …1001 hours…</a:t>
            </a:r>
            <a:endParaRPr lang="en-US" dirty="0"/>
          </a:p>
          <a:p>
            <a:pPr lvl="2"/>
            <a:r>
              <a:rPr lang="en-US" sz="2200" dirty="0"/>
              <a:t>Look for outliers in the data</a:t>
            </a:r>
          </a:p>
          <a:p>
            <a:pPr lvl="3"/>
            <a:r>
              <a:rPr lang="en-US" sz="1700" dirty="0"/>
              <a:t>How much student debt? Most respondents report £50,000, but a few report £300,000… not impossible?</a:t>
            </a:r>
            <a:endParaRPr lang="en-US" dirty="0"/>
          </a:p>
          <a:p>
            <a:pPr lvl="2"/>
            <a:r>
              <a:rPr lang="en-US" sz="2200" dirty="0"/>
              <a:t>Look for patterns that may indicate errors</a:t>
            </a:r>
          </a:p>
          <a:p>
            <a:pPr lvl="3"/>
            <a:r>
              <a:rPr lang="en-US" sz="1700" dirty="0"/>
              <a:t>Maybe skip logic was faulty or coding was not correct?</a:t>
            </a:r>
          </a:p>
          <a:p>
            <a:pPr lvl="1"/>
            <a:r>
              <a:rPr lang="en-US" dirty="0"/>
              <a:t>Identify duplicated data </a:t>
            </a:r>
            <a:r>
              <a:rPr lang="en-US" sz="2000" dirty="0"/>
              <a:t>(e.g. two entries from same person)</a:t>
            </a:r>
          </a:p>
          <a:p>
            <a:pPr lvl="1"/>
            <a:r>
              <a:rPr lang="en-US" dirty="0"/>
              <a:t>Remove people who clicked through the survey, provided no usable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4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3AAF-3ADA-4E5F-8B79-231E6A52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65" y="1484784"/>
            <a:ext cx="7543800" cy="4678288"/>
          </a:xfrm>
        </p:spPr>
        <p:txBody>
          <a:bodyPr>
            <a:normAutofit/>
          </a:bodyPr>
          <a:lstStyle/>
          <a:p>
            <a:r>
              <a:rPr lang="en-US" dirty="0"/>
              <a:t>Most surveys will have missing data somewhere</a:t>
            </a:r>
          </a:p>
          <a:p>
            <a:pPr lvl="1"/>
            <a:r>
              <a:rPr lang="en-US" dirty="0"/>
              <a:t>Respondents do not answer question</a:t>
            </a:r>
          </a:p>
          <a:p>
            <a:pPr lvl="2"/>
            <a:r>
              <a:rPr lang="en-US" dirty="0"/>
              <a:t>Question voluntarily or accidentally skipped</a:t>
            </a:r>
          </a:p>
          <a:p>
            <a:pPr lvl="2"/>
            <a:r>
              <a:rPr lang="en-US" dirty="0"/>
              <a:t>Question not shown to / asked of respondent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Respondents provide data, but it is bad data </a:t>
            </a:r>
          </a:p>
          <a:p>
            <a:pPr lvl="2"/>
            <a:r>
              <a:rPr lang="en-US" dirty="0"/>
              <a:t>How many hours of classes per week? 1001…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Respondents discontinue survey</a:t>
            </a:r>
          </a:p>
          <a:p>
            <a:pPr lvl="2"/>
            <a:r>
              <a:rPr lang="en-US" dirty="0"/>
              <a:t>Survey attrition: can look at patterns to figure out if there is a “trigger” – perhaps a confusing question or overwhelming page…</a:t>
            </a: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B35719-34B5-491F-8DA0-E81993A6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Data Analysis: </a:t>
            </a:r>
            <a:r>
              <a:rPr lang="en-GB" sz="4900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277095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F2D7-950B-45AB-8498-6A7827B1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836712"/>
            <a:ext cx="8604448" cy="3886200"/>
          </a:xfrm>
        </p:spPr>
        <p:txBody>
          <a:bodyPr/>
          <a:lstStyle/>
          <a:p>
            <a:r>
              <a:rPr lang="en-US" dirty="0"/>
              <a:t>Missing data can be very harmful</a:t>
            </a:r>
          </a:p>
          <a:p>
            <a:pPr lvl="1"/>
            <a:r>
              <a:rPr lang="en-US" dirty="0"/>
              <a:t>Can contribute to nonresponse error</a:t>
            </a:r>
          </a:p>
          <a:p>
            <a:pPr lvl="2"/>
            <a:r>
              <a:rPr lang="en-US" dirty="0"/>
              <a:t>Those who answer questions are different than those who do not…</a:t>
            </a:r>
          </a:p>
          <a:p>
            <a:pPr lvl="1"/>
            <a:r>
              <a:rPr lang="en-US" dirty="0"/>
              <a:t>…and ultimately poor decision-making.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281B8D-7B82-431A-890E-B8452386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Data Analysis: </a:t>
            </a:r>
            <a:r>
              <a:rPr lang="en-GB" sz="4900" dirty="0"/>
              <a:t>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E7CE7-0114-4419-BB9E-D5D4D1107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28103"/>
            <a:ext cx="4192488" cy="27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7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2DFB-4E18-44C1-8366-CB48E4E9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8280920" cy="4966320"/>
          </a:xfrm>
        </p:spPr>
        <p:txBody>
          <a:bodyPr>
            <a:normAutofit/>
          </a:bodyPr>
          <a:lstStyle/>
          <a:p>
            <a:r>
              <a:rPr lang="en-US" dirty="0"/>
              <a:t>Well worth examining patterns of missing data</a:t>
            </a:r>
          </a:p>
          <a:p>
            <a:pPr lvl="1"/>
            <a:r>
              <a:rPr lang="en-US" dirty="0"/>
              <a:t>Is the missing data random? Or is there a pattern of any kind?</a:t>
            </a:r>
          </a:p>
          <a:p>
            <a:pPr lvl="1"/>
            <a:r>
              <a:rPr lang="en-US" dirty="0"/>
              <a:t>Are some questions routinely skipped? (e.g., question asking students to evaluate a service that is rarely used)</a:t>
            </a:r>
          </a:p>
          <a:p>
            <a:pPr lvl="1"/>
            <a:r>
              <a:rPr lang="en-US" dirty="0"/>
              <a:t>Do many respondents drop out of the survey after or before the same item? </a:t>
            </a:r>
          </a:p>
          <a:p>
            <a:pPr lvl="1"/>
            <a:r>
              <a:rPr lang="en-US" dirty="0"/>
              <a:t>Do some kinds of respondents routinely skip some questions? (e.g., women don’t answer questions about </a:t>
            </a:r>
            <a:r>
              <a:rPr lang="en-US" dirty="0" err="1"/>
              <a:t>favourite</a:t>
            </a:r>
            <a:r>
              <a:rPr lang="en-US" dirty="0"/>
              <a:t> football team)</a:t>
            </a:r>
          </a:p>
          <a:p>
            <a:r>
              <a:rPr lang="en-US" dirty="0"/>
              <a:t>Sort your data to explore patterns of missing data more carefully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B07B3-C28F-46D4-B94D-7ED60DA1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Data Analysis: </a:t>
            </a:r>
            <a:r>
              <a:rPr lang="en-GB" sz="4900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185359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8012-4CCE-40AD-9350-F11FFE29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Decide what you want to do about missing data</a:t>
            </a:r>
          </a:p>
          <a:p>
            <a:pPr lvl="1"/>
            <a:r>
              <a:rPr lang="en-US" dirty="0"/>
              <a:t>This will largely depend on the data and how you plan to </a:t>
            </a:r>
            <a:r>
              <a:rPr lang="en-US" dirty="0" err="1"/>
              <a:t>analyse</a:t>
            </a:r>
            <a:r>
              <a:rPr lang="en-US" dirty="0"/>
              <a:t>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approaches</a:t>
            </a:r>
          </a:p>
          <a:p>
            <a:pPr lvl="1"/>
            <a:r>
              <a:rPr lang="en-US" dirty="0"/>
              <a:t>Listwise deletion – delete the entire row of data</a:t>
            </a:r>
          </a:p>
          <a:p>
            <a:pPr lvl="2"/>
            <a:r>
              <a:rPr lang="en-US" dirty="0"/>
              <a:t>Decreases statistical power in reporting</a:t>
            </a:r>
          </a:p>
          <a:p>
            <a:pPr lvl="1"/>
            <a:r>
              <a:rPr lang="en-US" dirty="0"/>
              <a:t>Leave blank – but report your </a:t>
            </a:r>
            <a:r>
              <a:rPr lang="en-US" i="1" dirty="0"/>
              <a:t>n</a:t>
            </a:r>
            <a:r>
              <a:rPr lang="en-US" dirty="0"/>
              <a:t> for the item</a:t>
            </a:r>
          </a:p>
          <a:p>
            <a:pPr lvl="1"/>
            <a:r>
              <a:rPr lang="en-US" dirty="0"/>
              <a:t>Enter the survey average for the item</a:t>
            </a:r>
          </a:p>
          <a:p>
            <a:pPr lvl="1"/>
            <a:r>
              <a:rPr lang="en-US" dirty="0"/>
              <a:t>Enter a random value (Be Very Careful! &amp; Honest).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13DE8B-99B5-4C12-B00F-8694279F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692696"/>
            <a:ext cx="8388424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Data Analysis: </a:t>
            </a:r>
            <a:r>
              <a:rPr lang="en-GB" sz="4900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246823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3173</TotalTime>
  <Words>2093</Words>
  <Application>Microsoft Office PowerPoint</Application>
  <PresentationFormat>On-screen Show (4:3)</PresentationFormat>
  <Paragraphs>260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Arial Black</vt:lpstr>
      <vt:lpstr>Calibri</vt:lpstr>
      <vt:lpstr>NewsPrint</vt:lpstr>
      <vt:lpstr>IS4S706 Project Management &amp; Research Methodology   </vt:lpstr>
      <vt:lpstr>Research Methods: Last Few Lectures …</vt:lpstr>
      <vt:lpstr>What do we do with Our Data?</vt:lpstr>
      <vt:lpstr>BUT…</vt:lpstr>
      <vt:lpstr>Data Analysis: CLEANING</vt:lpstr>
      <vt:lpstr>Data Analysis: MISSING DATA</vt:lpstr>
      <vt:lpstr>Data Analysis: MISSING DATA</vt:lpstr>
      <vt:lpstr>Data Analysis: MISSING DATA</vt:lpstr>
      <vt:lpstr>Data Analysis: MISSING DATA</vt:lpstr>
      <vt:lpstr>Tools to Collect &amp; Present Data</vt:lpstr>
      <vt:lpstr>Graphs</vt:lpstr>
      <vt:lpstr>Graphs</vt:lpstr>
      <vt:lpstr>Graphs – Getting the Message Across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</vt:lpstr>
      <vt:lpstr>Graphs</vt:lpstr>
      <vt:lpstr>Graphs &amp; Statistics …</vt:lpstr>
      <vt:lpstr>Data Analysis &amp; Statistics</vt:lpstr>
      <vt:lpstr>Variables</vt:lpstr>
      <vt:lpstr>Variables (terminology)</vt:lpstr>
      <vt:lpstr>Frequency Table</vt:lpstr>
      <vt:lpstr>Frequency Table</vt:lpstr>
      <vt:lpstr>Histogram (Graph)</vt:lpstr>
      <vt:lpstr>Pie Chart (Graph)</vt:lpstr>
      <vt:lpstr>Scatter Plot (Graph)</vt:lpstr>
      <vt:lpstr>… and more Graphs (as before)</vt:lpstr>
      <vt:lpstr>Descriptive Statistics Describe the Features of a Dataset</vt:lpstr>
      <vt:lpstr>Measuring the Shape of Our Data</vt:lpstr>
      <vt:lpstr>Normal Distribution</vt:lpstr>
      <vt:lpstr>Significance Tests</vt:lpstr>
      <vt:lpstr>PowerPoint Presentation</vt:lpstr>
      <vt:lpstr>PowerPoint Presentation</vt:lpstr>
      <vt:lpstr>The Bottom Line 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David Kidner</cp:lastModifiedBy>
  <cp:revision>309</cp:revision>
  <dcterms:created xsi:type="dcterms:W3CDTF">2015-09-27T11:09:28Z</dcterms:created>
  <dcterms:modified xsi:type="dcterms:W3CDTF">2021-03-17T09:53:49Z</dcterms:modified>
</cp:coreProperties>
</file>