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324" r:id="rId3"/>
    <p:sldId id="394" r:id="rId4"/>
    <p:sldId id="353" r:id="rId5"/>
    <p:sldId id="395" r:id="rId6"/>
    <p:sldId id="397" r:id="rId7"/>
    <p:sldId id="398" r:id="rId8"/>
    <p:sldId id="396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3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Methods: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WRITING UP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7" name="Picture 6" descr="A picture containing indoor, laptop, computer, sitting&#10;&#10;Description automatically generated">
            <a:extLst>
              <a:ext uri="{FF2B5EF4-FFF2-40B4-BE49-F238E27FC236}">
                <a16:creationId xmlns:a16="http://schemas.microsoft.com/office/drawing/2014/main" id="{F51CFA52-2BC7-4F73-BB03-4D629E70C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89" y="4149080"/>
            <a:ext cx="4766611" cy="19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6F47-07CA-4069-BAC2-01F96C21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5155-4BBD-4E36-BC2B-62683AC8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 Problems:</a:t>
            </a:r>
          </a:p>
          <a:p>
            <a:pPr lvl="1"/>
            <a:r>
              <a:rPr lang="en-GB" dirty="0"/>
              <a:t>Too Long:</a:t>
            </a:r>
          </a:p>
          <a:p>
            <a:pPr lvl="2"/>
            <a:r>
              <a:rPr lang="en-GB" dirty="0"/>
              <a:t>Too Much Detail (&amp; Reader Loses Interest)</a:t>
            </a:r>
          </a:p>
          <a:p>
            <a:pPr lvl="1"/>
            <a:r>
              <a:rPr lang="en-GB" dirty="0"/>
              <a:t>Too Short:</a:t>
            </a:r>
          </a:p>
          <a:p>
            <a:pPr lvl="2"/>
            <a:r>
              <a:rPr lang="en-GB" dirty="0"/>
              <a:t>Fails to include important information (&amp; Reader Doesn’t Gain Interest)</a:t>
            </a:r>
          </a:p>
          <a:p>
            <a:r>
              <a:rPr lang="en-GB" dirty="0"/>
              <a:t>It </a:t>
            </a:r>
            <a:r>
              <a:rPr lang="en-GB" b="1" i="1" dirty="0">
                <a:solidFill>
                  <a:srgbClr val="C00000"/>
                </a:solidFill>
              </a:rPr>
              <a:t>Sums up everything that you’ve done in a succinct and concise manner</a:t>
            </a:r>
          </a:p>
          <a:p>
            <a:pPr lvl="1"/>
            <a:r>
              <a:rPr lang="en-GB" dirty="0"/>
              <a:t>The Reader HAS TO HAVE/READ YOUR REPORT </a:t>
            </a:r>
          </a:p>
        </p:txBody>
      </p:sp>
    </p:spTree>
    <p:extLst>
      <p:ext uri="{BB962C8B-B14F-4D97-AF65-F5344CB8AC3E}">
        <p14:creationId xmlns:p14="http://schemas.microsoft.com/office/powerpoint/2010/main" val="34041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B04-50CF-4688-A8CF-90E4492E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064896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 – Why Have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D98D-B8EF-4898-98D4-6A7E57CD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916832"/>
            <a:ext cx="8343900" cy="3886200"/>
          </a:xfrm>
        </p:spPr>
        <p:txBody>
          <a:bodyPr>
            <a:noAutofit/>
          </a:bodyPr>
          <a:lstStyle/>
          <a:p>
            <a:r>
              <a:rPr lang="en-GB" sz="1800" dirty="0"/>
              <a:t>Background</a:t>
            </a:r>
          </a:p>
          <a:p>
            <a:pPr lvl="1"/>
            <a:r>
              <a:rPr lang="en-GB" sz="1800" dirty="0"/>
              <a:t>What is the context of this problem?</a:t>
            </a:r>
          </a:p>
          <a:p>
            <a:pPr lvl="1"/>
            <a:r>
              <a:rPr lang="en-GB" sz="1800" dirty="0"/>
              <a:t>In what situation or environment can this problem be observed?</a:t>
            </a:r>
          </a:p>
          <a:p>
            <a:r>
              <a:rPr lang="en-GB" sz="1800" dirty="0"/>
              <a:t>Rationale</a:t>
            </a:r>
          </a:p>
          <a:p>
            <a:r>
              <a:rPr lang="en-GB" sz="1800" dirty="0"/>
              <a:t>Why is this research important?</a:t>
            </a:r>
          </a:p>
          <a:p>
            <a:pPr lvl="1"/>
            <a:r>
              <a:rPr lang="en-GB" sz="1800" dirty="0"/>
              <a:t>Should be ‘unique’????</a:t>
            </a:r>
          </a:p>
          <a:p>
            <a:r>
              <a:rPr lang="en-GB" sz="1800" dirty="0"/>
              <a:t>Who will benefit?</a:t>
            </a:r>
          </a:p>
          <a:p>
            <a:pPr lvl="1"/>
            <a:r>
              <a:rPr lang="en-GB" sz="1800" dirty="0"/>
              <a:t>Often group rather than individuals</a:t>
            </a:r>
          </a:p>
          <a:p>
            <a:r>
              <a:rPr lang="en-GB" sz="1800" dirty="0"/>
              <a:t>Why do we need to know this?</a:t>
            </a:r>
          </a:p>
          <a:p>
            <a:pPr lvl="1"/>
            <a:r>
              <a:rPr lang="en-GB" sz="1800" dirty="0"/>
              <a:t>Will add to knowledge, understanding, usage,</a:t>
            </a:r>
          </a:p>
          <a:p>
            <a:r>
              <a:rPr lang="en-GB" sz="1800" dirty="0"/>
              <a:t>Why does this situation, method, model or piece of equipment need to be improved?</a:t>
            </a:r>
          </a:p>
          <a:p>
            <a:pPr lvl="1"/>
            <a:r>
              <a:rPr lang="en-GB" sz="1800" dirty="0"/>
              <a:t>May be an alternative - Research could be - Will it improve???</a:t>
            </a:r>
          </a:p>
          <a:p>
            <a:pPr lvl="1"/>
            <a:r>
              <a:rPr lang="en-GB" sz="1800" dirty="0"/>
              <a:t>Does not have to be correct – Research can be to prove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96356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681-B6EC-4B8D-BBF6-2FE2922E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864096"/>
          </a:xfrm>
        </p:spPr>
        <p:txBody>
          <a:bodyPr>
            <a:normAutofit/>
          </a:bodyPr>
          <a:lstStyle/>
          <a:p>
            <a:r>
              <a:rPr lang="en-GB" sz="4400" dirty="0"/>
              <a:t>Introduction </a:t>
            </a:r>
            <a:r>
              <a:rPr lang="en-GB" sz="3200" dirty="0"/>
              <a:t>– Clearly Defines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E425-0057-459C-8403-FADB7F92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604448" cy="3886200"/>
          </a:xfrm>
        </p:spPr>
        <p:txBody>
          <a:bodyPr>
            <a:noAutofit/>
          </a:bodyPr>
          <a:lstStyle/>
          <a:p>
            <a:r>
              <a:rPr lang="en-GB" sz="1800" dirty="0"/>
              <a:t>Problem Statement</a:t>
            </a:r>
          </a:p>
          <a:p>
            <a:pPr lvl="1"/>
            <a:r>
              <a:rPr lang="en-GB" sz="1400" dirty="0"/>
              <a:t>What is it we don’t know?</a:t>
            </a:r>
          </a:p>
          <a:p>
            <a:pPr lvl="1"/>
            <a:r>
              <a:rPr lang="en-GB" sz="1400" dirty="0"/>
              <a:t>What is the gap in our knowledge this research will fill?</a:t>
            </a:r>
          </a:p>
          <a:p>
            <a:pPr lvl="1"/>
            <a:r>
              <a:rPr lang="en-GB" sz="1400" dirty="0"/>
              <a:t>What needs to be improved?</a:t>
            </a:r>
          </a:p>
          <a:p>
            <a:r>
              <a:rPr lang="en-GB" sz="2000" dirty="0"/>
              <a:t>Objectives</a:t>
            </a:r>
          </a:p>
          <a:p>
            <a:pPr lvl="1"/>
            <a:r>
              <a:rPr lang="en-GB" sz="1400" dirty="0"/>
              <a:t>What steps will the researcher take to try and fill this gap or improve the situation?</a:t>
            </a:r>
          </a:p>
          <a:p>
            <a:r>
              <a:rPr lang="en-GB" sz="2000" dirty="0"/>
              <a:t>Scope</a:t>
            </a:r>
          </a:p>
          <a:p>
            <a:pPr lvl="1"/>
            <a:r>
              <a:rPr lang="en-GB" sz="1400" dirty="0"/>
              <a:t>Is there any aspect of the problem  the researcher will not discuss?</a:t>
            </a:r>
          </a:p>
          <a:p>
            <a:pPr lvl="1"/>
            <a:r>
              <a:rPr lang="en-GB" sz="1400" dirty="0"/>
              <a:t>Is the study limited to a specific geographical area or to only certain aspects of the situation?</a:t>
            </a:r>
          </a:p>
          <a:p>
            <a:r>
              <a:rPr lang="en-GB" sz="2000" dirty="0"/>
              <a:t>Limitations</a:t>
            </a:r>
          </a:p>
          <a:p>
            <a:pPr lvl="1"/>
            <a:r>
              <a:rPr lang="en-GB" sz="1400" dirty="0"/>
              <a:t>Is there any factor, condition or circumstance that prevents the researcher from achieving all of the objectives?</a:t>
            </a:r>
          </a:p>
          <a:p>
            <a:r>
              <a:rPr lang="en-GB" sz="2000" dirty="0"/>
              <a:t>Assumptions</a:t>
            </a:r>
          </a:p>
          <a:p>
            <a:pPr lvl="1"/>
            <a:r>
              <a:rPr lang="en-GB" sz="1400" dirty="0"/>
              <a:t>In considering the method, model, formulation or approach, does the researcher take certain conditions, states, requirements for granted?</a:t>
            </a:r>
          </a:p>
          <a:p>
            <a:r>
              <a:rPr lang="en-GB" sz="2000" dirty="0"/>
              <a:t>Report Chapter/Section Outline</a:t>
            </a:r>
          </a:p>
        </p:txBody>
      </p:sp>
    </p:spTree>
    <p:extLst>
      <p:ext uri="{BB962C8B-B14F-4D97-AF65-F5344CB8AC3E}">
        <p14:creationId xmlns:p14="http://schemas.microsoft.com/office/powerpoint/2010/main" val="28188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774B-3A25-4CB2-A460-8E9CEB32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1224136"/>
          </a:xfrm>
        </p:spPr>
        <p:txBody>
          <a:bodyPr>
            <a:normAutofit/>
          </a:bodyPr>
          <a:lstStyle/>
          <a:p>
            <a:r>
              <a:rPr lang="en-GB" dirty="0"/>
              <a:t>Introduction </a:t>
            </a:r>
            <a:r>
              <a:rPr lang="en-GB" sz="3600" dirty="0"/>
              <a:t>–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C92C-786E-4F63-BAFE-A4ADFA48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Too much detail, and hence too long</a:t>
            </a:r>
          </a:p>
          <a:p>
            <a:r>
              <a:rPr lang="en-GB" dirty="0"/>
              <a:t>Repetition of words, phrases or ideas</a:t>
            </a:r>
          </a:p>
          <a:p>
            <a:r>
              <a:rPr lang="en-GB" dirty="0"/>
              <a:t>Unclear problem definition</a:t>
            </a:r>
          </a:p>
          <a:p>
            <a:r>
              <a:rPr lang="en-GB" dirty="0"/>
              <a:t>Poor organisation of information</a:t>
            </a:r>
          </a:p>
          <a:p>
            <a:pPr lvl="1"/>
            <a:r>
              <a:rPr lang="en-GB" dirty="0"/>
              <a:t>Don’t rely on keeping structure clear in your memory.</a:t>
            </a:r>
          </a:p>
          <a:p>
            <a:pPr lvl="1"/>
            <a:r>
              <a:rPr lang="en-GB" dirty="0"/>
              <a:t>Remember the </a:t>
            </a:r>
            <a:r>
              <a:rPr lang="en-GB" dirty="0" err="1"/>
              <a:t>Powerpoint</a:t>
            </a:r>
            <a:r>
              <a:rPr lang="en-GB" dirty="0"/>
              <a:t> Map / Structure / Thoughts</a:t>
            </a:r>
          </a:p>
          <a:p>
            <a:r>
              <a:rPr lang="en-GB" dirty="0"/>
              <a:t>Has not clearly defined the boundaries for the research process</a:t>
            </a:r>
          </a:p>
        </p:txBody>
      </p:sp>
    </p:spTree>
    <p:extLst>
      <p:ext uri="{BB962C8B-B14F-4D97-AF65-F5344CB8AC3E}">
        <p14:creationId xmlns:p14="http://schemas.microsoft.com/office/powerpoint/2010/main" val="215878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BB7B-2303-4516-B889-94050497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D6C1-6798-46F9-BAEF-D4A06D6F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752"/>
            <a:ext cx="8676456" cy="5040560"/>
          </a:xfrm>
        </p:spPr>
        <p:txBody>
          <a:bodyPr>
            <a:normAutofit/>
          </a:bodyPr>
          <a:lstStyle/>
          <a:p>
            <a:r>
              <a:rPr lang="en-GB" sz="2200" dirty="0"/>
              <a:t>What do we already know in the immediate area concerned</a:t>
            </a:r>
          </a:p>
          <a:p>
            <a:pPr lvl="1"/>
            <a:r>
              <a:rPr lang="en-GB" dirty="0"/>
              <a:t>What have we found out via our secondary data search</a:t>
            </a:r>
          </a:p>
          <a:p>
            <a:r>
              <a:rPr lang="en-GB" sz="2200" dirty="0"/>
              <a:t>What are the existing theories?</a:t>
            </a:r>
          </a:p>
          <a:p>
            <a:r>
              <a:rPr lang="en-GB" sz="2200" dirty="0"/>
              <a:t>Where are the inconsistencies or other shortcomings in our knowledge and understanding?</a:t>
            </a:r>
          </a:p>
          <a:p>
            <a:r>
              <a:rPr lang="en-GB" sz="2200" dirty="0"/>
              <a:t>What views need to be (further) tested?</a:t>
            </a:r>
          </a:p>
          <a:p>
            <a:r>
              <a:rPr lang="en-GB" sz="2200" dirty="0"/>
              <a:t>What evidence is lacking, inconclusive, contradictory or too limited?</a:t>
            </a:r>
          </a:p>
          <a:p>
            <a:r>
              <a:rPr lang="en-GB" sz="2200" dirty="0"/>
              <a:t>Why study (further) the research problem?</a:t>
            </a:r>
          </a:p>
          <a:p>
            <a:r>
              <a:rPr lang="en-GB" sz="2200" dirty="0"/>
              <a:t>What contribution can the present study be expected to make?</a:t>
            </a:r>
          </a:p>
          <a:p>
            <a:r>
              <a:rPr lang="en-GB" sz="2200" dirty="0"/>
              <a:t>What research designs or methods seem unsatisfactory?</a:t>
            </a:r>
          </a:p>
        </p:txBody>
      </p:sp>
    </p:spTree>
    <p:extLst>
      <p:ext uri="{BB962C8B-B14F-4D97-AF65-F5344CB8AC3E}">
        <p14:creationId xmlns:p14="http://schemas.microsoft.com/office/powerpoint/2010/main" val="132425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703-BA9D-4E59-9F76-3B804584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A Good Literature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3ABC-241F-465B-95A2-C7D88D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the Purpose</a:t>
            </a:r>
          </a:p>
          <a:p>
            <a:endParaRPr lang="en-GB" dirty="0"/>
          </a:p>
          <a:p>
            <a:r>
              <a:rPr lang="en-GB" dirty="0"/>
              <a:t>Read with a Purpose</a:t>
            </a:r>
          </a:p>
          <a:p>
            <a:endParaRPr lang="en-GB" dirty="0"/>
          </a:p>
          <a:p>
            <a:r>
              <a:rPr lang="en-GB" dirty="0"/>
              <a:t>Write with a Purpose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545C-0D66-4160-8EC1-5CB9B50DF63F}"/>
              </a:ext>
            </a:extLst>
          </p:cNvPr>
          <p:cNvSpPr/>
          <p:nvPr/>
        </p:nvSpPr>
        <p:spPr>
          <a:xfrm rot="18318451">
            <a:off x="5357730" y="3614291"/>
            <a:ext cx="2839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FOCUS!</a:t>
            </a:r>
          </a:p>
        </p:txBody>
      </p:sp>
    </p:spTree>
    <p:extLst>
      <p:ext uri="{BB962C8B-B14F-4D97-AF65-F5344CB8AC3E}">
        <p14:creationId xmlns:p14="http://schemas.microsoft.com/office/powerpoint/2010/main" val="337413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E4C5-B663-4EF0-917E-7B45F082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0" y="-27384"/>
            <a:ext cx="8676456" cy="1600200"/>
          </a:xfrm>
        </p:spPr>
        <p:txBody>
          <a:bodyPr>
            <a:normAutofit/>
          </a:bodyPr>
          <a:lstStyle/>
          <a:p>
            <a:r>
              <a:rPr lang="en-GB" dirty="0"/>
              <a:t>Lit Review</a:t>
            </a:r>
            <a:r>
              <a:rPr lang="en-GB" sz="4400" dirty="0"/>
              <a:t> </a:t>
            </a:r>
            <a:r>
              <a:rPr lang="en-GB" sz="4000" dirty="0"/>
              <a:t>–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1C6-481B-4A86-A012-3C07A77F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99080"/>
            <a:ext cx="8388424" cy="4638232"/>
          </a:xfrm>
        </p:spPr>
        <p:txBody>
          <a:bodyPr>
            <a:normAutofit/>
          </a:bodyPr>
          <a:lstStyle/>
          <a:p>
            <a:r>
              <a:rPr lang="en-GB" dirty="0"/>
              <a:t>Trying to Read Everything!</a:t>
            </a:r>
          </a:p>
          <a:p>
            <a:pPr lvl="1"/>
            <a:r>
              <a:rPr lang="en-GB" dirty="0"/>
              <a:t>As you have probably already discovered, if you try to be comprehensive you will never be able to finish the reading!</a:t>
            </a:r>
          </a:p>
          <a:p>
            <a:pPr lvl="1"/>
            <a:r>
              <a:rPr lang="en-GB" dirty="0"/>
              <a:t>The idea of the literature review is not to provide a summary of all the published work that relates to your research, but a survey of the most relevant and significant work.</a:t>
            </a:r>
          </a:p>
          <a:p>
            <a:r>
              <a:rPr lang="en-GB" dirty="0"/>
              <a:t>Reading but Not Writing</a:t>
            </a:r>
          </a:p>
          <a:p>
            <a:pPr lvl="1"/>
            <a:r>
              <a:rPr lang="en-GB" dirty="0"/>
              <a:t>It’s easier to read than to write</a:t>
            </a:r>
          </a:p>
          <a:p>
            <a:pPr lvl="1"/>
            <a:r>
              <a:rPr lang="en-GB" dirty="0"/>
              <a:t>Set little goals, e.g. write a paragraph summary of the 6 or 10 most important papers (see Lit Review Lecture).</a:t>
            </a:r>
          </a:p>
          <a:p>
            <a:r>
              <a:rPr lang="en-GB" dirty="0"/>
              <a:t>Not Keeping Bibliographic Information &amp; Full References!</a:t>
            </a:r>
          </a:p>
        </p:txBody>
      </p:sp>
    </p:spTree>
    <p:extLst>
      <p:ext uri="{BB962C8B-B14F-4D97-AF65-F5344CB8AC3E}">
        <p14:creationId xmlns:p14="http://schemas.microsoft.com/office/powerpoint/2010/main" val="329872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ED7-5E4A-4E03-A873-10952EBC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08912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Method &amp;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3294-4EE9-46EC-9CE7-02D8EDA8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8064896" cy="4248472"/>
          </a:xfrm>
        </p:spPr>
        <p:txBody>
          <a:bodyPr>
            <a:normAutofit/>
          </a:bodyPr>
          <a:lstStyle/>
          <a:p>
            <a:r>
              <a:rPr lang="en-GB" dirty="0"/>
              <a:t>Often there are different methods that we can use to investigate a research problem.</a:t>
            </a:r>
          </a:p>
          <a:p>
            <a:r>
              <a:rPr lang="en-GB" dirty="0"/>
              <a:t>Your methodology should make clear the reasons why you chose a particular method or procedure</a:t>
            </a:r>
          </a:p>
          <a:p>
            <a:r>
              <a:rPr lang="en-GB" dirty="0"/>
              <a:t>Clearly explain your decision making</a:t>
            </a:r>
          </a:p>
          <a:p>
            <a:r>
              <a:rPr lang="en-GB" dirty="0"/>
              <a:t>The Research Methods must be appropriate to the objectives of the study</a:t>
            </a:r>
          </a:p>
          <a:p>
            <a:r>
              <a:rPr lang="en-GB" dirty="0"/>
              <a:t>In some cases, it is useful for other researchers to adapt or replicate your methodology, so provide </a:t>
            </a:r>
            <a:r>
              <a:rPr lang="en-GB" dirty="0" err="1"/>
              <a:t>sufficint</a:t>
            </a:r>
            <a:r>
              <a:rPr lang="en-GB" dirty="0"/>
              <a:t> information to allow others to use the work.</a:t>
            </a:r>
          </a:p>
        </p:txBody>
      </p:sp>
    </p:spTree>
    <p:extLst>
      <p:ext uri="{BB962C8B-B14F-4D97-AF65-F5344CB8AC3E}">
        <p14:creationId xmlns:p14="http://schemas.microsoft.com/office/powerpoint/2010/main" val="34211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A4B6-E9E9-4744-97B0-FE69E1C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Common Problems in Selecting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F6A6-13C3-429A-8ED4-E6043293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848872" cy="3886200"/>
          </a:xfrm>
        </p:spPr>
        <p:txBody>
          <a:bodyPr/>
          <a:lstStyle/>
          <a:p>
            <a:r>
              <a:rPr lang="en-GB" dirty="0"/>
              <a:t>Irrelevant Detail</a:t>
            </a:r>
          </a:p>
          <a:p>
            <a:r>
              <a:rPr lang="en-GB" dirty="0"/>
              <a:t>Unnecessary explanation of basic procedures</a:t>
            </a:r>
          </a:p>
          <a:p>
            <a:pPr lvl="1"/>
            <a:r>
              <a:rPr lang="en-GB" dirty="0"/>
              <a:t>Not always easy to get the balance right</a:t>
            </a:r>
          </a:p>
          <a:p>
            <a:r>
              <a:rPr lang="en-GB" dirty="0"/>
              <a:t>Problem Blindness</a:t>
            </a:r>
          </a:p>
          <a:p>
            <a:pPr lvl="1"/>
            <a:r>
              <a:rPr lang="en-GB" dirty="0"/>
              <a:t>“Too Close” to the Problem</a:t>
            </a:r>
          </a:p>
          <a:p>
            <a:pPr lvl="1"/>
            <a:r>
              <a:rPr lang="en-GB" dirty="0"/>
              <a:t>Ignore significant problems or pretend they do not exist</a:t>
            </a:r>
          </a:p>
        </p:txBody>
      </p:sp>
    </p:spTree>
    <p:extLst>
      <p:ext uri="{BB962C8B-B14F-4D97-AF65-F5344CB8AC3E}">
        <p14:creationId xmlns:p14="http://schemas.microsoft.com/office/powerpoint/2010/main" val="166798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F1C-7F8E-43D7-8049-233EFEE1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Presenting Your “Proposed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437D-A743-4F26-94E3-31508B34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become a problem</a:t>
            </a:r>
          </a:p>
          <a:p>
            <a:r>
              <a:rPr lang="en-GB" dirty="0"/>
              <a:t>Need to present in the third person!</a:t>
            </a:r>
          </a:p>
          <a:p>
            <a:r>
              <a:rPr lang="en-GB" dirty="0"/>
              <a:t>Must keep asking yourself WHY …</a:t>
            </a:r>
          </a:p>
          <a:p>
            <a:pPr lvl="1"/>
            <a:r>
              <a:rPr lang="en-GB" dirty="0"/>
              <a:t>WHY is this correct?</a:t>
            </a:r>
          </a:p>
          <a:p>
            <a:pPr lvl="1"/>
            <a:r>
              <a:rPr lang="en-GB" dirty="0"/>
              <a:t>WHY am I going to include this information?</a:t>
            </a:r>
          </a:p>
          <a:p>
            <a:pPr lvl="1"/>
            <a:r>
              <a:rPr lang="en-GB" dirty="0"/>
              <a:t>WHY am I not doing it this particular way?</a:t>
            </a:r>
          </a:p>
          <a:p>
            <a:pPr lvl="1"/>
            <a:r>
              <a:rPr lang="en-GB" dirty="0"/>
              <a:t>WHY do I think this is the next step to follow?</a:t>
            </a:r>
          </a:p>
        </p:txBody>
      </p:sp>
    </p:spTree>
    <p:extLst>
      <p:ext uri="{BB962C8B-B14F-4D97-AF65-F5344CB8AC3E}">
        <p14:creationId xmlns:p14="http://schemas.microsoft.com/office/powerpoint/2010/main" val="23423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231-E497-4E72-8EB4-1049FD3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6" y="40466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Previous Weeks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B8AAB-C2E2-4E35-815A-83CD14F78556}"/>
              </a:ext>
            </a:extLst>
          </p:cNvPr>
          <p:cNvSpPr txBox="1"/>
          <p:nvPr/>
        </p:nvSpPr>
        <p:spPr>
          <a:xfrm>
            <a:off x="611560" y="2564904"/>
            <a:ext cx="2016224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Question(s)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41251-C990-4094-9124-3F835B7F3CEA}"/>
              </a:ext>
            </a:extLst>
          </p:cNvPr>
          <p:cNvSpPr txBox="1"/>
          <p:nvPr/>
        </p:nvSpPr>
        <p:spPr>
          <a:xfrm>
            <a:off x="3635896" y="2433662"/>
            <a:ext cx="2016224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Methods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&amp; Sample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D563-D154-4E55-BF21-505B8983769F}"/>
              </a:ext>
            </a:extLst>
          </p:cNvPr>
          <p:cNvSpPr txBox="1"/>
          <p:nvPr/>
        </p:nvSpPr>
        <p:spPr>
          <a:xfrm>
            <a:off x="6660232" y="2559342"/>
            <a:ext cx="2016224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Collection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A818C-1466-4F1A-B145-0F3B7223FAC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7784" y="2888070"/>
            <a:ext cx="1008112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C8790-061A-4192-8961-5BE0488DF48A}"/>
              </a:ext>
            </a:extLst>
          </p:cNvPr>
          <p:cNvCxnSpPr/>
          <p:nvPr/>
        </p:nvCxnSpPr>
        <p:spPr>
          <a:xfrm>
            <a:off x="5652229" y="2891698"/>
            <a:ext cx="1008112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11E9C2-948B-447B-9976-C3A57063401E}"/>
              </a:ext>
            </a:extLst>
          </p:cNvPr>
          <p:cNvGrpSpPr/>
          <p:nvPr/>
        </p:nvGrpSpPr>
        <p:grpSpPr>
          <a:xfrm>
            <a:off x="3635896" y="3205673"/>
            <a:ext cx="4032448" cy="2370793"/>
            <a:chOff x="3635896" y="3205673"/>
            <a:chExt cx="4032448" cy="23707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99078-80A6-45B6-BF89-95523FC35280}"/>
                </a:ext>
              </a:extLst>
            </p:cNvPr>
            <p:cNvSpPr txBox="1"/>
            <p:nvPr/>
          </p:nvSpPr>
          <p:spPr>
            <a:xfrm>
              <a:off x="3635896" y="4653136"/>
              <a:ext cx="2016224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Data Analysis,</a:t>
              </a:r>
            </a:p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Presentation &amp;</a:t>
              </a:r>
            </a:p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C84B74-DEF0-4955-BBC1-9B9D1D2924D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292080" y="3205673"/>
              <a:ext cx="2376264" cy="1375455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29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D46-7DDF-4E6F-94CA-5D4DD42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Results: How to Present Your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65AB-1FA4-430E-A853-58442065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3886200"/>
          </a:xfrm>
        </p:spPr>
        <p:txBody>
          <a:bodyPr/>
          <a:lstStyle/>
          <a:p>
            <a:r>
              <a:rPr lang="en-GB" dirty="0"/>
              <a:t>Statement of Results</a:t>
            </a:r>
          </a:p>
          <a:p>
            <a:pPr lvl="1"/>
            <a:r>
              <a:rPr lang="en-GB" dirty="0"/>
              <a:t>The results are presented in a format that is accessible to the reader </a:t>
            </a:r>
          </a:p>
          <a:p>
            <a:pPr lvl="1"/>
            <a:r>
              <a:rPr lang="en-GB" dirty="0"/>
              <a:t>E.g. graph, table, diagram, or written text</a:t>
            </a:r>
          </a:p>
          <a:p>
            <a:pPr lvl="2"/>
            <a:r>
              <a:rPr lang="en-GB" dirty="0"/>
              <a:t>Remember last week … </a:t>
            </a:r>
            <a:r>
              <a:rPr lang="en-GB" sz="1600" i="1" dirty="0"/>
              <a:t>“A picture is worth a thousand words”</a:t>
            </a:r>
          </a:p>
          <a:p>
            <a:pPr lvl="1"/>
            <a:r>
              <a:rPr lang="en-GB" dirty="0"/>
              <a:t>Must be HONEST – don’t mislead by using inappropriate graphical means.</a:t>
            </a:r>
          </a:p>
          <a:p>
            <a:r>
              <a:rPr lang="en-GB" dirty="0"/>
              <a:t>Notice that Raw Data is usually put in an Appendix – if it is included at all.</a:t>
            </a:r>
          </a:p>
        </p:txBody>
      </p:sp>
    </p:spTree>
    <p:extLst>
      <p:ext uri="{BB962C8B-B14F-4D97-AF65-F5344CB8AC3E}">
        <p14:creationId xmlns:p14="http://schemas.microsoft.com/office/powerpoint/2010/main" val="67985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56C9-4B7A-4032-88A8-A1F62E95FA12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600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Results: How to Present Your 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9B6-02A4-447A-BDA0-619F5B1225A2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8388424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Explanatory Text</a:t>
            </a:r>
          </a:p>
          <a:p>
            <a:pPr lvl="1"/>
            <a:r>
              <a:rPr lang="en-GB" dirty="0"/>
              <a:t>All graphs, tables, diagrams and figures should be accompanied by text that guides the reader’s attention to significant results</a:t>
            </a:r>
          </a:p>
          <a:p>
            <a:pPr lvl="2"/>
            <a:r>
              <a:rPr lang="en-GB" dirty="0"/>
              <a:t>Don’t just assume the reader “gets it”.</a:t>
            </a:r>
          </a:p>
          <a:p>
            <a:r>
              <a:rPr lang="en-GB" dirty="0"/>
              <a:t>The text makes the results meaningful by pointing out (emphasising) the most important results, simplifying the results</a:t>
            </a:r>
          </a:p>
          <a:p>
            <a:r>
              <a:rPr lang="en-GB" dirty="0"/>
              <a:t>Don’t get over-excited by a NEW way of displaying some results, or overdo it – only display what is essential to your discussion or argument.</a:t>
            </a:r>
          </a:p>
        </p:txBody>
      </p:sp>
    </p:spTree>
    <p:extLst>
      <p:ext uri="{BB962C8B-B14F-4D97-AF65-F5344CB8AC3E}">
        <p14:creationId xmlns:p14="http://schemas.microsoft.com/office/powerpoint/2010/main" val="285304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87A5-0E30-45DF-8E92-B62EAF88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936104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–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462B-7DEA-4995-A7A4-DB442E4B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80920" cy="3886200"/>
          </a:xfrm>
        </p:spPr>
        <p:txBody>
          <a:bodyPr/>
          <a:lstStyle/>
          <a:p>
            <a:r>
              <a:rPr lang="en-GB" dirty="0"/>
              <a:t>The text includes too much detail that simply repeats data presented in graphs, tables, etc. without making the results any more meaningful.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Remember that graphs &amp; tables are used to present a lot of information efficiently, but that your job is to direct the reader’s attention to significant parts of this information</a:t>
            </a:r>
          </a:p>
          <a:p>
            <a:r>
              <a:rPr lang="en-GB" b="1" dirty="0">
                <a:solidFill>
                  <a:srgbClr val="C00000"/>
                </a:solidFill>
              </a:rPr>
              <a:t>REMEMBER: </a:t>
            </a:r>
            <a:r>
              <a:rPr lang="en-GB" dirty="0"/>
              <a:t>This is where you </a:t>
            </a:r>
            <a:r>
              <a:rPr lang="en-GB" b="1" dirty="0">
                <a:solidFill>
                  <a:srgbClr val="C00000"/>
                </a:solidFill>
              </a:rPr>
              <a:t>SHOW</a:t>
            </a:r>
            <a:r>
              <a:rPr lang="en-GB" dirty="0"/>
              <a:t> your results, not </a:t>
            </a:r>
            <a:r>
              <a:rPr lang="en-GB" b="1" dirty="0">
                <a:solidFill>
                  <a:srgbClr val="C00000"/>
                </a:solidFill>
              </a:rPr>
              <a:t>DISCUSS</a:t>
            </a:r>
            <a:r>
              <a:rPr lang="en-GB" dirty="0"/>
              <a:t> them.</a:t>
            </a:r>
          </a:p>
        </p:txBody>
      </p:sp>
    </p:spTree>
    <p:extLst>
      <p:ext uri="{BB962C8B-B14F-4D97-AF65-F5344CB8AC3E}">
        <p14:creationId xmlns:p14="http://schemas.microsoft.com/office/powerpoint/2010/main" val="111252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4DD-CCF0-4702-8548-2E03CA90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1600200"/>
          </a:xfrm>
        </p:spPr>
        <p:txBody>
          <a:bodyPr>
            <a:normAutofit/>
          </a:bodyPr>
          <a:lstStyle/>
          <a:p>
            <a:r>
              <a:rPr lang="en-GB" dirty="0"/>
              <a:t>Organisation: </a:t>
            </a:r>
            <a:r>
              <a:rPr lang="en-GB" sz="4400" dirty="0"/>
              <a:t>You May Wish to Merge 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560F-6F64-4EC9-A403-A4492FF9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344816" cy="3886200"/>
          </a:xfrm>
        </p:spPr>
        <p:txBody>
          <a:bodyPr/>
          <a:lstStyle/>
          <a:p>
            <a:r>
              <a:rPr lang="en-GB" dirty="0"/>
              <a:t>Presenting part of the results, then discuss.  Present another part or experiment, then discuss.</a:t>
            </a:r>
          </a:p>
          <a:p>
            <a:r>
              <a:rPr lang="en-GB" dirty="0"/>
              <a:t>Consider the flow of the results being presented – do they follow the objectives – if they naturally follow on then don’t split them up.</a:t>
            </a:r>
          </a:p>
          <a:p>
            <a:r>
              <a:rPr lang="en-GB" dirty="0"/>
              <a:t>If however, each set of results is dependent upon a decision based on a previous set, then it makes more sense to segment them into Results/Discussion Blocks.</a:t>
            </a:r>
          </a:p>
        </p:txBody>
      </p:sp>
    </p:spTree>
    <p:extLst>
      <p:ext uri="{BB962C8B-B14F-4D97-AF65-F5344CB8AC3E}">
        <p14:creationId xmlns:p14="http://schemas.microsoft.com/office/powerpoint/2010/main" val="120161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5819-C04A-4B46-B895-22107F63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615-2CDD-435F-8253-35D4321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604448" cy="496855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Explanation of Results</a:t>
            </a:r>
          </a:p>
          <a:p>
            <a:pPr lvl="1"/>
            <a:r>
              <a:rPr lang="en-GB" dirty="0"/>
              <a:t>The writer comments on whether or not the results were expected, and presents explanations for the results, particularly for those that are unexpected or unsatisfactory</a:t>
            </a:r>
          </a:p>
          <a:p>
            <a:r>
              <a:rPr lang="en-GB" dirty="0"/>
              <a:t>References to Previous Research</a:t>
            </a:r>
          </a:p>
          <a:p>
            <a:pPr lvl="1"/>
            <a:r>
              <a:rPr lang="en-GB" dirty="0"/>
              <a:t>Comparison of the results with those reported in the literature, or use of literature to support a claim, hypothesis or deduction.</a:t>
            </a:r>
          </a:p>
          <a:p>
            <a:r>
              <a:rPr lang="en-GB" dirty="0"/>
              <a:t>Refer back to Objectives for Order of Discussion?</a:t>
            </a:r>
          </a:p>
          <a:p>
            <a:r>
              <a:rPr lang="en-GB" dirty="0"/>
              <a:t>Deduction</a:t>
            </a:r>
          </a:p>
          <a:p>
            <a:pPr lvl="1"/>
            <a:r>
              <a:rPr lang="en-GB" dirty="0"/>
              <a:t>A claim for how the results can be applied more generally</a:t>
            </a:r>
          </a:p>
          <a:p>
            <a:pPr lvl="1"/>
            <a:r>
              <a:rPr lang="en-GB" dirty="0"/>
              <a:t>Use statistical analysis</a:t>
            </a:r>
          </a:p>
          <a:p>
            <a:r>
              <a:rPr lang="en-GB" dirty="0"/>
              <a:t>Hypothesis</a:t>
            </a:r>
          </a:p>
          <a:p>
            <a:pPr lvl="1"/>
            <a:r>
              <a:rPr lang="en-GB" dirty="0"/>
              <a:t>A more general claim or possible conclusion arising from the results (which will be proved or disproved in later research?).</a:t>
            </a:r>
          </a:p>
        </p:txBody>
      </p:sp>
    </p:spTree>
    <p:extLst>
      <p:ext uri="{BB962C8B-B14F-4D97-AF65-F5344CB8AC3E}">
        <p14:creationId xmlns:p14="http://schemas.microsoft.com/office/powerpoint/2010/main" val="244579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1CB-FB3A-4859-97DF-2C1C1B52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Discussion </a:t>
            </a:r>
            <a:r>
              <a:rPr lang="en-GB" sz="4700" dirty="0"/>
              <a:t>– Common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FBFE-2049-4F2B-906C-B96CAE35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Discussion does not Discuss</a:t>
            </a:r>
          </a:p>
          <a:p>
            <a:pPr lvl="1"/>
            <a:r>
              <a:rPr lang="en-GB" dirty="0"/>
              <a:t>Simply supplies more detail about the results obtained</a:t>
            </a:r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Remember that the discussion should explain the results</a:t>
            </a:r>
          </a:p>
          <a:p>
            <a:pPr lvl="1"/>
            <a:r>
              <a:rPr lang="en-GB" dirty="0"/>
              <a:t>Don’t be afraid to Discuss – Express YOURSELF &amp; Explain Yourself.  Present Possible Reasons … which leads onto our Conclusions</a:t>
            </a:r>
          </a:p>
        </p:txBody>
      </p:sp>
    </p:spTree>
    <p:extLst>
      <p:ext uri="{BB962C8B-B14F-4D97-AF65-F5344CB8AC3E}">
        <p14:creationId xmlns:p14="http://schemas.microsoft.com/office/powerpoint/2010/main" val="214677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96A-1771-444A-B625-AF97F60C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886A-A73D-41F5-8300-9B3E84D2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learned (this usually comes first).</a:t>
            </a:r>
          </a:p>
          <a:p>
            <a:r>
              <a:rPr lang="en-GB" dirty="0"/>
              <a:t>What remains to be learnt (directions for future research)</a:t>
            </a:r>
          </a:p>
          <a:p>
            <a:r>
              <a:rPr lang="en-GB" dirty="0"/>
              <a:t>The shortcomings of what was done (Evaluation)</a:t>
            </a:r>
          </a:p>
          <a:p>
            <a:r>
              <a:rPr lang="en-GB" dirty="0"/>
              <a:t>The benefits, advantages, applications, etc. of the research (Evaluation)</a:t>
            </a:r>
          </a:p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4261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8AD-F4E4-4356-96AF-D33C19C1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1008112"/>
          </a:xfrm>
        </p:spPr>
        <p:txBody>
          <a:bodyPr>
            <a:normAutofit/>
          </a:bodyPr>
          <a:lstStyle/>
          <a:p>
            <a:r>
              <a:rPr lang="en-GB" dirty="0"/>
              <a:t>Conclusions </a:t>
            </a:r>
            <a:r>
              <a:rPr lang="en-GB" sz="3600" dirty="0"/>
              <a:t>– 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1402-8710-4A48-8A44-10CF997A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70992"/>
            <a:ext cx="8388424" cy="5110336"/>
          </a:xfrm>
        </p:spPr>
        <p:txBody>
          <a:bodyPr>
            <a:normAutofit/>
          </a:bodyPr>
          <a:lstStyle/>
          <a:p>
            <a:r>
              <a:rPr lang="en-GB" dirty="0"/>
              <a:t>Too Short (Sign of Being Rushed / Glad to Have Finished)</a:t>
            </a:r>
          </a:p>
          <a:p>
            <a:r>
              <a:rPr lang="en-GB" dirty="0"/>
              <a:t>Too Long (2 or 3 Pages is Often Sufficient).</a:t>
            </a:r>
          </a:p>
          <a:p>
            <a:r>
              <a:rPr lang="en-GB" dirty="0"/>
              <a:t>Too Much Detail</a:t>
            </a:r>
          </a:p>
          <a:p>
            <a:pPr lvl="1"/>
            <a:r>
              <a:rPr lang="en-GB" dirty="0"/>
              <a:t>Conclusions section is not the place for details about your methodology or results (see Previous Slides)</a:t>
            </a:r>
          </a:p>
          <a:p>
            <a:r>
              <a:rPr lang="en-GB" dirty="0"/>
              <a:t>Failure to comment on larger, more significant issues</a:t>
            </a:r>
          </a:p>
          <a:p>
            <a:pPr lvl="1"/>
            <a:r>
              <a:rPr lang="en-GB" dirty="0"/>
              <a:t>Whereas your introduction moves from the general field to your specific research, your task here is to move from specific (your research) back to general (your field) – how your research will affect the World.</a:t>
            </a:r>
          </a:p>
          <a:p>
            <a:r>
              <a:rPr lang="en-GB" dirty="0"/>
              <a:t>Failure to reveal the complexities of a conclusion</a:t>
            </a:r>
          </a:p>
          <a:p>
            <a:pPr lvl="1"/>
            <a:r>
              <a:rPr lang="en-GB" dirty="0"/>
              <a:t>Negative aspects of your research should not be ignored.</a:t>
            </a:r>
          </a:p>
        </p:txBody>
      </p:sp>
    </p:spTree>
    <p:extLst>
      <p:ext uri="{BB962C8B-B14F-4D97-AF65-F5344CB8AC3E}">
        <p14:creationId xmlns:p14="http://schemas.microsoft.com/office/powerpoint/2010/main" val="168109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CABE2C-D5EC-453A-8F56-FD9A16308AF4}"/>
              </a:ext>
            </a:extLst>
          </p:cNvPr>
          <p:cNvSpPr txBox="1">
            <a:spLocks/>
          </p:cNvSpPr>
          <p:nvPr/>
        </p:nvSpPr>
        <p:spPr>
          <a:xfrm>
            <a:off x="467544" y="476672"/>
            <a:ext cx="8676456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Conclusions </a:t>
            </a:r>
            <a:r>
              <a:rPr lang="en-GB" sz="3600"/>
              <a:t>– Common Problems</a:t>
            </a:r>
            <a:endParaRPr lang="en-GB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929974-55B3-44B8-A116-61CA4DBD46BA}"/>
              </a:ext>
            </a:extLst>
          </p:cNvPr>
          <p:cNvSpPr txBox="1">
            <a:spLocks/>
          </p:cNvSpPr>
          <p:nvPr/>
        </p:nvSpPr>
        <p:spPr>
          <a:xfrm>
            <a:off x="611560" y="1916832"/>
            <a:ext cx="8388424" cy="51103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Lack of a Concise Summary of what was learned.</a:t>
            </a:r>
          </a:p>
          <a:p>
            <a:pPr lvl="1"/>
            <a:r>
              <a:rPr lang="en-GB" dirty="0"/>
              <a:t>In order to be able to discuss how your research fits back into your field of study you need to summarise it very briefly.</a:t>
            </a:r>
          </a:p>
          <a:p>
            <a:pPr lvl="1"/>
            <a:r>
              <a:rPr lang="en-GB" dirty="0"/>
              <a:t>Often the summary is only a few sentences.</a:t>
            </a:r>
          </a:p>
          <a:p>
            <a:r>
              <a:rPr lang="en-GB" dirty="0"/>
              <a:t>Failure to match the objectives of the research.</a:t>
            </a:r>
          </a:p>
          <a:p>
            <a:pPr lvl="1"/>
            <a:r>
              <a:rPr lang="en-GB" dirty="0"/>
              <a:t>Often research objectives change while the research is being carried out.</a:t>
            </a:r>
          </a:p>
          <a:p>
            <a:pPr lvl="1"/>
            <a:r>
              <a:rPr lang="en-GB" dirty="0"/>
              <a:t>This is usually not a problem unless you forget to rewrite your original objectives so that they actually reflect what you were trying to accomplish in your research.</a:t>
            </a:r>
          </a:p>
        </p:txBody>
      </p:sp>
    </p:spTree>
    <p:extLst>
      <p:ext uri="{BB962C8B-B14F-4D97-AF65-F5344CB8AC3E}">
        <p14:creationId xmlns:p14="http://schemas.microsoft.com/office/powerpoint/2010/main" val="223362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7493-8C11-4474-B496-C46F62CE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792088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8D64-A0CF-4E7C-A0FD-BDBE4D75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1" y="1268760"/>
            <a:ext cx="8236396" cy="489654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AUTHOR-DATE System</a:t>
            </a:r>
          </a:p>
          <a:p>
            <a:r>
              <a:rPr lang="en-GB" dirty="0"/>
              <a:t>Harvard System – you must follow this for all your USW work.  SEE HANDOUT ON BLACKBOARD.</a:t>
            </a:r>
          </a:p>
          <a:p>
            <a:r>
              <a:rPr lang="en-GB" dirty="0"/>
              <a:t>Cite source within text at appropriate position …</a:t>
            </a:r>
          </a:p>
          <a:p>
            <a:pPr lvl="1"/>
            <a:r>
              <a:rPr lang="en-GB" dirty="0"/>
              <a:t>Ant colony optimization has been shown to outperform simulated annealing (Richards et al., 2008)</a:t>
            </a:r>
          </a:p>
          <a:p>
            <a:pPr lvl="1"/>
            <a:r>
              <a:rPr lang="en-GB" dirty="0"/>
              <a:t>Jones and Smith (1995) make the point that data compression has in fact increased in importance in the last decade.</a:t>
            </a:r>
          </a:p>
          <a:p>
            <a:pPr lvl="1"/>
            <a:r>
              <a:rPr lang="en-GB" dirty="0"/>
              <a:t>“</a:t>
            </a:r>
            <a:r>
              <a:rPr lang="en-GB" i="1" dirty="0"/>
              <a:t>There is almost no evidence presented in the academic literature to suggest that performance will improve despite the large amount of research time and money spent</a:t>
            </a:r>
            <a:r>
              <a:rPr lang="en-GB" dirty="0"/>
              <a:t>.” (Berry and Fry, 2010)</a:t>
            </a:r>
          </a:p>
          <a:p>
            <a:r>
              <a:rPr lang="en-GB" dirty="0"/>
              <a:t>If it’s not in quotes, make sure they’re your own words.</a:t>
            </a:r>
          </a:p>
        </p:txBody>
      </p:sp>
    </p:spTree>
    <p:extLst>
      <p:ext uri="{BB962C8B-B14F-4D97-AF65-F5344CB8AC3E}">
        <p14:creationId xmlns:p14="http://schemas.microsoft.com/office/powerpoint/2010/main" val="156968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5850A0D-DD18-430A-BDD6-FF3F42396373}"/>
              </a:ext>
            </a:extLst>
          </p:cNvPr>
          <p:cNvGrpSpPr/>
          <p:nvPr/>
        </p:nvGrpSpPr>
        <p:grpSpPr>
          <a:xfrm>
            <a:off x="35496" y="2060848"/>
            <a:ext cx="8966058" cy="4032448"/>
            <a:chOff x="35496" y="2060848"/>
            <a:chExt cx="8966058" cy="40324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B6AFB1-B306-453A-9BE3-9B61CBEE329A}"/>
                </a:ext>
              </a:extLst>
            </p:cNvPr>
            <p:cNvSpPr/>
            <p:nvPr/>
          </p:nvSpPr>
          <p:spPr>
            <a:xfrm>
              <a:off x="35496" y="2060848"/>
              <a:ext cx="8966058" cy="40324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BF756E-E6C7-44BD-834E-F57B264DCF81}"/>
                </a:ext>
              </a:extLst>
            </p:cNvPr>
            <p:cNvSpPr txBox="1"/>
            <p:nvPr/>
          </p:nvSpPr>
          <p:spPr>
            <a:xfrm>
              <a:off x="3131840" y="4581128"/>
              <a:ext cx="2736304" cy="1446550"/>
            </a:xfrm>
            <a:prstGeom prst="rect">
              <a:avLst/>
            </a:prstGeom>
            <a:solidFill>
              <a:srgbClr val="C0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i="1" dirty="0">
                  <a:solidFill>
                    <a:schemeClr val="bg1"/>
                  </a:solidFill>
                </a:rPr>
                <a:t>THE THESIS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BB1429-1B55-49D4-9CA2-50FEB3DD8D2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17063" y="3218492"/>
              <a:ext cx="2718833" cy="13626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C11B311-C2F3-4217-8372-546DF535FF08}"/>
                </a:ext>
              </a:extLst>
            </p:cNvPr>
            <p:cNvCxnSpPr>
              <a:cxnSpLocks/>
            </p:cNvCxnSpPr>
            <p:nvPr/>
          </p:nvCxnSpPr>
          <p:spPr>
            <a:xfrm>
              <a:off x="3212583" y="3359515"/>
              <a:ext cx="1071385" cy="12216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9C60C2-FD1C-4F7F-975D-9E95A7359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0034" y="3205238"/>
              <a:ext cx="576116" cy="13758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82F5C2-88BB-48C6-B9ED-3DE29F788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4089" y="3284984"/>
              <a:ext cx="2521060" cy="12961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881A4C-B6C9-41AF-802C-657077DBFBAC}"/>
              </a:ext>
            </a:extLst>
          </p:cNvPr>
          <p:cNvSpPr txBox="1">
            <a:spLocks/>
          </p:cNvSpPr>
          <p:nvPr/>
        </p:nvSpPr>
        <p:spPr>
          <a:xfrm>
            <a:off x="767816" y="404664"/>
            <a:ext cx="6781800" cy="1600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C23C-2FDA-418F-B55A-7A7C2086DC4E}"/>
              </a:ext>
            </a:extLst>
          </p:cNvPr>
          <p:cNvSpPr txBox="1"/>
          <p:nvPr/>
        </p:nvSpPr>
        <p:spPr>
          <a:xfrm>
            <a:off x="142446" y="2572161"/>
            <a:ext cx="1549234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Question(s)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2004-5A42-4900-AE37-A344281C94D1}"/>
              </a:ext>
            </a:extLst>
          </p:cNvPr>
          <p:cNvSpPr txBox="1"/>
          <p:nvPr/>
        </p:nvSpPr>
        <p:spPr>
          <a:xfrm>
            <a:off x="2411760" y="2442182"/>
            <a:ext cx="1656184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Methods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&amp; Sample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CD01E-83FC-407E-ACA9-E2395B5DDEB5}"/>
              </a:ext>
            </a:extLst>
          </p:cNvPr>
          <p:cNvSpPr txBox="1"/>
          <p:nvPr/>
        </p:nvSpPr>
        <p:spPr>
          <a:xfrm>
            <a:off x="4788024" y="2564904"/>
            <a:ext cx="1368152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Collection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FD7B32-991B-4DB7-983B-D54FC2E3CCC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691680" y="2895327"/>
            <a:ext cx="720080" cy="8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70613-EC66-429A-ABF2-562A76E50DBE}"/>
              </a:ext>
            </a:extLst>
          </p:cNvPr>
          <p:cNvCxnSpPr>
            <a:cxnSpLocks/>
          </p:cNvCxnSpPr>
          <p:nvPr/>
        </p:nvCxnSpPr>
        <p:spPr>
          <a:xfrm flipV="1">
            <a:off x="4067944" y="2884441"/>
            <a:ext cx="720080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E163FF-79A5-4B5F-8561-0C226ABF2DD4}"/>
              </a:ext>
            </a:extLst>
          </p:cNvPr>
          <p:cNvSpPr txBox="1"/>
          <p:nvPr/>
        </p:nvSpPr>
        <p:spPr>
          <a:xfrm>
            <a:off x="6876256" y="2361654"/>
            <a:ext cx="2016224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Data Analysis,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Presentation &amp;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Visualisation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064EA-929C-4F21-979A-EE31C3D3F7DB}"/>
              </a:ext>
            </a:extLst>
          </p:cNvPr>
          <p:cNvCxnSpPr>
            <a:cxnSpLocks/>
          </p:cNvCxnSpPr>
          <p:nvPr/>
        </p:nvCxnSpPr>
        <p:spPr>
          <a:xfrm flipV="1">
            <a:off x="6156176" y="2888069"/>
            <a:ext cx="720080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380-A917-4510-9574-7A7D482B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52928" cy="1008112"/>
          </a:xfrm>
        </p:spPr>
        <p:txBody>
          <a:bodyPr>
            <a:normAutofit/>
          </a:bodyPr>
          <a:lstStyle/>
          <a:p>
            <a:r>
              <a:rPr lang="en-GB" sz="4400" dirty="0"/>
              <a:t>10 Reasons Why Reports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0A98-25B4-4990-A6F3-06B0AA61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38862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There is No Logical Structure</a:t>
            </a:r>
          </a:p>
          <a:p>
            <a:r>
              <a:rPr lang="en-GB" dirty="0"/>
              <a:t>Ideas are not well thought through</a:t>
            </a:r>
          </a:p>
          <a:p>
            <a:r>
              <a:rPr lang="en-GB" dirty="0"/>
              <a:t>Work is disorganised</a:t>
            </a:r>
          </a:p>
          <a:p>
            <a:r>
              <a:rPr lang="en-GB" dirty="0"/>
              <a:t>Assumptions are made that cannot be justified by evidence</a:t>
            </a:r>
          </a:p>
          <a:p>
            <a:r>
              <a:rPr lang="en-GB" dirty="0"/>
              <a:t>There are too many grammatical &amp; spelling mistakes</a:t>
            </a:r>
          </a:p>
          <a:p>
            <a:r>
              <a:rPr lang="en-GB" dirty="0"/>
              <a:t>Sentences/Paragraphs are too long or too obscure</a:t>
            </a:r>
          </a:p>
          <a:p>
            <a:r>
              <a:rPr lang="en-GB" dirty="0"/>
              <a:t>It is obvious that ideas and sentences have been taken from other sources</a:t>
            </a:r>
          </a:p>
          <a:p>
            <a:r>
              <a:rPr lang="en-GB" dirty="0"/>
              <a:t>There is too much repetition</a:t>
            </a:r>
          </a:p>
          <a:p>
            <a:r>
              <a:rPr lang="en-GB" dirty="0"/>
              <a:t>There is too much irrelevant information</a:t>
            </a:r>
          </a:p>
          <a:p>
            <a:r>
              <a:rPr lang="en-GB" dirty="0"/>
              <a:t>Summary &amp; Conclusions are Weak.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A709-F5A3-44D9-A1A0-B71E7B23B7AF}"/>
              </a:ext>
            </a:extLst>
          </p:cNvPr>
          <p:cNvSpPr txBox="1"/>
          <p:nvPr/>
        </p:nvSpPr>
        <p:spPr>
          <a:xfrm>
            <a:off x="179512" y="623731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rgbClr val="C00000"/>
                </a:solidFill>
              </a:rPr>
              <a:t>Dawson, C. (2010) Introduction to research methods: a practical guide for anyone undertaking a research project. 4th ed. Oxford: How to Books.</a:t>
            </a:r>
          </a:p>
        </p:txBody>
      </p:sp>
    </p:spTree>
    <p:extLst>
      <p:ext uri="{BB962C8B-B14F-4D97-AF65-F5344CB8AC3E}">
        <p14:creationId xmlns:p14="http://schemas.microsoft.com/office/powerpoint/2010/main" val="4251095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486A0A-A3D1-4769-8767-5AE5B260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785812"/>
            <a:ext cx="7153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814B-6D7C-4C16-B795-200A5E75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>
            <a:normAutofit/>
          </a:bodyPr>
          <a:lstStyle/>
          <a:p>
            <a:r>
              <a:rPr lang="en-GB" dirty="0"/>
              <a:t>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2B69-092F-45F6-87B0-60EC8594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556792"/>
            <a:ext cx="8377518" cy="460628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Informal Bits …</a:t>
            </a:r>
          </a:p>
          <a:p>
            <a:pPr lvl="1"/>
            <a:r>
              <a:rPr lang="en-GB" dirty="0"/>
              <a:t>Don’t make the thesis any longer than is necessary to present your argument (but adhere to Word Counts)</a:t>
            </a:r>
          </a:p>
          <a:p>
            <a:pPr lvl="1"/>
            <a:r>
              <a:rPr lang="en-GB" dirty="0"/>
              <a:t>Write in plain English and in a readable style. Aim to make your thesis an enjoyable read!</a:t>
            </a:r>
          </a:p>
          <a:p>
            <a:pPr lvl="1"/>
            <a:r>
              <a:rPr lang="en-GB" dirty="0"/>
              <a:t>Read other theses to get a better idea of what is required.</a:t>
            </a:r>
          </a:p>
          <a:p>
            <a:pPr lvl="1"/>
            <a:r>
              <a:rPr lang="en-GB" dirty="0"/>
              <a:t>Making a rough plan (which you need not necessarily stick to).</a:t>
            </a:r>
          </a:p>
          <a:p>
            <a:pPr lvl="1"/>
            <a:r>
              <a:rPr lang="en-GB" dirty="0"/>
              <a:t>Timetabling specific writing times each week.</a:t>
            </a:r>
          </a:p>
          <a:p>
            <a:pPr lvl="1"/>
            <a:r>
              <a:rPr lang="en-GB" dirty="0"/>
              <a:t>Setting smaller achievable goals and targets for yourself - "I will write 200 words about concept A" by lunchtime.</a:t>
            </a:r>
          </a:p>
          <a:p>
            <a:pPr lvl="1"/>
            <a:r>
              <a:rPr lang="en-GB" dirty="0"/>
              <a:t>Writing something other than your thesis (a blog, a summary of an article, a book review etc). This may kick-start your writing process.</a:t>
            </a:r>
          </a:p>
          <a:p>
            <a:pPr lvl="1"/>
            <a:r>
              <a:rPr lang="en-GB" dirty="0"/>
              <a:t>Keep a folder of ALL your research; literature; results; thoughts; other people’s work, results, quotes, figures…</a:t>
            </a:r>
          </a:p>
          <a:p>
            <a:pPr lvl="2"/>
            <a:r>
              <a:rPr lang="en-GB" dirty="0"/>
              <a:t>I use a </a:t>
            </a:r>
            <a:r>
              <a:rPr lang="en-GB" dirty="0" err="1"/>
              <a:t>Powerpoint</a:t>
            </a:r>
            <a:r>
              <a:rPr lang="en-GB" dirty="0"/>
              <a:t> file to collate material and thoughts (everything goes in it; but then select bits from it; or re-draft / re-write for the report).  Give it a Go!</a:t>
            </a:r>
          </a:p>
        </p:txBody>
      </p:sp>
    </p:spTree>
    <p:extLst>
      <p:ext uri="{BB962C8B-B14F-4D97-AF65-F5344CB8AC3E}">
        <p14:creationId xmlns:p14="http://schemas.microsoft.com/office/powerpoint/2010/main" val="30868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9120-A81E-4B59-8D85-7DDEEECB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24136"/>
          </a:xfrm>
        </p:spPr>
        <p:txBody>
          <a:bodyPr/>
          <a:lstStyle/>
          <a:p>
            <a:r>
              <a:rPr lang="en-GB" dirty="0"/>
              <a:t>The 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99E1A-AB5B-40D6-9699-1A8EA069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1" y="2132856"/>
            <a:ext cx="7841843" cy="39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DF71-7A81-4F74-B1C3-687C140F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/>
          <a:lstStyle/>
          <a:p>
            <a:r>
              <a:rPr lang="en-GB" dirty="0"/>
              <a:t>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56D-2728-448F-84F6-5409E712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8136904" cy="4320480"/>
          </a:xfrm>
        </p:spPr>
        <p:txBody>
          <a:bodyPr>
            <a:noAutofit/>
          </a:bodyPr>
          <a:lstStyle/>
          <a:p>
            <a:r>
              <a:rPr lang="en-GB" sz="2000" dirty="0"/>
              <a:t>Follow the specific guidelines</a:t>
            </a:r>
          </a:p>
          <a:p>
            <a:pPr lvl="1"/>
            <a:r>
              <a:rPr lang="en-GB" sz="1800" dirty="0"/>
              <a:t>Your MSc Project Handbook has them!</a:t>
            </a:r>
          </a:p>
          <a:p>
            <a:r>
              <a:rPr lang="en-GB" sz="2000" dirty="0"/>
              <a:t>Remember the Audience</a:t>
            </a:r>
          </a:p>
          <a:p>
            <a:pPr lvl="1"/>
            <a:r>
              <a:rPr lang="en-GB" sz="1800" dirty="0"/>
              <a:t>Carefully consider who you get to proof read it</a:t>
            </a:r>
          </a:p>
          <a:p>
            <a:pPr lvl="2"/>
            <a:r>
              <a:rPr lang="en-GB" sz="1600" dirty="0"/>
              <a:t>Especially if English is Not your first language</a:t>
            </a:r>
          </a:p>
          <a:p>
            <a:pPr lvl="2"/>
            <a:r>
              <a:rPr lang="en-GB" sz="1600" dirty="0"/>
              <a:t>Asking your parents/friend is OK for readability – but perhaps not for academic structure?</a:t>
            </a:r>
          </a:p>
          <a:p>
            <a:pPr lvl="1"/>
            <a:r>
              <a:rPr lang="en-GB" sz="1800" dirty="0"/>
              <a:t>If you’ve included statistical inference then it doesn’t hurt to briefly explain why you have chosen a particular method – and a reference if the reader needs to “understand” a particular method</a:t>
            </a:r>
          </a:p>
          <a:p>
            <a:pPr lvl="1"/>
            <a:r>
              <a:rPr lang="en-GB" sz="1800" dirty="0"/>
              <a:t>The Reader will be looking at what decision you’ve undertaken, how you’ve judged alternatives and the critical quality you’ve shown – hence it must be part of the narrative and can’t be expected to be inferred.</a:t>
            </a:r>
          </a:p>
        </p:txBody>
      </p:sp>
    </p:spTree>
    <p:extLst>
      <p:ext uri="{BB962C8B-B14F-4D97-AF65-F5344CB8AC3E}">
        <p14:creationId xmlns:p14="http://schemas.microsoft.com/office/powerpoint/2010/main" val="17053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15072-574A-42EE-BA8F-79F3F9B030F1}"/>
              </a:ext>
            </a:extLst>
          </p:cNvPr>
          <p:cNvSpPr txBox="1"/>
          <p:nvPr/>
        </p:nvSpPr>
        <p:spPr>
          <a:xfrm>
            <a:off x="107504" y="623731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Dawson, C. (2010) </a:t>
            </a:r>
            <a:r>
              <a:rPr lang="en-GB" sz="1400" b="1" i="1" dirty="0">
                <a:solidFill>
                  <a:srgbClr val="C00000"/>
                </a:solidFill>
              </a:rPr>
              <a:t>Introduction to research methods: a practical guide for anyone undertaking a research project</a:t>
            </a:r>
            <a:r>
              <a:rPr lang="en-GB" sz="1400" b="1" dirty="0">
                <a:solidFill>
                  <a:srgbClr val="C00000"/>
                </a:solidFill>
              </a:rPr>
              <a:t>. 4th ed. Oxford: How to Books.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D726E-40A0-43F9-8368-CC4098A6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Thesis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AF800-EFBE-430E-BF30-C8B1CA40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2" y="1270992"/>
            <a:ext cx="8748464" cy="4966320"/>
          </a:xfrm>
        </p:spPr>
        <p:txBody>
          <a:bodyPr>
            <a:normAutofit/>
          </a:bodyPr>
          <a:lstStyle/>
          <a:p>
            <a:r>
              <a:rPr lang="en-GB" sz="1400" b="1" i="1" dirty="0">
                <a:solidFill>
                  <a:srgbClr val="C00000"/>
                </a:solidFill>
              </a:rPr>
              <a:t>Title Page: </a:t>
            </a:r>
            <a:r>
              <a:rPr lang="en-GB" sz="1400" dirty="0"/>
              <a:t>Name, Date, USW, might not decide on a specific title until the end? 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Contents Page: </a:t>
            </a:r>
            <a:r>
              <a:rPr lang="en-GB" sz="1400" dirty="0"/>
              <a:t>Chapter, Section or Sub-Section Headings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List of Illustrations: </a:t>
            </a:r>
            <a:r>
              <a:rPr lang="en-GB" sz="1400" dirty="0"/>
              <a:t>Title &amp; Page Number of All Figures (&amp; Tables)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Acknowledgements: </a:t>
            </a:r>
            <a:r>
              <a:rPr lang="en-GB" sz="1400" dirty="0"/>
              <a:t>Research Partners, Tutor(s)?, Employer?, Family &amp; Friends?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Abstract: </a:t>
            </a:r>
            <a:r>
              <a:rPr lang="en-GB" sz="1400" dirty="0"/>
              <a:t>One Page Summary (or number of specified words)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Introduction: </a:t>
            </a:r>
            <a:r>
              <a:rPr lang="en-GB" sz="1400" dirty="0"/>
              <a:t>Clearly sets out Aims &amp; Objectives. Rationale for the Research.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Background: </a:t>
            </a:r>
            <a:r>
              <a:rPr lang="en-GB" sz="1400" dirty="0"/>
              <a:t>Setting the scene; History/Need; Research (Secondary Sources) – Lit Review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Methodology &amp; Methods: </a:t>
            </a:r>
            <a:r>
              <a:rPr lang="en-GB" sz="1400" dirty="0"/>
              <a:t>Choice &amp; justification of choice of methodology/methods. Qualitative/Quantitative; Action Research/Grounded Theory; Fieldwork/Lab Experiments etc.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Findings/Analysis </a:t>
            </a:r>
            <a:r>
              <a:rPr lang="en-GB" sz="1400" dirty="0"/>
              <a:t>OR Findings &amp; Separate Chapter on Discussion / Analysis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Conclusions: </a:t>
            </a:r>
            <a:r>
              <a:rPr lang="en-GB" sz="1400" dirty="0"/>
              <a:t>Pull Everything Together – Often Relating your findings to existing or previous research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Recommendations: </a:t>
            </a:r>
            <a:r>
              <a:rPr lang="en-GB" sz="1400" dirty="0"/>
              <a:t>What does your research output mean? What should happen because of it?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Further Research: </a:t>
            </a:r>
            <a:r>
              <a:rPr lang="en-GB" sz="1400" dirty="0"/>
              <a:t>How to Continue This Research Further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References: </a:t>
            </a:r>
            <a:r>
              <a:rPr lang="en-GB" sz="1400" dirty="0"/>
              <a:t>HARVARD (at USW).  See document in this Blackboard folder.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Bibliography: </a:t>
            </a:r>
            <a:r>
              <a:rPr lang="en-GB" sz="1400" dirty="0"/>
              <a:t>What you’ve looked at – but not directly cited</a:t>
            </a:r>
          </a:p>
          <a:p>
            <a:r>
              <a:rPr lang="en-GB" sz="1400" b="1" i="1" dirty="0">
                <a:solidFill>
                  <a:srgbClr val="C00000"/>
                </a:solidFill>
              </a:rPr>
              <a:t>Appendices: </a:t>
            </a:r>
            <a:r>
              <a:rPr lang="en-GB" sz="1400" dirty="0"/>
              <a:t>Questionnaires; Detailed Experiments/Fieldwork; Code?; Large Amounts of Data where a subset is discussed in main report.</a:t>
            </a:r>
          </a:p>
        </p:txBody>
      </p:sp>
    </p:spTree>
    <p:extLst>
      <p:ext uri="{BB962C8B-B14F-4D97-AF65-F5344CB8AC3E}">
        <p14:creationId xmlns:p14="http://schemas.microsoft.com/office/powerpoint/2010/main" val="314943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D4205C-325A-42A7-9D89-8343B821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906"/>
            <a:ext cx="5733417" cy="6890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5E50F-572C-47CA-A776-60ACA22027A7}"/>
              </a:ext>
            </a:extLst>
          </p:cNvPr>
          <p:cNvSpPr txBox="1"/>
          <p:nvPr/>
        </p:nvSpPr>
        <p:spPr>
          <a:xfrm>
            <a:off x="27820" y="6183623"/>
            <a:ext cx="389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O’Leary (2014) </a:t>
            </a:r>
          </a:p>
          <a:p>
            <a:r>
              <a:rPr lang="en-GB" b="1" dirty="0">
                <a:solidFill>
                  <a:srgbClr val="C00000"/>
                </a:solidFill>
              </a:rPr>
              <a:t>“Doing your Research Project”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373B0-B08B-438D-A9C7-56B17567890C}"/>
              </a:ext>
            </a:extLst>
          </p:cNvPr>
          <p:cNvSpPr txBox="1"/>
          <p:nvPr/>
        </p:nvSpPr>
        <p:spPr>
          <a:xfrm>
            <a:off x="44398" y="764704"/>
            <a:ext cx="30219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C00000"/>
                </a:solidFill>
              </a:rPr>
              <a:t>One Possible</a:t>
            </a:r>
          </a:p>
          <a:p>
            <a:r>
              <a:rPr lang="en-GB" sz="2800" b="1" i="1" dirty="0">
                <a:solidFill>
                  <a:srgbClr val="C00000"/>
                </a:solidFill>
              </a:rPr>
              <a:t>Thesis Structure</a:t>
            </a:r>
          </a:p>
          <a:p>
            <a:r>
              <a:rPr lang="en-GB" sz="2800" b="1" i="1" dirty="0">
                <a:solidFill>
                  <a:srgbClr val="C00000"/>
                </a:solidFill>
              </a:rPr>
              <a:t>(in context):</a:t>
            </a:r>
          </a:p>
        </p:txBody>
      </p:sp>
    </p:spTree>
    <p:extLst>
      <p:ext uri="{BB962C8B-B14F-4D97-AF65-F5344CB8AC3E}">
        <p14:creationId xmlns:p14="http://schemas.microsoft.com/office/powerpoint/2010/main" val="109547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327-D634-453B-AE4C-582BF1C0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6781800" cy="1080120"/>
          </a:xfrm>
        </p:spPr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AB0C-4854-4D08-8BD6-E014BCE0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52928" cy="51125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abstract should briefly:</a:t>
            </a:r>
          </a:p>
          <a:p>
            <a:pPr lvl="1"/>
            <a:r>
              <a:rPr lang="en-GB" dirty="0"/>
              <a:t>Establish the topic of the research</a:t>
            </a:r>
          </a:p>
          <a:p>
            <a:pPr lvl="1"/>
            <a:r>
              <a:rPr lang="en-GB" dirty="0"/>
              <a:t>Give the research problem and/or main objective of the research (need to state this early on / first)</a:t>
            </a:r>
          </a:p>
          <a:p>
            <a:pPr lvl="1"/>
            <a:r>
              <a:rPr lang="en-GB" dirty="0"/>
              <a:t>Present the hypothesis</a:t>
            </a:r>
          </a:p>
          <a:p>
            <a:pPr lvl="1"/>
            <a:r>
              <a:rPr lang="en-GB" dirty="0"/>
              <a:t>Present the methodology used</a:t>
            </a:r>
          </a:p>
          <a:p>
            <a:pPr lvl="1"/>
            <a:r>
              <a:rPr lang="en-GB" dirty="0"/>
              <a:t>Present the main findings – just a sentence or two</a:t>
            </a:r>
          </a:p>
          <a:p>
            <a:pPr lvl="1"/>
            <a:r>
              <a:rPr lang="en-GB" dirty="0"/>
              <a:t>Present the main conclusions – just a sentence or two</a:t>
            </a:r>
          </a:p>
          <a:p>
            <a:r>
              <a:rPr lang="en-GB" dirty="0"/>
              <a:t>Should help the reader decide</a:t>
            </a:r>
          </a:p>
          <a:p>
            <a:pPr lvl="1"/>
            <a:r>
              <a:rPr lang="en-GB" dirty="0"/>
              <a:t>“Do I want to read the rest of this or not?”</a:t>
            </a:r>
          </a:p>
          <a:p>
            <a:r>
              <a:rPr lang="en-GB" dirty="0"/>
              <a:t>Usually gets written LAST</a:t>
            </a:r>
          </a:p>
          <a:p>
            <a:r>
              <a:rPr lang="en-GB" dirty="0"/>
              <a:t>Think of it as being a COMPLETE Summary of your work (and a Sales Leaflet / Advert).</a:t>
            </a:r>
          </a:p>
        </p:txBody>
      </p:sp>
    </p:spTree>
    <p:extLst>
      <p:ext uri="{BB962C8B-B14F-4D97-AF65-F5344CB8AC3E}">
        <p14:creationId xmlns:p14="http://schemas.microsoft.com/office/powerpoint/2010/main" val="28580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3397</TotalTime>
  <Words>2486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NewsPrint</vt:lpstr>
      <vt:lpstr>IS4S706 Project Management &amp; Research Methodology   </vt:lpstr>
      <vt:lpstr>Research Methods: Previous Weeks</vt:lpstr>
      <vt:lpstr>PowerPoint Presentation</vt:lpstr>
      <vt:lpstr>The Thesis</vt:lpstr>
      <vt:lpstr>The Thesis</vt:lpstr>
      <vt:lpstr>The Thesis</vt:lpstr>
      <vt:lpstr>Thesis Structure</vt:lpstr>
      <vt:lpstr>PowerPoint Presentation</vt:lpstr>
      <vt:lpstr>Abstract</vt:lpstr>
      <vt:lpstr>Abstract</vt:lpstr>
      <vt:lpstr>Introduction – Why Have It?</vt:lpstr>
      <vt:lpstr>Introduction – Clearly Defines Boundaries</vt:lpstr>
      <vt:lpstr>Introduction – Common Problems</vt:lpstr>
      <vt:lpstr>Literature Review</vt:lpstr>
      <vt:lpstr>A Good Literature Review?</vt:lpstr>
      <vt:lpstr>Lit Review – Common Problems</vt:lpstr>
      <vt:lpstr>Method &amp; Research Design</vt:lpstr>
      <vt:lpstr>Common Problems in Selecting a Method</vt:lpstr>
      <vt:lpstr>Presenting Your “Proposed Process”</vt:lpstr>
      <vt:lpstr>Results: How to Present Your Findings</vt:lpstr>
      <vt:lpstr>PowerPoint Presentation</vt:lpstr>
      <vt:lpstr>Results – Common Problems</vt:lpstr>
      <vt:lpstr>Organisation: You May Wish to Merge Results &amp; Discussion</vt:lpstr>
      <vt:lpstr>Discussion</vt:lpstr>
      <vt:lpstr>Discussion – Common Problem</vt:lpstr>
      <vt:lpstr>Conclusions</vt:lpstr>
      <vt:lpstr>Conclusions – Common Problems</vt:lpstr>
      <vt:lpstr>PowerPoint Presentation</vt:lpstr>
      <vt:lpstr>Referencing</vt:lpstr>
      <vt:lpstr>10 Reasons Why Reports Fail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337</cp:revision>
  <dcterms:created xsi:type="dcterms:W3CDTF">2015-09-27T11:09:28Z</dcterms:created>
  <dcterms:modified xsi:type="dcterms:W3CDTF">2020-04-02T10:53:20Z</dcterms:modified>
</cp:coreProperties>
</file>