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98" r:id="rId2"/>
    <p:sldId id="270" r:id="rId3"/>
    <p:sldId id="258" r:id="rId4"/>
    <p:sldId id="260" r:id="rId5"/>
    <p:sldId id="299" r:id="rId6"/>
    <p:sldId id="300" r:id="rId7"/>
    <p:sldId id="259" r:id="rId8"/>
    <p:sldId id="301" r:id="rId9"/>
    <p:sldId id="266" r:id="rId10"/>
    <p:sldId id="267" r:id="rId11"/>
    <p:sldId id="302" r:id="rId12"/>
    <p:sldId id="303" r:id="rId13"/>
    <p:sldId id="268" r:id="rId14"/>
    <p:sldId id="269" r:id="rId15"/>
    <p:sldId id="271" r:id="rId16"/>
    <p:sldId id="297" r:id="rId17"/>
    <p:sldId id="288" r:id="rId18"/>
    <p:sldId id="281" r:id="rId19"/>
    <p:sldId id="283" r:id="rId20"/>
    <p:sldId id="282" r:id="rId21"/>
    <p:sldId id="304" r:id="rId22"/>
    <p:sldId id="289" r:id="rId23"/>
    <p:sldId id="284" r:id="rId24"/>
    <p:sldId id="290" r:id="rId25"/>
    <p:sldId id="285" r:id="rId26"/>
    <p:sldId id="291" r:id="rId27"/>
    <p:sldId id="286" r:id="rId28"/>
    <p:sldId id="292" r:id="rId29"/>
    <p:sldId id="287" r:id="rId30"/>
    <p:sldId id="295" r:id="rId31"/>
    <p:sldId id="305" r:id="rId32"/>
    <p:sldId id="306" r:id="rId33"/>
    <p:sldId id="307" r:id="rId34"/>
    <p:sldId id="294"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sorterViewPr>
    <p:cViewPr>
      <p:scale>
        <a:sx n="100" d="100"/>
        <a:sy n="100" d="100"/>
      </p:scale>
      <p:origin x="0" y="-17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8EECC-97C0-4712-B42D-120C46EFA5DE}" type="datetimeFigureOut">
              <a:rPr lang="en-GB" smtClean="0"/>
              <a:t>21/04/2021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469DA-59DB-4CF2-BFFA-555C9D1A659B}" type="slidenum">
              <a:rPr lang="en-GB" smtClean="0"/>
              <a:t>‹#›</a:t>
            </a:fld>
            <a:endParaRPr lang="en-GB"/>
          </a:p>
        </p:txBody>
      </p:sp>
    </p:spTree>
    <p:extLst>
      <p:ext uri="{BB962C8B-B14F-4D97-AF65-F5344CB8AC3E}">
        <p14:creationId xmlns:p14="http://schemas.microsoft.com/office/powerpoint/2010/main" val="159432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0F96-BD8C-441E-9A34-CAEBEC200652}" type="datetime1">
              <a:rPr lang="en-GB" smtClean="0"/>
              <a:t>21/04/2021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424949" y="6492875"/>
            <a:ext cx="762000" cy="365125"/>
          </a:xfrm>
        </p:spPr>
        <p:txBody>
          <a:bodyPr/>
          <a:lstStyle>
            <a:lvl1pPr>
              <a:defRPr sz="1000"/>
            </a:lvl1pPr>
          </a:lstStyle>
          <a:p>
            <a:fld id="{937A490B-01A4-4665-AA6E-36B02FCC4B39}" type="slidenum">
              <a:rPr lang="en-GB" smtClean="0"/>
              <a:pPr/>
              <a:t>‹#›</a:t>
            </a:fld>
            <a:endParaRPr lang="en-GB"/>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12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FA7A6-5AA2-42F5-B386-8CB2CCFB64C7}" type="datetime1">
              <a:rPr lang="en-GB" smtClean="0"/>
              <a:t>21/04/2021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7A490B-01A4-4665-AA6E-36B02FCC4B39}" type="slidenum">
              <a:rPr lang="en-GB" smtClean="0"/>
              <a:t>‹#›</a:t>
            </a:fld>
            <a:endParaRPr lang="en-GB"/>
          </a:p>
        </p:txBody>
      </p:sp>
    </p:spTree>
    <p:extLst>
      <p:ext uri="{BB962C8B-B14F-4D97-AF65-F5344CB8AC3E}">
        <p14:creationId xmlns:p14="http://schemas.microsoft.com/office/powerpoint/2010/main" val="32863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8349F-C281-43F3-8EFB-E1C7B4144FC9}" type="datetime1">
              <a:rPr lang="en-GB" smtClean="0"/>
              <a:t>21/04/2021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7A490B-01A4-4665-AA6E-36B02FCC4B39}" type="slidenum">
              <a:rPr lang="en-GB" smtClean="0"/>
              <a:t>‹#›</a:t>
            </a:fld>
            <a:endParaRPr lang="en-GB"/>
          </a:p>
        </p:txBody>
      </p:sp>
    </p:spTree>
    <p:extLst>
      <p:ext uri="{BB962C8B-B14F-4D97-AF65-F5344CB8AC3E}">
        <p14:creationId xmlns:p14="http://schemas.microsoft.com/office/powerpoint/2010/main" val="51007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a:t>Click to edit Master title style</a:t>
            </a:r>
            <a:endParaRPr lang="en-US" dirty="0"/>
          </a:p>
        </p:txBody>
      </p:sp>
      <p:sp>
        <p:nvSpPr>
          <p:cNvPr id="3" name="Content Placeholder 2"/>
          <p:cNvSpPr>
            <a:spLocks noGrp="1"/>
          </p:cNvSpPr>
          <p:nvPr>
            <p:ph idx="1"/>
          </p:nvPr>
        </p:nvSpPr>
        <p:spPr>
          <a:xfrm>
            <a:off x="755576" y="2132856"/>
            <a:ext cx="754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FBEE3-D8DB-4F9B-AF97-45E28ACE8A27}" type="datetime1">
              <a:rPr lang="en-GB" smtClean="0"/>
              <a:t>21/04/2021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442960" y="6492875"/>
            <a:ext cx="762000" cy="365125"/>
          </a:xfrm>
        </p:spPr>
        <p:txBody>
          <a:bodyPr/>
          <a:lstStyle>
            <a:lvl1pPr>
              <a:defRPr sz="1000"/>
            </a:lvl1pPr>
          </a:lstStyle>
          <a:p>
            <a:fld id="{937A490B-01A4-4665-AA6E-36B02FCC4B39}" type="slidenum">
              <a:rPr lang="en-GB" smtClean="0"/>
              <a:pPr/>
              <a:t>‹#›</a:t>
            </a:fld>
            <a:endParaRPr lang="en-GB"/>
          </a:p>
        </p:txBody>
      </p:sp>
    </p:spTree>
    <p:extLst>
      <p:ext uri="{BB962C8B-B14F-4D97-AF65-F5344CB8AC3E}">
        <p14:creationId xmlns:p14="http://schemas.microsoft.com/office/powerpoint/2010/main" val="53628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9261-7487-402C-86E7-AA1DFB2D4CF5}" type="datetime1">
              <a:rPr lang="en-GB" smtClean="0"/>
              <a:t>21/04/2021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7A490B-01A4-4665-AA6E-36B02FCC4B39}" type="slidenum">
              <a:rPr lang="en-GB" smtClean="0"/>
              <a:t>‹#›</a:t>
            </a:fld>
            <a:endParaRPr lang="en-GB"/>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60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680011-9791-4833-8D90-9E0DD2232394}" type="datetime1">
              <a:rPr lang="en-GB" smtClean="0"/>
              <a:t>21/04/2021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7A490B-01A4-4665-AA6E-36B02FCC4B39}" type="slidenum">
              <a:rPr lang="en-GB" smtClean="0"/>
              <a:t>‹#›</a:t>
            </a:fld>
            <a:endParaRPr lang="en-GB"/>
          </a:p>
        </p:txBody>
      </p:sp>
    </p:spTree>
    <p:extLst>
      <p:ext uri="{BB962C8B-B14F-4D97-AF65-F5344CB8AC3E}">
        <p14:creationId xmlns:p14="http://schemas.microsoft.com/office/powerpoint/2010/main" val="296347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EAEEC2-F115-401B-B41B-97091DAA85A3}" type="datetime1">
              <a:rPr lang="en-GB" smtClean="0"/>
              <a:t>21/04/2021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7A490B-01A4-4665-AA6E-36B02FCC4B39}" type="slidenum">
              <a:rPr lang="en-GB" smtClean="0"/>
              <a:t>‹#›</a:t>
            </a:fld>
            <a:endParaRPr lang="en-GB"/>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04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B5393-3901-45EE-8068-D1ABF32BC42E}" type="datetime1">
              <a:rPr lang="en-GB" smtClean="0"/>
              <a:t>21/04/2021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7A490B-01A4-4665-AA6E-36B02FCC4B39}" type="slidenum">
              <a:rPr lang="en-GB" smtClean="0"/>
              <a:t>‹#›</a:t>
            </a:fld>
            <a:endParaRPr lang="en-GB"/>
          </a:p>
        </p:txBody>
      </p:sp>
    </p:spTree>
    <p:extLst>
      <p:ext uri="{BB962C8B-B14F-4D97-AF65-F5344CB8AC3E}">
        <p14:creationId xmlns:p14="http://schemas.microsoft.com/office/powerpoint/2010/main" val="22323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0CB7F-D76E-47B3-9BFB-2872775FD06A}" type="datetime1">
              <a:rPr lang="en-GB" smtClean="0"/>
              <a:t>21/04/2021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7A490B-01A4-4665-AA6E-36B02FCC4B39}" type="slidenum">
              <a:rPr lang="en-GB" smtClean="0"/>
              <a:t>‹#›</a:t>
            </a:fld>
            <a:endParaRPr lang="en-GB"/>
          </a:p>
        </p:txBody>
      </p:sp>
    </p:spTree>
    <p:extLst>
      <p:ext uri="{BB962C8B-B14F-4D97-AF65-F5344CB8AC3E}">
        <p14:creationId xmlns:p14="http://schemas.microsoft.com/office/powerpoint/2010/main" val="42472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FEAC3B-E1B8-4040-AFD5-DD4D5746E8AE}" type="datetime1">
              <a:rPr lang="en-GB" smtClean="0"/>
              <a:t>21/04/2021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7A490B-01A4-4665-AA6E-36B02FCC4B39}" type="slidenum">
              <a:rPr lang="en-GB" smtClean="0"/>
              <a:t>‹#›</a:t>
            </a:fld>
            <a:endParaRPr lang="en-GB"/>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2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4F840-0FF9-4B03-9CC9-9BF55573189D}" type="datetime1">
              <a:rPr lang="en-GB" smtClean="0"/>
              <a:t>21/04/2021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7A490B-01A4-4665-AA6E-36B02FCC4B39}" type="slidenum">
              <a:rPr lang="en-GB" smtClean="0"/>
              <a:t>‹#›</a:t>
            </a:fld>
            <a:endParaRPr lang="en-GB"/>
          </a:p>
        </p:txBody>
      </p:sp>
    </p:spTree>
    <p:extLst>
      <p:ext uri="{BB962C8B-B14F-4D97-AF65-F5344CB8AC3E}">
        <p14:creationId xmlns:p14="http://schemas.microsoft.com/office/powerpoint/2010/main" val="352532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1EA7D0C-B5AD-4546-96E4-F6ACF378C62D}" type="datetime1">
              <a:rPr lang="en-GB" smtClean="0"/>
              <a:t>21/04/2021</a:t>
            </a:fld>
            <a:endParaRPr lang="en-GB"/>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937A490B-01A4-4665-AA6E-36B02FCC4B39}" type="slidenum">
              <a:rPr lang="en-GB" smtClean="0"/>
              <a:t>‹#›</a:t>
            </a:fld>
            <a:endParaRPr lang="en-GB"/>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537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vid.kidner@southwales.ac.u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cm.org/" TargetMode="External"/><Relationship Id="rId2" Type="http://schemas.openxmlformats.org/officeDocument/2006/relationships/hyperlink" Target="https://www.ieee.org/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c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eee.org/about/ieee_code_of_conduct.pdf" TargetMode="External"/><Relationship Id="rId2" Type="http://schemas.openxmlformats.org/officeDocument/2006/relationships/hyperlink" Target="https://www.acm.org/about/code-of-ethics" TargetMode="External"/><Relationship Id="rId1" Type="http://schemas.openxmlformats.org/officeDocument/2006/relationships/slideLayout" Target="../slideLayouts/slideLayout2.xml"/><Relationship Id="rId4" Type="http://schemas.openxmlformats.org/officeDocument/2006/relationships/hyperlink" Target="http://www.acm.org/about/se-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cs.org/category/603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universityofsouthwales.sharepoint.com/:b:/s/Informatics/EdmIJuzmZ-ZCl44LKwVc03wB6uOfMkXrIBFYvULaIRUkwg?e=eia0bH"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bcs.org/" TargetMode="External"/><Relationship Id="rId2" Type="http://schemas.openxmlformats.org/officeDocument/2006/relationships/hyperlink" Target="https://www.ideals.illinois.edu/bitstream/handle/2142/12247/ecse909.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bbc.co.uk/ethics/introduction/intro_1.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bc.co.uk/ethics/introduction/intro_1.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8D0A-F71A-4BDB-A7A5-5F30E508C7A7}"/>
              </a:ext>
            </a:extLst>
          </p:cNvPr>
          <p:cNvSpPr>
            <a:spLocks noGrp="1"/>
          </p:cNvSpPr>
          <p:nvPr>
            <p:ph type="ctrTitle"/>
          </p:nvPr>
        </p:nvSpPr>
        <p:spPr>
          <a:xfrm>
            <a:off x="762000" y="1421932"/>
            <a:ext cx="7543800" cy="1524000"/>
          </a:xfrm>
        </p:spPr>
        <p:txBody>
          <a:bodyPr/>
          <a:lstStyle/>
          <a:p>
            <a:r>
              <a:rPr lang="en-GB" sz="4800" dirty="0">
                <a:solidFill>
                  <a:schemeClr val="bg1"/>
                </a:solidFill>
                <a:latin typeface="Arial Black" panose="020B0A04020102020204" pitchFamily="34" charset="0"/>
              </a:rPr>
              <a:t>IS4S706</a:t>
            </a:r>
            <a:br>
              <a:rPr lang="en-GB" sz="4800" dirty="0">
                <a:solidFill>
                  <a:schemeClr val="bg1"/>
                </a:solidFill>
                <a:latin typeface="Arial Black" panose="020B0A04020102020204" pitchFamily="34" charset="0"/>
              </a:rPr>
            </a:br>
            <a:r>
              <a:rPr lang="en-GB" sz="4400" dirty="0">
                <a:solidFill>
                  <a:schemeClr val="bg1"/>
                </a:solidFill>
                <a:latin typeface="Arial Black" panose="020B0A04020102020204" pitchFamily="34" charset="0"/>
              </a:rPr>
              <a:t>Project Management &amp; Research Methodology</a:t>
            </a:r>
            <a:endParaRPr lang="en-GB" sz="4400" dirty="0"/>
          </a:p>
        </p:txBody>
      </p:sp>
      <p:sp>
        <p:nvSpPr>
          <p:cNvPr id="3" name="Subtitle 2">
            <a:extLst>
              <a:ext uri="{FF2B5EF4-FFF2-40B4-BE49-F238E27FC236}">
                <a16:creationId xmlns:a16="http://schemas.microsoft.com/office/drawing/2014/main" id="{BFFFFB48-BC64-4E4C-A3AD-8F7DEB11A569}"/>
              </a:ext>
            </a:extLst>
          </p:cNvPr>
          <p:cNvSpPr>
            <a:spLocks noGrp="1"/>
          </p:cNvSpPr>
          <p:nvPr>
            <p:ph type="subTitle" idx="1"/>
          </p:nvPr>
        </p:nvSpPr>
        <p:spPr>
          <a:xfrm>
            <a:off x="762000" y="3147268"/>
            <a:ext cx="6858000" cy="990600"/>
          </a:xfrm>
        </p:spPr>
        <p:txBody>
          <a:bodyPr>
            <a:noAutofit/>
          </a:bodyPr>
          <a:lstStyle/>
          <a:p>
            <a:r>
              <a:rPr lang="en-GB" sz="4000" dirty="0">
                <a:latin typeface="Arial Black" panose="020B0A04020102020204" pitchFamily="34" charset="0"/>
              </a:rPr>
              <a:t>ETHICAL &amp; PROFESSIONAL ISSUES</a:t>
            </a:r>
          </a:p>
        </p:txBody>
      </p:sp>
      <p:sp>
        <p:nvSpPr>
          <p:cNvPr id="4" name="Slide Number Placeholder 3">
            <a:extLst>
              <a:ext uri="{FF2B5EF4-FFF2-40B4-BE49-F238E27FC236}">
                <a16:creationId xmlns:a16="http://schemas.microsoft.com/office/drawing/2014/main" id="{8A6CD54E-54EF-4261-B4AE-291857898B8C}"/>
              </a:ext>
            </a:extLst>
          </p:cNvPr>
          <p:cNvSpPr>
            <a:spLocks noGrp="1"/>
          </p:cNvSpPr>
          <p:nvPr>
            <p:ph type="sldNum" sz="quarter" idx="12"/>
          </p:nvPr>
        </p:nvSpPr>
        <p:spPr/>
        <p:txBody>
          <a:bodyPr/>
          <a:lstStyle/>
          <a:p>
            <a:fld id="{937A490B-01A4-4665-AA6E-36B02FCC4B39}" type="slidenum">
              <a:rPr lang="en-GB" smtClean="0"/>
              <a:t>1</a:t>
            </a:fld>
            <a:endParaRPr lang="en-GB"/>
          </a:p>
        </p:txBody>
      </p:sp>
      <p:pic>
        <p:nvPicPr>
          <p:cNvPr id="5" name="Picture 4" descr="USW logo Raspberry Screen.jpg">
            <a:extLst>
              <a:ext uri="{FF2B5EF4-FFF2-40B4-BE49-F238E27FC236}">
                <a16:creationId xmlns:a16="http://schemas.microsoft.com/office/drawing/2014/main" id="{0E61F2AE-1DEB-48F8-A55E-4FB47D023A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31494"/>
            <a:ext cx="1080000" cy="1105736"/>
          </a:xfrm>
          <a:prstGeom prst="rect">
            <a:avLst/>
          </a:prstGeom>
        </p:spPr>
      </p:pic>
      <p:sp>
        <p:nvSpPr>
          <p:cNvPr id="6" name="Subtitle 2">
            <a:extLst>
              <a:ext uri="{FF2B5EF4-FFF2-40B4-BE49-F238E27FC236}">
                <a16:creationId xmlns:a16="http://schemas.microsoft.com/office/drawing/2014/main" id="{5C091E17-51A1-4212-B305-9ADF75AC4E29}"/>
              </a:ext>
            </a:extLst>
          </p:cNvPr>
          <p:cNvSpPr txBox="1">
            <a:spLocks/>
          </p:cNvSpPr>
          <p:nvPr/>
        </p:nvSpPr>
        <p:spPr>
          <a:xfrm>
            <a:off x="762000" y="3866631"/>
            <a:ext cx="7842448" cy="2141984"/>
          </a:xfrm>
          <a:prstGeom prst="rect">
            <a:avLst/>
          </a:prstGeom>
        </p:spPr>
        <p:txBody>
          <a:bodyPr vert="horz" lIns="91440" tIns="45720" rIns="91440" bIns="45720" rtlCol="0" anchor="t" anchorCtr="0">
            <a:normAutofit fontScale="92500" lnSpcReduction="10000"/>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David Kidner </a:t>
            </a:r>
            <a:r>
              <a:rPr lang="en-GB" sz="2000" dirty="0">
                <a:latin typeface="Arial" panose="020B0604020202020204" pitchFamily="34" charset="0"/>
                <a:cs typeface="Arial" panose="020B0604020202020204" pitchFamily="34" charset="0"/>
              </a:rPr>
              <a:t>(J302)</a:t>
            </a:r>
          </a:p>
          <a:p>
            <a:r>
              <a:rPr lang="en-GB" sz="2000" dirty="0">
                <a:latin typeface="Arial" panose="020B0604020202020204" pitchFamily="34" charset="0"/>
                <a:cs typeface="Arial" panose="020B0604020202020204" pitchFamily="34" charset="0"/>
                <a:hlinkClick r:id="rId3"/>
              </a:rPr>
              <a:t>david.kidner@southwales.ac.uk</a:t>
            </a:r>
            <a:endParaRPr lang="en-GB" sz="2000" dirty="0">
              <a:latin typeface="Arial" panose="020B0604020202020204" pitchFamily="34" charset="0"/>
              <a:cs typeface="Arial" panose="020B0604020202020204" pitchFamily="34" charset="0"/>
            </a:endParaRPr>
          </a:p>
          <a:p>
            <a:endParaRPr lang="en-GB" sz="2000" dirty="0"/>
          </a:p>
        </p:txBody>
      </p:sp>
    </p:spTree>
    <p:extLst>
      <p:ext uri="{BB962C8B-B14F-4D97-AF65-F5344CB8AC3E}">
        <p14:creationId xmlns:p14="http://schemas.microsoft.com/office/powerpoint/2010/main" val="111903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Business Ethics</a:t>
            </a:r>
          </a:p>
        </p:txBody>
      </p:sp>
      <p:sp>
        <p:nvSpPr>
          <p:cNvPr id="3" name="Content Placeholder 2"/>
          <p:cNvSpPr>
            <a:spLocks noGrp="1"/>
          </p:cNvSpPr>
          <p:nvPr>
            <p:ph idx="1"/>
          </p:nvPr>
        </p:nvSpPr>
        <p:spPr/>
        <p:txBody>
          <a:bodyPr/>
          <a:lstStyle/>
          <a:p>
            <a:r>
              <a:rPr lang="en-GB" dirty="0"/>
              <a:t>Doing business ethically goes beyond legal compliance. It is assumed that businesses operate in accordance with applicable regulations and laws. Doing business ethically requires people to think about discretionary responsibilities and make sound ethical choices.</a:t>
            </a:r>
          </a:p>
        </p:txBody>
      </p:sp>
      <p:sp>
        <p:nvSpPr>
          <p:cNvPr id="4" name="Slide Number Placeholder 3"/>
          <p:cNvSpPr>
            <a:spLocks noGrp="1"/>
          </p:cNvSpPr>
          <p:nvPr>
            <p:ph type="sldNum" sz="quarter" idx="12"/>
          </p:nvPr>
        </p:nvSpPr>
        <p:spPr/>
        <p:txBody>
          <a:bodyPr/>
          <a:lstStyle/>
          <a:p>
            <a:fld id="{937A490B-01A4-4665-AA6E-36B02FCC4B39}" type="slidenum">
              <a:rPr lang="en-GB" smtClean="0"/>
              <a:t>10</a:t>
            </a:fld>
            <a:endParaRPr lang="en-GB"/>
          </a:p>
        </p:txBody>
      </p:sp>
    </p:spTree>
    <p:extLst>
      <p:ext uri="{BB962C8B-B14F-4D97-AF65-F5344CB8AC3E}">
        <p14:creationId xmlns:p14="http://schemas.microsoft.com/office/powerpoint/2010/main" val="314865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7F16-89C8-4C43-9DD7-A0DE91437EFF}"/>
              </a:ext>
            </a:extLst>
          </p:cNvPr>
          <p:cNvSpPr>
            <a:spLocks noGrp="1"/>
          </p:cNvSpPr>
          <p:nvPr>
            <p:ph type="title"/>
          </p:nvPr>
        </p:nvSpPr>
        <p:spPr>
          <a:xfrm>
            <a:off x="755576" y="476672"/>
            <a:ext cx="6781800" cy="1310183"/>
          </a:xfrm>
        </p:spPr>
        <p:txBody>
          <a:bodyPr/>
          <a:lstStyle/>
          <a:p>
            <a:r>
              <a:rPr lang="en-GB" b="1" dirty="0">
                <a:solidFill>
                  <a:srgbClr val="C00000"/>
                </a:solidFill>
              </a:rPr>
              <a:t>Computer Ethics</a:t>
            </a:r>
          </a:p>
        </p:txBody>
      </p:sp>
      <p:sp>
        <p:nvSpPr>
          <p:cNvPr id="3" name="Content Placeholder 2">
            <a:extLst>
              <a:ext uri="{FF2B5EF4-FFF2-40B4-BE49-F238E27FC236}">
                <a16:creationId xmlns:a16="http://schemas.microsoft.com/office/drawing/2014/main" id="{300D8EC6-616B-4F2C-8AAF-D373B3C0E9FD}"/>
              </a:ext>
            </a:extLst>
          </p:cNvPr>
          <p:cNvSpPr>
            <a:spLocks noGrp="1"/>
          </p:cNvSpPr>
          <p:nvPr>
            <p:ph idx="1"/>
          </p:nvPr>
        </p:nvSpPr>
        <p:spPr>
          <a:xfrm>
            <a:off x="755576" y="2132856"/>
            <a:ext cx="8036086" cy="3886200"/>
          </a:xfrm>
        </p:spPr>
        <p:txBody>
          <a:bodyPr>
            <a:normAutofit lnSpcReduction="10000"/>
          </a:bodyPr>
          <a:lstStyle/>
          <a:p>
            <a:r>
              <a:rPr lang="en-GB" dirty="0"/>
              <a:t>Some common issues of computer ethics include Intellectual Property Rights (IPR) such as copyrighted electronic content, privacy concerns, and how computers affect society.</a:t>
            </a:r>
          </a:p>
          <a:p>
            <a:r>
              <a:rPr lang="en-GB" dirty="0"/>
              <a:t>For example, while it is easy to duplicate copyrighted electronic or digital content, computer ethics would suggest that it is wrong to do so without the author’s approval.</a:t>
            </a:r>
          </a:p>
          <a:p>
            <a:r>
              <a:rPr lang="en-GB" dirty="0"/>
              <a:t>And while it may be possible to access someone’s personal information on a computer system, computer ethics would advise that such an action is unethical.</a:t>
            </a:r>
          </a:p>
        </p:txBody>
      </p:sp>
      <p:sp>
        <p:nvSpPr>
          <p:cNvPr id="4" name="Slide Number Placeholder 3">
            <a:extLst>
              <a:ext uri="{FF2B5EF4-FFF2-40B4-BE49-F238E27FC236}">
                <a16:creationId xmlns:a16="http://schemas.microsoft.com/office/drawing/2014/main" id="{F0CBF118-E607-4210-B0B4-441E8300D0AE}"/>
              </a:ext>
            </a:extLst>
          </p:cNvPr>
          <p:cNvSpPr>
            <a:spLocks noGrp="1"/>
          </p:cNvSpPr>
          <p:nvPr>
            <p:ph type="sldNum" sz="quarter" idx="12"/>
          </p:nvPr>
        </p:nvSpPr>
        <p:spPr/>
        <p:txBody>
          <a:bodyPr/>
          <a:lstStyle/>
          <a:p>
            <a:fld id="{937A490B-01A4-4665-AA6E-36B02FCC4B39}" type="slidenum">
              <a:rPr lang="en-GB" smtClean="0"/>
              <a:pPr/>
              <a:t>11</a:t>
            </a:fld>
            <a:endParaRPr lang="en-GB"/>
          </a:p>
        </p:txBody>
      </p:sp>
      <p:pic>
        <p:nvPicPr>
          <p:cNvPr id="6" name="Picture 5">
            <a:extLst>
              <a:ext uri="{FF2B5EF4-FFF2-40B4-BE49-F238E27FC236}">
                <a16:creationId xmlns:a16="http://schemas.microsoft.com/office/drawing/2014/main" id="{FCA4A64A-7967-4B21-A620-65A645AFF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0"/>
            <a:ext cx="1905000" cy="2095500"/>
          </a:xfrm>
          <a:prstGeom prst="rect">
            <a:avLst/>
          </a:prstGeom>
        </p:spPr>
      </p:pic>
    </p:spTree>
    <p:extLst>
      <p:ext uri="{BB962C8B-B14F-4D97-AF65-F5344CB8AC3E}">
        <p14:creationId xmlns:p14="http://schemas.microsoft.com/office/powerpoint/2010/main" val="21647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C72C0-06C9-4EA2-AA0C-17EA5E69223C}"/>
              </a:ext>
            </a:extLst>
          </p:cNvPr>
          <p:cNvSpPr>
            <a:spLocks noGrp="1"/>
          </p:cNvSpPr>
          <p:nvPr>
            <p:ph idx="1"/>
          </p:nvPr>
        </p:nvSpPr>
        <p:spPr>
          <a:xfrm>
            <a:off x="755576" y="2132856"/>
            <a:ext cx="8388424" cy="4248472"/>
          </a:xfrm>
        </p:spPr>
        <p:txBody>
          <a:bodyPr>
            <a:normAutofit lnSpcReduction="10000"/>
          </a:bodyPr>
          <a:lstStyle/>
          <a:p>
            <a:r>
              <a:rPr lang="en-GB" dirty="0"/>
              <a:t>Can you think of a set of Ethical Guidelines?  E.g. …</a:t>
            </a:r>
          </a:p>
          <a:p>
            <a:pPr lvl="1"/>
            <a:r>
              <a:rPr lang="en-GB" dirty="0"/>
              <a:t>Thou Shall Not Steal (IPR / Data / Software)</a:t>
            </a:r>
          </a:p>
          <a:p>
            <a:pPr lvl="1"/>
            <a:r>
              <a:rPr lang="en-GB" dirty="0"/>
              <a:t>Thou Shall Not Use Computers to Harm Others</a:t>
            </a:r>
          </a:p>
          <a:p>
            <a:pPr lvl="1"/>
            <a:r>
              <a:rPr lang="en-GB" dirty="0"/>
              <a:t>Thou Shall Not Spy on Individuals / Organisations</a:t>
            </a:r>
          </a:p>
          <a:p>
            <a:pPr lvl="1"/>
            <a:r>
              <a:rPr lang="en-GB" dirty="0"/>
              <a:t>Thou Shall Not Bear False Witness (</a:t>
            </a:r>
            <a:r>
              <a:rPr lang="en-GB" sz="1800" dirty="0"/>
              <a:t>or Fake News / Reviews</a:t>
            </a:r>
            <a:r>
              <a:rPr lang="en-GB" dirty="0"/>
              <a:t>)</a:t>
            </a:r>
          </a:p>
          <a:p>
            <a:pPr lvl="1"/>
            <a:r>
              <a:rPr lang="en-GB" dirty="0"/>
              <a:t>Thou Shall Not </a:t>
            </a:r>
            <a:r>
              <a:rPr lang="en-GB" dirty="0" err="1"/>
              <a:t>Deepfake</a:t>
            </a:r>
            <a:endParaRPr lang="en-GB" dirty="0"/>
          </a:p>
          <a:p>
            <a:pPr lvl="1"/>
            <a:r>
              <a:rPr lang="en-GB" dirty="0"/>
              <a:t>Thou Shall Not Hack</a:t>
            </a:r>
          </a:p>
          <a:p>
            <a:pPr lvl="1"/>
            <a:r>
              <a:rPr lang="en-GB" dirty="0"/>
              <a:t>Thou Shall Not Break GDPR, CMA, etc.</a:t>
            </a:r>
          </a:p>
          <a:p>
            <a:pPr lvl="1"/>
            <a:r>
              <a:rPr lang="en-GB" dirty="0"/>
              <a:t>Thou Shall Always Use a Computer in Ways that Ensure Consideration &amp; Respect for your Fellow Humans</a:t>
            </a:r>
          </a:p>
          <a:p>
            <a:pPr lvl="1"/>
            <a:r>
              <a:rPr lang="en-GB" dirty="0"/>
              <a:t>…</a:t>
            </a:r>
          </a:p>
          <a:p>
            <a:endParaRPr lang="en-GB" dirty="0"/>
          </a:p>
        </p:txBody>
      </p:sp>
      <p:sp>
        <p:nvSpPr>
          <p:cNvPr id="4" name="Slide Number Placeholder 3">
            <a:extLst>
              <a:ext uri="{FF2B5EF4-FFF2-40B4-BE49-F238E27FC236}">
                <a16:creationId xmlns:a16="http://schemas.microsoft.com/office/drawing/2014/main" id="{E6DCDCFA-F592-4231-ABCA-9C20A2AE6F7F}"/>
              </a:ext>
            </a:extLst>
          </p:cNvPr>
          <p:cNvSpPr>
            <a:spLocks noGrp="1"/>
          </p:cNvSpPr>
          <p:nvPr>
            <p:ph type="sldNum" sz="quarter" idx="12"/>
          </p:nvPr>
        </p:nvSpPr>
        <p:spPr/>
        <p:txBody>
          <a:bodyPr/>
          <a:lstStyle/>
          <a:p>
            <a:fld id="{937A490B-01A4-4665-AA6E-36B02FCC4B39}" type="slidenum">
              <a:rPr lang="en-GB" smtClean="0"/>
              <a:pPr/>
              <a:t>12</a:t>
            </a:fld>
            <a:endParaRPr lang="en-GB"/>
          </a:p>
        </p:txBody>
      </p:sp>
      <p:sp>
        <p:nvSpPr>
          <p:cNvPr id="5" name="Title 1">
            <a:extLst>
              <a:ext uri="{FF2B5EF4-FFF2-40B4-BE49-F238E27FC236}">
                <a16:creationId xmlns:a16="http://schemas.microsoft.com/office/drawing/2014/main" id="{063B5D91-AE18-4435-87FD-EFE964CEDE5A}"/>
              </a:ext>
            </a:extLst>
          </p:cNvPr>
          <p:cNvSpPr>
            <a:spLocks noGrp="1"/>
          </p:cNvSpPr>
          <p:nvPr>
            <p:ph type="title"/>
          </p:nvPr>
        </p:nvSpPr>
        <p:spPr>
          <a:xfrm>
            <a:off x="755576" y="476672"/>
            <a:ext cx="6781800" cy="1310183"/>
          </a:xfrm>
        </p:spPr>
        <p:txBody>
          <a:bodyPr/>
          <a:lstStyle/>
          <a:p>
            <a:r>
              <a:rPr lang="en-GB" b="1" dirty="0">
                <a:solidFill>
                  <a:srgbClr val="C00000"/>
                </a:solidFill>
              </a:rPr>
              <a:t>Computer Ethics</a:t>
            </a:r>
          </a:p>
        </p:txBody>
      </p:sp>
      <p:pic>
        <p:nvPicPr>
          <p:cNvPr id="6" name="Picture 5">
            <a:extLst>
              <a:ext uri="{FF2B5EF4-FFF2-40B4-BE49-F238E27FC236}">
                <a16:creationId xmlns:a16="http://schemas.microsoft.com/office/drawing/2014/main" id="{34E96E34-99BF-4EF0-B55B-5F8B2ADEC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0"/>
            <a:ext cx="1905000" cy="2095500"/>
          </a:xfrm>
          <a:prstGeom prst="rect">
            <a:avLst/>
          </a:prstGeom>
        </p:spPr>
      </p:pic>
    </p:spTree>
    <p:extLst>
      <p:ext uri="{BB962C8B-B14F-4D97-AF65-F5344CB8AC3E}">
        <p14:creationId xmlns:p14="http://schemas.microsoft.com/office/powerpoint/2010/main" val="29038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Ethics Simplified</a:t>
            </a:r>
          </a:p>
        </p:txBody>
      </p:sp>
      <p:sp>
        <p:nvSpPr>
          <p:cNvPr id="3" name="Content Placeholder 2"/>
          <p:cNvSpPr>
            <a:spLocks noGrp="1"/>
          </p:cNvSpPr>
          <p:nvPr>
            <p:ph idx="1"/>
          </p:nvPr>
        </p:nvSpPr>
        <p:spPr>
          <a:xfrm>
            <a:off x="755575" y="2132856"/>
            <a:ext cx="8178699" cy="3886200"/>
          </a:xfrm>
        </p:spPr>
        <p:txBody>
          <a:bodyPr/>
          <a:lstStyle/>
          <a:p>
            <a:r>
              <a:rPr lang="en-GB" dirty="0"/>
              <a:t>3 Questions to Ask when Making a Decision:</a:t>
            </a:r>
          </a:p>
          <a:p>
            <a:endParaRPr lang="en-GB" dirty="0"/>
          </a:p>
          <a:p>
            <a:pPr lvl="1"/>
            <a:r>
              <a:rPr lang="en-GB" dirty="0"/>
              <a:t>Transparency - Do I mind others knowing what I’ve done?</a:t>
            </a:r>
          </a:p>
          <a:p>
            <a:pPr lvl="1"/>
            <a:r>
              <a:rPr lang="en-GB" dirty="0"/>
              <a:t>Effect – Who or what does this decision affect or hurt?</a:t>
            </a:r>
          </a:p>
          <a:p>
            <a:pPr lvl="1"/>
            <a:r>
              <a:rPr lang="en-GB" dirty="0"/>
              <a:t>Fairness - Will those affected consider this decision fair?</a:t>
            </a:r>
          </a:p>
        </p:txBody>
      </p:sp>
      <p:sp>
        <p:nvSpPr>
          <p:cNvPr id="4" name="Slide Number Placeholder 3"/>
          <p:cNvSpPr>
            <a:spLocks noGrp="1"/>
          </p:cNvSpPr>
          <p:nvPr>
            <p:ph type="sldNum" sz="quarter" idx="12"/>
          </p:nvPr>
        </p:nvSpPr>
        <p:spPr/>
        <p:txBody>
          <a:bodyPr/>
          <a:lstStyle/>
          <a:p>
            <a:fld id="{937A490B-01A4-4665-AA6E-36B02FCC4B39}" type="slidenum">
              <a:rPr lang="en-GB" smtClean="0"/>
              <a:t>13</a:t>
            </a:fld>
            <a:endParaRPr lang="en-GB"/>
          </a:p>
        </p:txBody>
      </p:sp>
    </p:spTree>
    <p:extLst>
      <p:ext uri="{BB962C8B-B14F-4D97-AF65-F5344CB8AC3E}">
        <p14:creationId xmlns:p14="http://schemas.microsoft.com/office/powerpoint/2010/main" val="317828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388424" cy="1092069"/>
          </a:xfrm>
        </p:spPr>
        <p:txBody>
          <a:bodyPr>
            <a:normAutofit/>
          </a:bodyPr>
          <a:lstStyle/>
          <a:p>
            <a:r>
              <a:rPr lang="en-GB" sz="4400" b="1" dirty="0">
                <a:solidFill>
                  <a:srgbClr val="C00000"/>
                </a:solidFill>
              </a:rPr>
              <a:t>Business - Ethical Questions</a:t>
            </a:r>
          </a:p>
        </p:txBody>
      </p:sp>
      <p:sp>
        <p:nvSpPr>
          <p:cNvPr id="3" name="Content Placeholder 2"/>
          <p:cNvSpPr>
            <a:spLocks noGrp="1"/>
          </p:cNvSpPr>
          <p:nvPr>
            <p:ph idx="1"/>
          </p:nvPr>
        </p:nvSpPr>
        <p:spPr>
          <a:xfrm>
            <a:off x="755575" y="2132856"/>
            <a:ext cx="8145143" cy="3886200"/>
          </a:xfrm>
        </p:spPr>
        <p:txBody>
          <a:bodyPr>
            <a:normAutofit fontScale="92500" lnSpcReduction="10000"/>
          </a:bodyPr>
          <a:lstStyle/>
          <a:p>
            <a:r>
              <a:rPr lang="en-GB" dirty="0"/>
              <a:t>BCS:</a:t>
            </a:r>
          </a:p>
          <a:p>
            <a:pPr lvl="1"/>
            <a:r>
              <a:rPr lang="en-GB" dirty="0"/>
              <a:t>Can IT suppliers win your business through competitive tendering processes without lying to your business?</a:t>
            </a:r>
          </a:p>
          <a:p>
            <a:pPr lvl="1"/>
            <a:r>
              <a:rPr lang="en-GB" dirty="0"/>
              <a:t>Would a fair number of your customers be angry if they knew what your business does with their personal data?</a:t>
            </a:r>
          </a:p>
          <a:p>
            <a:pPr lvl="1"/>
            <a:r>
              <a:rPr lang="en-GB" dirty="0"/>
              <a:t>Do your staff know the potential impact on their jobs of your impending big new IT system, or have you chosen to keep quiet about that side of the project?</a:t>
            </a:r>
          </a:p>
          <a:p>
            <a:pPr lvl="1"/>
            <a:r>
              <a:rPr lang="en-GB" dirty="0"/>
              <a:t>Could your IT project team possibly deliver an IT system on time and budget without making them work unpaid overtime?</a:t>
            </a:r>
          </a:p>
          <a:p>
            <a:pPr lvl="1"/>
            <a:r>
              <a:rPr lang="en-GB" dirty="0"/>
              <a:t>If the methods used for your differential pricing policies become public - would you be happy with that?</a:t>
            </a:r>
          </a:p>
        </p:txBody>
      </p:sp>
      <p:sp>
        <p:nvSpPr>
          <p:cNvPr id="4" name="Slide Number Placeholder 3"/>
          <p:cNvSpPr>
            <a:spLocks noGrp="1"/>
          </p:cNvSpPr>
          <p:nvPr>
            <p:ph type="sldNum" sz="quarter" idx="12"/>
          </p:nvPr>
        </p:nvSpPr>
        <p:spPr/>
        <p:txBody>
          <a:bodyPr/>
          <a:lstStyle/>
          <a:p>
            <a:fld id="{937A490B-01A4-4665-AA6E-36B02FCC4B39}" type="slidenum">
              <a:rPr lang="en-GB" smtClean="0"/>
              <a:t>14</a:t>
            </a:fld>
            <a:endParaRPr lang="en-GB" dirty="0"/>
          </a:p>
        </p:txBody>
      </p:sp>
    </p:spTree>
    <p:extLst>
      <p:ext uri="{BB962C8B-B14F-4D97-AF65-F5344CB8AC3E}">
        <p14:creationId xmlns:p14="http://schemas.microsoft.com/office/powerpoint/2010/main" val="20975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78562"/>
            <a:ext cx="7886700" cy="1457585"/>
          </a:xfrm>
        </p:spPr>
        <p:txBody>
          <a:bodyPr>
            <a:noAutofit/>
          </a:bodyPr>
          <a:lstStyle/>
          <a:p>
            <a:r>
              <a:rPr lang="en-GB" sz="4000" b="1" dirty="0">
                <a:solidFill>
                  <a:srgbClr val="C00000"/>
                </a:solidFill>
              </a:rPr>
              <a:t>How do Businesses Ensure that its Directors, Managers and Employees Act Ethically?</a:t>
            </a:r>
            <a:br>
              <a:rPr lang="en-GB" sz="4000" b="1" dirty="0">
                <a:solidFill>
                  <a:srgbClr val="C00000"/>
                </a:solidFill>
              </a:rPr>
            </a:br>
            <a:endParaRPr lang="en-GB" sz="4000" b="1" dirty="0">
              <a:solidFill>
                <a:srgbClr val="C00000"/>
              </a:solidFill>
            </a:endParaRPr>
          </a:p>
        </p:txBody>
      </p:sp>
      <p:sp>
        <p:nvSpPr>
          <p:cNvPr id="3" name="Content Placeholder 2"/>
          <p:cNvSpPr>
            <a:spLocks noGrp="1"/>
          </p:cNvSpPr>
          <p:nvPr>
            <p:ph idx="1"/>
          </p:nvPr>
        </p:nvSpPr>
        <p:spPr>
          <a:xfrm>
            <a:off x="628650" y="2326665"/>
            <a:ext cx="7886700" cy="4351338"/>
          </a:xfrm>
        </p:spPr>
        <p:txBody>
          <a:bodyPr>
            <a:normAutofit/>
          </a:bodyPr>
          <a:lstStyle/>
          <a:p>
            <a:r>
              <a:rPr lang="en-GB" dirty="0"/>
              <a:t>A common approach is to implement a </a:t>
            </a:r>
            <a:r>
              <a:rPr lang="en-GB" b="1" dirty="0"/>
              <a:t>code of practice.</a:t>
            </a:r>
            <a:r>
              <a:rPr lang="en-GB" dirty="0"/>
              <a:t> Ethical codes are increasingly popular – particularly with larger businesses and cover areas such as:</a:t>
            </a:r>
          </a:p>
          <a:p>
            <a:pPr lvl="1"/>
            <a:r>
              <a:rPr lang="en-GB" dirty="0"/>
              <a:t>Corporate social responsibility</a:t>
            </a:r>
          </a:p>
          <a:p>
            <a:pPr lvl="1"/>
            <a:r>
              <a:rPr lang="en-GB" dirty="0"/>
              <a:t>Dealings with customers and supply chain</a:t>
            </a:r>
          </a:p>
          <a:p>
            <a:pPr lvl="1"/>
            <a:r>
              <a:rPr lang="en-GB" dirty="0"/>
              <a:t>Environmental policy &amp; actions</a:t>
            </a:r>
          </a:p>
          <a:p>
            <a:pPr lvl="1"/>
            <a:r>
              <a:rPr lang="en-GB" dirty="0"/>
              <a:t>Rules for personal and corporate integrity</a:t>
            </a:r>
          </a:p>
          <a:p>
            <a:r>
              <a:rPr lang="en-GB" dirty="0"/>
              <a:t>… and advertise it to their customers and clients.</a:t>
            </a:r>
          </a:p>
          <a:p>
            <a:endParaRPr lang="en-GB" dirty="0"/>
          </a:p>
        </p:txBody>
      </p:sp>
      <p:sp>
        <p:nvSpPr>
          <p:cNvPr id="4" name="Slide Number Placeholder 3"/>
          <p:cNvSpPr>
            <a:spLocks noGrp="1"/>
          </p:cNvSpPr>
          <p:nvPr>
            <p:ph type="sldNum" sz="quarter" idx="12"/>
          </p:nvPr>
        </p:nvSpPr>
        <p:spPr/>
        <p:txBody>
          <a:bodyPr/>
          <a:lstStyle/>
          <a:p>
            <a:fld id="{937A490B-01A4-4665-AA6E-36B02FCC4B39}" type="slidenum">
              <a:rPr lang="en-GB" smtClean="0"/>
              <a:t>15</a:t>
            </a:fld>
            <a:endParaRPr lang="en-GB"/>
          </a:p>
        </p:txBody>
      </p:sp>
    </p:spTree>
    <p:extLst>
      <p:ext uri="{BB962C8B-B14F-4D97-AF65-F5344CB8AC3E}">
        <p14:creationId xmlns:p14="http://schemas.microsoft.com/office/powerpoint/2010/main" val="85301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5" y="476671"/>
            <a:ext cx="8178699" cy="2258139"/>
          </a:xfrm>
        </p:spPr>
        <p:txBody>
          <a:bodyPr>
            <a:normAutofit fontScale="90000"/>
          </a:bodyPr>
          <a:lstStyle/>
          <a:p>
            <a:r>
              <a:rPr lang="en-GB" b="1" dirty="0">
                <a:solidFill>
                  <a:srgbClr val="C00000"/>
                </a:solidFill>
              </a:rPr>
              <a:t>Ethics and Professional Responsibility in Computing</a:t>
            </a:r>
          </a:p>
        </p:txBody>
      </p:sp>
      <p:sp>
        <p:nvSpPr>
          <p:cNvPr id="3" name="Content Placeholder 2"/>
          <p:cNvSpPr>
            <a:spLocks noGrp="1"/>
          </p:cNvSpPr>
          <p:nvPr>
            <p:ph idx="1"/>
          </p:nvPr>
        </p:nvSpPr>
        <p:spPr/>
        <p:txBody>
          <a:bodyPr/>
          <a:lstStyle/>
          <a:p>
            <a:r>
              <a:rPr lang="en-GB" dirty="0"/>
              <a:t>Make sure to read the book chapter “Ethics and Professional Responsibility in Computing” by Loui and Miller (on Blackboard)</a:t>
            </a:r>
          </a:p>
        </p:txBody>
      </p:sp>
      <p:sp>
        <p:nvSpPr>
          <p:cNvPr id="4" name="Slide Number Placeholder 3"/>
          <p:cNvSpPr>
            <a:spLocks noGrp="1"/>
          </p:cNvSpPr>
          <p:nvPr>
            <p:ph type="sldNum" sz="quarter" idx="12"/>
          </p:nvPr>
        </p:nvSpPr>
        <p:spPr/>
        <p:txBody>
          <a:bodyPr/>
          <a:lstStyle/>
          <a:p>
            <a:fld id="{937A490B-01A4-4665-AA6E-36B02FCC4B39}" type="slidenum">
              <a:rPr lang="en-GB" smtClean="0"/>
              <a:t>16</a:t>
            </a:fld>
            <a:endParaRPr lang="en-GB"/>
          </a:p>
        </p:txBody>
      </p:sp>
    </p:spTree>
    <p:extLst>
      <p:ext uri="{BB962C8B-B14F-4D97-AF65-F5344CB8AC3E}">
        <p14:creationId xmlns:p14="http://schemas.microsoft.com/office/powerpoint/2010/main" val="424271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377295"/>
          </a:xfrm>
        </p:spPr>
        <p:txBody>
          <a:bodyPr/>
          <a:lstStyle/>
          <a:p>
            <a:r>
              <a:rPr lang="en-GB" b="1" dirty="0">
                <a:solidFill>
                  <a:srgbClr val="C00000"/>
                </a:solidFill>
              </a:rPr>
              <a:t>Professional Bodies</a:t>
            </a:r>
          </a:p>
        </p:txBody>
      </p:sp>
      <p:sp>
        <p:nvSpPr>
          <p:cNvPr id="3" name="Content Placeholder 2"/>
          <p:cNvSpPr>
            <a:spLocks noGrp="1"/>
          </p:cNvSpPr>
          <p:nvPr>
            <p:ph idx="1"/>
          </p:nvPr>
        </p:nvSpPr>
        <p:spPr>
          <a:xfrm>
            <a:off x="755575" y="2132856"/>
            <a:ext cx="8279367" cy="3886200"/>
          </a:xfrm>
        </p:spPr>
        <p:txBody>
          <a:bodyPr>
            <a:normAutofit lnSpcReduction="10000"/>
          </a:bodyPr>
          <a:lstStyle/>
          <a:p>
            <a:r>
              <a:rPr lang="en-GB" dirty="0"/>
              <a:t>Many professional bodies in UK covering wide range of professions, including law, medicine, accountancy, architecture, various branches of science and engineering</a:t>
            </a:r>
          </a:p>
          <a:p>
            <a:r>
              <a:rPr lang="en-GB" dirty="0"/>
              <a:t>Professional body for computing professionals is BCS, The Chartered Institute for IT</a:t>
            </a:r>
          </a:p>
          <a:p>
            <a:r>
              <a:rPr lang="en-GB" dirty="0"/>
              <a:t>Two US based professional bodies with lots of influence world-wide are:</a:t>
            </a:r>
          </a:p>
          <a:p>
            <a:pPr lvl="1"/>
            <a:r>
              <a:rPr lang="en-GB" dirty="0"/>
              <a:t>The Institute of Electrical and Electronic Engineering (IEEE) - </a:t>
            </a:r>
            <a:r>
              <a:rPr lang="en-GB" dirty="0">
                <a:hlinkClick r:id="rId2"/>
              </a:rPr>
              <a:t>https://www.ieee.org/index.html</a:t>
            </a:r>
            <a:r>
              <a:rPr lang="en-GB" dirty="0"/>
              <a:t> </a:t>
            </a:r>
          </a:p>
          <a:p>
            <a:pPr lvl="1"/>
            <a:r>
              <a:rPr lang="en-GB" dirty="0"/>
              <a:t>The Association for Computing Machinery (ACM) – </a:t>
            </a:r>
            <a:r>
              <a:rPr lang="en-GB" dirty="0">
                <a:hlinkClick r:id="rId3"/>
              </a:rPr>
              <a:t>www.acm.org</a:t>
            </a:r>
            <a:r>
              <a:rPr lang="en-GB" dirty="0"/>
              <a:t> </a:t>
            </a:r>
          </a:p>
        </p:txBody>
      </p:sp>
      <p:sp>
        <p:nvSpPr>
          <p:cNvPr id="4" name="Slide Number Placeholder 3"/>
          <p:cNvSpPr>
            <a:spLocks noGrp="1"/>
          </p:cNvSpPr>
          <p:nvPr>
            <p:ph type="sldNum" sz="quarter" idx="12"/>
          </p:nvPr>
        </p:nvSpPr>
        <p:spPr/>
        <p:txBody>
          <a:bodyPr/>
          <a:lstStyle/>
          <a:p>
            <a:fld id="{937A490B-01A4-4665-AA6E-36B02FCC4B39}" type="slidenum">
              <a:rPr lang="en-GB" smtClean="0"/>
              <a:t>17</a:t>
            </a:fld>
            <a:endParaRPr lang="en-GB"/>
          </a:p>
        </p:txBody>
      </p:sp>
    </p:spTree>
    <p:extLst>
      <p:ext uri="{BB962C8B-B14F-4D97-AF65-F5344CB8AC3E}">
        <p14:creationId xmlns:p14="http://schemas.microsoft.com/office/powerpoint/2010/main" val="425629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BCS – The Chartered Institute for IT</a:t>
            </a:r>
          </a:p>
        </p:txBody>
      </p:sp>
      <p:sp>
        <p:nvSpPr>
          <p:cNvPr id="3" name="Content Placeholder 2"/>
          <p:cNvSpPr>
            <a:spLocks noGrp="1"/>
          </p:cNvSpPr>
          <p:nvPr>
            <p:ph idx="1"/>
          </p:nvPr>
        </p:nvSpPr>
        <p:spPr>
          <a:xfrm>
            <a:off x="755575" y="2132856"/>
            <a:ext cx="8296145" cy="3886200"/>
          </a:xfrm>
        </p:spPr>
        <p:txBody>
          <a:bodyPr>
            <a:normAutofit fontScale="85000" lnSpcReduction="20000"/>
          </a:bodyPr>
          <a:lstStyle/>
          <a:p>
            <a:r>
              <a:rPr lang="en-GB" dirty="0">
                <a:hlinkClick r:id="rId2"/>
              </a:rPr>
              <a:t>http://www.bcs.org/</a:t>
            </a:r>
            <a:endParaRPr lang="en-GB" dirty="0"/>
          </a:p>
          <a:p>
            <a:r>
              <a:rPr lang="en-GB" dirty="0"/>
              <a:t>Set up in 1957 as the British Computer Society</a:t>
            </a:r>
          </a:p>
          <a:p>
            <a:r>
              <a:rPr lang="en-GB" dirty="0"/>
              <a:t>Currently about 70,000 members</a:t>
            </a:r>
          </a:p>
          <a:p>
            <a:r>
              <a:rPr lang="en-GB" dirty="0"/>
              <a:t>Awarded Royal Charter in 1984</a:t>
            </a:r>
          </a:p>
          <a:p>
            <a:pPr lvl="1"/>
            <a:r>
              <a:rPr lang="en-GB" dirty="0"/>
              <a:t>To promote study and practice of Computing and advance knowledge therein for the benefit of the public</a:t>
            </a:r>
          </a:p>
          <a:p>
            <a:pPr lvl="1"/>
            <a:r>
              <a:rPr lang="en-GB" dirty="0"/>
              <a:t>Authorised to</a:t>
            </a:r>
          </a:p>
          <a:p>
            <a:pPr lvl="2"/>
            <a:r>
              <a:rPr lang="en-GB" dirty="0"/>
              <a:t>Establish a code of conduct</a:t>
            </a:r>
          </a:p>
          <a:p>
            <a:pPr lvl="2"/>
            <a:r>
              <a:rPr lang="en-GB" dirty="0"/>
              <a:t>Promote education</a:t>
            </a:r>
          </a:p>
          <a:p>
            <a:pPr lvl="2"/>
            <a:r>
              <a:rPr lang="en-GB" dirty="0"/>
              <a:t>Set educational standards</a:t>
            </a:r>
          </a:p>
          <a:p>
            <a:pPr lvl="2"/>
            <a:r>
              <a:rPr lang="en-GB" dirty="0"/>
              <a:t>Establish mechanisms for disseminating knowledge of good practice</a:t>
            </a:r>
          </a:p>
          <a:p>
            <a:pPr lvl="2"/>
            <a:r>
              <a:rPr lang="en-GB" dirty="0"/>
              <a:t>To promote and support standards of good practice</a:t>
            </a:r>
          </a:p>
          <a:p>
            <a:pPr lvl="2"/>
            <a:r>
              <a:rPr lang="en-GB" dirty="0"/>
              <a:t>To advise government and regulatory bodies</a:t>
            </a:r>
          </a:p>
        </p:txBody>
      </p:sp>
      <p:sp>
        <p:nvSpPr>
          <p:cNvPr id="4" name="Slide Number Placeholder 3"/>
          <p:cNvSpPr>
            <a:spLocks noGrp="1"/>
          </p:cNvSpPr>
          <p:nvPr>
            <p:ph type="sldNum" sz="quarter" idx="12"/>
          </p:nvPr>
        </p:nvSpPr>
        <p:spPr/>
        <p:txBody>
          <a:bodyPr/>
          <a:lstStyle/>
          <a:p>
            <a:fld id="{937A490B-01A4-4665-AA6E-36B02FCC4B39}" type="slidenum">
              <a:rPr lang="en-GB" smtClean="0"/>
              <a:t>18</a:t>
            </a:fld>
            <a:endParaRPr lang="en-GB"/>
          </a:p>
        </p:txBody>
      </p:sp>
    </p:spTree>
    <p:extLst>
      <p:ext uri="{BB962C8B-B14F-4D97-AF65-F5344CB8AC3E}">
        <p14:creationId xmlns:p14="http://schemas.microsoft.com/office/powerpoint/2010/main" val="307840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5" y="476672"/>
            <a:ext cx="8262589" cy="1600200"/>
          </a:xfrm>
        </p:spPr>
        <p:txBody>
          <a:bodyPr>
            <a:normAutofit fontScale="90000"/>
          </a:bodyPr>
          <a:lstStyle/>
          <a:p>
            <a:r>
              <a:rPr lang="en-GB" b="1" dirty="0">
                <a:solidFill>
                  <a:srgbClr val="C00000"/>
                </a:solidFill>
              </a:rPr>
              <a:t>Codes of Ethics &amp; Professional Conduct</a:t>
            </a:r>
          </a:p>
        </p:txBody>
      </p:sp>
      <p:sp>
        <p:nvSpPr>
          <p:cNvPr id="3" name="Content Placeholder 2"/>
          <p:cNvSpPr>
            <a:spLocks noGrp="1"/>
          </p:cNvSpPr>
          <p:nvPr>
            <p:ph idx="1"/>
          </p:nvPr>
        </p:nvSpPr>
        <p:spPr>
          <a:xfrm>
            <a:off x="755575" y="2132856"/>
            <a:ext cx="7801195" cy="3886200"/>
          </a:xfrm>
        </p:spPr>
        <p:txBody>
          <a:bodyPr>
            <a:normAutofit/>
          </a:bodyPr>
          <a:lstStyle/>
          <a:p>
            <a:r>
              <a:rPr lang="en-GB" dirty="0"/>
              <a:t>For each profession, professional obligations are stated in a code of ethics or code of conduct</a:t>
            </a:r>
          </a:p>
          <a:p>
            <a:r>
              <a:rPr lang="en-GB" dirty="0"/>
              <a:t>Computing examples </a:t>
            </a:r>
          </a:p>
          <a:p>
            <a:pPr lvl="1"/>
            <a:r>
              <a:rPr lang="en-GB" dirty="0"/>
              <a:t>BCS code of conduct  (see Blackboard handout)</a:t>
            </a:r>
          </a:p>
          <a:p>
            <a:pPr lvl="1"/>
            <a:r>
              <a:rPr lang="en-GB" dirty="0"/>
              <a:t>ACM code of ethics </a:t>
            </a:r>
            <a:r>
              <a:rPr lang="en-GB" dirty="0">
                <a:hlinkClick r:id="rId2"/>
              </a:rPr>
              <a:t>https://www.acm.org/about/code-of-ethics</a:t>
            </a:r>
            <a:r>
              <a:rPr lang="en-GB" dirty="0"/>
              <a:t> </a:t>
            </a:r>
          </a:p>
          <a:p>
            <a:pPr lvl="1"/>
            <a:r>
              <a:rPr lang="en-GB" dirty="0"/>
              <a:t>IEEE code of conduct </a:t>
            </a:r>
            <a:r>
              <a:rPr lang="en-GB" dirty="0">
                <a:hlinkClick r:id="rId3"/>
              </a:rPr>
              <a:t>https://www.ieee.org/about/ieee_code_of_conduct.pdf</a:t>
            </a:r>
            <a:r>
              <a:rPr lang="en-GB" dirty="0"/>
              <a:t> ACM Software Engineering Code of Ethics: </a:t>
            </a:r>
            <a:r>
              <a:rPr lang="en-GB" dirty="0">
                <a:hlinkClick r:id="rId4"/>
              </a:rPr>
              <a:t>http://www.acm.org/about/se-code</a:t>
            </a:r>
            <a:r>
              <a:rPr lang="en-GB" dirty="0"/>
              <a:t> </a:t>
            </a:r>
          </a:p>
        </p:txBody>
      </p:sp>
      <p:sp>
        <p:nvSpPr>
          <p:cNvPr id="4" name="Slide Number Placeholder 3"/>
          <p:cNvSpPr>
            <a:spLocks noGrp="1"/>
          </p:cNvSpPr>
          <p:nvPr>
            <p:ph type="sldNum" sz="quarter" idx="12"/>
          </p:nvPr>
        </p:nvSpPr>
        <p:spPr/>
        <p:txBody>
          <a:bodyPr/>
          <a:lstStyle/>
          <a:p>
            <a:fld id="{937A490B-01A4-4665-AA6E-36B02FCC4B39}" type="slidenum">
              <a:rPr lang="en-GB" smtClean="0"/>
              <a:t>19</a:t>
            </a:fld>
            <a:endParaRPr lang="en-GB"/>
          </a:p>
        </p:txBody>
      </p:sp>
    </p:spTree>
    <p:extLst>
      <p:ext uri="{BB962C8B-B14F-4D97-AF65-F5344CB8AC3E}">
        <p14:creationId xmlns:p14="http://schemas.microsoft.com/office/powerpoint/2010/main" val="8701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2132856"/>
            <a:ext cx="8036086" cy="3886200"/>
          </a:xfrm>
        </p:spPr>
        <p:txBody>
          <a:bodyPr>
            <a:normAutofit fontScale="92500" lnSpcReduction="20000"/>
          </a:bodyPr>
          <a:lstStyle/>
          <a:p>
            <a:r>
              <a:rPr lang="en-GB" dirty="0"/>
              <a:t>What would you do?</a:t>
            </a:r>
          </a:p>
          <a:p>
            <a:pPr lvl="1"/>
            <a:r>
              <a:rPr lang="en-GB" dirty="0"/>
              <a:t>Your company policy on reimbursement for meals while travelling on company business is that you will be reimbursed for costs, up to a maximum of £60 per day. You will not need receipts for these expenses - your company ‘trusts’ you.</a:t>
            </a:r>
          </a:p>
          <a:p>
            <a:r>
              <a:rPr lang="en-GB" dirty="0"/>
              <a:t>You tend to eat at fast food outlets and rarely spend more than £15 per day. </a:t>
            </a:r>
          </a:p>
          <a:p>
            <a:r>
              <a:rPr lang="en-GB" dirty="0"/>
              <a:t>Most of your colleagues put in claims for £45-£50.</a:t>
            </a:r>
          </a:p>
          <a:p>
            <a:r>
              <a:rPr lang="en-GB" dirty="0"/>
              <a:t>Do you:</a:t>
            </a:r>
          </a:p>
          <a:p>
            <a:pPr marL="971550" lvl="1" indent="-514350">
              <a:buFont typeface="+mj-lt"/>
              <a:buAutoNum type="alphaUcPeriod"/>
            </a:pPr>
            <a:r>
              <a:rPr lang="en-GB" dirty="0"/>
              <a:t>Claim the actual amount you spend</a:t>
            </a:r>
          </a:p>
          <a:p>
            <a:pPr marL="971550" lvl="1" indent="-514350">
              <a:buFont typeface="+mj-lt"/>
              <a:buAutoNum type="alphaUcPeriod"/>
            </a:pPr>
            <a:r>
              <a:rPr lang="en-GB" dirty="0"/>
              <a:t>Put in a claim that is between £45-£50</a:t>
            </a:r>
          </a:p>
          <a:p>
            <a:pPr marL="971550" lvl="1" indent="-514350">
              <a:buFont typeface="+mj-lt"/>
              <a:buAutoNum type="alphaUcPeriod"/>
            </a:pPr>
            <a:r>
              <a:rPr lang="en-GB" dirty="0"/>
              <a:t>Claim the full amount of £60 per day </a:t>
            </a:r>
          </a:p>
        </p:txBody>
      </p:sp>
      <p:sp>
        <p:nvSpPr>
          <p:cNvPr id="4" name="Slide Number Placeholder 3"/>
          <p:cNvSpPr>
            <a:spLocks noGrp="1"/>
          </p:cNvSpPr>
          <p:nvPr>
            <p:ph type="sldNum" sz="quarter" idx="12"/>
          </p:nvPr>
        </p:nvSpPr>
        <p:spPr/>
        <p:txBody>
          <a:bodyPr/>
          <a:lstStyle/>
          <a:p>
            <a:fld id="{937A490B-01A4-4665-AA6E-36B02FCC4B39}" type="slidenum">
              <a:rPr lang="en-GB" smtClean="0"/>
              <a:t>2</a:t>
            </a:fld>
            <a:endParaRPr lang="en-GB"/>
          </a:p>
        </p:txBody>
      </p:sp>
      <p:sp>
        <p:nvSpPr>
          <p:cNvPr id="7" name="Title 1">
            <a:extLst>
              <a:ext uri="{FF2B5EF4-FFF2-40B4-BE49-F238E27FC236}">
                <a16:creationId xmlns:a16="http://schemas.microsoft.com/office/drawing/2014/main" id="{8320B701-8EAB-4E9E-87CC-ACD117B60651}"/>
              </a:ext>
            </a:extLst>
          </p:cNvPr>
          <p:cNvSpPr>
            <a:spLocks noGrp="1"/>
          </p:cNvSpPr>
          <p:nvPr>
            <p:ph type="title"/>
          </p:nvPr>
        </p:nvSpPr>
        <p:spPr>
          <a:xfrm>
            <a:off x="755576" y="476672"/>
            <a:ext cx="6781800" cy="1600200"/>
          </a:xfrm>
        </p:spPr>
        <p:txBody>
          <a:bodyPr>
            <a:normAutofit fontScale="90000"/>
          </a:bodyPr>
          <a:lstStyle/>
          <a:p>
            <a:r>
              <a:rPr lang="en-GB" b="1" dirty="0">
                <a:solidFill>
                  <a:srgbClr val="C00000"/>
                </a:solidFill>
              </a:rPr>
              <a:t>Ethical Dilemma:</a:t>
            </a:r>
            <a:br>
              <a:rPr lang="en-GB" b="1" dirty="0">
                <a:solidFill>
                  <a:srgbClr val="C00000"/>
                </a:solidFill>
              </a:rPr>
            </a:br>
            <a:r>
              <a:rPr lang="en-GB" b="1" dirty="0">
                <a:solidFill>
                  <a:srgbClr val="C00000"/>
                </a:solidFill>
              </a:rPr>
              <a:t>What Would You Do?</a:t>
            </a:r>
          </a:p>
        </p:txBody>
      </p:sp>
    </p:spTree>
    <p:extLst>
      <p:ext uri="{BB962C8B-B14F-4D97-AF65-F5344CB8AC3E}">
        <p14:creationId xmlns:p14="http://schemas.microsoft.com/office/powerpoint/2010/main" val="16148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360517"/>
          </a:xfrm>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a:xfrm>
            <a:off x="755576" y="2132856"/>
            <a:ext cx="7985752" cy="3886200"/>
          </a:xfrm>
        </p:spPr>
        <p:txBody>
          <a:bodyPr>
            <a:normAutofit fontScale="92500" lnSpcReduction="10000"/>
          </a:bodyPr>
          <a:lstStyle/>
          <a:p>
            <a:r>
              <a:rPr lang="en-GB" dirty="0"/>
              <a:t>A code of conduct sets out the standards of behaviour that members of a body are expected to follow in the professional life</a:t>
            </a:r>
          </a:p>
          <a:p>
            <a:r>
              <a:rPr lang="en-GB" dirty="0"/>
              <a:t>The BCS Code of Conduct (</a:t>
            </a:r>
            <a:r>
              <a:rPr lang="en-GB" dirty="0">
                <a:hlinkClick r:id="rId2"/>
              </a:rPr>
              <a:t>https://www.bcs.org/category/6030</a:t>
            </a:r>
            <a:r>
              <a:rPr lang="en-GB" dirty="0"/>
              <a:t>) is separated into the following sections:</a:t>
            </a:r>
          </a:p>
          <a:p>
            <a:pPr marL="0" indent="0">
              <a:buNone/>
            </a:pPr>
            <a:endParaRPr lang="en-GB" dirty="0"/>
          </a:p>
          <a:p>
            <a:pPr lvl="1"/>
            <a:r>
              <a:rPr lang="en-GB" dirty="0"/>
              <a:t>The Public Interest</a:t>
            </a:r>
          </a:p>
          <a:p>
            <a:pPr lvl="1"/>
            <a:r>
              <a:rPr lang="en-GB" dirty="0"/>
              <a:t>Professional Competence and Integrity</a:t>
            </a:r>
          </a:p>
          <a:p>
            <a:pPr lvl="1"/>
            <a:r>
              <a:rPr lang="en-GB" dirty="0"/>
              <a:t>Duty to Relevant Authority</a:t>
            </a:r>
          </a:p>
          <a:p>
            <a:pPr lvl="1"/>
            <a:r>
              <a:rPr lang="en-GB" dirty="0"/>
              <a:t>Duty to the Profession </a:t>
            </a:r>
          </a:p>
        </p:txBody>
      </p:sp>
      <p:sp>
        <p:nvSpPr>
          <p:cNvPr id="4" name="Slide Number Placeholder 3"/>
          <p:cNvSpPr>
            <a:spLocks noGrp="1"/>
          </p:cNvSpPr>
          <p:nvPr>
            <p:ph type="sldNum" sz="quarter" idx="12"/>
          </p:nvPr>
        </p:nvSpPr>
        <p:spPr/>
        <p:txBody>
          <a:bodyPr/>
          <a:lstStyle/>
          <a:p>
            <a:fld id="{937A490B-01A4-4665-AA6E-36B02FCC4B39}" type="slidenum">
              <a:rPr lang="en-GB" smtClean="0"/>
              <a:t>20</a:t>
            </a:fld>
            <a:endParaRPr lang="en-GB"/>
          </a:p>
        </p:txBody>
      </p:sp>
    </p:spTree>
    <p:extLst>
      <p:ext uri="{BB962C8B-B14F-4D97-AF65-F5344CB8AC3E}">
        <p14:creationId xmlns:p14="http://schemas.microsoft.com/office/powerpoint/2010/main" val="55707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099A2-6872-44C3-98DA-93BE07C67F34}"/>
              </a:ext>
            </a:extLst>
          </p:cNvPr>
          <p:cNvSpPr>
            <a:spLocks noGrp="1"/>
          </p:cNvSpPr>
          <p:nvPr>
            <p:ph type="sldNum" sz="quarter" idx="12"/>
          </p:nvPr>
        </p:nvSpPr>
        <p:spPr/>
        <p:txBody>
          <a:bodyPr/>
          <a:lstStyle/>
          <a:p>
            <a:fld id="{937A490B-01A4-4665-AA6E-36B02FCC4B39}" type="slidenum">
              <a:rPr lang="en-GB" smtClean="0"/>
              <a:t>21</a:t>
            </a:fld>
            <a:endParaRPr lang="en-GB"/>
          </a:p>
        </p:txBody>
      </p:sp>
      <p:pic>
        <p:nvPicPr>
          <p:cNvPr id="3" name="Picture 2">
            <a:extLst>
              <a:ext uri="{FF2B5EF4-FFF2-40B4-BE49-F238E27FC236}">
                <a16:creationId xmlns:a16="http://schemas.microsoft.com/office/drawing/2014/main" id="{2C7F08AE-590D-4FEC-81D7-B3CD88C2D508}"/>
              </a:ext>
            </a:extLst>
          </p:cNvPr>
          <p:cNvPicPr>
            <a:picLocks noChangeAspect="1"/>
          </p:cNvPicPr>
          <p:nvPr/>
        </p:nvPicPr>
        <p:blipFill>
          <a:blip r:embed="rId2"/>
          <a:stretch>
            <a:fillRect/>
          </a:stretch>
        </p:blipFill>
        <p:spPr>
          <a:xfrm>
            <a:off x="0" y="282993"/>
            <a:ext cx="9144000" cy="6292013"/>
          </a:xfrm>
          <a:prstGeom prst="rect">
            <a:avLst/>
          </a:prstGeom>
        </p:spPr>
      </p:pic>
    </p:spTree>
    <p:extLst>
      <p:ext uri="{BB962C8B-B14F-4D97-AF65-F5344CB8AC3E}">
        <p14:creationId xmlns:p14="http://schemas.microsoft.com/office/powerpoint/2010/main" val="255171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p:txBody>
          <a:bodyPr>
            <a:normAutofit/>
          </a:bodyPr>
          <a:lstStyle/>
          <a:p>
            <a:r>
              <a:rPr lang="en-GB" b="1" dirty="0"/>
              <a:t>Public Interest</a:t>
            </a:r>
          </a:p>
          <a:p>
            <a:pPr lvl="1"/>
            <a:r>
              <a:rPr lang="en-GB" dirty="0"/>
              <a:t>This section requires members to be aware of and comply with aspects of the law and regulations that govern acting in the public interest.</a:t>
            </a:r>
          </a:p>
          <a:p>
            <a:pPr lvl="1"/>
            <a:r>
              <a:rPr lang="en-GB" dirty="0"/>
              <a:t>For example, members need to safeguard public health, protect the environment, have due regard for privacy and human rights, and avoid discrimination.</a:t>
            </a:r>
          </a:p>
        </p:txBody>
      </p:sp>
      <p:sp>
        <p:nvSpPr>
          <p:cNvPr id="4" name="Slide Number Placeholder 3"/>
          <p:cNvSpPr>
            <a:spLocks noGrp="1"/>
          </p:cNvSpPr>
          <p:nvPr>
            <p:ph type="sldNum" sz="quarter" idx="12"/>
          </p:nvPr>
        </p:nvSpPr>
        <p:spPr/>
        <p:txBody>
          <a:bodyPr/>
          <a:lstStyle/>
          <a:p>
            <a:fld id="{937A490B-01A4-4665-AA6E-36B02FCC4B39}" type="slidenum">
              <a:rPr lang="en-GB" smtClean="0"/>
              <a:t>22</a:t>
            </a:fld>
            <a:endParaRPr lang="en-GB"/>
          </a:p>
        </p:txBody>
      </p:sp>
    </p:spTree>
    <p:extLst>
      <p:ext uri="{BB962C8B-B14F-4D97-AF65-F5344CB8AC3E}">
        <p14:creationId xmlns:p14="http://schemas.microsoft.com/office/powerpoint/2010/main" val="381888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a:xfrm>
            <a:off x="755575" y="2132856"/>
            <a:ext cx="7943807" cy="3886200"/>
          </a:xfrm>
        </p:spPr>
        <p:txBody>
          <a:bodyPr>
            <a:normAutofit fontScale="92500" lnSpcReduction="20000"/>
          </a:bodyPr>
          <a:lstStyle/>
          <a:p>
            <a:r>
              <a:rPr lang="en-GB" b="1" dirty="0">
                <a:solidFill>
                  <a:schemeClr val="accent1">
                    <a:lumMod val="50000"/>
                  </a:schemeClr>
                </a:solidFill>
              </a:rPr>
              <a:t>Public Interest</a:t>
            </a:r>
            <a:br>
              <a:rPr lang="en-GB" dirty="0">
                <a:solidFill>
                  <a:schemeClr val="accent1">
                    <a:lumMod val="50000"/>
                  </a:schemeClr>
                </a:solidFill>
              </a:rPr>
            </a:br>
            <a:br>
              <a:rPr lang="en-GB" dirty="0">
                <a:solidFill>
                  <a:schemeClr val="accent1">
                    <a:lumMod val="50000"/>
                  </a:schemeClr>
                </a:solidFill>
              </a:rPr>
            </a:br>
            <a:r>
              <a:rPr lang="en-GB" dirty="0">
                <a:solidFill>
                  <a:schemeClr val="accent1">
                    <a:lumMod val="50000"/>
                  </a:schemeClr>
                </a:solidFill>
              </a:rPr>
              <a:t>You shall:</a:t>
            </a:r>
            <a:br>
              <a:rPr lang="en-GB" dirty="0">
                <a:solidFill>
                  <a:schemeClr val="accent1">
                    <a:lumMod val="50000"/>
                  </a:schemeClr>
                </a:solidFill>
              </a:rPr>
            </a:br>
            <a:br>
              <a:rPr lang="en-GB" dirty="0">
                <a:solidFill>
                  <a:schemeClr val="accent1">
                    <a:lumMod val="50000"/>
                  </a:schemeClr>
                </a:solidFill>
              </a:rPr>
            </a:br>
            <a:r>
              <a:rPr lang="en-GB" dirty="0">
                <a:solidFill>
                  <a:schemeClr val="accent1">
                    <a:lumMod val="50000"/>
                  </a:schemeClr>
                </a:solidFill>
              </a:rPr>
              <a:t>a) have due regard for public health, privacy, security and wellbeing of others and the environment.</a:t>
            </a:r>
            <a:br>
              <a:rPr lang="en-GB" dirty="0">
                <a:solidFill>
                  <a:schemeClr val="accent1">
                    <a:lumMod val="50000"/>
                  </a:schemeClr>
                </a:solidFill>
              </a:rPr>
            </a:br>
            <a:r>
              <a:rPr lang="en-GB" dirty="0">
                <a:solidFill>
                  <a:schemeClr val="accent1">
                    <a:lumMod val="50000"/>
                  </a:schemeClr>
                </a:solidFill>
              </a:rPr>
              <a:t>b) have due regard for the legitimate rights of Third Parties.</a:t>
            </a:r>
            <a:br>
              <a:rPr lang="en-GB" dirty="0">
                <a:solidFill>
                  <a:schemeClr val="accent1">
                    <a:lumMod val="50000"/>
                  </a:schemeClr>
                </a:solidFill>
              </a:rPr>
            </a:br>
            <a:r>
              <a:rPr lang="en-GB" dirty="0">
                <a:solidFill>
                  <a:schemeClr val="accent1">
                    <a:lumMod val="50000"/>
                  </a:schemeClr>
                </a:solidFill>
              </a:rPr>
              <a:t>c) conduct your professional activities without discrimination on the grounds of sex, sexual orientation, marital status, nationality, colour, race, ethnic origin, religion, age or disability, or of any other condition or requirement  </a:t>
            </a:r>
            <a:br>
              <a:rPr lang="en-GB" dirty="0">
                <a:solidFill>
                  <a:schemeClr val="accent1">
                    <a:lumMod val="50000"/>
                  </a:schemeClr>
                </a:solidFill>
              </a:rPr>
            </a:br>
            <a:r>
              <a:rPr lang="en-GB" dirty="0">
                <a:solidFill>
                  <a:schemeClr val="accent1">
                    <a:lumMod val="50000"/>
                  </a:schemeClr>
                </a:solidFill>
              </a:rPr>
              <a:t>d) promote equal access to the benefits of IT and seek to promote the inclusion of all sectors in society wherever opportunities arise</a:t>
            </a:r>
          </a:p>
        </p:txBody>
      </p:sp>
      <p:sp>
        <p:nvSpPr>
          <p:cNvPr id="4" name="Slide Number Placeholder 3"/>
          <p:cNvSpPr>
            <a:spLocks noGrp="1"/>
          </p:cNvSpPr>
          <p:nvPr>
            <p:ph type="sldNum" sz="quarter" idx="12"/>
          </p:nvPr>
        </p:nvSpPr>
        <p:spPr/>
        <p:txBody>
          <a:bodyPr/>
          <a:lstStyle/>
          <a:p>
            <a:fld id="{937A490B-01A4-4665-AA6E-36B02FCC4B39}" type="slidenum">
              <a:rPr lang="en-GB" smtClean="0"/>
              <a:t>23</a:t>
            </a:fld>
            <a:endParaRPr lang="en-GB"/>
          </a:p>
        </p:txBody>
      </p:sp>
    </p:spTree>
    <p:extLst>
      <p:ext uri="{BB962C8B-B14F-4D97-AF65-F5344CB8AC3E}">
        <p14:creationId xmlns:p14="http://schemas.microsoft.com/office/powerpoint/2010/main" val="43288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159181"/>
          </a:xfrm>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a:xfrm>
            <a:off x="755575" y="1451295"/>
            <a:ext cx="8329701" cy="4567761"/>
          </a:xfrm>
        </p:spPr>
        <p:txBody>
          <a:bodyPr>
            <a:normAutofit/>
          </a:bodyPr>
          <a:lstStyle/>
          <a:p>
            <a:r>
              <a:rPr lang="en-GB" b="1" dirty="0"/>
              <a:t>Professional Competence and Integrity</a:t>
            </a:r>
          </a:p>
          <a:p>
            <a:pPr lvl="1"/>
            <a:r>
              <a:rPr lang="en-GB" dirty="0"/>
              <a:t>This sections addresses what has been, and to some extent continues to be, a serious problem for the IT industry – that is, individuals and companies claiming to be able to undertake work that they are not competent to carry out, leading to system failures</a:t>
            </a:r>
          </a:p>
          <a:p>
            <a:pPr lvl="1"/>
            <a:r>
              <a:rPr lang="en-GB" dirty="0"/>
              <a:t>For example – </a:t>
            </a:r>
          </a:p>
          <a:p>
            <a:pPr lvl="2"/>
            <a:r>
              <a:rPr lang="en-GB" dirty="0"/>
              <a:t>London Ambulance Service’s Computer Aided Dispatch System,</a:t>
            </a:r>
          </a:p>
          <a:p>
            <a:pPr lvl="2"/>
            <a:r>
              <a:rPr lang="en-GB" dirty="0"/>
              <a:t>Failure of the system caused by small software company claiming expertise that they did not have</a:t>
            </a:r>
          </a:p>
          <a:p>
            <a:pPr lvl="2"/>
            <a:r>
              <a:rPr lang="en-GB" dirty="0"/>
              <a:t>Not deliberate deception, the company had so little expertise that it failed to recognise it did not have the necessary skills</a:t>
            </a:r>
          </a:p>
        </p:txBody>
      </p:sp>
      <p:sp>
        <p:nvSpPr>
          <p:cNvPr id="4" name="Slide Number Placeholder 3"/>
          <p:cNvSpPr>
            <a:spLocks noGrp="1"/>
          </p:cNvSpPr>
          <p:nvPr>
            <p:ph type="sldNum" sz="quarter" idx="12"/>
          </p:nvPr>
        </p:nvSpPr>
        <p:spPr/>
        <p:txBody>
          <a:bodyPr/>
          <a:lstStyle/>
          <a:p>
            <a:fld id="{937A490B-01A4-4665-AA6E-36B02FCC4B39}" type="slidenum">
              <a:rPr lang="en-GB" smtClean="0"/>
              <a:t>24</a:t>
            </a:fld>
            <a:endParaRPr lang="en-GB"/>
          </a:p>
        </p:txBody>
      </p:sp>
    </p:spTree>
    <p:extLst>
      <p:ext uri="{BB962C8B-B14F-4D97-AF65-F5344CB8AC3E}">
        <p14:creationId xmlns:p14="http://schemas.microsoft.com/office/powerpoint/2010/main" val="179179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999790"/>
          </a:xfrm>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a:xfrm>
            <a:off x="755575" y="1476462"/>
            <a:ext cx="8078031" cy="4542594"/>
          </a:xfrm>
        </p:spPr>
        <p:txBody>
          <a:bodyPr>
            <a:normAutofit fontScale="77500" lnSpcReduction="20000"/>
          </a:bodyPr>
          <a:lstStyle/>
          <a:p>
            <a:r>
              <a:rPr lang="en-GB" b="1" dirty="0">
                <a:solidFill>
                  <a:schemeClr val="accent1">
                    <a:lumMod val="50000"/>
                  </a:schemeClr>
                </a:solidFill>
              </a:rPr>
              <a:t>Professional Competence and Integrity</a:t>
            </a:r>
            <a:br>
              <a:rPr lang="en-GB" dirty="0">
                <a:solidFill>
                  <a:schemeClr val="accent1">
                    <a:lumMod val="50000"/>
                  </a:schemeClr>
                </a:solidFill>
              </a:rPr>
            </a:br>
            <a:br>
              <a:rPr lang="en-GB" dirty="0">
                <a:solidFill>
                  <a:schemeClr val="accent1">
                    <a:lumMod val="50000"/>
                  </a:schemeClr>
                </a:solidFill>
              </a:rPr>
            </a:br>
            <a:r>
              <a:rPr lang="en-GB" dirty="0">
                <a:solidFill>
                  <a:schemeClr val="accent1">
                    <a:lumMod val="50000"/>
                  </a:schemeClr>
                </a:solidFill>
              </a:rPr>
              <a:t>You shall:</a:t>
            </a:r>
            <a:br>
              <a:rPr lang="en-GB" dirty="0">
                <a:solidFill>
                  <a:schemeClr val="accent1">
                    <a:lumMod val="50000"/>
                  </a:schemeClr>
                </a:solidFill>
              </a:rPr>
            </a:br>
            <a:br>
              <a:rPr lang="en-GB" dirty="0">
                <a:solidFill>
                  <a:schemeClr val="accent1">
                    <a:lumMod val="50000"/>
                  </a:schemeClr>
                </a:solidFill>
              </a:rPr>
            </a:br>
            <a:r>
              <a:rPr lang="en-GB" dirty="0">
                <a:solidFill>
                  <a:schemeClr val="accent1">
                    <a:lumMod val="50000"/>
                  </a:schemeClr>
                </a:solidFill>
              </a:rPr>
              <a:t>a) only undertake to do work or provide a service that is within your professional competence.</a:t>
            </a:r>
            <a:br>
              <a:rPr lang="en-GB" dirty="0">
                <a:solidFill>
                  <a:schemeClr val="accent1">
                    <a:lumMod val="50000"/>
                  </a:schemeClr>
                </a:solidFill>
              </a:rPr>
            </a:br>
            <a:r>
              <a:rPr lang="en-GB" dirty="0">
                <a:solidFill>
                  <a:schemeClr val="accent1">
                    <a:lumMod val="50000"/>
                  </a:schemeClr>
                </a:solidFill>
              </a:rPr>
              <a:t>b) </a:t>
            </a:r>
            <a:r>
              <a:rPr lang="en-GB" b="1" dirty="0">
                <a:solidFill>
                  <a:schemeClr val="accent1">
                    <a:lumMod val="50000"/>
                  </a:schemeClr>
                </a:solidFill>
              </a:rPr>
              <a:t>NOT</a:t>
            </a:r>
            <a:r>
              <a:rPr lang="en-GB" dirty="0">
                <a:solidFill>
                  <a:schemeClr val="accent1">
                    <a:lumMod val="50000"/>
                  </a:schemeClr>
                </a:solidFill>
              </a:rPr>
              <a:t> claim any level of competence that you do not possess.</a:t>
            </a:r>
            <a:br>
              <a:rPr lang="en-GB" dirty="0">
                <a:solidFill>
                  <a:schemeClr val="accent1">
                    <a:lumMod val="50000"/>
                  </a:schemeClr>
                </a:solidFill>
              </a:rPr>
            </a:br>
            <a:r>
              <a:rPr lang="en-GB" dirty="0">
                <a:solidFill>
                  <a:schemeClr val="accent1">
                    <a:lumMod val="50000"/>
                  </a:schemeClr>
                </a:solidFill>
              </a:rPr>
              <a:t>c) develop your professional knowledge, skills and competence on a continuing basis, maintaining awareness of technological developments, procedures, and standards that are relevant to your field.</a:t>
            </a:r>
            <a:br>
              <a:rPr lang="en-GB" dirty="0">
                <a:solidFill>
                  <a:schemeClr val="accent1">
                    <a:lumMod val="50000"/>
                  </a:schemeClr>
                </a:solidFill>
              </a:rPr>
            </a:br>
            <a:r>
              <a:rPr lang="en-GB" dirty="0">
                <a:solidFill>
                  <a:schemeClr val="accent1">
                    <a:lumMod val="50000"/>
                  </a:schemeClr>
                </a:solidFill>
              </a:rPr>
              <a:t>d) ensure that you have the knowledge and understanding of Legislation* and that you comply with such Legislation, in carrying out your professional responsibilities.  </a:t>
            </a:r>
            <a:br>
              <a:rPr lang="en-GB" dirty="0">
                <a:solidFill>
                  <a:schemeClr val="accent1">
                    <a:lumMod val="50000"/>
                  </a:schemeClr>
                </a:solidFill>
              </a:rPr>
            </a:br>
            <a:r>
              <a:rPr lang="en-GB" dirty="0">
                <a:solidFill>
                  <a:schemeClr val="accent1">
                    <a:lumMod val="50000"/>
                  </a:schemeClr>
                </a:solidFill>
              </a:rPr>
              <a:t>e) respect and value alternative viewpoints and, seek, accept and offer honest criticisms of work.</a:t>
            </a:r>
            <a:br>
              <a:rPr lang="en-GB" dirty="0">
                <a:solidFill>
                  <a:schemeClr val="accent1">
                    <a:lumMod val="50000"/>
                  </a:schemeClr>
                </a:solidFill>
              </a:rPr>
            </a:br>
            <a:r>
              <a:rPr lang="en-GB" dirty="0">
                <a:solidFill>
                  <a:schemeClr val="accent1">
                    <a:lumMod val="50000"/>
                  </a:schemeClr>
                </a:solidFill>
              </a:rPr>
              <a:t>f) avoid injuring others, their property, reputation, or employment by false or malicious or negligent action or inaction.</a:t>
            </a:r>
            <a:br>
              <a:rPr lang="en-GB" dirty="0">
                <a:solidFill>
                  <a:schemeClr val="accent1">
                    <a:lumMod val="50000"/>
                  </a:schemeClr>
                </a:solidFill>
              </a:rPr>
            </a:br>
            <a:r>
              <a:rPr lang="en-GB" dirty="0">
                <a:solidFill>
                  <a:schemeClr val="accent1">
                    <a:lumMod val="50000"/>
                  </a:schemeClr>
                </a:solidFill>
              </a:rPr>
              <a:t>g) reject and will not make any offer of bribery or unethical inducement</a:t>
            </a:r>
          </a:p>
        </p:txBody>
      </p:sp>
      <p:sp>
        <p:nvSpPr>
          <p:cNvPr id="4" name="Slide Number Placeholder 3"/>
          <p:cNvSpPr>
            <a:spLocks noGrp="1"/>
          </p:cNvSpPr>
          <p:nvPr>
            <p:ph type="sldNum" sz="quarter" idx="12"/>
          </p:nvPr>
        </p:nvSpPr>
        <p:spPr/>
        <p:txBody>
          <a:bodyPr/>
          <a:lstStyle/>
          <a:p>
            <a:fld id="{937A490B-01A4-4665-AA6E-36B02FCC4B39}" type="slidenum">
              <a:rPr lang="en-GB" smtClean="0"/>
              <a:t>25</a:t>
            </a:fld>
            <a:endParaRPr lang="en-GB"/>
          </a:p>
        </p:txBody>
      </p:sp>
    </p:spTree>
    <p:extLst>
      <p:ext uri="{BB962C8B-B14F-4D97-AF65-F5344CB8AC3E}">
        <p14:creationId xmlns:p14="http://schemas.microsoft.com/office/powerpoint/2010/main" val="426336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p:txBody>
          <a:bodyPr>
            <a:normAutofit/>
          </a:bodyPr>
          <a:lstStyle/>
          <a:p>
            <a:r>
              <a:rPr lang="en-GB" b="1" dirty="0"/>
              <a:t>Duty to Relevant Authority</a:t>
            </a:r>
          </a:p>
          <a:p>
            <a:pPr lvl="1"/>
            <a:r>
              <a:rPr lang="en-GB" dirty="0"/>
              <a:t>Members should carry out their professional  duties with due care and diligence – this is what society has the right to demand of any professional</a:t>
            </a:r>
          </a:p>
          <a:p>
            <a:pPr lvl="1"/>
            <a:r>
              <a:rPr lang="en-GB" dirty="0"/>
              <a:t>“Relevant authority” – the person or organisation that has authority over what you are doing (your employer, your client, your university etc.)</a:t>
            </a:r>
            <a:br>
              <a:rPr lang="en-GB" dirty="0"/>
            </a:br>
            <a:endParaRPr lang="en-GB" dirty="0"/>
          </a:p>
        </p:txBody>
      </p:sp>
      <p:sp>
        <p:nvSpPr>
          <p:cNvPr id="4" name="Slide Number Placeholder 3"/>
          <p:cNvSpPr>
            <a:spLocks noGrp="1"/>
          </p:cNvSpPr>
          <p:nvPr>
            <p:ph type="sldNum" sz="quarter" idx="12"/>
          </p:nvPr>
        </p:nvSpPr>
        <p:spPr/>
        <p:txBody>
          <a:bodyPr/>
          <a:lstStyle/>
          <a:p>
            <a:fld id="{937A490B-01A4-4665-AA6E-36B02FCC4B39}" type="slidenum">
              <a:rPr lang="en-GB" smtClean="0"/>
              <a:t>26</a:t>
            </a:fld>
            <a:endParaRPr lang="en-GB"/>
          </a:p>
        </p:txBody>
      </p:sp>
    </p:spTree>
    <p:extLst>
      <p:ext uri="{BB962C8B-B14F-4D97-AF65-F5344CB8AC3E}">
        <p14:creationId xmlns:p14="http://schemas.microsoft.com/office/powerpoint/2010/main" val="1551550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75291"/>
          </a:xfrm>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a:xfrm>
            <a:off x="755576" y="1551963"/>
            <a:ext cx="8254200" cy="4467093"/>
          </a:xfrm>
        </p:spPr>
        <p:txBody>
          <a:bodyPr>
            <a:normAutofit fontScale="85000" lnSpcReduction="10000"/>
          </a:bodyPr>
          <a:lstStyle/>
          <a:p>
            <a:r>
              <a:rPr lang="en-GB" sz="2000" b="1" dirty="0">
                <a:solidFill>
                  <a:schemeClr val="accent1">
                    <a:lumMod val="50000"/>
                  </a:schemeClr>
                </a:solidFill>
              </a:rPr>
              <a:t>Duty to Relevant Authority</a:t>
            </a:r>
            <a:br>
              <a:rPr lang="en-GB" sz="2000" dirty="0">
                <a:solidFill>
                  <a:schemeClr val="accent1">
                    <a:lumMod val="50000"/>
                  </a:schemeClr>
                </a:solidFill>
              </a:rPr>
            </a:br>
            <a:br>
              <a:rPr lang="en-GB" sz="2000" dirty="0">
                <a:solidFill>
                  <a:schemeClr val="accent1">
                    <a:lumMod val="50000"/>
                  </a:schemeClr>
                </a:solidFill>
              </a:rPr>
            </a:br>
            <a:r>
              <a:rPr lang="en-GB" sz="2000" dirty="0">
                <a:solidFill>
                  <a:schemeClr val="accent1">
                    <a:lumMod val="50000"/>
                  </a:schemeClr>
                </a:solidFill>
              </a:rPr>
              <a:t>You shall</a:t>
            </a:r>
            <a:br>
              <a:rPr lang="en-GB" sz="2000" dirty="0">
                <a:solidFill>
                  <a:schemeClr val="accent1">
                    <a:lumMod val="50000"/>
                  </a:schemeClr>
                </a:solidFill>
              </a:rPr>
            </a:br>
            <a:br>
              <a:rPr lang="en-GB" sz="2000" dirty="0">
                <a:solidFill>
                  <a:schemeClr val="accent1">
                    <a:lumMod val="50000"/>
                  </a:schemeClr>
                </a:solidFill>
              </a:rPr>
            </a:br>
            <a:r>
              <a:rPr lang="en-GB" sz="2000" dirty="0">
                <a:solidFill>
                  <a:schemeClr val="accent1">
                    <a:lumMod val="50000"/>
                  </a:schemeClr>
                </a:solidFill>
              </a:rPr>
              <a:t>a) carry out your professional responsibilities with due care and diligence in accordance with the Relevant Authority’s requirements whilst exercising your professional judgement at all times.</a:t>
            </a:r>
            <a:br>
              <a:rPr lang="en-GB" sz="2000" dirty="0">
                <a:solidFill>
                  <a:schemeClr val="accent1">
                    <a:lumMod val="50000"/>
                  </a:schemeClr>
                </a:solidFill>
              </a:rPr>
            </a:br>
            <a:r>
              <a:rPr lang="en-GB" sz="2000" dirty="0">
                <a:solidFill>
                  <a:schemeClr val="accent1">
                    <a:lumMod val="50000"/>
                  </a:schemeClr>
                </a:solidFill>
              </a:rPr>
              <a:t>b) seek to avoid any situation that may give rise to a conflict of interest between you and your Relevant Authority.</a:t>
            </a:r>
            <a:br>
              <a:rPr lang="en-GB" sz="2000" dirty="0">
                <a:solidFill>
                  <a:schemeClr val="accent1">
                    <a:lumMod val="50000"/>
                  </a:schemeClr>
                </a:solidFill>
              </a:rPr>
            </a:br>
            <a:r>
              <a:rPr lang="en-GB" sz="2000" dirty="0">
                <a:solidFill>
                  <a:schemeClr val="accent1">
                    <a:lumMod val="50000"/>
                  </a:schemeClr>
                </a:solidFill>
              </a:rPr>
              <a:t>c) accept professional responsibility for your work and for the work of colleagues who are defined in a given context as working under your supervision.</a:t>
            </a:r>
            <a:br>
              <a:rPr lang="en-GB" sz="2000" dirty="0">
                <a:solidFill>
                  <a:schemeClr val="accent1">
                    <a:lumMod val="50000"/>
                  </a:schemeClr>
                </a:solidFill>
              </a:rPr>
            </a:br>
            <a:r>
              <a:rPr lang="en-GB" sz="2000" dirty="0">
                <a:solidFill>
                  <a:schemeClr val="accent1">
                    <a:lumMod val="50000"/>
                  </a:schemeClr>
                </a:solidFill>
              </a:rPr>
              <a:t>d) NOT disclose or authorise to be disclosed, or use for personal gain or to benefit a third party, confidential information except with the permission of your Relevant Authority, or as required by Legislation</a:t>
            </a:r>
            <a:br>
              <a:rPr lang="en-GB" sz="2000" dirty="0">
                <a:solidFill>
                  <a:schemeClr val="accent1">
                    <a:lumMod val="50000"/>
                  </a:schemeClr>
                </a:solidFill>
              </a:rPr>
            </a:br>
            <a:r>
              <a:rPr lang="en-GB" sz="2000" dirty="0">
                <a:solidFill>
                  <a:schemeClr val="accent1">
                    <a:lumMod val="50000"/>
                  </a:schemeClr>
                </a:solidFill>
              </a:rPr>
              <a:t>e) NOT misrepresent or withhold information on the performance of products, systems or services (unless lawfully bound by a duty of confidentiality not to disclose such information), or take advantage of the lack of relevant knowledge or inexperience of others</a:t>
            </a:r>
          </a:p>
        </p:txBody>
      </p:sp>
      <p:sp>
        <p:nvSpPr>
          <p:cNvPr id="4" name="Slide Number Placeholder 3"/>
          <p:cNvSpPr>
            <a:spLocks noGrp="1"/>
          </p:cNvSpPr>
          <p:nvPr>
            <p:ph type="sldNum" sz="quarter" idx="12"/>
          </p:nvPr>
        </p:nvSpPr>
        <p:spPr/>
        <p:txBody>
          <a:bodyPr/>
          <a:lstStyle/>
          <a:p>
            <a:fld id="{937A490B-01A4-4665-AA6E-36B02FCC4B39}" type="slidenum">
              <a:rPr lang="en-GB" smtClean="0"/>
              <a:t>27</a:t>
            </a:fld>
            <a:endParaRPr lang="en-GB"/>
          </a:p>
        </p:txBody>
      </p:sp>
    </p:spTree>
    <p:extLst>
      <p:ext uri="{BB962C8B-B14F-4D97-AF65-F5344CB8AC3E}">
        <p14:creationId xmlns:p14="http://schemas.microsoft.com/office/powerpoint/2010/main" val="368479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p:txBody>
          <a:bodyPr>
            <a:normAutofit/>
          </a:bodyPr>
          <a:lstStyle/>
          <a:p>
            <a:r>
              <a:rPr lang="en-GB" b="1" dirty="0"/>
              <a:t>Duty to the Profession</a:t>
            </a:r>
          </a:p>
          <a:p>
            <a:pPr lvl="1"/>
            <a:r>
              <a:rPr lang="en-GB" dirty="0"/>
              <a:t>The purpose of this section of the Code is to impress on members what is expected of them in order to uphold the reputation and good standing of BCS in particular, and the computing profession in general.</a:t>
            </a:r>
          </a:p>
        </p:txBody>
      </p:sp>
      <p:sp>
        <p:nvSpPr>
          <p:cNvPr id="4" name="Slide Number Placeholder 3"/>
          <p:cNvSpPr>
            <a:spLocks noGrp="1"/>
          </p:cNvSpPr>
          <p:nvPr>
            <p:ph type="sldNum" sz="quarter" idx="12"/>
          </p:nvPr>
        </p:nvSpPr>
        <p:spPr/>
        <p:txBody>
          <a:bodyPr/>
          <a:lstStyle/>
          <a:p>
            <a:fld id="{937A490B-01A4-4665-AA6E-36B02FCC4B39}" type="slidenum">
              <a:rPr lang="en-GB" smtClean="0"/>
              <a:t>28</a:t>
            </a:fld>
            <a:endParaRPr lang="en-GB"/>
          </a:p>
        </p:txBody>
      </p:sp>
    </p:spTree>
    <p:extLst>
      <p:ext uri="{BB962C8B-B14F-4D97-AF65-F5344CB8AC3E}">
        <p14:creationId xmlns:p14="http://schemas.microsoft.com/office/powerpoint/2010/main" val="4000284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192737"/>
          </a:xfrm>
        </p:spPr>
        <p:txBody>
          <a:bodyPr>
            <a:normAutofit fontScale="90000"/>
          </a:bodyPr>
          <a:lstStyle/>
          <a:p>
            <a:r>
              <a:rPr lang="en-GB" b="1" dirty="0">
                <a:solidFill>
                  <a:srgbClr val="C00000"/>
                </a:solidFill>
              </a:rPr>
              <a:t>BCS Code of Conduct</a:t>
            </a:r>
          </a:p>
        </p:txBody>
      </p:sp>
      <p:sp>
        <p:nvSpPr>
          <p:cNvPr id="3" name="Content Placeholder 2"/>
          <p:cNvSpPr>
            <a:spLocks noGrp="1"/>
          </p:cNvSpPr>
          <p:nvPr>
            <p:ph idx="1"/>
          </p:nvPr>
        </p:nvSpPr>
        <p:spPr>
          <a:xfrm>
            <a:off x="755576" y="2132856"/>
            <a:ext cx="8036086" cy="3886200"/>
          </a:xfrm>
        </p:spPr>
        <p:txBody>
          <a:bodyPr>
            <a:normAutofit fontScale="70000" lnSpcReduction="20000"/>
          </a:bodyPr>
          <a:lstStyle/>
          <a:p>
            <a:r>
              <a:rPr lang="en-GB" b="1" dirty="0">
                <a:solidFill>
                  <a:schemeClr val="accent5">
                    <a:lumMod val="75000"/>
                  </a:schemeClr>
                </a:solidFill>
              </a:rPr>
              <a:t>Duty to the Profession</a:t>
            </a:r>
            <a:br>
              <a:rPr lang="en-GB" dirty="0">
                <a:solidFill>
                  <a:schemeClr val="accent5">
                    <a:lumMod val="75000"/>
                  </a:schemeClr>
                </a:solidFill>
              </a:rPr>
            </a:br>
            <a:br>
              <a:rPr lang="en-GB" dirty="0">
                <a:solidFill>
                  <a:schemeClr val="accent5">
                    <a:lumMod val="75000"/>
                  </a:schemeClr>
                </a:solidFill>
              </a:rPr>
            </a:br>
            <a:r>
              <a:rPr lang="en-GB" dirty="0">
                <a:solidFill>
                  <a:schemeClr val="accent5">
                    <a:lumMod val="75000"/>
                  </a:schemeClr>
                </a:solidFill>
              </a:rPr>
              <a:t>You shall:</a:t>
            </a:r>
            <a:br>
              <a:rPr lang="en-GB" dirty="0">
                <a:solidFill>
                  <a:schemeClr val="accent5">
                    <a:lumMod val="75000"/>
                  </a:schemeClr>
                </a:solidFill>
              </a:rPr>
            </a:br>
            <a:br>
              <a:rPr lang="en-GB" dirty="0">
                <a:solidFill>
                  <a:schemeClr val="accent5">
                    <a:lumMod val="75000"/>
                  </a:schemeClr>
                </a:solidFill>
              </a:rPr>
            </a:br>
            <a:r>
              <a:rPr lang="en-GB" dirty="0">
                <a:solidFill>
                  <a:schemeClr val="accent5">
                    <a:lumMod val="75000"/>
                  </a:schemeClr>
                </a:solidFill>
              </a:rPr>
              <a:t>a) accept your personal duty to uphold the reputation of the profession and not take any action which could bring the profession into disrepute.</a:t>
            </a:r>
            <a:br>
              <a:rPr lang="en-GB" dirty="0">
                <a:solidFill>
                  <a:schemeClr val="accent5">
                    <a:lumMod val="75000"/>
                  </a:schemeClr>
                </a:solidFill>
              </a:rPr>
            </a:br>
            <a:r>
              <a:rPr lang="en-GB" dirty="0">
                <a:solidFill>
                  <a:schemeClr val="accent5">
                    <a:lumMod val="75000"/>
                  </a:schemeClr>
                </a:solidFill>
              </a:rPr>
              <a:t>b) seek to improve professional standards through participation in their development, use and enforcement.</a:t>
            </a:r>
            <a:br>
              <a:rPr lang="en-GB" dirty="0">
                <a:solidFill>
                  <a:schemeClr val="accent5">
                    <a:lumMod val="75000"/>
                  </a:schemeClr>
                </a:solidFill>
              </a:rPr>
            </a:br>
            <a:r>
              <a:rPr lang="en-GB" dirty="0">
                <a:solidFill>
                  <a:schemeClr val="accent5">
                    <a:lumMod val="75000"/>
                  </a:schemeClr>
                </a:solidFill>
              </a:rPr>
              <a:t>c) uphold the reputation and good standing of BCS, the Chartered Institute for IT.</a:t>
            </a:r>
            <a:br>
              <a:rPr lang="en-GB" dirty="0">
                <a:solidFill>
                  <a:schemeClr val="accent5">
                    <a:lumMod val="75000"/>
                  </a:schemeClr>
                </a:solidFill>
              </a:rPr>
            </a:br>
            <a:r>
              <a:rPr lang="en-GB" dirty="0">
                <a:solidFill>
                  <a:schemeClr val="accent5">
                    <a:lumMod val="75000"/>
                  </a:schemeClr>
                </a:solidFill>
              </a:rPr>
              <a:t>d) act with integrity and respect in your professional relationships with all members of BCS and with members of other professions with whom you work in a professional capacity.</a:t>
            </a:r>
            <a:br>
              <a:rPr lang="en-GB" dirty="0">
                <a:solidFill>
                  <a:schemeClr val="accent5">
                    <a:lumMod val="75000"/>
                  </a:schemeClr>
                </a:solidFill>
              </a:rPr>
            </a:br>
            <a:r>
              <a:rPr lang="en-GB" dirty="0">
                <a:solidFill>
                  <a:schemeClr val="accent5">
                    <a:lumMod val="75000"/>
                  </a:schemeClr>
                </a:solidFill>
              </a:rPr>
              <a:t>e) notify BCS if convicted of a criminal offence or upon becoming bankrupt or disqualified as a Company Director and in each case give details of the relevant jurisdiction.</a:t>
            </a:r>
            <a:br>
              <a:rPr lang="en-GB" dirty="0">
                <a:solidFill>
                  <a:schemeClr val="accent5">
                    <a:lumMod val="75000"/>
                  </a:schemeClr>
                </a:solidFill>
              </a:rPr>
            </a:br>
            <a:r>
              <a:rPr lang="en-GB" dirty="0">
                <a:solidFill>
                  <a:schemeClr val="accent5">
                    <a:lumMod val="75000"/>
                  </a:schemeClr>
                </a:solidFill>
              </a:rPr>
              <a:t>f) encourage and support fellow members in their professional development</a:t>
            </a:r>
          </a:p>
        </p:txBody>
      </p:sp>
      <p:sp>
        <p:nvSpPr>
          <p:cNvPr id="4" name="Slide Number Placeholder 3"/>
          <p:cNvSpPr>
            <a:spLocks noGrp="1"/>
          </p:cNvSpPr>
          <p:nvPr>
            <p:ph type="sldNum" sz="quarter" idx="12"/>
          </p:nvPr>
        </p:nvSpPr>
        <p:spPr/>
        <p:txBody>
          <a:bodyPr/>
          <a:lstStyle/>
          <a:p>
            <a:fld id="{937A490B-01A4-4665-AA6E-36B02FCC4B39}" type="slidenum">
              <a:rPr lang="en-GB" smtClean="0"/>
              <a:t>29</a:t>
            </a:fld>
            <a:endParaRPr lang="en-GB"/>
          </a:p>
        </p:txBody>
      </p:sp>
    </p:spTree>
    <p:extLst>
      <p:ext uri="{BB962C8B-B14F-4D97-AF65-F5344CB8AC3E}">
        <p14:creationId xmlns:p14="http://schemas.microsoft.com/office/powerpoint/2010/main" val="237799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Ethical Dilemma:</a:t>
            </a:r>
            <a:br>
              <a:rPr lang="en-GB" b="1" dirty="0">
                <a:solidFill>
                  <a:srgbClr val="C00000"/>
                </a:solidFill>
              </a:rPr>
            </a:br>
            <a:r>
              <a:rPr lang="en-GB" b="1" dirty="0">
                <a:solidFill>
                  <a:srgbClr val="C00000"/>
                </a:solidFill>
              </a:rPr>
              <a:t>What Would You Do?</a:t>
            </a:r>
          </a:p>
        </p:txBody>
      </p:sp>
      <p:sp>
        <p:nvSpPr>
          <p:cNvPr id="3" name="Content Placeholder 2"/>
          <p:cNvSpPr>
            <a:spLocks noGrp="1"/>
          </p:cNvSpPr>
          <p:nvPr>
            <p:ph idx="1"/>
          </p:nvPr>
        </p:nvSpPr>
        <p:spPr/>
        <p:txBody>
          <a:bodyPr>
            <a:normAutofit fontScale="85000" lnSpcReduction="10000"/>
          </a:bodyPr>
          <a:lstStyle/>
          <a:p>
            <a:r>
              <a:rPr lang="en-GB" dirty="0"/>
              <a:t>You are negotiating a contract with a potentially very large customer. A representative of the customer has hinted that you would almost certainly get the customer’s business if you gave him and his wife an all expenses paid cruise to the Caribbean.</a:t>
            </a:r>
          </a:p>
          <a:p>
            <a:r>
              <a:rPr lang="en-GB" dirty="0"/>
              <a:t>You know the representative’s employer wouldn’t approve of such a payoff</a:t>
            </a:r>
          </a:p>
          <a:p>
            <a:r>
              <a:rPr lang="en-GB" dirty="0"/>
              <a:t>Your own current job is dependant upon you getting this contract</a:t>
            </a:r>
          </a:p>
          <a:p>
            <a:r>
              <a:rPr lang="en-GB" dirty="0"/>
              <a:t>What would you do?</a:t>
            </a:r>
          </a:p>
          <a:p>
            <a:pPr marL="971550" lvl="1" indent="-514350">
              <a:buFont typeface="+mj-lt"/>
              <a:buAutoNum type="alphaUcPeriod"/>
            </a:pPr>
            <a:r>
              <a:rPr lang="en-GB" dirty="0"/>
              <a:t>Take the bribe</a:t>
            </a:r>
          </a:p>
          <a:p>
            <a:pPr marL="971550" lvl="1" indent="-514350">
              <a:buFont typeface="+mj-lt"/>
              <a:buAutoNum type="alphaUcPeriod"/>
            </a:pPr>
            <a:r>
              <a:rPr lang="en-GB" dirty="0"/>
              <a:t>Report it to your employer</a:t>
            </a:r>
          </a:p>
          <a:p>
            <a:pPr marL="971550" lvl="1" indent="-514350">
              <a:buFont typeface="+mj-lt"/>
              <a:buAutoNum type="alphaUcPeriod"/>
            </a:pPr>
            <a:r>
              <a:rPr lang="en-GB" dirty="0"/>
              <a:t>Report it to the employer of the representative</a:t>
            </a:r>
          </a:p>
        </p:txBody>
      </p:sp>
      <p:sp>
        <p:nvSpPr>
          <p:cNvPr id="4" name="Slide Number Placeholder 3"/>
          <p:cNvSpPr>
            <a:spLocks noGrp="1"/>
          </p:cNvSpPr>
          <p:nvPr>
            <p:ph type="sldNum" sz="quarter" idx="12"/>
          </p:nvPr>
        </p:nvSpPr>
        <p:spPr/>
        <p:txBody>
          <a:bodyPr/>
          <a:lstStyle/>
          <a:p>
            <a:fld id="{937A490B-01A4-4665-AA6E-36B02FCC4B39}" type="slidenum">
              <a:rPr lang="en-GB" smtClean="0"/>
              <a:t>3</a:t>
            </a:fld>
            <a:endParaRPr lang="en-GB"/>
          </a:p>
        </p:txBody>
      </p:sp>
    </p:spTree>
    <p:extLst>
      <p:ext uri="{BB962C8B-B14F-4D97-AF65-F5344CB8AC3E}">
        <p14:creationId xmlns:p14="http://schemas.microsoft.com/office/powerpoint/2010/main" val="15468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C00000"/>
                </a:solidFill>
              </a:rPr>
              <a:t>Ethical Dilemma – What Would You Do?</a:t>
            </a:r>
          </a:p>
        </p:txBody>
      </p:sp>
      <p:sp>
        <p:nvSpPr>
          <p:cNvPr id="3" name="Content Placeholder 2"/>
          <p:cNvSpPr>
            <a:spLocks noGrp="1"/>
          </p:cNvSpPr>
          <p:nvPr>
            <p:ph idx="1"/>
          </p:nvPr>
        </p:nvSpPr>
        <p:spPr/>
        <p:txBody>
          <a:bodyPr>
            <a:normAutofit fontScale="92500"/>
          </a:bodyPr>
          <a:lstStyle/>
          <a:p>
            <a:r>
              <a:rPr lang="en-US" dirty="0"/>
              <a:t>XYZ Corporation plans to monitor secretly the Web pages visited by its employees, using a data mining program to analyze the access records. Christine, an engineer at XYZ, recommends that XYZ purchase a data mining program from Robin, an independent contractor, without mentioning that Robin is her brother. Robin had developed this program while previously employed at UVW Corporation, without the awareness of anyone at UVW.</a:t>
            </a:r>
          </a:p>
          <a:p>
            <a:r>
              <a:rPr lang="en-US" dirty="0"/>
              <a:t>With reference to the BCS Code of Conduct, comment on this scenario.</a:t>
            </a:r>
            <a:endParaRPr lang="en-GB" dirty="0"/>
          </a:p>
        </p:txBody>
      </p:sp>
      <p:sp>
        <p:nvSpPr>
          <p:cNvPr id="4" name="Slide Number Placeholder 3"/>
          <p:cNvSpPr>
            <a:spLocks noGrp="1"/>
          </p:cNvSpPr>
          <p:nvPr>
            <p:ph type="sldNum" sz="quarter" idx="12"/>
          </p:nvPr>
        </p:nvSpPr>
        <p:spPr/>
        <p:txBody>
          <a:bodyPr/>
          <a:lstStyle/>
          <a:p>
            <a:fld id="{937A490B-01A4-4665-AA6E-36B02FCC4B39}" type="slidenum">
              <a:rPr lang="en-GB" smtClean="0"/>
              <a:t>30</a:t>
            </a:fld>
            <a:endParaRPr lang="en-GB"/>
          </a:p>
        </p:txBody>
      </p:sp>
    </p:spTree>
    <p:extLst>
      <p:ext uri="{BB962C8B-B14F-4D97-AF65-F5344CB8AC3E}">
        <p14:creationId xmlns:p14="http://schemas.microsoft.com/office/powerpoint/2010/main" val="167591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83773D-0A11-474D-ACC4-22C21A9524C2}"/>
              </a:ext>
            </a:extLst>
          </p:cNvPr>
          <p:cNvSpPr>
            <a:spLocks noGrp="1"/>
          </p:cNvSpPr>
          <p:nvPr>
            <p:ph type="sldNum" sz="quarter" idx="12"/>
          </p:nvPr>
        </p:nvSpPr>
        <p:spPr>
          <a:xfrm>
            <a:off x="8382000" y="6492875"/>
            <a:ext cx="762000" cy="365125"/>
          </a:xfrm>
        </p:spPr>
        <p:txBody>
          <a:bodyPr/>
          <a:lstStyle/>
          <a:p>
            <a:fld id="{937A490B-01A4-4665-AA6E-36B02FCC4B39}" type="slidenum">
              <a:rPr lang="en-GB" sz="1000" smtClean="0"/>
              <a:t>31</a:t>
            </a:fld>
            <a:endParaRPr lang="en-GB" sz="1000" dirty="0"/>
          </a:p>
        </p:txBody>
      </p:sp>
      <p:sp>
        <p:nvSpPr>
          <p:cNvPr id="3" name="object 2">
            <a:extLst>
              <a:ext uri="{FF2B5EF4-FFF2-40B4-BE49-F238E27FC236}">
                <a16:creationId xmlns:a16="http://schemas.microsoft.com/office/drawing/2014/main" id="{DCF36452-425E-46DC-9CBF-B446213403A3}"/>
              </a:ext>
            </a:extLst>
          </p:cNvPr>
          <p:cNvSpPr txBox="1">
            <a:spLocks/>
          </p:cNvSpPr>
          <p:nvPr/>
        </p:nvSpPr>
        <p:spPr>
          <a:xfrm>
            <a:off x="628650" y="631825"/>
            <a:ext cx="7886700" cy="13255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nSpc>
                <a:spcPct val="90000"/>
              </a:lnSpc>
            </a:pPr>
            <a:r>
              <a:rPr lang="en-US" sz="4400" u="sng" dirty="0">
                <a:solidFill>
                  <a:srgbClr val="C00000"/>
                </a:solidFill>
                <a:uFill>
                  <a:solidFill>
                    <a:srgbClr val="000000"/>
                  </a:solidFill>
                </a:uFill>
              </a:rPr>
              <a:t>Ethics at the</a:t>
            </a:r>
            <a:r>
              <a:rPr lang="en-US" sz="4400" u="sng" spc="-70" dirty="0">
                <a:solidFill>
                  <a:srgbClr val="C00000"/>
                </a:solidFill>
                <a:uFill>
                  <a:solidFill>
                    <a:srgbClr val="000000"/>
                  </a:solidFill>
                </a:uFill>
              </a:rPr>
              <a:t> </a:t>
            </a:r>
            <a:r>
              <a:rPr lang="en-US" sz="4400" u="sng" dirty="0">
                <a:solidFill>
                  <a:srgbClr val="C00000"/>
                </a:solidFill>
                <a:uFill>
                  <a:solidFill>
                    <a:srgbClr val="000000"/>
                  </a:solidFill>
                </a:uFill>
              </a:rPr>
              <a:t>University</a:t>
            </a:r>
            <a:endParaRPr lang="en-US" sz="4400" u="sng" dirty="0">
              <a:solidFill>
                <a:srgbClr val="C00000"/>
              </a:solidFill>
            </a:endParaRPr>
          </a:p>
        </p:txBody>
      </p:sp>
      <p:sp>
        <p:nvSpPr>
          <p:cNvPr id="4" name="object 3">
            <a:extLst>
              <a:ext uri="{FF2B5EF4-FFF2-40B4-BE49-F238E27FC236}">
                <a16:creationId xmlns:a16="http://schemas.microsoft.com/office/drawing/2014/main" id="{D2E50212-5CB1-4BEF-8C5D-BFFF0B461307}"/>
              </a:ext>
            </a:extLst>
          </p:cNvPr>
          <p:cNvSpPr txBox="1"/>
          <p:nvPr/>
        </p:nvSpPr>
        <p:spPr>
          <a:xfrm>
            <a:off x="628650" y="2057400"/>
            <a:ext cx="7886700" cy="3871762"/>
          </a:xfrm>
          <a:prstGeom prst="rect">
            <a:avLst/>
          </a:prstGeom>
        </p:spPr>
        <p:txBody>
          <a:bodyPr vert="horz" lIns="91440" tIns="45720" rIns="91440" bIns="45720" rtlCol="0">
            <a:normAutofit/>
          </a:bodyPr>
          <a:lstStyle/>
          <a:p>
            <a:pPr marL="241300" indent="-228600">
              <a:lnSpc>
                <a:spcPct val="90000"/>
              </a:lnSpc>
              <a:spcBef>
                <a:spcPts val="95"/>
              </a:spcBef>
              <a:buClr>
                <a:srgbClr val="000000"/>
              </a:buClr>
              <a:buSzPct val="73684"/>
              <a:buFont typeface="Arial" panose="020B0604020202020204" pitchFamily="34" charset="0"/>
              <a:buChar char="•"/>
              <a:tabLst>
                <a:tab pos="240665" algn="l"/>
                <a:tab pos="241300" algn="l"/>
              </a:tabLst>
            </a:pPr>
            <a:r>
              <a:rPr lang="en-US" sz="1500" u="sng" kern="1200" spc="-10" dirty="0">
                <a:solidFill>
                  <a:schemeClr val="tx1"/>
                </a:solidFill>
                <a:uFill>
                  <a:solidFill>
                    <a:srgbClr val="009999"/>
                  </a:solidFill>
                </a:uFill>
                <a:latin typeface="+mn-lt"/>
                <a:ea typeface="+mn-ea"/>
                <a:cs typeface="+mn-cs"/>
              </a:rPr>
              <a:t>Research </a:t>
            </a:r>
            <a:r>
              <a:rPr lang="en-US" sz="1500" u="sng" kern="1200" spc="-5" dirty="0">
                <a:solidFill>
                  <a:schemeClr val="tx1"/>
                </a:solidFill>
                <a:uFill>
                  <a:solidFill>
                    <a:srgbClr val="009999"/>
                  </a:solidFill>
                </a:uFill>
                <a:latin typeface="+mn-lt"/>
                <a:ea typeface="+mn-ea"/>
                <a:cs typeface="+mn-cs"/>
              </a:rPr>
              <a:t>at the University of </a:t>
            </a:r>
            <a:r>
              <a:rPr lang="en-US" sz="1500" u="sng" kern="1200" spc="-25" dirty="0">
                <a:solidFill>
                  <a:schemeClr val="tx1"/>
                </a:solidFill>
                <a:uFill>
                  <a:solidFill>
                    <a:srgbClr val="009999"/>
                  </a:solidFill>
                </a:uFill>
                <a:latin typeface="+mn-lt"/>
                <a:ea typeface="+mn-ea"/>
                <a:cs typeface="+mn-cs"/>
              </a:rPr>
              <a:t>South </a:t>
            </a:r>
            <a:r>
              <a:rPr lang="en-US" sz="1500" u="sng" kern="1200" spc="-40" dirty="0">
                <a:solidFill>
                  <a:schemeClr val="tx1"/>
                </a:solidFill>
                <a:uFill>
                  <a:solidFill>
                    <a:srgbClr val="009999"/>
                  </a:solidFill>
                </a:uFill>
                <a:latin typeface="+mn-lt"/>
                <a:ea typeface="+mn-ea"/>
                <a:cs typeface="+mn-cs"/>
              </a:rPr>
              <a:t>Wales</a:t>
            </a:r>
            <a:r>
              <a:rPr lang="en-US" sz="1500" kern="1200" spc="20" dirty="0">
                <a:solidFill>
                  <a:schemeClr val="tx1"/>
                </a:solidFill>
                <a:latin typeface="+mn-lt"/>
                <a:ea typeface="+mn-ea"/>
                <a:cs typeface="+mn-cs"/>
              </a:rPr>
              <a:t> </a:t>
            </a:r>
            <a:endParaRPr lang="en-US" sz="1500" kern="1200" dirty="0">
              <a:solidFill>
                <a:schemeClr val="tx1"/>
              </a:solidFill>
              <a:latin typeface="+mn-lt"/>
              <a:ea typeface="+mn-ea"/>
              <a:cs typeface="+mn-cs"/>
            </a:endParaRPr>
          </a:p>
          <a:p>
            <a:pPr marL="12700" indent="-228600">
              <a:lnSpc>
                <a:spcPct val="90000"/>
              </a:lnSpc>
              <a:buFont typeface="Arial" panose="020B0604020202020204" pitchFamily="34" charset="0"/>
              <a:buChar char="•"/>
            </a:pPr>
            <a:r>
              <a:rPr lang="en-US" sz="1500" b="1" kern="1200" spc="5" dirty="0">
                <a:solidFill>
                  <a:schemeClr val="tx1"/>
                </a:solidFill>
                <a:latin typeface="+mn-lt"/>
                <a:ea typeface="+mn-ea"/>
                <a:cs typeface="+mn-cs"/>
              </a:rPr>
              <a:t>Ethical Principles </a:t>
            </a:r>
            <a:r>
              <a:rPr lang="en-US" sz="1500" b="1" kern="1200" spc="10" dirty="0">
                <a:solidFill>
                  <a:schemeClr val="tx1"/>
                </a:solidFill>
                <a:latin typeface="+mn-lt"/>
                <a:ea typeface="+mn-ea"/>
                <a:cs typeface="+mn-cs"/>
              </a:rPr>
              <a:t>and </a:t>
            </a:r>
            <a:r>
              <a:rPr lang="en-US" sz="1500" b="1" kern="1200" spc="5" dirty="0">
                <a:solidFill>
                  <a:schemeClr val="tx1"/>
                </a:solidFill>
                <a:latin typeface="+mn-lt"/>
                <a:ea typeface="+mn-ea"/>
                <a:cs typeface="+mn-cs"/>
              </a:rPr>
              <a:t>Guidelines for</a:t>
            </a:r>
            <a:r>
              <a:rPr lang="en-US" sz="1500" b="1" kern="1200" spc="-30" dirty="0">
                <a:solidFill>
                  <a:schemeClr val="tx1"/>
                </a:solidFill>
                <a:latin typeface="+mn-lt"/>
                <a:ea typeface="+mn-ea"/>
                <a:cs typeface="+mn-cs"/>
              </a:rPr>
              <a:t> </a:t>
            </a:r>
            <a:r>
              <a:rPr lang="en-US" sz="1500" b="1" kern="1200" spc="5" dirty="0">
                <a:solidFill>
                  <a:schemeClr val="tx1"/>
                </a:solidFill>
                <a:latin typeface="+mn-lt"/>
                <a:ea typeface="+mn-ea"/>
                <a:cs typeface="+mn-cs"/>
              </a:rPr>
              <a:t>Research</a:t>
            </a:r>
            <a:endParaRPr lang="en-US" sz="1500" kern="1200" dirty="0">
              <a:solidFill>
                <a:schemeClr val="tx1"/>
              </a:solidFill>
              <a:latin typeface="+mn-lt"/>
              <a:ea typeface="+mn-ea"/>
              <a:cs typeface="+mn-cs"/>
            </a:endParaRPr>
          </a:p>
          <a:p>
            <a:pPr marL="330200" marR="22860" indent="-228600">
              <a:lnSpc>
                <a:spcPct val="90000"/>
              </a:lnSpc>
              <a:buFont typeface="Arial" panose="020B0604020202020204" pitchFamily="34" charset="0"/>
              <a:buChar char="•"/>
            </a:pPr>
            <a:r>
              <a:rPr lang="en-US" sz="1500" kern="1200" spc="5" dirty="0">
                <a:solidFill>
                  <a:schemeClr val="tx1"/>
                </a:solidFill>
                <a:latin typeface="+mn-lt"/>
                <a:ea typeface="+mn-ea"/>
                <a:cs typeface="+mn-cs"/>
              </a:rPr>
              <a:t>The University has set </a:t>
            </a:r>
            <a:r>
              <a:rPr lang="en-US" sz="1500" kern="1200" spc="10" dirty="0">
                <a:solidFill>
                  <a:schemeClr val="tx1"/>
                </a:solidFill>
                <a:latin typeface="+mn-lt"/>
                <a:ea typeface="+mn-ea"/>
                <a:cs typeface="+mn-cs"/>
              </a:rPr>
              <a:t>up </a:t>
            </a:r>
            <a:r>
              <a:rPr lang="en-US" sz="1500" kern="1200" spc="5" dirty="0">
                <a:solidFill>
                  <a:schemeClr val="tx1"/>
                </a:solidFill>
                <a:latin typeface="+mn-lt"/>
                <a:ea typeface="+mn-ea"/>
                <a:cs typeface="+mn-cs"/>
              </a:rPr>
              <a:t>a </a:t>
            </a:r>
            <a:r>
              <a:rPr lang="en-US" sz="1500" kern="1200" spc="10" dirty="0">
                <a:solidFill>
                  <a:schemeClr val="tx1"/>
                </a:solidFill>
                <a:latin typeface="+mn-lt"/>
                <a:ea typeface="+mn-ea"/>
                <a:cs typeface="+mn-cs"/>
              </a:rPr>
              <a:t>two </a:t>
            </a:r>
            <a:r>
              <a:rPr lang="en-US" sz="1500" kern="1200" spc="5" dirty="0">
                <a:solidFill>
                  <a:schemeClr val="tx1"/>
                </a:solidFill>
                <a:latin typeface="+mn-lt"/>
                <a:ea typeface="+mn-ea"/>
                <a:cs typeface="+mn-cs"/>
              </a:rPr>
              <a:t>tier structure for ethical issues with responsibility shared between  the University Ethics </a:t>
            </a:r>
            <a:r>
              <a:rPr lang="en-US" sz="1500" kern="1200" spc="10" dirty="0">
                <a:solidFill>
                  <a:schemeClr val="tx1"/>
                </a:solidFill>
                <a:latin typeface="+mn-lt"/>
                <a:ea typeface="+mn-ea"/>
                <a:cs typeface="+mn-cs"/>
              </a:rPr>
              <a:t>Sub Group (UESG) </a:t>
            </a:r>
            <a:r>
              <a:rPr lang="en-US" sz="1500" kern="1200" spc="5" dirty="0">
                <a:solidFill>
                  <a:schemeClr val="tx1"/>
                </a:solidFill>
                <a:latin typeface="+mn-lt"/>
                <a:ea typeface="+mn-ea"/>
                <a:cs typeface="+mn-cs"/>
              </a:rPr>
              <a:t>- a committee of Quality Assurance Committee - and a  Faculty Research </a:t>
            </a:r>
            <a:r>
              <a:rPr lang="en-US" sz="1500" kern="1200" spc="10" dirty="0" err="1">
                <a:solidFill>
                  <a:schemeClr val="tx1"/>
                </a:solidFill>
                <a:latin typeface="+mn-lt"/>
                <a:ea typeface="+mn-ea"/>
                <a:cs typeface="+mn-cs"/>
              </a:rPr>
              <a:t>Programmes</a:t>
            </a:r>
            <a:r>
              <a:rPr lang="en-US" sz="1500" kern="1200" spc="10" dirty="0">
                <a:solidFill>
                  <a:schemeClr val="tx1"/>
                </a:solidFill>
                <a:latin typeface="+mn-lt"/>
                <a:ea typeface="+mn-ea"/>
                <a:cs typeface="+mn-cs"/>
              </a:rPr>
              <a:t> </a:t>
            </a:r>
            <a:r>
              <a:rPr lang="en-US" sz="1500" kern="1200" spc="5" dirty="0">
                <a:solidFill>
                  <a:schemeClr val="tx1"/>
                </a:solidFill>
                <a:latin typeface="+mn-lt"/>
                <a:ea typeface="+mn-ea"/>
                <a:cs typeface="+mn-cs"/>
              </a:rPr>
              <a:t>Committee </a:t>
            </a:r>
            <a:r>
              <a:rPr lang="en-US" sz="1500" kern="1200" spc="10" dirty="0">
                <a:solidFill>
                  <a:schemeClr val="tx1"/>
                </a:solidFill>
                <a:latin typeface="+mn-lt"/>
                <a:ea typeface="+mn-ea"/>
                <a:cs typeface="+mn-cs"/>
              </a:rPr>
              <a:t>(FRPC) </a:t>
            </a:r>
            <a:r>
              <a:rPr lang="en-US" sz="1500" kern="1200" spc="5" dirty="0">
                <a:solidFill>
                  <a:schemeClr val="tx1"/>
                </a:solidFill>
                <a:latin typeface="+mn-lt"/>
                <a:ea typeface="+mn-ea"/>
                <a:cs typeface="+mn-cs"/>
              </a:rPr>
              <a:t>which will consider all research</a:t>
            </a:r>
            <a:r>
              <a:rPr lang="en-US" sz="1500" kern="1200" spc="50" dirty="0">
                <a:solidFill>
                  <a:schemeClr val="tx1"/>
                </a:solidFill>
                <a:latin typeface="+mn-lt"/>
                <a:ea typeface="+mn-ea"/>
                <a:cs typeface="+mn-cs"/>
              </a:rPr>
              <a:t> </a:t>
            </a:r>
            <a:r>
              <a:rPr lang="en-US" sz="1500" kern="1200" spc="5" dirty="0">
                <a:solidFill>
                  <a:schemeClr val="tx1"/>
                </a:solidFill>
                <a:latin typeface="+mn-lt"/>
                <a:ea typeface="+mn-ea"/>
                <a:cs typeface="+mn-cs"/>
              </a:rPr>
              <a:t>proposals.</a:t>
            </a:r>
            <a:endParaRPr lang="en-US" sz="1500" kern="1200" dirty="0">
              <a:solidFill>
                <a:schemeClr val="tx1"/>
              </a:solidFill>
              <a:latin typeface="+mn-lt"/>
              <a:ea typeface="+mn-ea"/>
              <a:cs typeface="+mn-cs"/>
            </a:endParaRPr>
          </a:p>
          <a:p>
            <a:pPr marL="330200" marR="5080" indent="-228600">
              <a:lnSpc>
                <a:spcPct val="90000"/>
              </a:lnSpc>
              <a:spcBef>
                <a:spcPts val="400"/>
              </a:spcBef>
              <a:buFont typeface="Arial" panose="020B0604020202020204" pitchFamily="34" charset="0"/>
              <a:buChar char="•"/>
            </a:pPr>
            <a:r>
              <a:rPr lang="en-US" sz="1500" kern="1200" spc="5" dirty="0">
                <a:solidFill>
                  <a:schemeClr val="tx1"/>
                </a:solidFill>
                <a:latin typeface="+mn-lt"/>
                <a:ea typeface="+mn-ea"/>
                <a:cs typeface="+mn-cs"/>
              </a:rPr>
              <a:t>Further information is available </a:t>
            </a:r>
            <a:r>
              <a:rPr lang="en-US" sz="1500" kern="1200" spc="10" dirty="0">
                <a:solidFill>
                  <a:schemeClr val="tx1"/>
                </a:solidFill>
                <a:latin typeface="+mn-lt"/>
                <a:ea typeface="+mn-ea"/>
                <a:cs typeface="+mn-cs"/>
              </a:rPr>
              <a:t>from </a:t>
            </a:r>
            <a:r>
              <a:rPr lang="en-US" sz="1500" kern="1200" spc="5" dirty="0">
                <a:solidFill>
                  <a:schemeClr val="tx1"/>
                </a:solidFill>
                <a:latin typeface="+mn-lt"/>
                <a:ea typeface="+mn-ea"/>
                <a:cs typeface="+mn-cs"/>
              </a:rPr>
              <a:t>the Research </a:t>
            </a:r>
            <a:r>
              <a:rPr lang="en-US" sz="1500" kern="1200" dirty="0">
                <a:solidFill>
                  <a:schemeClr val="tx1"/>
                </a:solidFill>
                <a:latin typeface="+mn-lt"/>
                <a:ea typeface="+mn-ea"/>
                <a:cs typeface="+mn-cs"/>
              </a:rPr>
              <a:t>Office: </a:t>
            </a:r>
            <a:r>
              <a:rPr lang="en-US" sz="1500" kern="1200" dirty="0">
                <a:solidFill>
                  <a:schemeClr val="tx1"/>
                </a:solidFill>
                <a:latin typeface="+mn-lt"/>
                <a:ea typeface="+mn-ea"/>
                <a:cs typeface="+mn-cs"/>
                <a:hlinkClick r:id="rId2"/>
              </a:rPr>
              <a:t>here</a:t>
            </a:r>
            <a:endParaRPr lang="en-US" sz="1500" kern="1200" dirty="0">
              <a:solidFill>
                <a:schemeClr val="tx1"/>
              </a:solidFill>
              <a:latin typeface="+mn-lt"/>
              <a:ea typeface="+mn-ea"/>
              <a:cs typeface="+mn-cs"/>
            </a:endParaRPr>
          </a:p>
          <a:p>
            <a:pPr marL="330200" marR="5080" indent="-228600">
              <a:lnSpc>
                <a:spcPct val="90000"/>
              </a:lnSpc>
              <a:spcBef>
                <a:spcPts val="400"/>
              </a:spcBef>
              <a:buFont typeface="Arial" panose="020B0604020202020204" pitchFamily="34" charset="0"/>
              <a:buChar char="•"/>
            </a:pPr>
            <a:endParaRPr lang="en-US" sz="1500" kern="1200" dirty="0">
              <a:solidFill>
                <a:schemeClr val="tx1"/>
              </a:solidFill>
              <a:latin typeface="+mn-lt"/>
              <a:ea typeface="+mn-ea"/>
              <a:cs typeface="+mn-cs"/>
            </a:endParaRPr>
          </a:p>
          <a:p>
            <a:pPr marL="334010" indent="-228600">
              <a:lnSpc>
                <a:spcPct val="90000"/>
              </a:lnSpc>
              <a:buFont typeface="Arial" panose="020B0604020202020204" pitchFamily="34" charset="0"/>
              <a:buChar char="•"/>
            </a:pPr>
            <a:r>
              <a:rPr lang="en-US" sz="1500" b="1" kern="1200" spc="5" dirty="0">
                <a:solidFill>
                  <a:schemeClr val="tx1"/>
                </a:solidFill>
                <a:latin typeface="+mn-lt"/>
                <a:ea typeface="+mn-ea"/>
                <a:cs typeface="+mn-cs"/>
              </a:rPr>
              <a:t>General Ethical</a:t>
            </a:r>
            <a:r>
              <a:rPr lang="en-US" sz="1500" b="1" kern="1200" dirty="0">
                <a:solidFill>
                  <a:schemeClr val="tx1"/>
                </a:solidFill>
                <a:latin typeface="+mn-lt"/>
                <a:ea typeface="+mn-ea"/>
                <a:cs typeface="+mn-cs"/>
              </a:rPr>
              <a:t> </a:t>
            </a:r>
            <a:r>
              <a:rPr lang="en-US" sz="1500" b="1" kern="1200" spc="5" dirty="0">
                <a:solidFill>
                  <a:schemeClr val="tx1"/>
                </a:solidFill>
                <a:latin typeface="+mn-lt"/>
                <a:ea typeface="+mn-ea"/>
                <a:cs typeface="+mn-cs"/>
              </a:rPr>
              <a:t>Concerns</a:t>
            </a:r>
            <a:endParaRPr lang="en-US" sz="1500" kern="1200" dirty="0">
              <a:solidFill>
                <a:schemeClr val="tx1"/>
              </a:solidFill>
              <a:latin typeface="+mn-lt"/>
              <a:ea typeface="+mn-ea"/>
              <a:cs typeface="+mn-cs"/>
            </a:endParaRPr>
          </a:p>
          <a:p>
            <a:pPr marL="330200" indent="-228600">
              <a:lnSpc>
                <a:spcPct val="90000"/>
              </a:lnSpc>
              <a:spcBef>
                <a:spcPts val="20"/>
              </a:spcBef>
              <a:buFont typeface="Arial" panose="020B0604020202020204" pitchFamily="34" charset="0"/>
              <a:buChar char="•"/>
            </a:pPr>
            <a:r>
              <a:rPr lang="en-US" sz="1500" kern="1200" spc="5" dirty="0">
                <a:solidFill>
                  <a:schemeClr val="tx1"/>
                </a:solidFill>
                <a:latin typeface="+mn-lt"/>
                <a:ea typeface="+mn-ea"/>
                <a:cs typeface="+mn-cs"/>
              </a:rPr>
              <a:t>Ethics is a complex subject, but in professional contexts its four central concerns</a:t>
            </a:r>
            <a:r>
              <a:rPr lang="en-US" sz="1500" kern="1200" spc="30" dirty="0">
                <a:solidFill>
                  <a:schemeClr val="tx1"/>
                </a:solidFill>
                <a:latin typeface="+mn-lt"/>
                <a:ea typeface="+mn-ea"/>
                <a:cs typeface="+mn-cs"/>
              </a:rPr>
              <a:t> </a:t>
            </a:r>
            <a:r>
              <a:rPr lang="en-US" sz="1500" kern="1200" spc="5" dirty="0">
                <a:solidFill>
                  <a:schemeClr val="tx1"/>
                </a:solidFill>
                <a:latin typeface="+mn-lt"/>
                <a:ea typeface="+mn-ea"/>
                <a:cs typeface="+mn-cs"/>
              </a:rPr>
              <a:t>are:</a:t>
            </a:r>
          </a:p>
          <a:p>
            <a:pPr marL="927100" lvl="2" indent="-228600">
              <a:lnSpc>
                <a:spcPct val="90000"/>
              </a:lnSpc>
              <a:spcBef>
                <a:spcPts val="120"/>
              </a:spcBef>
              <a:buFont typeface="Arial" panose="020B0604020202020204" pitchFamily="34" charset="0"/>
              <a:buChar char="•"/>
            </a:pPr>
            <a:r>
              <a:rPr lang="en-US" sz="1500" kern="1200" spc="5" dirty="0">
                <a:solidFill>
                  <a:schemeClr val="tx1"/>
                </a:solidFill>
                <a:latin typeface="+mn-lt"/>
                <a:ea typeface="+mn-ea"/>
                <a:cs typeface="+mn-cs"/>
              </a:rPr>
              <a:t>to treat people</a:t>
            </a:r>
            <a:r>
              <a:rPr lang="en-US" sz="1500" kern="1200" dirty="0">
                <a:solidFill>
                  <a:schemeClr val="tx1"/>
                </a:solidFill>
                <a:latin typeface="+mn-lt"/>
                <a:ea typeface="+mn-ea"/>
                <a:cs typeface="+mn-cs"/>
              </a:rPr>
              <a:t> </a:t>
            </a:r>
            <a:r>
              <a:rPr lang="en-US" sz="1500" b="1" u="heavy" kern="1200" spc="5" dirty="0">
                <a:solidFill>
                  <a:schemeClr val="tx1"/>
                </a:solidFill>
                <a:uFill>
                  <a:solidFill>
                    <a:srgbClr val="000000"/>
                  </a:solidFill>
                </a:uFill>
                <a:latin typeface="+mn-lt"/>
                <a:ea typeface="+mn-ea"/>
                <a:cs typeface="+mn-cs"/>
              </a:rPr>
              <a:t>F</a:t>
            </a:r>
            <a:r>
              <a:rPr lang="en-US" sz="1500" kern="1200" spc="5" dirty="0">
                <a:solidFill>
                  <a:schemeClr val="tx1"/>
                </a:solidFill>
                <a:latin typeface="+mn-lt"/>
                <a:ea typeface="+mn-ea"/>
                <a:cs typeface="+mn-cs"/>
              </a:rPr>
              <a:t>airly</a:t>
            </a:r>
            <a:endParaRPr lang="en-US" sz="1500" kern="1200" dirty="0">
              <a:solidFill>
                <a:schemeClr val="tx1"/>
              </a:solidFill>
              <a:latin typeface="+mn-lt"/>
              <a:ea typeface="+mn-ea"/>
              <a:cs typeface="+mn-cs"/>
            </a:endParaRPr>
          </a:p>
          <a:p>
            <a:pPr marL="927100" marR="3576320" lvl="2" indent="-228600">
              <a:lnSpc>
                <a:spcPct val="90000"/>
              </a:lnSpc>
              <a:buFont typeface="Arial" panose="020B0604020202020204" pitchFamily="34" charset="0"/>
              <a:buChar char="•"/>
            </a:pPr>
            <a:r>
              <a:rPr lang="en-US" sz="1500" kern="1200" spc="5" dirty="0">
                <a:solidFill>
                  <a:schemeClr val="tx1"/>
                </a:solidFill>
                <a:latin typeface="+mn-lt"/>
                <a:ea typeface="+mn-ea"/>
                <a:cs typeface="+mn-cs"/>
              </a:rPr>
              <a:t>to respect the </a:t>
            </a:r>
            <a:r>
              <a:rPr lang="en-US" sz="1500" b="1" u="heavy" kern="1200" spc="10" dirty="0">
                <a:solidFill>
                  <a:schemeClr val="tx1"/>
                </a:solidFill>
                <a:uFill>
                  <a:solidFill>
                    <a:srgbClr val="000000"/>
                  </a:solidFill>
                </a:uFill>
                <a:latin typeface="+mn-lt"/>
                <a:ea typeface="+mn-ea"/>
                <a:cs typeface="+mn-cs"/>
              </a:rPr>
              <a:t>A</a:t>
            </a:r>
            <a:r>
              <a:rPr lang="en-US" sz="1500" kern="1200" spc="10" dirty="0">
                <a:solidFill>
                  <a:schemeClr val="tx1"/>
                </a:solidFill>
                <a:latin typeface="+mn-lt"/>
                <a:ea typeface="+mn-ea"/>
                <a:cs typeface="+mn-cs"/>
              </a:rPr>
              <a:t>utonomy </a:t>
            </a:r>
            <a:r>
              <a:rPr lang="en-US" sz="1500" kern="1200" spc="5" dirty="0">
                <a:solidFill>
                  <a:schemeClr val="tx1"/>
                </a:solidFill>
                <a:latin typeface="+mn-lt"/>
                <a:ea typeface="+mn-ea"/>
                <a:cs typeface="+mn-cs"/>
              </a:rPr>
              <a:t>of individuals  to act with</a:t>
            </a:r>
            <a:r>
              <a:rPr lang="en-US" sz="1500" kern="1200" dirty="0">
                <a:solidFill>
                  <a:schemeClr val="tx1"/>
                </a:solidFill>
                <a:latin typeface="+mn-lt"/>
                <a:ea typeface="+mn-ea"/>
                <a:cs typeface="+mn-cs"/>
              </a:rPr>
              <a:t> </a:t>
            </a:r>
            <a:r>
              <a:rPr lang="en-US" sz="1500" b="1" u="heavy" kern="1200" spc="5" dirty="0">
                <a:solidFill>
                  <a:schemeClr val="tx1"/>
                </a:solidFill>
                <a:uFill>
                  <a:solidFill>
                    <a:srgbClr val="000000"/>
                  </a:solidFill>
                </a:uFill>
                <a:latin typeface="+mn-lt"/>
                <a:ea typeface="+mn-ea"/>
                <a:cs typeface="+mn-cs"/>
              </a:rPr>
              <a:t>I</a:t>
            </a:r>
            <a:r>
              <a:rPr lang="en-US" sz="1500" kern="1200" spc="5" dirty="0">
                <a:solidFill>
                  <a:schemeClr val="tx1"/>
                </a:solidFill>
                <a:latin typeface="+mn-lt"/>
                <a:ea typeface="+mn-ea"/>
                <a:cs typeface="+mn-cs"/>
              </a:rPr>
              <a:t>ntegrity</a:t>
            </a:r>
            <a:endParaRPr lang="en-US" sz="1500" kern="1200" dirty="0">
              <a:solidFill>
                <a:schemeClr val="tx1"/>
              </a:solidFill>
              <a:latin typeface="+mn-lt"/>
              <a:ea typeface="+mn-ea"/>
              <a:cs typeface="+mn-cs"/>
            </a:endParaRPr>
          </a:p>
          <a:p>
            <a:pPr marL="1092200" marR="5080" lvl="2" indent="-228600">
              <a:lnSpc>
                <a:spcPct val="90000"/>
              </a:lnSpc>
              <a:buFont typeface="Arial" panose="020B0604020202020204" pitchFamily="34" charset="0"/>
              <a:buChar char="•"/>
            </a:pPr>
            <a:r>
              <a:rPr lang="en-US" sz="1500" kern="1200" spc="5" dirty="0">
                <a:solidFill>
                  <a:schemeClr val="tx1"/>
                </a:solidFill>
                <a:latin typeface="+mn-lt"/>
                <a:ea typeface="+mn-ea"/>
                <a:cs typeface="+mn-cs"/>
              </a:rPr>
              <a:t>to seek the best </a:t>
            </a:r>
            <a:r>
              <a:rPr lang="en-US" sz="1500" b="1" u="heavy" kern="1200" spc="5" dirty="0">
                <a:solidFill>
                  <a:schemeClr val="tx1"/>
                </a:solidFill>
                <a:uFill>
                  <a:solidFill>
                    <a:srgbClr val="000000"/>
                  </a:solidFill>
                </a:uFill>
                <a:latin typeface="+mn-lt"/>
                <a:ea typeface="+mn-ea"/>
                <a:cs typeface="+mn-cs"/>
              </a:rPr>
              <a:t>R</a:t>
            </a:r>
            <a:r>
              <a:rPr lang="en-US" sz="1500" kern="1200" spc="5" dirty="0">
                <a:solidFill>
                  <a:schemeClr val="tx1"/>
                </a:solidFill>
                <a:latin typeface="+mn-lt"/>
                <a:ea typeface="+mn-ea"/>
                <a:cs typeface="+mn-cs"/>
              </a:rPr>
              <a:t>esults - </a:t>
            </a:r>
            <a:r>
              <a:rPr lang="en-US" sz="1500" kern="1200" spc="10" dirty="0">
                <a:solidFill>
                  <a:schemeClr val="tx1"/>
                </a:solidFill>
                <a:latin typeface="+mn-lt"/>
                <a:ea typeface="+mn-ea"/>
                <a:cs typeface="+mn-cs"/>
              </a:rPr>
              <a:t>by </a:t>
            </a:r>
            <a:r>
              <a:rPr lang="en-US" sz="1500" kern="1200" spc="5" dirty="0">
                <a:solidFill>
                  <a:schemeClr val="tx1"/>
                </a:solidFill>
                <a:latin typeface="+mn-lt"/>
                <a:ea typeface="+mn-ea"/>
                <a:cs typeface="+mn-cs"/>
              </a:rPr>
              <a:t>avoiding or </a:t>
            </a:r>
            <a:r>
              <a:rPr lang="en-US" sz="1500" kern="1200" spc="5" dirty="0" err="1">
                <a:solidFill>
                  <a:schemeClr val="tx1"/>
                </a:solidFill>
                <a:latin typeface="+mn-lt"/>
                <a:ea typeface="+mn-ea"/>
                <a:cs typeface="+mn-cs"/>
              </a:rPr>
              <a:t>minimising</a:t>
            </a:r>
            <a:r>
              <a:rPr lang="en-US" sz="1500" kern="1200" spc="5" dirty="0">
                <a:solidFill>
                  <a:schemeClr val="tx1"/>
                </a:solidFill>
                <a:latin typeface="+mn-lt"/>
                <a:ea typeface="+mn-ea"/>
                <a:cs typeface="+mn-cs"/>
              </a:rPr>
              <a:t> </a:t>
            </a:r>
            <a:r>
              <a:rPr lang="en-US" sz="1500" kern="1200" spc="10" dirty="0">
                <a:solidFill>
                  <a:schemeClr val="tx1"/>
                </a:solidFill>
                <a:latin typeface="+mn-lt"/>
                <a:ea typeface="+mn-ea"/>
                <a:cs typeface="+mn-cs"/>
              </a:rPr>
              <a:t>harm </a:t>
            </a:r>
            <a:r>
              <a:rPr lang="en-US" sz="1500" kern="1200" spc="5" dirty="0">
                <a:solidFill>
                  <a:schemeClr val="tx1"/>
                </a:solidFill>
                <a:latin typeface="+mn-lt"/>
                <a:ea typeface="+mn-ea"/>
                <a:cs typeface="+mn-cs"/>
              </a:rPr>
              <a:t>and </a:t>
            </a:r>
            <a:r>
              <a:rPr lang="en-US" sz="1500" kern="1200" spc="10" dirty="0">
                <a:solidFill>
                  <a:schemeClr val="tx1"/>
                </a:solidFill>
                <a:latin typeface="+mn-lt"/>
                <a:ea typeface="+mn-ea"/>
                <a:cs typeface="+mn-cs"/>
              </a:rPr>
              <a:t>by </a:t>
            </a:r>
            <a:r>
              <a:rPr lang="en-US" sz="1500" kern="1200" spc="5" dirty="0">
                <a:solidFill>
                  <a:schemeClr val="tx1"/>
                </a:solidFill>
                <a:latin typeface="+mn-lt"/>
                <a:ea typeface="+mn-ea"/>
                <a:cs typeface="+mn-cs"/>
              </a:rPr>
              <a:t>using resources as  beneficially as</a:t>
            </a:r>
            <a:r>
              <a:rPr lang="en-US" sz="1500" kern="1200" dirty="0">
                <a:solidFill>
                  <a:schemeClr val="tx1"/>
                </a:solidFill>
                <a:latin typeface="+mn-lt"/>
                <a:ea typeface="+mn-ea"/>
                <a:cs typeface="+mn-cs"/>
              </a:rPr>
              <a:t> </a:t>
            </a:r>
            <a:r>
              <a:rPr lang="en-US" sz="1500" kern="1200" spc="5" dirty="0">
                <a:solidFill>
                  <a:schemeClr val="tx1"/>
                </a:solidFill>
                <a:latin typeface="+mn-lt"/>
                <a:ea typeface="+mn-ea"/>
                <a:cs typeface="+mn-cs"/>
              </a:rPr>
              <a:t>possible</a:t>
            </a:r>
          </a:p>
          <a:p>
            <a:pPr marL="1092200" marR="5080" lvl="2" indent="-228600">
              <a:lnSpc>
                <a:spcPct val="90000"/>
              </a:lnSpc>
              <a:buFont typeface="Arial" panose="020B0604020202020204" pitchFamily="34" charset="0"/>
              <a:buChar char="•"/>
            </a:pPr>
            <a:endParaRPr lang="en-US" sz="1500" kern="1200" spc="5" dirty="0">
              <a:solidFill>
                <a:schemeClr val="tx1"/>
              </a:solidFill>
              <a:latin typeface="+mn-lt"/>
              <a:ea typeface="+mn-ea"/>
              <a:cs typeface="+mn-cs"/>
            </a:endParaRPr>
          </a:p>
          <a:p>
            <a:pPr marL="635000" marR="5080" lvl="1" indent="-228600">
              <a:lnSpc>
                <a:spcPct val="90000"/>
              </a:lnSpc>
              <a:buFont typeface="Arial" panose="020B0604020202020204" pitchFamily="34" charset="0"/>
              <a:buChar char="•"/>
            </a:pPr>
            <a:r>
              <a:rPr lang="en-US" sz="1500" kern="1200" spc="5" dirty="0">
                <a:solidFill>
                  <a:schemeClr val="tx1"/>
                </a:solidFill>
                <a:latin typeface="+mn-lt"/>
                <a:ea typeface="+mn-ea"/>
                <a:cs typeface="+mn-cs"/>
              </a:rPr>
              <a:t>Mnemonic: </a:t>
            </a:r>
            <a:r>
              <a:rPr lang="en-US" sz="1500" b="1" kern="1200" spc="5" dirty="0">
                <a:solidFill>
                  <a:schemeClr val="tx1"/>
                </a:solidFill>
                <a:latin typeface="+mn-lt"/>
                <a:ea typeface="+mn-ea"/>
                <a:cs typeface="+mn-cs"/>
              </a:rPr>
              <a:t>f </a:t>
            </a:r>
            <a:r>
              <a:rPr lang="en-US" sz="1500" b="1" kern="1200" spc="10" dirty="0">
                <a:solidFill>
                  <a:schemeClr val="tx1"/>
                </a:solidFill>
                <a:latin typeface="+mn-lt"/>
                <a:ea typeface="+mn-ea"/>
                <a:cs typeface="+mn-cs"/>
              </a:rPr>
              <a:t>a </a:t>
            </a:r>
            <a:r>
              <a:rPr lang="en-US" sz="1500" b="1" kern="1200" spc="5" dirty="0">
                <a:solidFill>
                  <a:schemeClr val="tx1"/>
                </a:solidFill>
                <a:latin typeface="+mn-lt"/>
                <a:ea typeface="+mn-ea"/>
                <a:cs typeface="+mn-cs"/>
              </a:rPr>
              <a:t>i</a:t>
            </a:r>
            <a:r>
              <a:rPr lang="en-US" sz="1500" b="1" kern="1200" spc="-50" dirty="0">
                <a:solidFill>
                  <a:schemeClr val="tx1"/>
                </a:solidFill>
                <a:latin typeface="+mn-lt"/>
                <a:ea typeface="+mn-ea"/>
                <a:cs typeface="+mn-cs"/>
              </a:rPr>
              <a:t> </a:t>
            </a:r>
            <a:r>
              <a:rPr lang="en-US" sz="1500" b="1" kern="1200" spc="5" dirty="0">
                <a:solidFill>
                  <a:schemeClr val="tx1"/>
                </a:solidFill>
                <a:latin typeface="+mn-lt"/>
                <a:ea typeface="+mn-ea"/>
                <a:cs typeface="+mn-cs"/>
              </a:rPr>
              <a:t>r</a:t>
            </a:r>
            <a:endParaRPr lang="en-US" sz="1500" kern="1200" dirty="0">
              <a:solidFill>
                <a:schemeClr val="tx1"/>
              </a:solidFill>
              <a:latin typeface="+mn-lt"/>
              <a:ea typeface="+mn-ea"/>
              <a:cs typeface="+mn-cs"/>
            </a:endParaRPr>
          </a:p>
          <a:p>
            <a:pPr marL="1092200" marR="5080" lvl="2" indent="-228600">
              <a:lnSpc>
                <a:spcPct val="90000"/>
              </a:lnSpc>
              <a:buFont typeface="Arial" panose="020B0604020202020204" pitchFamily="34" charset="0"/>
              <a:buChar char="•"/>
            </a:pPr>
            <a:endParaRPr lang="en-US" sz="1500" kern="1200" dirty="0">
              <a:solidFill>
                <a:schemeClr val="tx1"/>
              </a:solidFill>
              <a:latin typeface="+mn-lt"/>
              <a:ea typeface="+mn-ea"/>
              <a:cs typeface="+mn-cs"/>
            </a:endParaRPr>
          </a:p>
          <a:p>
            <a:pPr marL="330200" indent="-228600">
              <a:lnSpc>
                <a:spcPct val="90000"/>
              </a:lnSpc>
              <a:spcBef>
                <a:spcPts val="20"/>
              </a:spcBef>
              <a:buFont typeface="Arial" panose="020B0604020202020204" pitchFamily="34" charset="0"/>
              <a:buChar char="•"/>
            </a:pPr>
            <a:endParaRPr lang="en-US" sz="1500" kern="1200" dirty="0">
              <a:solidFill>
                <a:schemeClr val="tx1"/>
              </a:solidFill>
              <a:latin typeface="+mn-lt"/>
              <a:ea typeface="+mn-ea"/>
              <a:cs typeface="+mn-cs"/>
            </a:endParaRPr>
          </a:p>
        </p:txBody>
      </p:sp>
    </p:spTree>
    <p:extLst>
      <p:ext uri="{BB962C8B-B14F-4D97-AF65-F5344CB8AC3E}">
        <p14:creationId xmlns:p14="http://schemas.microsoft.com/office/powerpoint/2010/main" val="2670274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65D13-7D31-4425-8FD9-344CAEFDEA3C}"/>
              </a:ext>
            </a:extLst>
          </p:cNvPr>
          <p:cNvSpPr>
            <a:spLocks noGrp="1"/>
          </p:cNvSpPr>
          <p:nvPr>
            <p:ph type="sldNum" sz="quarter" idx="12"/>
          </p:nvPr>
        </p:nvSpPr>
        <p:spPr>
          <a:xfrm>
            <a:off x="8382000" y="6492875"/>
            <a:ext cx="762000" cy="365125"/>
          </a:xfrm>
        </p:spPr>
        <p:txBody>
          <a:bodyPr/>
          <a:lstStyle/>
          <a:p>
            <a:fld id="{937A490B-01A4-4665-AA6E-36B02FCC4B39}" type="slidenum">
              <a:rPr lang="en-GB" sz="1000" smtClean="0"/>
              <a:t>32</a:t>
            </a:fld>
            <a:endParaRPr lang="en-GB" sz="1000" dirty="0"/>
          </a:p>
        </p:txBody>
      </p:sp>
      <p:sp>
        <p:nvSpPr>
          <p:cNvPr id="3" name="object 2">
            <a:extLst>
              <a:ext uri="{FF2B5EF4-FFF2-40B4-BE49-F238E27FC236}">
                <a16:creationId xmlns:a16="http://schemas.microsoft.com/office/drawing/2014/main" id="{88ABAD8A-12A6-417A-8CFC-0DEA35E3017C}"/>
              </a:ext>
            </a:extLst>
          </p:cNvPr>
          <p:cNvSpPr txBox="1">
            <a:spLocks/>
          </p:cNvSpPr>
          <p:nvPr/>
        </p:nvSpPr>
        <p:spPr>
          <a:xfrm>
            <a:off x="141316" y="963877"/>
            <a:ext cx="3108105" cy="49302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lnSpc>
                <a:spcPct val="90000"/>
              </a:lnSpc>
            </a:pPr>
            <a:r>
              <a:rPr lang="en-US" sz="4400" dirty="0">
                <a:solidFill>
                  <a:schemeClr val="accent1"/>
                </a:solidFill>
              </a:rPr>
              <a:t>Ethical </a:t>
            </a:r>
            <a:r>
              <a:rPr lang="en-US" sz="4400" spc="20" dirty="0">
                <a:solidFill>
                  <a:schemeClr val="accent1"/>
                </a:solidFill>
              </a:rPr>
              <a:t>Practices </a:t>
            </a:r>
            <a:r>
              <a:rPr lang="en-US" sz="4400" dirty="0">
                <a:solidFill>
                  <a:schemeClr val="accent1"/>
                </a:solidFill>
              </a:rPr>
              <a:t>in</a:t>
            </a:r>
            <a:r>
              <a:rPr lang="en-US" sz="4400" spc="-20" dirty="0">
                <a:solidFill>
                  <a:schemeClr val="accent1"/>
                </a:solidFill>
              </a:rPr>
              <a:t> </a:t>
            </a:r>
            <a:r>
              <a:rPr lang="en-US" sz="4400" spc="-5" dirty="0">
                <a:solidFill>
                  <a:schemeClr val="accent1"/>
                </a:solidFill>
              </a:rPr>
              <a:t>Research</a:t>
            </a:r>
            <a:r>
              <a:rPr lang="en-US" sz="4400" dirty="0">
                <a:solidFill>
                  <a:schemeClr val="accent1"/>
                </a:solidFill>
              </a:rPr>
              <a:t> </a:t>
            </a:r>
            <a:r>
              <a:rPr lang="en-US" sz="4400" spc="-20" dirty="0">
                <a:solidFill>
                  <a:schemeClr val="accent1"/>
                </a:solidFill>
              </a:rPr>
              <a:t>(O’Leary,</a:t>
            </a:r>
            <a:r>
              <a:rPr lang="en-US" sz="4400" spc="-80" dirty="0">
                <a:solidFill>
                  <a:schemeClr val="accent1"/>
                </a:solidFill>
              </a:rPr>
              <a:t> </a:t>
            </a:r>
            <a:r>
              <a:rPr lang="en-US" sz="4400" spc="5" dirty="0">
                <a:solidFill>
                  <a:schemeClr val="accent1"/>
                </a:solidFill>
              </a:rPr>
              <a:t>2014)</a:t>
            </a:r>
            <a:endParaRPr lang="en-US" sz="4400" dirty="0">
              <a:solidFill>
                <a:schemeClr val="accent1"/>
              </a:solidFill>
            </a:endParaRPr>
          </a:p>
        </p:txBody>
      </p:sp>
      <p:sp>
        <p:nvSpPr>
          <p:cNvPr id="4" name="object 4">
            <a:extLst>
              <a:ext uri="{FF2B5EF4-FFF2-40B4-BE49-F238E27FC236}">
                <a16:creationId xmlns:a16="http://schemas.microsoft.com/office/drawing/2014/main" id="{055A2304-913A-417F-B6AC-B3738A18D43E}"/>
              </a:ext>
            </a:extLst>
          </p:cNvPr>
          <p:cNvSpPr txBox="1"/>
          <p:nvPr/>
        </p:nvSpPr>
        <p:spPr>
          <a:xfrm>
            <a:off x="3732023" y="963877"/>
            <a:ext cx="4783327" cy="4930246"/>
          </a:xfrm>
          <a:prstGeom prst="rect">
            <a:avLst/>
          </a:prstGeom>
        </p:spPr>
        <p:txBody>
          <a:bodyPr vert="horz" lIns="91440" tIns="45720" rIns="91440" bIns="45720" rtlCol="0" anchor="ctr">
            <a:normAutofit lnSpcReduction="10000"/>
          </a:bodyPr>
          <a:lstStyle/>
          <a:p>
            <a:pPr marL="12700" indent="-228600">
              <a:lnSpc>
                <a:spcPct val="90000"/>
              </a:lnSpc>
              <a:spcBef>
                <a:spcPts val="90"/>
              </a:spcBef>
              <a:buFont typeface="Arial" panose="020B0604020202020204" pitchFamily="34" charset="0"/>
              <a:buChar char="•"/>
            </a:pPr>
            <a:r>
              <a:rPr lang="en-US" sz="1800" kern="1200" spc="-5">
                <a:solidFill>
                  <a:schemeClr val="tx1"/>
                </a:solidFill>
                <a:latin typeface="+mn-lt"/>
                <a:ea typeface="+mn-ea"/>
                <a:cs typeface="+mn-cs"/>
              </a:rPr>
              <a:t>Ethical </a:t>
            </a:r>
            <a:r>
              <a:rPr lang="en-US" sz="1800" kern="1200">
                <a:solidFill>
                  <a:schemeClr val="tx1"/>
                </a:solidFill>
                <a:latin typeface="+mn-lt"/>
                <a:ea typeface="+mn-ea"/>
                <a:cs typeface="+mn-cs"/>
              </a:rPr>
              <a:t>Responsibility </a:t>
            </a:r>
            <a:r>
              <a:rPr lang="en-US" sz="1800" kern="1200" spc="-5">
                <a:solidFill>
                  <a:schemeClr val="tx1"/>
                </a:solidFill>
                <a:latin typeface="+mn-lt"/>
                <a:ea typeface="+mn-ea"/>
                <a:cs typeface="+mn-cs"/>
              </a:rPr>
              <a:t>as a</a:t>
            </a:r>
            <a:r>
              <a:rPr lang="en-US" sz="1800" kern="1200" spc="-10">
                <a:solidFill>
                  <a:schemeClr val="tx1"/>
                </a:solidFill>
                <a:latin typeface="+mn-lt"/>
                <a:ea typeface="+mn-ea"/>
                <a:cs typeface="+mn-cs"/>
              </a:rPr>
              <a:t> Researcher</a:t>
            </a:r>
            <a:endParaRPr lang="en-US" sz="1800" kern="1200">
              <a:solidFill>
                <a:schemeClr val="tx1"/>
              </a:solidFill>
              <a:latin typeface="+mn-lt"/>
              <a:ea typeface="+mn-ea"/>
              <a:cs typeface="+mn-cs"/>
            </a:endParaRPr>
          </a:p>
          <a:p>
            <a:pPr indent="-228600">
              <a:lnSpc>
                <a:spcPct val="90000"/>
              </a:lnSpc>
              <a:spcBef>
                <a:spcPts val="5"/>
              </a:spcBef>
              <a:buFont typeface="Arial" panose="020B0604020202020204" pitchFamily="34" charset="0"/>
              <a:buChar char="•"/>
            </a:pPr>
            <a:endParaRPr lang="en-US" sz="1800" kern="1200">
              <a:solidFill>
                <a:schemeClr val="tx1"/>
              </a:solidFill>
              <a:latin typeface="+mn-lt"/>
              <a:ea typeface="+mn-ea"/>
              <a:cs typeface="+mn-cs"/>
            </a:endParaRPr>
          </a:p>
          <a:p>
            <a:pPr marL="228600" indent="-228600">
              <a:lnSpc>
                <a:spcPct val="90000"/>
              </a:lnSpc>
              <a:buSzPct val="74358"/>
              <a:buFont typeface="Arial" panose="020B0604020202020204" pitchFamily="34" charset="0"/>
              <a:buChar char="•"/>
              <a:tabLst>
                <a:tab pos="456565" algn="l"/>
                <a:tab pos="457200" algn="l"/>
              </a:tabLst>
            </a:pPr>
            <a:r>
              <a:rPr lang="en-US" sz="1800" kern="1200" spc="15">
                <a:solidFill>
                  <a:schemeClr val="tx1"/>
                </a:solidFill>
                <a:latin typeface="+mn-lt"/>
                <a:ea typeface="+mn-ea"/>
                <a:cs typeface="+mn-cs"/>
              </a:rPr>
              <a:t>Legal</a:t>
            </a:r>
            <a:r>
              <a:rPr lang="en-US" sz="1800" kern="1200" spc="-10">
                <a:solidFill>
                  <a:schemeClr val="tx1"/>
                </a:solidFill>
                <a:latin typeface="+mn-lt"/>
                <a:ea typeface="+mn-ea"/>
                <a:cs typeface="+mn-cs"/>
              </a:rPr>
              <a:t> </a:t>
            </a:r>
            <a:r>
              <a:rPr lang="en-US" sz="1800" kern="1200" spc="15">
                <a:solidFill>
                  <a:schemeClr val="tx1"/>
                </a:solidFill>
                <a:latin typeface="+mn-lt"/>
                <a:ea typeface="+mn-ea"/>
                <a:cs typeface="+mn-cs"/>
              </a:rPr>
              <a:t>Obligations</a:t>
            </a:r>
            <a:endParaRPr lang="en-US" sz="1800" kern="1200">
              <a:solidFill>
                <a:schemeClr val="tx1"/>
              </a:solidFill>
              <a:latin typeface="+mn-lt"/>
              <a:ea typeface="+mn-ea"/>
              <a:cs typeface="+mn-cs"/>
            </a:endParaRPr>
          </a:p>
          <a:p>
            <a:pPr indent="-228600">
              <a:lnSpc>
                <a:spcPct val="90000"/>
              </a:lnSpc>
              <a:buFont typeface="Arial" panose="020B0604020202020204" pitchFamily="34" charset="0"/>
              <a:buChar char="•"/>
            </a:pPr>
            <a:endParaRPr lang="en-US" sz="1800" kern="1200">
              <a:solidFill>
                <a:schemeClr val="tx1"/>
              </a:solidFill>
              <a:latin typeface="+mn-lt"/>
              <a:ea typeface="+mn-ea"/>
              <a:cs typeface="+mn-cs"/>
            </a:endParaRPr>
          </a:p>
          <a:p>
            <a:pPr marL="673100" lvl="1" indent="-228600">
              <a:lnSpc>
                <a:spcPct val="90000"/>
              </a:lnSpc>
              <a:spcBef>
                <a:spcPts val="5"/>
              </a:spcBef>
              <a:buSzPct val="74358"/>
              <a:buFont typeface="Arial" panose="020B0604020202020204" pitchFamily="34" charset="0"/>
              <a:buChar char="•"/>
              <a:tabLst>
                <a:tab pos="0" algn="l"/>
                <a:tab pos="900000" algn="l"/>
                <a:tab pos="900000" algn="l"/>
              </a:tabLst>
            </a:pPr>
            <a:r>
              <a:rPr lang="en-US" sz="1800" kern="1200" spc="30">
                <a:solidFill>
                  <a:schemeClr val="tx1"/>
                </a:solidFill>
                <a:latin typeface="+mn-lt"/>
                <a:ea typeface="+mn-ea"/>
                <a:cs typeface="+mn-cs"/>
              </a:rPr>
              <a:t>comply </a:t>
            </a:r>
            <a:r>
              <a:rPr lang="en-US" sz="1800" kern="1200" spc="-5">
                <a:solidFill>
                  <a:schemeClr val="tx1"/>
                </a:solidFill>
                <a:latin typeface="+mn-lt"/>
                <a:ea typeface="+mn-ea"/>
                <a:cs typeface="+mn-cs"/>
              </a:rPr>
              <a:t>with the law in your </a:t>
            </a:r>
            <a:r>
              <a:rPr lang="en-US" sz="1800" kern="1200">
                <a:solidFill>
                  <a:schemeClr val="tx1"/>
                </a:solidFill>
                <a:latin typeface="+mn-lt"/>
                <a:ea typeface="+mn-ea"/>
                <a:cs typeface="+mn-cs"/>
              </a:rPr>
              <a:t>research</a:t>
            </a:r>
            <a:r>
              <a:rPr lang="en-US" sz="1800" kern="1200" spc="-50">
                <a:solidFill>
                  <a:schemeClr val="tx1"/>
                </a:solidFill>
                <a:latin typeface="+mn-lt"/>
                <a:ea typeface="+mn-ea"/>
                <a:cs typeface="+mn-cs"/>
              </a:rPr>
              <a:t> </a:t>
            </a:r>
            <a:r>
              <a:rPr lang="en-US" sz="1800" kern="1200" spc="10">
                <a:solidFill>
                  <a:schemeClr val="tx1"/>
                </a:solidFill>
                <a:latin typeface="+mn-lt"/>
                <a:ea typeface="+mn-ea"/>
                <a:cs typeface="+mn-cs"/>
              </a:rPr>
              <a:t>methods</a:t>
            </a:r>
            <a:endParaRPr lang="en-US" sz="1800" kern="1200">
              <a:solidFill>
                <a:schemeClr val="tx1"/>
              </a:solidFill>
              <a:latin typeface="+mn-lt"/>
              <a:ea typeface="+mn-ea"/>
              <a:cs typeface="+mn-cs"/>
            </a:endParaRPr>
          </a:p>
          <a:p>
            <a:pPr lvl="1" indent="-228600">
              <a:lnSpc>
                <a:spcPct val="90000"/>
              </a:lnSpc>
              <a:spcBef>
                <a:spcPts val="50"/>
              </a:spcBef>
              <a:buFont typeface="Arial" panose="020B0604020202020204" pitchFamily="34" charset="0"/>
              <a:buChar char="•"/>
            </a:pPr>
            <a:endParaRPr lang="en-US" sz="1800" kern="1200">
              <a:solidFill>
                <a:schemeClr val="tx1"/>
              </a:solidFill>
              <a:latin typeface="+mn-lt"/>
              <a:ea typeface="+mn-ea"/>
              <a:cs typeface="+mn-cs"/>
            </a:endParaRPr>
          </a:p>
          <a:p>
            <a:pPr marL="673100" marR="302260" lvl="1" indent="-228600">
              <a:lnSpc>
                <a:spcPct val="90000"/>
              </a:lnSpc>
              <a:spcBef>
                <a:spcPts val="5"/>
              </a:spcBef>
              <a:buSzPct val="74358"/>
              <a:buFont typeface="Arial" panose="020B0604020202020204" pitchFamily="34" charset="0"/>
              <a:buChar char="•"/>
              <a:tabLst>
                <a:tab pos="901700" algn="l"/>
              </a:tabLst>
            </a:pPr>
            <a:r>
              <a:rPr lang="en-US" sz="1800" kern="1200" spc="-5">
                <a:solidFill>
                  <a:schemeClr val="tx1"/>
                </a:solidFill>
                <a:latin typeface="+mn-lt"/>
                <a:ea typeface="+mn-ea"/>
                <a:cs typeface="+mn-cs"/>
              </a:rPr>
              <a:t>what to </a:t>
            </a:r>
            <a:r>
              <a:rPr lang="en-US" sz="1800" kern="1200" spc="45">
                <a:solidFill>
                  <a:schemeClr val="tx1"/>
                </a:solidFill>
                <a:latin typeface="+mn-lt"/>
                <a:ea typeface="+mn-ea"/>
                <a:cs typeface="+mn-cs"/>
              </a:rPr>
              <a:t>do </a:t>
            </a:r>
            <a:r>
              <a:rPr lang="en-US" sz="1800" kern="1200" spc="-5">
                <a:solidFill>
                  <a:schemeClr val="tx1"/>
                </a:solidFill>
                <a:latin typeface="+mn-lt"/>
                <a:ea typeface="+mn-ea"/>
                <a:cs typeface="+mn-cs"/>
              </a:rPr>
              <a:t>if your </a:t>
            </a:r>
            <a:r>
              <a:rPr lang="en-US" sz="1800" kern="1200">
                <a:solidFill>
                  <a:schemeClr val="tx1"/>
                </a:solidFill>
                <a:latin typeface="+mn-lt"/>
                <a:ea typeface="+mn-ea"/>
                <a:cs typeface="+mn-cs"/>
              </a:rPr>
              <a:t>research </a:t>
            </a:r>
            <a:r>
              <a:rPr lang="en-US" sz="1800" kern="1200" spc="5">
                <a:solidFill>
                  <a:schemeClr val="tx1"/>
                </a:solidFill>
                <a:latin typeface="+mn-lt"/>
                <a:ea typeface="+mn-ea"/>
                <a:cs typeface="+mn-cs"/>
              </a:rPr>
              <a:t>identifies </a:t>
            </a:r>
            <a:r>
              <a:rPr lang="en-US" sz="1800" kern="1200" spc="10">
                <a:solidFill>
                  <a:schemeClr val="tx1"/>
                </a:solidFill>
                <a:latin typeface="+mn-lt"/>
                <a:ea typeface="+mn-ea"/>
                <a:cs typeface="+mn-cs"/>
              </a:rPr>
              <a:t>illegal activity </a:t>
            </a:r>
            <a:r>
              <a:rPr lang="en-US" sz="1800" kern="1200" spc="-5">
                <a:solidFill>
                  <a:schemeClr val="tx1"/>
                </a:solidFill>
                <a:latin typeface="+mn-lt"/>
                <a:ea typeface="+mn-ea"/>
                <a:cs typeface="+mn-cs"/>
              </a:rPr>
              <a:t>- as a  </a:t>
            </a:r>
            <a:r>
              <a:rPr lang="en-US" sz="1800" kern="1200">
                <a:solidFill>
                  <a:schemeClr val="tx1"/>
                </a:solidFill>
                <a:latin typeface="+mn-lt"/>
                <a:ea typeface="+mn-ea"/>
                <a:cs typeface="+mn-cs"/>
              </a:rPr>
              <a:t>researcher </a:t>
            </a:r>
            <a:r>
              <a:rPr lang="en-US" sz="1800" kern="1200" spc="30">
                <a:solidFill>
                  <a:schemeClr val="tx1"/>
                </a:solidFill>
                <a:latin typeface="+mn-lt"/>
                <a:ea typeface="+mn-ea"/>
                <a:cs typeface="+mn-cs"/>
              </a:rPr>
              <a:t>can </a:t>
            </a:r>
            <a:r>
              <a:rPr lang="en-US" sz="1800" kern="1200" spc="-5">
                <a:solidFill>
                  <a:schemeClr val="tx1"/>
                </a:solidFill>
                <a:latin typeface="+mn-lt"/>
                <a:ea typeface="+mn-ea"/>
                <a:cs typeface="+mn-cs"/>
              </a:rPr>
              <a:t>you </a:t>
            </a:r>
            <a:r>
              <a:rPr lang="en-US" sz="1800" kern="1200" spc="20">
                <a:solidFill>
                  <a:schemeClr val="tx1"/>
                </a:solidFill>
                <a:latin typeface="+mn-lt"/>
                <a:ea typeface="+mn-ea"/>
                <a:cs typeface="+mn-cs"/>
              </a:rPr>
              <a:t>provide </a:t>
            </a:r>
            <a:r>
              <a:rPr lang="en-US" sz="1800" kern="1200" spc="5">
                <a:solidFill>
                  <a:schemeClr val="tx1"/>
                </a:solidFill>
                <a:latin typeface="+mn-lt"/>
                <a:ea typeface="+mn-ea"/>
                <a:cs typeface="+mn-cs"/>
              </a:rPr>
              <a:t>assurances </a:t>
            </a:r>
            <a:r>
              <a:rPr lang="en-US" sz="1800" kern="1200" spc="-5">
                <a:solidFill>
                  <a:schemeClr val="tx1"/>
                </a:solidFill>
                <a:latin typeface="+mn-lt"/>
                <a:ea typeface="+mn-ea"/>
                <a:cs typeface="+mn-cs"/>
              </a:rPr>
              <a:t>of</a:t>
            </a:r>
            <a:r>
              <a:rPr lang="en-US" sz="1800" kern="1200" spc="-85">
                <a:solidFill>
                  <a:schemeClr val="tx1"/>
                </a:solidFill>
                <a:latin typeface="+mn-lt"/>
                <a:ea typeface="+mn-ea"/>
                <a:cs typeface="+mn-cs"/>
              </a:rPr>
              <a:t> </a:t>
            </a:r>
            <a:r>
              <a:rPr lang="en-US" sz="1800" kern="1200" spc="10">
                <a:solidFill>
                  <a:schemeClr val="tx1"/>
                </a:solidFill>
                <a:latin typeface="+mn-lt"/>
                <a:ea typeface="+mn-ea"/>
                <a:cs typeface="+mn-cs"/>
              </a:rPr>
              <a:t>confidentiality  </a:t>
            </a:r>
            <a:r>
              <a:rPr lang="en-US" sz="1800" kern="1200" spc="-5">
                <a:solidFill>
                  <a:schemeClr val="tx1"/>
                </a:solidFill>
                <a:latin typeface="+mn-lt"/>
                <a:ea typeface="+mn-ea"/>
                <a:cs typeface="+mn-cs"/>
              </a:rPr>
              <a:t>(like a</a:t>
            </a:r>
            <a:r>
              <a:rPr lang="en-US" sz="1800" kern="1200" spc="-10">
                <a:solidFill>
                  <a:schemeClr val="tx1"/>
                </a:solidFill>
                <a:latin typeface="+mn-lt"/>
                <a:ea typeface="+mn-ea"/>
                <a:cs typeface="+mn-cs"/>
              </a:rPr>
              <a:t> </a:t>
            </a:r>
            <a:r>
              <a:rPr lang="en-US" sz="1800" kern="1200" spc="25">
                <a:solidFill>
                  <a:schemeClr val="tx1"/>
                </a:solidFill>
                <a:latin typeface="+mn-lt"/>
                <a:ea typeface="+mn-ea"/>
                <a:cs typeface="+mn-cs"/>
              </a:rPr>
              <a:t>doctor)</a:t>
            </a:r>
            <a:endParaRPr lang="en-US" sz="1800" kern="1200">
              <a:solidFill>
                <a:schemeClr val="tx1"/>
              </a:solidFill>
              <a:latin typeface="+mn-lt"/>
              <a:ea typeface="+mn-ea"/>
              <a:cs typeface="+mn-cs"/>
            </a:endParaRPr>
          </a:p>
          <a:p>
            <a:pPr lvl="1" indent="-228600">
              <a:lnSpc>
                <a:spcPct val="90000"/>
              </a:lnSpc>
              <a:buFont typeface="Arial" panose="020B0604020202020204" pitchFamily="34" charset="0"/>
              <a:buChar char="•"/>
            </a:pPr>
            <a:endParaRPr lang="en-US" sz="1800" kern="1200">
              <a:solidFill>
                <a:schemeClr val="tx1"/>
              </a:solidFill>
              <a:latin typeface="+mn-lt"/>
              <a:ea typeface="+mn-ea"/>
              <a:cs typeface="+mn-cs"/>
            </a:endParaRPr>
          </a:p>
          <a:p>
            <a:pPr marL="228600" indent="-228600">
              <a:lnSpc>
                <a:spcPct val="90000"/>
              </a:lnSpc>
              <a:spcBef>
                <a:spcPts val="5"/>
              </a:spcBef>
              <a:buSzPct val="74358"/>
              <a:buFont typeface="Arial" panose="020B0604020202020204" pitchFamily="34" charset="0"/>
              <a:buChar char="•"/>
              <a:tabLst>
                <a:tab pos="456565" algn="l"/>
                <a:tab pos="457200" algn="l"/>
              </a:tabLst>
            </a:pPr>
            <a:r>
              <a:rPr lang="en-US" sz="1800" kern="1200" spc="-5">
                <a:solidFill>
                  <a:schemeClr val="tx1"/>
                </a:solidFill>
                <a:latin typeface="+mn-lt"/>
                <a:ea typeface="+mn-ea"/>
                <a:cs typeface="+mn-cs"/>
              </a:rPr>
              <a:t>Moral</a:t>
            </a:r>
            <a:r>
              <a:rPr lang="en-US" sz="1800" kern="1200" spc="-10">
                <a:solidFill>
                  <a:schemeClr val="tx1"/>
                </a:solidFill>
                <a:latin typeface="+mn-lt"/>
                <a:ea typeface="+mn-ea"/>
                <a:cs typeface="+mn-cs"/>
              </a:rPr>
              <a:t> </a:t>
            </a:r>
            <a:r>
              <a:rPr lang="en-US" sz="1800" kern="1200" spc="15">
                <a:solidFill>
                  <a:schemeClr val="tx1"/>
                </a:solidFill>
                <a:latin typeface="+mn-lt"/>
                <a:ea typeface="+mn-ea"/>
                <a:cs typeface="+mn-cs"/>
              </a:rPr>
              <a:t>Obligations</a:t>
            </a:r>
            <a:endParaRPr lang="en-US" sz="1800" kern="1200">
              <a:solidFill>
                <a:schemeClr val="tx1"/>
              </a:solidFill>
              <a:latin typeface="+mn-lt"/>
              <a:ea typeface="+mn-ea"/>
              <a:cs typeface="+mn-cs"/>
            </a:endParaRPr>
          </a:p>
          <a:p>
            <a:pPr indent="-228600">
              <a:lnSpc>
                <a:spcPct val="90000"/>
              </a:lnSpc>
              <a:buFont typeface="Arial" panose="020B0604020202020204" pitchFamily="34" charset="0"/>
              <a:buChar char="•"/>
            </a:pPr>
            <a:endParaRPr lang="en-US" sz="1800" kern="1200">
              <a:solidFill>
                <a:schemeClr val="tx1"/>
              </a:solidFill>
              <a:latin typeface="+mn-lt"/>
              <a:ea typeface="+mn-ea"/>
              <a:cs typeface="+mn-cs"/>
            </a:endParaRPr>
          </a:p>
          <a:p>
            <a:pPr marL="673100" lvl="1" indent="-228600">
              <a:lnSpc>
                <a:spcPct val="90000"/>
              </a:lnSpc>
              <a:buSzPct val="74358"/>
              <a:buFont typeface="Arial" panose="020B0604020202020204" pitchFamily="34" charset="0"/>
              <a:buChar char="•"/>
              <a:tabLst>
                <a:tab pos="901065" algn="l"/>
                <a:tab pos="901700" algn="l"/>
              </a:tabLst>
            </a:pPr>
            <a:r>
              <a:rPr lang="en-US" sz="1800" kern="1200" spc="15">
                <a:solidFill>
                  <a:schemeClr val="tx1"/>
                </a:solidFill>
                <a:latin typeface="+mn-lt"/>
                <a:ea typeface="+mn-ea"/>
                <a:cs typeface="+mn-cs"/>
              </a:rPr>
              <a:t>rights </a:t>
            </a:r>
            <a:r>
              <a:rPr lang="en-US" sz="1800" kern="1200" spc="30">
                <a:solidFill>
                  <a:schemeClr val="tx1"/>
                </a:solidFill>
                <a:latin typeface="+mn-lt"/>
                <a:ea typeface="+mn-ea"/>
                <a:cs typeface="+mn-cs"/>
              </a:rPr>
              <a:t>and</a:t>
            </a:r>
            <a:r>
              <a:rPr lang="en-US" sz="1800" kern="1200" spc="-30">
                <a:solidFill>
                  <a:schemeClr val="tx1"/>
                </a:solidFill>
                <a:latin typeface="+mn-lt"/>
                <a:ea typeface="+mn-ea"/>
                <a:cs typeface="+mn-cs"/>
              </a:rPr>
              <a:t> </a:t>
            </a:r>
            <a:r>
              <a:rPr lang="en-US" sz="1800" kern="1200" spc="5">
                <a:solidFill>
                  <a:schemeClr val="tx1"/>
                </a:solidFill>
                <a:latin typeface="+mn-lt"/>
                <a:ea typeface="+mn-ea"/>
                <a:cs typeface="+mn-cs"/>
              </a:rPr>
              <a:t>wrongs</a:t>
            </a:r>
            <a:endParaRPr lang="en-US" sz="1800" kern="1200">
              <a:solidFill>
                <a:schemeClr val="tx1"/>
              </a:solidFill>
              <a:latin typeface="+mn-lt"/>
              <a:ea typeface="+mn-ea"/>
              <a:cs typeface="+mn-cs"/>
            </a:endParaRPr>
          </a:p>
          <a:p>
            <a:pPr lvl="1" indent="-228600">
              <a:lnSpc>
                <a:spcPct val="90000"/>
              </a:lnSpc>
              <a:buFont typeface="Arial" panose="020B0604020202020204" pitchFamily="34" charset="0"/>
              <a:buChar char="•"/>
            </a:pPr>
            <a:endParaRPr lang="en-US" sz="1800" kern="1200">
              <a:solidFill>
                <a:schemeClr val="tx1"/>
              </a:solidFill>
              <a:latin typeface="+mn-lt"/>
              <a:ea typeface="+mn-ea"/>
              <a:cs typeface="+mn-cs"/>
            </a:endParaRPr>
          </a:p>
          <a:p>
            <a:pPr marL="673100" marR="5080" lvl="1" indent="-228600">
              <a:lnSpc>
                <a:spcPct val="90000"/>
              </a:lnSpc>
              <a:buSzPct val="74358"/>
              <a:buFont typeface="Arial" panose="020B0604020202020204" pitchFamily="34" charset="0"/>
              <a:buChar char="•"/>
              <a:tabLst>
                <a:tab pos="901065" algn="l"/>
                <a:tab pos="901700" algn="l"/>
              </a:tabLst>
            </a:pPr>
            <a:r>
              <a:rPr lang="en-US" sz="1800" kern="1200" spc="-5">
                <a:solidFill>
                  <a:schemeClr val="tx1"/>
                </a:solidFill>
                <a:latin typeface="+mn-lt"/>
                <a:ea typeface="+mn-ea"/>
                <a:cs typeface="+mn-cs"/>
              </a:rPr>
              <a:t>honesty - </a:t>
            </a:r>
            <a:r>
              <a:rPr lang="en-US" sz="1800" kern="1200" spc="25">
                <a:solidFill>
                  <a:schemeClr val="tx1"/>
                </a:solidFill>
                <a:latin typeface="+mn-lt"/>
                <a:ea typeface="+mn-ea"/>
                <a:cs typeface="+mn-cs"/>
              </a:rPr>
              <a:t>collect </a:t>
            </a:r>
            <a:r>
              <a:rPr lang="en-US" sz="1800" kern="1200" spc="20">
                <a:solidFill>
                  <a:schemeClr val="tx1"/>
                </a:solidFill>
                <a:latin typeface="+mn-lt"/>
                <a:ea typeface="+mn-ea"/>
                <a:cs typeface="+mn-cs"/>
              </a:rPr>
              <a:t>data </a:t>
            </a:r>
            <a:r>
              <a:rPr lang="en-US" sz="1800" kern="1200" spc="-5">
                <a:solidFill>
                  <a:schemeClr val="tx1"/>
                </a:solidFill>
                <a:latin typeface="+mn-lt"/>
                <a:ea typeface="+mn-ea"/>
                <a:cs typeface="+mn-cs"/>
              </a:rPr>
              <a:t>for a </a:t>
            </a:r>
            <a:r>
              <a:rPr lang="en-US" sz="1800" kern="1200" spc="20">
                <a:solidFill>
                  <a:schemeClr val="tx1"/>
                </a:solidFill>
                <a:latin typeface="+mn-lt"/>
                <a:ea typeface="+mn-ea"/>
                <a:cs typeface="+mn-cs"/>
              </a:rPr>
              <a:t>particular </a:t>
            </a:r>
            <a:r>
              <a:rPr lang="en-US" sz="1800" kern="1200" spc="-10">
                <a:solidFill>
                  <a:schemeClr val="tx1"/>
                </a:solidFill>
                <a:latin typeface="+mn-lt"/>
                <a:ea typeface="+mn-ea"/>
                <a:cs typeface="+mn-cs"/>
              </a:rPr>
              <a:t>reason </a:t>
            </a:r>
            <a:r>
              <a:rPr lang="en-US" sz="1800" kern="1200" spc="30">
                <a:solidFill>
                  <a:schemeClr val="tx1"/>
                </a:solidFill>
                <a:latin typeface="+mn-lt"/>
                <a:ea typeface="+mn-ea"/>
                <a:cs typeface="+mn-cs"/>
              </a:rPr>
              <a:t>and </a:t>
            </a:r>
            <a:r>
              <a:rPr lang="en-US" sz="1800" kern="1200" spc="-5">
                <a:solidFill>
                  <a:schemeClr val="tx1"/>
                </a:solidFill>
                <a:latin typeface="+mn-lt"/>
                <a:ea typeface="+mn-ea"/>
                <a:cs typeface="+mn-cs"/>
              </a:rPr>
              <a:t>not</a:t>
            </a:r>
            <a:r>
              <a:rPr lang="en-US" sz="1800" kern="1200" spc="-105">
                <a:solidFill>
                  <a:schemeClr val="tx1"/>
                </a:solidFill>
                <a:latin typeface="+mn-lt"/>
                <a:ea typeface="+mn-ea"/>
                <a:cs typeface="+mn-cs"/>
              </a:rPr>
              <a:t> </a:t>
            </a:r>
            <a:r>
              <a:rPr lang="en-US" sz="1800" kern="1200" spc="-10">
                <a:solidFill>
                  <a:schemeClr val="tx1"/>
                </a:solidFill>
                <a:latin typeface="+mn-lt"/>
                <a:ea typeface="+mn-ea"/>
                <a:cs typeface="+mn-cs"/>
              </a:rPr>
              <a:t>re-use  </a:t>
            </a:r>
            <a:r>
              <a:rPr lang="en-US" sz="1800" kern="1200" spc="-5">
                <a:solidFill>
                  <a:schemeClr val="tx1"/>
                </a:solidFill>
                <a:latin typeface="+mn-lt"/>
                <a:ea typeface="+mn-ea"/>
                <a:cs typeface="+mn-cs"/>
              </a:rPr>
              <a:t>for a </a:t>
            </a:r>
            <a:r>
              <a:rPr lang="en-US" sz="1800" kern="1200">
                <a:solidFill>
                  <a:schemeClr val="tx1"/>
                </a:solidFill>
                <a:latin typeface="+mn-lt"/>
                <a:ea typeface="+mn-ea"/>
                <a:cs typeface="+mn-cs"/>
              </a:rPr>
              <a:t>different</a:t>
            </a:r>
            <a:r>
              <a:rPr lang="en-US" sz="1800" kern="1200" spc="-10">
                <a:solidFill>
                  <a:schemeClr val="tx1"/>
                </a:solidFill>
                <a:latin typeface="+mn-lt"/>
                <a:ea typeface="+mn-ea"/>
                <a:cs typeface="+mn-cs"/>
              </a:rPr>
              <a:t> </a:t>
            </a:r>
            <a:r>
              <a:rPr lang="en-US" sz="1800" kern="1200" spc="25">
                <a:solidFill>
                  <a:schemeClr val="tx1"/>
                </a:solidFill>
                <a:latin typeface="+mn-lt"/>
                <a:ea typeface="+mn-ea"/>
                <a:cs typeface="+mn-cs"/>
              </a:rPr>
              <a:t>purpose</a:t>
            </a:r>
            <a:endParaRPr lang="en-US" sz="1800" kern="1200">
              <a:solidFill>
                <a:schemeClr val="tx1"/>
              </a:solidFill>
              <a:latin typeface="+mn-lt"/>
              <a:ea typeface="+mn-ea"/>
              <a:cs typeface="+mn-cs"/>
            </a:endParaRPr>
          </a:p>
        </p:txBody>
      </p:sp>
      <p:sp>
        <p:nvSpPr>
          <p:cNvPr id="5" name="TextBox 4">
            <a:extLst>
              <a:ext uri="{FF2B5EF4-FFF2-40B4-BE49-F238E27FC236}">
                <a16:creationId xmlns:a16="http://schemas.microsoft.com/office/drawing/2014/main" id="{4353E4EA-F98C-4204-9CB8-2589A35BCEE8}"/>
              </a:ext>
            </a:extLst>
          </p:cNvPr>
          <p:cNvSpPr txBox="1"/>
          <p:nvPr/>
        </p:nvSpPr>
        <p:spPr>
          <a:xfrm>
            <a:off x="914399" y="6430221"/>
            <a:ext cx="7165038" cy="461665"/>
          </a:xfrm>
          <a:prstGeom prst="rect">
            <a:avLst/>
          </a:prstGeom>
          <a:noFill/>
        </p:spPr>
        <p:txBody>
          <a:bodyPr wrap="none" rtlCol="0">
            <a:spAutoFit/>
          </a:bodyPr>
          <a:lstStyle/>
          <a:p>
            <a:r>
              <a:rPr lang="en-GB" sz="1200" spc="-20" dirty="0">
                <a:solidFill>
                  <a:srgbClr val="040102"/>
                </a:solidFill>
                <a:latin typeface="Arial"/>
                <a:cs typeface="Arial"/>
              </a:rPr>
              <a:t>O’Leary, </a:t>
            </a:r>
            <a:r>
              <a:rPr lang="en-GB" sz="1200" dirty="0">
                <a:solidFill>
                  <a:srgbClr val="040102"/>
                </a:solidFill>
                <a:latin typeface="Arial"/>
                <a:cs typeface="Arial"/>
              </a:rPr>
              <a:t>Z </a:t>
            </a:r>
            <a:r>
              <a:rPr lang="en-GB" sz="1200" spc="-5" dirty="0">
                <a:solidFill>
                  <a:srgbClr val="040102"/>
                </a:solidFill>
                <a:latin typeface="Arial"/>
                <a:cs typeface="Arial"/>
              </a:rPr>
              <a:t>(2014) </a:t>
            </a:r>
            <a:r>
              <a:rPr lang="en-GB" sz="1200" dirty="0">
                <a:solidFill>
                  <a:srgbClr val="040102"/>
                </a:solidFill>
                <a:latin typeface="Arial"/>
                <a:cs typeface="Arial"/>
              </a:rPr>
              <a:t>“The </a:t>
            </a:r>
            <a:r>
              <a:rPr lang="en-GB" sz="1200" spc="-15" dirty="0">
                <a:solidFill>
                  <a:srgbClr val="040102"/>
                </a:solidFill>
                <a:latin typeface="Arial"/>
                <a:cs typeface="Arial"/>
              </a:rPr>
              <a:t>Essential </a:t>
            </a:r>
            <a:r>
              <a:rPr lang="en-GB" sz="1200" spc="35" dirty="0">
                <a:solidFill>
                  <a:srgbClr val="040102"/>
                </a:solidFill>
                <a:latin typeface="Arial"/>
                <a:cs typeface="Arial"/>
              </a:rPr>
              <a:t>guide </a:t>
            </a:r>
            <a:r>
              <a:rPr lang="en-GB" sz="1200" dirty="0">
                <a:solidFill>
                  <a:srgbClr val="040102"/>
                </a:solidFill>
                <a:latin typeface="Arial"/>
                <a:cs typeface="Arial"/>
              </a:rPr>
              <a:t>to </a:t>
            </a:r>
            <a:r>
              <a:rPr lang="en-GB" sz="1200" spc="15" dirty="0">
                <a:solidFill>
                  <a:srgbClr val="040102"/>
                </a:solidFill>
                <a:latin typeface="Arial"/>
                <a:cs typeface="Arial"/>
              </a:rPr>
              <a:t>Doing </a:t>
            </a:r>
            <a:r>
              <a:rPr lang="en-GB" sz="1200" spc="-60" dirty="0">
                <a:solidFill>
                  <a:srgbClr val="040102"/>
                </a:solidFill>
                <a:latin typeface="Arial"/>
                <a:cs typeface="Arial"/>
              </a:rPr>
              <a:t>Your </a:t>
            </a:r>
            <a:r>
              <a:rPr lang="en-GB" sz="1200" spc="-5" dirty="0">
                <a:solidFill>
                  <a:srgbClr val="040102"/>
                </a:solidFill>
                <a:latin typeface="Arial"/>
                <a:cs typeface="Arial"/>
              </a:rPr>
              <a:t>Research Project </a:t>
            </a:r>
            <a:r>
              <a:rPr lang="en-GB" sz="1200" spc="25" dirty="0">
                <a:solidFill>
                  <a:srgbClr val="040102"/>
                </a:solidFill>
                <a:latin typeface="Arial"/>
                <a:cs typeface="Arial"/>
              </a:rPr>
              <a:t>2nd </a:t>
            </a:r>
            <a:r>
              <a:rPr lang="en-GB" sz="1200" spc="-5" dirty="0">
                <a:solidFill>
                  <a:srgbClr val="040102"/>
                </a:solidFill>
                <a:latin typeface="Arial"/>
                <a:cs typeface="Arial"/>
              </a:rPr>
              <a:t>Edition, Sage  </a:t>
            </a:r>
            <a:r>
              <a:rPr lang="en-GB" sz="1200" spc="5" dirty="0">
                <a:solidFill>
                  <a:srgbClr val="040102"/>
                </a:solidFill>
                <a:latin typeface="Arial"/>
                <a:cs typeface="Arial"/>
              </a:rPr>
              <a:t>Publications.</a:t>
            </a:r>
            <a:endParaRPr lang="en-GB" sz="1200" dirty="0">
              <a:latin typeface="Arial"/>
              <a:cs typeface="Arial"/>
            </a:endParaRPr>
          </a:p>
          <a:p>
            <a:endParaRPr lang="en-GB" sz="1200" dirty="0"/>
          </a:p>
        </p:txBody>
      </p:sp>
    </p:spTree>
    <p:extLst>
      <p:ext uri="{BB962C8B-B14F-4D97-AF65-F5344CB8AC3E}">
        <p14:creationId xmlns:p14="http://schemas.microsoft.com/office/powerpoint/2010/main" val="838636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43C59-E696-484C-850E-A7042723C0ED}"/>
              </a:ext>
            </a:extLst>
          </p:cNvPr>
          <p:cNvSpPr>
            <a:spLocks noGrp="1"/>
          </p:cNvSpPr>
          <p:nvPr>
            <p:ph type="sldNum" sz="quarter" idx="12"/>
          </p:nvPr>
        </p:nvSpPr>
        <p:spPr>
          <a:xfrm>
            <a:off x="8382000" y="6492875"/>
            <a:ext cx="762000" cy="365125"/>
          </a:xfrm>
        </p:spPr>
        <p:txBody>
          <a:bodyPr/>
          <a:lstStyle/>
          <a:p>
            <a:fld id="{937A490B-01A4-4665-AA6E-36B02FCC4B39}" type="slidenum">
              <a:rPr lang="en-GB" sz="1000" smtClean="0"/>
              <a:t>33</a:t>
            </a:fld>
            <a:endParaRPr lang="en-GB" sz="1000" dirty="0"/>
          </a:p>
        </p:txBody>
      </p:sp>
      <p:sp>
        <p:nvSpPr>
          <p:cNvPr id="3" name="object 2">
            <a:extLst>
              <a:ext uri="{FF2B5EF4-FFF2-40B4-BE49-F238E27FC236}">
                <a16:creationId xmlns:a16="http://schemas.microsoft.com/office/drawing/2014/main" id="{26E6065F-93D5-4052-8EDD-8F683669D4DB}"/>
              </a:ext>
            </a:extLst>
          </p:cNvPr>
          <p:cNvSpPr txBox="1">
            <a:spLocks/>
          </p:cNvSpPr>
          <p:nvPr/>
        </p:nvSpPr>
        <p:spPr>
          <a:xfrm>
            <a:off x="473826" y="963877"/>
            <a:ext cx="2775596" cy="493024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lnSpc>
                <a:spcPct val="90000"/>
              </a:lnSpc>
            </a:pPr>
            <a:r>
              <a:rPr lang="en-US" sz="3700" spc="10" dirty="0">
                <a:solidFill>
                  <a:schemeClr val="accent1"/>
                </a:solidFill>
              </a:rPr>
              <a:t>Ethical </a:t>
            </a:r>
            <a:r>
              <a:rPr lang="en-US" sz="3700" spc="35" dirty="0">
                <a:solidFill>
                  <a:schemeClr val="accent1"/>
                </a:solidFill>
              </a:rPr>
              <a:t>Obligations </a:t>
            </a:r>
            <a:r>
              <a:rPr lang="en-US" sz="3700" spc="10" dirty="0">
                <a:solidFill>
                  <a:schemeClr val="accent1"/>
                </a:solidFill>
              </a:rPr>
              <a:t>of you as a</a:t>
            </a:r>
            <a:r>
              <a:rPr lang="en-US" sz="3700" spc="-70" dirty="0">
                <a:solidFill>
                  <a:schemeClr val="accent1"/>
                </a:solidFill>
              </a:rPr>
              <a:t> </a:t>
            </a:r>
            <a:r>
              <a:rPr lang="en-US" sz="3700" spc="5" dirty="0">
                <a:solidFill>
                  <a:schemeClr val="accent1"/>
                </a:solidFill>
              </a:rPr>
              <a:t>Researcher</a:t>
            </a:r>
            <a:endParaRPr lang="en-US" sz="3700" dirty="0">
              <a:solidFill>
                <a:schemeClr val="accent1"/>
              </a:solidFill>
            </a:endParaRPr>
          </a:p>
        </p:txBody>
      </p:sp>
      <p:sp>
        <p:nvSpPr>
          <p:cNvPr id="4" name="object 6">
            <a:extLst>
              <a:ext uri="{FF2B5EF4-FFF2-40B4-BE49-F238E27FC236}">
                <a16:creationId xmlns:a16="http://schemas.microsoft.com/office/drawing/2014/main" id="{CAFD015F-4480-435A-BE55-9A9AB31F68C7}"/>
              </a:ext>
            </a:extLst>
          </p:cNvPr>
          <p:cNvSpPr txBox="1"/>
          <p:nvPr/>
        </p:nvSpPr>
        <p:spPr>
          <a:xfrm>
            <a:off x="3732023" y="963877"/>
            <a:ext cx="4783327" cy="4930246"/>
          </a:xfrm>
          <a:prstGeom prst="rect">
            <a:avLst/>
          </a:prstGeom>
        </p:spPr>
        <p:txBody>
          <a:bodyPr vert="horz" lIns="91440" tIns="45720" rIns="91440" bIns="45720" rtlCol="0" anchor="ctr">
            <a:normAutofit/>
          </a:bodyPr>
          <a:lstStyle/>
          <a:p>
            <a:pPr marL="12700" marR="937260" indent="-228600">
              <a:lnSpc>
                <a:spcPct val="90000"/>
              </a:lnSpc>
              <a:spcBef>
                <a:spcPts val="235"/>
              </a:spcBef>
              <a:buFont typeface="Arial" panose="020B0604020202020204" pitchFamily="34" charset="0"/>
              <a:buChar char="•"/>
            </a:pPr>
            <a:r>
              <a:rPr lang="en-US" sz="2100" kern="1200" spc="10" dirty="0">
                <a:solidFill>
                  <a:schemeClr val="tx1"/>
                </a:solidFill>
                <a:latin typeface="+mn-lt"/>
                <a:ea typeface="+mn-ea"/>
                <a:cs typeface="+mn-cs"/>
              </a:rPr>
              <a:t>Ensuring </a:t>
            </a:r>
            <a:r>
              <a:rPr lang="en-US" sz="2100" kern="1200" spc="25" dirty="0">
                <a:solidFill>
                  <a:schemeClr val="tx1"/>
                </a:solidFill>
                <a:latin typeface="+mn-lt"/>
                <a:ea typeface="+mn-ea"/>
                <a:cs typeface="+mn-cs"/>
              </a:rPr>
              <a:t>Respondents </a:t>
            </a:r>
            <a:r>
              <a:rPr lang="en-US" sz="2100" kern="1200" spc="10" dirty="0">
                <a:solidFill>
                  <a:schemeClr val="tx1"/>
                </a:solidFill>
                <a:latin typeface="+mn-lt"/>
                <a:ea typeface="+mn-ea"/>
                <a:cs typeface="+mn-cs"/>
              </a:rPr>
              <a:t>have </a:t>
            </a:r>
            <a:r>
              <a:rPr lang="en-US" sz="2100" kern="1200" spc="35" dirty="0">
                <a:solidFill>
                  <a:schemeClr val="tx1"/>
                </a:solidFill>
                <a:latin typeface="+mn-lt"/>
                <a:ea typeface="+mn-ea"/>
                <a:cs typeface="+mn-cs"/>
              </a:rPr>
              <a:t>given</a:t>
            </a:r>
            <a:r>
              <a:rPr lang="en-US" sz="2100" kern="1200" spc="-40" dirty="0">
                <a:solidFill>
                  <a:schemeClr val="tx1"/>
                </a:solidFill>
                <a:latin typeface="+mn-lt"/>
                <a:ea typeface="+mn-ea"/>
                <a:cs typeface="+mn-cs"/>
              </a:rPr>
              <a:t> </a:t>
            </a:r>
            <a:r>
              <a:rPr lang="en-US" sz="2100" kern="1200" spc="30" dirty="0">
                <a:solidFill>
                  <a:schemeClr val="tx1"/>
                </a:solidFill>
                <a:latin typeface="+mn-lt"/>
                <a:ea typeface="+mn-ea"/>
                <a:cs typeface="+mn-cs"/>
              </a:rPr>
              <a:t>informed  consent</a:t>
            </a:r>
            <a:r>
              <a:rPr lang="en-US" sz="2100" kern="1200" dirty="0">
                <a:solidFill>
                  <a:schemeClr val="tx1"/>
                </a:solidFill>
                <a:latin typeface="+mn-lt"/>
                <a:ea typeface="+mn-ea"/>
                <a:cs typeface="+mn-cs"/>
              </a:rPr>
              <a:t>, </a:t>
            </a:r>
            <a:r>
              <a:rPr lang="en-US" sz="2100" kern="1200" spc="10" dirty="0">
                <a:solidFill>
                  <a:schemeClr val="tx1"/>
                </a:solidFill>
                <a:latin typeface="+mn-lt"/>
                <a:ea typeface="+mn-ea"/>
                <a:cs typeface="+mn-cs"/>
              </a:rPr>
              <a:t>they </a:t>
            </a:r>
            <a:r>
              <a:rPr lang="en-US" sz="2100" kern="1200" spc="-5" dirty="0">
                <a:solidFill>
                  <a:schemeClr val="tx1"/>
                </a:solidFill>
                <a:latin typeface="+mn-lt"/>
                <a:ea typeface="+mn-ea"/>
                <a:cs typeface="+mn-cs"/>
              </a:rPr>
              <a:t>are </a:t>
            </a:r>
            <a:r>
              <a:rPr lang="en-US" sz="2100" kern="1200" spc="35" dirty="0">
                <a:solidFill>
                  <a:schemeClr val="tx1"/>
                </a:solidFill>
                <a:latin typeface="+mn-lt"/>
                <a:ea typeface="+mn-ea"/>
                <a:cs typeface="+mn-cs"/>
              </a:rPr>
              <a:t>competent, </a:t>
            </a:r>
            <a:r>
              <a:rPr lang="en-US" sz="2100" kern="1200" spc="10" dirty="0">
                <a:solidFill>
                  <a:schemeClr val="tx1"/>
                </a:solidFill>
                <a:latin typeface="+mn-lt"/>
                <a:ea typeface="+mn-ea"/>
                <a:cs typeface="+mn-cs"/>
              </a:rPr>
              <a:t>autonomous, </a:t>
            </a:r>
            <a:r>
              <a:rPr lang="en-US" sz="2100" kern="1200" spc="-10" dirty="0">
                <a:solidFill>
                  <a:schemeClr val="tx1"/>
                </a:solidFill>
                <a:latin typeface="+mn-lt"/>
                <a:ea typeface="+mn-ea"/>
                <a:cs typeface="+mn-cs"/>
              </a:rPr>
              <a:t>voluntary, </a:t>
            </a:r>
            <a:r>
              <a:rPr lang="en-US" sz="2100" kern="1200" spc="10" dirty="0">
                <a:solidFill>
                  <a:schemeClr val="tx1"/>
                </a:solidFill>
                <a:latin typeface="+mn-lt"/>
                <a:ea typeface="+mn-ea"/>
                <a:cs typeface="+mn-cs"/>
              </a:rPr>
              <a:t>not  </a:t>
            </a:r>
            <a:r>
              <a:rPr lang="en-US" sz="2100" kern="1200" spc="60" dirty="0">
                <a:solidFill>
                  <a:schemeClr val="tx1"/>
                </a:solidFill>
                <a:latin typeface="+mn-lt"/>
                <a:ea typeface="+mn-ea"/>
                <a:cs typeface="+mn-cs"/>
              </a:rPr>
              <a:t>deceived</a:t>
            </a:r>
          </a:p>
          <a:p>
            <a:pPr marL="165100" marR="5080" indent="-228600">
              <a:lnSpc>
                <a:spcPct val="90000"/>
              </a:lnSpc>
              <a:buSzPct val="74468"/>
              <a:buFont typeface="Arial" panose="020B0604020202020204" pitchFamily="34" charset="0"/>
              <a:buChar char="•"/>
              <a:tabLst>
                <a:tab pos="456565" algn="l"/>
                <a:tab pos="457200" algn="l"/>
              </a:tabLst>
            </a:pPr>
            <a:endParaRPr lang="en-US" sz="2100" kern="1200" spc="60" dirty="0">
              <a:solidFill>
                <a:schemeClr val="tx1"/>
              </a:solidFill>
              <a:latin typeface="+mn-lt"/>
              <a:ea typeface="+mn-ea"/>
              <a:cs typeface="+mn-cs"/>
            </a:endParaRPr>
          </a:p>
          <a:p>
            <a:pPr marL="165100" marR="5080" indent="-228600">
              <a:lnSpc>
                <a:spcPct val="90000"/>
              </a:lnSpc>
              <a:buSzPct val="74468"/>
              <a:buFont typeface="Arial" panose="020B0604020202020204" pitchFamily="34" charset="0"/>
              <a:buChar char="•"/>
              <a:tabLst>
                <a:tab pos="456565" algn="l"/>
                <a:tab pos="457200" algn="l"/>
              </a:tabLst>
            </a:pPr>
            <a:r>
              <a:rPr lang="en-US" sz="2100" kern="1200" spc="10" dirty="0">
                <a:solidFill>
                  <a:schemeClr val="tx1"/>
                </a:solidFill>
                <a:latin typeface="+mn-lt"/>
                <a:ea typeface="+mn-ea"/>
                <a:cs typeface="+mn-cs"/>
              </a:rPr>
              <a:t>Ensuring no </a:t>
            </a:r>
            <a:r>
              <a:rPr lang="en-US" sz="2100" kern="1200" spc="20" dirty="0">
                <a:solidFill>
                  <a:schemeClr val="tx1"/>
                </a:solidFill>
                <a:latin typeface="+mn-lt"/>
                <a:ea typeface="+mn-ea"/>
                <a:cs typeface="+mn-cs"/>
              </a:rPr>
              <a:t>harm </a:t>
            </a:r>
            <a:r>
              <a:rPr lang="en-US" sz="2100" kern="1200" spc="40" dirty="0">
                <a:solidFill>
                  <a:schemeClr val="tx1"/>
                </a:solidFill>
                <a:latin typeface="+mn-lt"/>
                <a:ea typeface="+mn-ea"/>
                <a:cs typeface="+mn-cs"/>
              </a:rPr>
              <a:t>comes </a:t>
            </a:r>
            <a:r>
              <a:rPr lang="en-US" sz="2100" kern="1200" spc="10" dirty="0">
                <a:solidFill>
                  <a:schemeClr val="tx1"/>
                </a:solidFill>
                <a:latin typeface="+mn-lt"/>
                <a:ea typeface="+mn-ea"/>
                <a:cs typeface="+mn-cs"/>
              </a:rPr>
              <a:t>to</a:t>
            </a:r>
            <a:r>
              <a:rPr lang="en-US" sz="2100" kern="1200" spc="-75" dirty="0">
                <a:solidFill>
                  <a:schemeClr val="tx1"/>
                </a:solidFill>
                <a:latin typeface="+mn-lt"/>
                <a:ea typeface="+mn-ea"/>
                <a:cs typeface="+mn-cs"/>
              </a:rPr>
              <a:t> </a:t>
            </a:r>
            <a:r>
              <a:rPr lang="en-US" sz="2100" kern="1200" spc="30" dirty="0">
                <a:solidFill>
                  <a:schemeClr val="tx1"/>
                </a:solidFill>
                <a:latin typeface="+mn-lt"/>
                <a:ea typeface="+mn-ea"/>
                <a:cs typeface="+mn-cs"/>
              </a:rPr>
              <a:t>respondents</a:t>
            </a:r>
          </a:p>
          <a:p>
            <a:pPr marL="165100" marR="5080" indent="-228600">
              <a:lnSpc>
                <a:spcPct val="90000"/>
              </a:lnSpc>
              <a:buSzPct val="74468"/>
              <a:buFont typeface="Arial" panose="020B0604020202020204" pitchFamily="34" charset="0"/>
              <a:buChar char="•"/>
              <a:tabLst>
                <a:tab pos="456565" algn="l"/>
                <a:tab pos="457200" algn="l"/>
              </a:tabLst>
            </a:pPr>
            <a:endParaRPr lang="en-US" sz="2100" kern="1200" spc="30" dirty="0">
              <a:solidFill>
                <a:schemeClr val="tx1"/>
              </a:solidFill>
              <a:latin typeface="+mn-lt"/>
              <a:ea typeface="+mn-ea"/>
              <a:cs typeface="+mn-cs"/>
            </a:endParaRPr>
          </a:p>
          <a:p>
            <a:pPr marL="165100" marR="5080" indent="-228600">
              <a:lnSpc>
                <a:spcPct val="90000"/>
              </a:lnSpc>
              <a:buSzPct val="74468"/>
              <a:buFont typeface="Arial" panose="020B0604020202020204" pitchFamily="34" charset="0"/>
              <a:buChar char="•"/>
              <a:tabLst>
                <a:tab pos="456565" algn="l"/>
                <a:tab pos="457200" algn="l"/>
              </a:tabLst>
            </a:pPr>
            <a:r>
              <a:rPr lang="en-US" sz="2100" kern="1200" spc="10" dirty="0">
                <a:solidFill>
                  <a:schemeClr val="tx1"/>
                </a:solidFill>
                <a:latin typeface="+mn-lt"/>
                <a:ea typeface="+mn-ea"/>
                <a:cs typeface="+mn-cs"/>
              </a:rPr>
              <a:t>Ensuring </a:t>
            </a:r>
            <a:r>
              <a:rPr lang="en-US" sz="2100" kern="1200" spc="25" dirty="0">
                <a:solidFill>
                  <a:schemeClr val="tx1"/>
                </a:solidFill>
                <a:latin typeface="+mn-lt"/>
                <a:ea typeface="+mn-ea"/>
                <a:cs typeface="+mn-cs"/>
              </a:rPr>
              <a:t>confidentiality </a:t>
            </a:r>
            <a:r>
              <a:rPr lang="en-US" sz="2100" kern="1200" spc="5" dirty="0">
                <a:solidFill>
                  <a:schemeClr val="tx1"/>
                </a:solidFill>
                <a:latin typeface="+mn-lt"/>
                <a:ea typeface="+mn-ea"/>
                <a:cs typeface="+mn-cs"/>
              </a:rPr>
              <a:t>- </a:t>
            </a:r>
            <a:r>
              <a:rPr lang="en-US" sz="2100" kern="1200" spc="10" dirty="0">
                <a:solidFill>
                  <a:schemeClr val="tx1"/>
                </a:solidFill>
                <a:latin typeface="+mn-lt"/>
                <a:ea typeface="+mn-ea"/>
                <a:cs typeface="+mn-cs"/>
              </a:rPr>
              <a:t>or</a:t>
            </a:r>
            <a:r>
              <a:rPr lang="en-US" sz="2100" kern="1200" spc="-25" dirty="0">
                <a:solidFill>
                  <a:schemeClr val="tx1"/>
                </a:solidFill>
                <a:latin typeface="+mn-lt"/>
                <a:ea typeface="+mn-ea"/>
                <a:cs typeface="+mn-cs"/>
              </a:rPr>
              <a:t> </a:t>
            </a:r>
            <a:r>
              <a:rPr lang="en-US" sz="2100" kern="1200" spc="30" dirty="0">
                <a:solidFill>
                  <a:schemeClr val="tx1"/>
                </a:solidFill>
                <a:latin typeface="+mn-lt"/>
                <a:ea typeface="+mn-ea"/>
                <a:cs typeface="+mn-cs"/>
              </a:rPr>
              <a:t>respondents  </a:t>
            </a:r>
            <a:r>
              <a:rPr lang="en-US" sz="2100" kern="1200" spc="35" dirty="0">
                <a:solidFill>
                  <a:schemeClr val="tx1"/>
                </a:solidFill>
                <a:latin typeface="+mn-lt"/>
                <a:ea typeface="+mn-ea"/>
                <a:cs typeface="+mn-cs"/>
              </a:rPr>
              <a:t>understand</a:t>
            </a:r>
            <a:r>
              <a:rPr lang="en-US" sz="2100" kern="1200" dirty="0">
                <a:solidFill>
                  <a:schemeClr val="tx1"/>
                </a:solidFill>
                <a:latin typeface="+mn-lt"/>
                <a:ea typeface="+mn-ea"/>
                <a:cs typeface="+mn-cs"/>
              </a:rPr>
              <a:t> </a:t>
            </a:r>
            <a:r>
              <a:rPr lang="en-US" sz="2100" kern="1200" spc="10" dirty="0">
                <a:solidFill>
                  <a:schemeClr val="tx1"/>
                </a:solidFill>
                <a:latin typeface="+mn-lt"/>
                <a:ea typeface="+mn-ea"/>
                <a:cs typeface="+mn-cs"/>
              </a:rPr>
              <a:t>limitations</a:t>
            </a:r>
            <a:endParaRPr lang="en-US" sz="2100" kern="1200" dirty="0">
              <a:solidFill>
                <a:schemeClr val="tx1"/>
              </a:solidFill>
              <a:latin typeface="+mn-lt"/>
              <a:ea typeface="+mn-ea"/>
              <a:cs typeface="+mn-cs"/>
            </a:endParaRPr>
          </a:p>
          <a:p>
            <a:pPr marL="457200" marR="5080" indent="-228600">
              <a:lnSpc>
                <a:spcPct val="90000"/>
              </a:lnSpc>
              <a:buSzPct val="74468"/>
              <a:buFont typeface="Arial" panose="020B0604020202020204" pitchFamily="34" charset="0"/>
              <a:buChar char="•"/>
              <a:tabLst>
                <a:tab pos="456565" algn="l"/>
                <a:tab pos="457200" algn="l"/>
              </a:tabLst>
            </a:pPr>
            <a:endParaRPr lang="en-US" sz="2100" kern="1200" dirty="0">
              <a:solidFill>
                <a:schemeClr val="tx1"/>
              </a:solidFill>
              <a:latin typeface="+mn-lt"/>
              <a:ea typeface="+mn-ea"/>
              <a:cs typeface="+mn-cs"/>
            </a:endParaRPr>
          </a:p>
          <a:p>
            <a:pPr marL="457200" marR="5080" indent="-228600">
              <a:lnSpc>
                <a:spcPct val="90000"/>
              </a:lnSpc>
              <a:buSzPct val="74468"/>
              <a:buFont typeface="Arial" panose="020B0604020202020204" pitchFamily="34" charset="0"/>
              <a:buChar char="•"/>
              <a:tabLst>
                <a:tab pos="456565" algn="l"/>
                <a:tab pos="457200" algn="l"/>
              </a:tabLst>
            </a:pPr>
            <a:endParaRPr lang="en-US" sz="2100" kern="1200" dirty="0">
              <a:solidFill>
                <a:schemeClr val="tx1"/>
              </a:solidFill>
              <a:latin typeface="+mn-lt"/>
              <a:ea typeface="+mn-ea"/>
              <a:cs typeface="+mn-cs"/>
            </a:endParaRPr>
          </a:p>
        </p:txBody>
      </p:sp>
    </p:spTree>
    <p:extLst>
      <p:ext uri="{BB962C8B-B14F-4D97-AF65-F5344CB8AC3E}">
        <p14:creationId xmlns:p14="http://schemas.microsoft.com/office/powerpoint/2010/main" val="3657209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good read …</a:t>
            </a:r>
          </a:p>
        </p:txBody>
      </p:sp>
      <p:sp>
        <p:nvSpPr>
          <p:cNvPr id="3" name="Content Placeholder 2"/>
          <p:cNvSpPr>
            <a:spLocks noGrp="1"/>
          </p:cNvSpPr>
          <p:nvPr>
            <p:ph idx="1"/>
          </p:nvPr>
        </p:nvSpPr>
        <p:spPr/>
        <p:txBody>
          <a:bodyPr/>
          <a:lstStyle/>
          <a:p>
            <a:r>
              <a:rPr lang="en-GB" dirty="0">
                <a:hlinkClick r:id="rId2"/>
              </a:rPr>
              <a:t>https://www.ideals.illinois.edu/bitstream/handle/2142/12247/ecse909.pdf</a:t>
            </a:r>
            <a:r>
              <a:rPr lang="en-GB" dirty="0"/>
              <a:t> </a:t>
            </a:r>
          </a:p>
          <a:p>
            <a:endParaRPr lang="en-GB" dirty="0"/>
          </a:p>
          <a:p>
            <a:r>
              <a:rPr lang="en-GB" dirty="0">
                <a:hlinkClick r:id="rId3"/>
              </a:rPr>
              <a:t>http://www.bcs.org</a:t>
            </a:r>
            <a:r>
              <a:rPr lang="en-GB" dirty="0"/>
              <a:t> (and search the latest articles on ETHICS !!).</a:t>
            </a:r>
          </a:p>
        </p:txBody>
      </p:sp>
      <p:sp>
        <p:nvSpPr>
          <p:cNvPr id="4" name="Slide Number Placeholder 3"/>
          <p:cNvSpPr>
            <a:spLocks noGrp="1"/>
          </p:cNvSpPr>
          <p:nvPr>
            <p:ph type="sldNum" sz="quarter" idx="12"/>
          </p:nvPr>
        </p:nvSpPr>
        <p:spPr/>
        <p:txBody>
          <a:bodyPr/>
          <a:lstStyle/>
          <a:p>
            <a:fld id="{387B5F18-7FF9-46AF-A371-EB01BDB0E992}" type="slidenum">
              <a:rPr lang="en-GB" smtClean="0"/>
              <a:t>34</a:t>
            </a:fld>
            <a:endParaRPr lang="en-GB" dirty="0"/>
          </a:p>
        </p:txBody>
      </p:sp>
    </p:spTree>
    <p:extLst>
      <p:ext uri="{BB962C8B-B14F-4D97-AF65-F5344CB8AC3E}">
        <p14:creationId xmlns:p14="http://schemas.microsoft.com/office/powerpoint/2010/main" val="2445478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Acknowledgments</a:t>
            </a:r>
          </a:p>
        </p:txBody>
      </p:sp>
      <p:sp>
        <p:nvSpPr>
          <p:cNvPr id="3" name="Content Placeholder 2"/>
          <p:cNvSpPr>
            <a:spLocks noGrp="1"/>
          </p:cNvSpPr>
          <p:nvPr>
            <p:ph idx="1"/>
          </p:nvPr>
        </p:nvSpPr>
        <p:spPr/>
        <p:txBody>
          <a:bodyPr/>
          <a:lstStyle/>
          <a:p>
            <a:r>
              <a:rPr lang="en-GB" dirty="0"/>
              <a:t>This lecture relies heavily on ideas and text taken from:</a:t>
            </a:r>
          </a:p>
          <a:p>
            <a:pPr lvl="1"/>
            <a:r>
              <a:rPr lang="en-GB" dirty="0"/>
              <a:t>Professional issues in IT, Frank </a:t>
            </a:r>
            <a:r>
              <a:rPr lang="en-GB" dirty="0" err="1"/>
              <a:t>Bott</a:t>
            </a:r>
            <a:r>
              <a:rPr lang="en-GB" dirty="0"/>
              <a:t>, 2014, published by BCS</a:t>
            </a:r>
          </a:p>
        </p:txBody>
      </p:sp>
      <p:sp>
        <p:nvSpPr>
          <p:cNvPr id="4" name="Slide Number Placeholder 3"/>
          <p:cNvSpPr>
            <a:spLocks noGrp="1"/>
          </p:cNvSpPr>
          <p:nvPr>
            <p:ph type="sldNum" sz="quarter" idx="12"/>
          </p:nvPr>
        </p:nvSpPr>
        <p:spPr/>
        <p:txBody>
          <a:bodyPr/>
          <a:lstStyle/>
          <a:p>
            <a:fld id="{387B5F18-7FF9-46AF-A371-EB01BDB0E992}" type="slidenum">
              <a:rPr lang="en-GB" smtClean="0"/>
              <a:t>35</a:t>
            </a:fld>
            <a:endParaRPr lang="en-GB"/>
          </a:p>
        </p:txBody>
      </p:sp>
    </p:spTree>
    <p:extLst>
      <p:ext uri="{BB962C8B-B14F-4D97-AF65-F5344CB8AC3E}">
        <p14:creationId xmlns:p14="http://schemas.microsoft.com/office/powerpoint/2010/main" val="380495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5" y="476672"/>
            <a:ext cx="7977363" cy="1600200"/>
          </a:xfrm>
        </p:spPr>
        <p:txBody>
          <a:bodyPr>
            <a:normAutofit fontScale="90000"/>
          </a:bodyPr>
          <a:lstStyle/>
          <a:p>
            <a:r>
              <a:rPr lang="en-GB" b="1" dirty="0">
                <a:solidFill>
                  <a:srgbClr val="C00000"/>
                </a:solidFill>
              </a:rPr>
              <a:t>Ever Heard Any of These?</a:t>
            </a:r>
          </a:p>
        </p:txBody>
      </p:sp>
      <p:sp>
        <p:nvSpPr>
          <p:cNvPr id="3" name="Content Placeholder 2"/>
          <p:cNvSpPr>
            <a:spLocks noGrp="1"/>
          </p:cNvSpPr>
          <p:nvPr>
            <p:ph idx="1"/>
          </p:nvPr>
        </p:nvSpPr>
        <p:spPr/>
        <p:txBody>
          <a:bodyPr>
            <a:normAutofit/>
          </a:bodyPr>
          <a:lstStyle/>
          <a:p>
            <a:r>
              <a:rPr lang="en-GB" dirty="0"/>
              <a:t>The end justifies the means</a:t>
            </a:r>
          </a:p>
          <a:p>
            <a:r>
              <a:rPr lang="en-GB" dirty="0"/>
              <a:t>Treat others in the way you would like to be treated by them</a:t>
            </a:r>
          </a:p>
          <a:p>
            <a:r>
              <a:rPr lang="en-GB" dirty="0"/>
              <a:t>Always obey the rules</a:t>
            </a:r>
          </a:p>
          <a:p>
            <a:r>
              <a:rPr lang="en-GB" dirty="0"/>
              <a:t>Nobody got hurt, so what’s the problem?</a:t>
            </a:r>
          </a:p>
          <a:p>
            <a:r>
              <a:rPr lang="en-GB" dirty="0"/>
              <a:t>Everybody else is doing it….</a:t>
            </a:r>
          </a:p>
          <a:p>
            <a:pPr marL="0" indent="0">
              <a:buNone/>
            </a:pPr>
            <a:endParaRPr lang="en-GB" dirty="0"/>
          </a:p>
        </p:txBody>
      </p:sp>
      <p:sp>
        <p:nvSpPr>
          <p:cNvPr id="4" name="Slide Number Placeholder 3"/>
          <p:cNvSpPr>
            <a:spLocks noGrp="1"/>
          </p:cNvSpPr>
          <p:nvPr>
            <p:ph type="sldNum" sz="quarter" idx="12"/>
          </p:nvPr>
        </p:nvSpPr>
        <p:spPr/>
        <p:txBody>
          <a:bodyPr/>
          <a:lstStyle/>
          <a:p>
            <a:fld id="{937A490B-01A4-4665-AA6E-36B02FCC4B39}" type="slidenum">
              <a:rPr lang="en-GB" smtClean="0"/>
              <a:t>4</a:t>
            </a:fld>
            <a:endParaRPr lang="en-GB"/>
          </a:p>
        </p:txBody>
      </p:sp>
    </p:spTree>
    <p:extLst>
      <p:ext uri="{BB962C8B-B14F-4D97-AF65-F5344CB8AC3E}">
        <p14:creationId xmlns:p14="http://schemas.microsoft.com/office/powerpoint/2010/main" val="145638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0D9B-271E-4905-ADFF-C84F9B4138A5}"/>
              </a:ext>
            </a:extLst>
          </p:cNvPr>
          <p:cNvSpPr>
            <a:spLocks noGrp="1"/>
          </p:cNvSpPr>
          <p:nvPr>
            <p:ph type="title"/>
          </p:nvPr>
        </p:nvSpPr>
        <p:spPr/>
        <p:txBody>
          <a:bodyPr/>
          <a:lstStyle/>
          <a:p>
            <a:r>
              <a:rPr lang="en-GB" b="1" dirty="0">
                <a:solidFill>
                  <a:srgbClr val="C00000"/>
                </a:solidFill>
              </a:rPr>
              <a:t>Ethics …</a:t>
            </a:r>
          </a:p>
        </p:txBody>
      </p:sp>
      <p:sp>
        <p:nvSpPr>
          <p:cNvPr id="3" name="Content Placeholder 2">
            <a:extLst>
              <a:ext uri="{FF2B5EF4-FFF2-40B4-BE49-F238E27FC236}">
                <a16:creationId xmlns:a16="http://schemas.microsoft.com/office/drawing/2014/main" id="{604D223D-9DC8-41E7-99B9-BD546A26EC4F}"/>
              </a:ext>
            </a:extLst>
          </p:cNvPr>
          <p:cNvSpPr>
            <a:spLocks noGrp="1"/>
          </p:cNvSpPr>
          <p:nvPr>
            <p:ph idx="1"/>
          </p:nvPr>
        </p:nvSpPr>
        <p:spPr/>
        <p:txBody>
          <a:bodyPr/>
          <a:lstStyle/>
          <a:p>
            <a:r>
              <a:rPr lang="en-GB" dirty="0"/>
              <a:t>Ethics is a set of moral principles that govern the behaviour of a group or individual.</a:t>
            </a:r>
          </a:p>
          <a:p>
            <a:endParaRPr lang="en-GB" dirty="0"/>
          </a:p>
          <a:p>
            <a:r>
              <a:rPr lang="en-GB" dirty="0"/>
              <a:t>Likewise, Computer Ethics is set of moral principles that “regulate” the use of computers.</a:t>
            </a:r>
          </a:p>
        </p:txBody>
      </p:sp>
      <p:sp>
        <p:nvSpPr>
          <p:cNvPr id="4" name="Slide Number Placeholder 3">
            <a:extLst>
              <a:ext uri="{FF2B5EF4-FFF2-40B4-BE49-F238E27FC236}">
                <a16:creationId xmlns:a16="http://schemas.microsoft.com/office/drawing/2014/main" id="{AA62E2A0-C8A3-4BB8-B3B1-6791572F2822}"/>
              </a:ext>
            </a:extLst>
          </p:cNvPr>
          <p:cNvSpPr>
            <a:spLocks noGrp="1"/>
          </p:cNvSpPr>
          <p:nvPr>
            <p:ph type="sldNum" sz="quarter" idx="12"/>
          </p:nvPr>
        </p:nvSpPr>
        <p:spPr/>
        <p:txBody>
          <a:bodyPr/>
          <a:lstStyle/>
          <a:p>
            <a:fld id="{937A490B-01A4-4665-AA6E-36B02FCC4B39}" type="slidenum">
              <a:rPr lang="en-GB" smtClean="0"/>
              <a:pPr/>
              <a:t>5</a:t>
            </a:fld>
            <a:endParaRPr lang="en-GB"/>
          </a:p>
        </p:txBody>
      </p:sp>
    </p:spTree>
    <p:extLst>
      <p:ext uri="{BB962C8B-B14F-4D97-AF65-F5344CB8AC3E}">
        <p14:creationId xmlns:p14="http://schemas.microsoft.com/office/powerpoint/2010/main" val="289994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C8A782-DFCD-4B1D-BC9C-63416981EA03}"/>
              </a:ext>
            </a:extLst>
          </p:cNvPr>
          <p:cNvSpPr>
            <a:spLocks noGrp="1"/>
          </p:cNvSpPr>
          <p:nvPr>
            <p:ph type="sldNum" sz="quarter" idx="12"/>
          </p:nvPr>
        </p:nvSpPr>
        <p:spPr>
          <a:xfrm>
            <a:off x="8382000" y="6492875"/>
            <a:ext cx="762000" cy="365125"/>
          </a:xfrm>
        </p:spPr>
        <p:txBody>
          <a:bodyPr/>
          <a:lstStyle/>
          <a:p>
            <a:fld id="{937A490B-01A4-4665-AA6E-36B02FCC4B39}" type="slidenum">
              <a:rPr lang="en-GB" sz="1000" smtClean="0"/>
              <a:t>6</a:t>
            </a:fld>
            <a:endParaRPr lang="en-GB" sz="1000" dirty="0"/>
          </a:p>
        </p:txBody>
      </p:sp>
      <p:pic>
        <p:nvPicPr>
          <p:cNvPr id="3" name="Picture 2">
            <a:extLst>
              <a:ext uri="{FF2B5EF4-FFF2-40B4-BE49-F238E27FC236}">
                <a16:creationId xmlns:a16="http://schemas.microsoft.com/office/drawing/2014/main" id="{92C6D039-BA1D-4CDF-A072-E546FD311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 y="1469688"/>
            <a:ext cx="9135962" cy="4092911"/>
          </a:xfrm>
          <a:prstGeom prst="rect">
            <a:avLst/>
          </a:prstGeom>
        </p:spPr>
      </p:pic>
      <p:sp>
        <p:nvSpPr>
          <p:cNvPr id="4" name="Title 1">
            <a:extLst>
              <a:ext uri="{FF2B5EF4-FFF2-40B4-BE49-F238E27FC236}">
                <a16:creationId xmlns:a16="http://schemas.microsoft.com/office/drawing/2014/main" id="{6556AB7C-64ED-4751-9FDC-C1952D250EED}"/>
              </a:ext>
            </a:extLst>
          </p:cNvPr>
          <p:cNvSpPr txBox="1">
            <a:spLocks/>
          </p:cNvSpPr>
          <p:nvPr/>
        </p:nvSpPr>
        <p:spPr>
          <a:xfrm>
            <a:off x="755576" y="476672"/>
            <a:ext cx="6781800" cy="16002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solidFill>
                  <a:srgbClr val="C00000"/>
                </a:solidFill>
              </a:rPr>
              <a:t>Ethics …</a:t>
            </a:r>
          </a:p>
        </p:txBody>
      </p:sp>
    </p:spTree>
    <p:extLst>
      <p:ext uri="{BB962C8B-B14F-4D97-AF65-F5344CB8AC3E}">
        <p14:creationId xmlns:p14="http://schemas.microsoft.com/office/powerpoint/2010/main" val="295735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5" y="476672"/>
            <a:ext cx="6781800" cy="1108847"/>
          </a:xfrm>
        </p:spPr>
        <p:txBody>
          <a:bodyPr/>
          <a:lstStyle/>
          <a:p>
            <a:r>
              <a:rPr lang="en-GB" b="1" dirty="0">
                <a:solidFill>
                  <a:srgbClr val="C00000"/>
                </a:solidFill>
              </a:rPr>
              <a:t>What Are Ethics?</a:t>
            </a:r>
          </a:p>
        </p:txBody>
      </p:sp>
      <p:sp>
        <p:nvSpPr>
          <p:cNvPr id="3" name="Content Placeholder 2"/>
          <p:cNvSpPr>
            <a:spLocks noGrp="1"/>
          </p:cNvSpPr>
          <p:nvPr>
            <p:ph idx="1"/>
          </p:nvPr>
        </p:nvSpPr>
        <p:spPr>
          <a:xfrm>
            <a:off x="755575" y="1585519"/>
            <a:ext cx="7885085" cy="4433537"/>
          </a:xfrm>
        </p:spPr>
        <p:txBody>
          <a:bodyPr>
            <a:normAutofit fontScale="92500" lnSpcReduction="10000"/>
          </a:bodyPr>
          <a:lstStyle/>
          <a:p>
            <a:r>
              <a:rPr lang="en-GB" dirty="0">
                <a:hlinkClick r:id="rId2"/>
              </a:rPr>
              <a:t>http://www.bbc.co.uk/ethics/introduction/intro_1.shtml</a:t>
            </a:r>
            <a:r>
              <a:rPr lang="en-GB" dirty="0"/>
              <a:t>  </a:t>
            </a:r>
          </a:p>
          <a:p>
            <a:pPr lvl="1"/>
            <a:r>
              <a:rPr lang="en-GB" dirty="0"/>
              <a:t>Ethics are the system of moral principles and a branch of philosophy that defines what is good for individuals and society</a:t>
            </a:r>
          </a:p>
          <a:p>
            <a:pPr lvl="1"/>
            <a:r>
              <a:rPr lang="en-GB" dirty="0"/>
              <a:t>Ethics covers the following dilemmas:</a:t>
            </a:r>
          </a:p>
          <a:p>
            <a:pPr lvl="2"/>
            <a:r>
              <a:rPr lang="en-GB" dirty="0"/>
              <a:t>how to live a good life</a:t>
            </a:r>
          </a:p>
          <a:p>
            <a:pPr lvl="2"/>
            <a:r>
              <a:rPr lang="en-GB" dirty="0"/>
              <a:t>our rights and responsibilities</a:t>
            </a:r>
          </a:p>
          <a:p>
            <a:pPr lvl="2"/>
            <a:r>
              <a:rPr lang="en-GB" dirty="0"/>
              <a:t>the language of right and wrong</a:t>
            </a:r>
          </a:p>
          <a:p>
            <a:pPr lvl="2"/>
            <a:r>
              <a:rPr lang="en-GB" dirty="0"/>
              <a:t>moral decisions - what is good and bad?</a:t>
            </a:r>
          </a:p>
          <a:p>
            <a:r>
              <a:rPr lang="en-GB" dirty="0"/>
              <a:t>Collins dictionary definition</a:t>
            </a:r>
          </a:p>
          <a:p>
            <a:pPr lvl="1"/>
            <a:r>
              <a:rPr lang="en-GB" i="1" dirty="0"/>
              <a:t>The philosophical study of the moral value of human conduct and of the rules and principles that ought to govern it. A code of behaviour considered correct, especially that of a particular group, profession or individual.</a:t>
            </a:r>
          </a:p>
        </p:txBody>
      </p:sp>
      <p:sp>
        <p:nvSpPr>
          <p:cNvPr id="4" name="Slide Number Placeholder 3"/>
          <p:cNvSpPr>
            <a:spLocks noGrp="1"/>
          </p:cNvSpPr>
          <p:nvPr>
            <p:ph type="sldNum" sz="quarter" idx="12"/>
          </p:nvPr>
        </p:nvSpPr>
        <p:spPr/>
        <p:txBody>
          <a:bodyPr/>
          <a:lstStyle/>
          <a:p>
            <a:fld id="{937A490B-01A4-4665-AA6E-36B02FCC4B39}" type="slidenum">
              <a:rPr lang="en-GB" smtClean="0"/>
              <a:t>7</a:t>
            </a:fld>
            <a:endParaRPr lang="en-GB"/>
          </a:p>
        </p:txBody>
      </p:sp>
    </p:spTree>
    <p:extLst>
      <p:ext uri="{BB962C8B-B14F-4D97-AF65-F5344CB8AC3E}">
        <p14:creationId xmlns:p14="http://schemas.microsoft.com/office/powerpoint/2010/main" val="56519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1C57-503C-4242-ADAB-0F0781518A92}"/>
              </a:ext>
            </a:extLst>
          </p:cNvPr>
          <p:cNvSpPr>
            <a:spLocks noGrp="1"/>
          </p:cNvSpPr>
          <p:nvPr>
            <p:ph type="title"/>
          </p:nvPr>
        </p:nvSpPr>
        <p:spPr>
          <a:xfrm>
            <a:off x="755576" y="568951"/>
            <a:ext cx="6781800" cy="555174"/>
          </a:xfrm>
        </p:spPr>
        <p:txBody>
          <a:bodyPr>
            <a:noAutofit/>
          </a:bodyPr>
          <a:lstStyle/>
          <a:p>
            <a:r>
              <a:rPr lang="en-GB" sz="2000" dirty="0">
                <a:hlinkClick r:id="rId2"/>
              </a:rPr>
              <a:t>http://www.bbc.co.uk/ethics/introduction/intro_1.shtml</a:t>
            </a:r>
            <a:r>
              <a:rPr lang="en-GB" sz="2000" dirty="0"/>
              <a:t>  </a:t>
            </a:r>
            <a:br>
              <a:rPr lang="en-GB" sz="2000" dirty="0"/>
            </a:br>
            <a:endParaRPr lang="en-GB" sz="2000" dirty="0"/>
          </a:p>
        </p:txBody>
      </p:sp>
      <p:sp>
        <p:nvSpPr>
          <p:cNvPr id="4" name="Slide Number Placeholder 3">
            <a:extLst>
              <a:ext uri="{FF2B5EF4-FFF2-40B4-BE49-F238E27FC236}">
                <a16:creationId xmlns:a16="http://schemas.microsoft.com/office/drawing/2014/main" id="{67DFB742-1D50-441A-BE03-4558136CA553}"/>
              </a:ext>
            </a:extLst>
          </p:cNvPr>
          <p:cNvSpPr>
            <a:spLocks noGrp="1"/>
          </p:cNvSpPr>
          <p:nvPr>
            <p:ph type="sldNum" sz="quarter" idx="12"/>
          </p:nvPr>
        </p:nvSpPr>
        <p:spPr/>
        <p:txBody>
          <a:bodyPr/>
          <a:lstStyle/>
          <a:p>
            <a:fld id="{937A490B-01A4-4665-AA6E-36B02FCC4B39}" type="slidenum">
              <a:rPr lang="en-GB" smtClean="0"/>
              <a:pPr/>
              <a:t>8</a:t>
            </a:fld>
            <a:endParaRPr lang="en-GB"/>
          </a:p>
        </p:txBody>
      </p:sp>
      <p:pic>
        <p:nvPicPr>
          <p:cNvPr id="5" name="Picture 4">
            <a:extLst>
              <a:ext uri="{FF2B5EF4-FFF2-40B4-BE49-F238E27FC236}">
                <a16:creationId xmlns:a16="http://schemas.microsoft.com/office/drawing/2014/main" id="{09F28DDD-8008-4E00-8596-C3FB2CE3E593}"/>
              </a:ext>
            </a:extLst>
          </p:cNvPr>
          <p:cNvPicPr>
            <a:picLocks noChangeAspect="1"/>
          </p:cNvPicPr>
          <p:nvPr/>
        </p:nvPicPr>
        <p:blipFill>
          <a:blip r:embed="rId3"/>
          <a:stretch>
            <a:fillRect/>
          </a:stretch>
        </p:blipFill>
        <p:spPr>
          <a:xfrm>
            <a:off x="755576" y="957167"/>
            <a:ext cx="7124040" cy="5874082"/>
          </a:xfrm>
          <a:prstGeom prst="rect">
            <a:avLst/>
          </a:prstGeom>
        </p:spPr>
      </p:pic>
    </p:spTree>
    <p:extLst>
      <p:ext uri="{BB962C8B-B14F-4D97-AF65-F5344CB8AC3E}">
        <p14:creationId xmlns:p14="http://schemas.microsoft.com/office/powerpoint/2010/main" val="41699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Business Ethics</a:t>
            </a:r>
          </a:p>
        </p:txBody>
      </p:sp>
      <p:sp>
        <p:nvSpPr>
          <p:cNvPr id="3" name="Content Placeholder 2"/>
          <p:cNvSpPr>
            <a:spLocks noGrp="1"/>
          </p:cNvSpPr>
          <p:nvPr>
            <p:ph idx="1"/>
          </p:nvPr>
        </p:nvSpPr>
        <p:spPr/>
        <p:txBody>
          <a:bodyPr/>
          <a:lstStyle/>
          <a:p>
            <a:r>
              <a:rPr lang="en-GB" dirty="0"/>
              <a:t>The application of ethical values, such as integrity, fairness, respect and openness to business behaviour … it is about how an organisation does its business and how individuals carry out their roles. It applies to any and all aspects of business conduct, from boardroom strategies, to sales techniques, accounting practices and how companies treat their suppliers (Living up to our values, Dando and Raven, IBE 2006)</a:t>
            </a:r>
          </a:p>
          <a:p>
            <a:endParaRPr lang="en-GB" dirty="0"/>
          </a:p>
        </p:txBody>
      </p:sp>
      <p:sp>
        <p:nvSpPr>
          <p:cNvPr id="4" name="Slide Number Placeholder 3"/>
          <p:cNvSpPr>
            <a:spLocks noGrp="1"/>
          </p:cNvSpPr>
          <p:nvPr>
            <p:ph type="sldNum" sz="quarter" idx="12"/>
          </p:nvPr>
        </p:nvSpPr>
        <p:spPr/>
        <p:txBody>
          <a:bodyPr/>
          <a:lstStyle/>
          <a:p>
            <a:fld id="{937A490B-01A4-4665-AA6E-36B02FCC4B39}" type="slidenum">
              <a:rPr lang="en-GB" smtClean="0"/>
              <a:t>9</a:t>
            </a:fld>
            <a:endParaRPr lang="en-GB"/>
          </a:p>
        </p:txBody>
      </p:sp>
    </p:spTree>
    <p:extLst>
      <p:ext uri="{BB962C8B-B14F-4D97-AF65-F5344CB8AC3E}">
        <p14:creationId xmlns:p14="http://schemas.microsoft.com/office/powerpoint/2010/main" val="3266815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dner_Lectures">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extLst>
    <a:ext uri="{05A4C25C-085E-4340-85A3-A5531E510DB2}">
      <thm15:themeFamily xmlns:thm15="http://schemas.microsoft.com/office/thememl/2012/main" name="Kidner_Lectures" id="{79027853-DABF-4ED7-8D05-26776BA0F99D}" vid="{E6FC1BA8-A3A3-4C1B-93D9-2D33BD0B68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Kidner_Lectures</Template>
  <TotalTime>536</TotalTime>
  <Words>2694</Words>
  <Application>Microsoft Office PowerPoint</Application>
  <PresentationFormat>On-screen Show (4:3)</PresentationFormat>
  <Paragraphs>225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Arial Black</vt:lpstr>
      <vt:lpstr>Calibri</vt:lpstr>
      <vt:lpstr>Kidner_Lectures</vt:lpstr>
      <vt:lpstr>IS4S706 Project Management &amp; Research Methodology</vt:lpstr>
      <vt:lpstr>Ethical Dilemma: What Would You Do?</vt:lpstr>
      <vt:lpstr>Ethical Dilemma: What Would You Do?</vt:lpstr>
      <vt:lpstr>Ever Heard Any of These?</vt:lpstr>
      <vt:lpstr>Ethics …</vt:lpstr>
      <vt:lpstr>PowerPoint Presentation</vt:lpstr>
      <vt:lpstr>What Are Ethics?</vt:lpstr>
      <vt:lpstr>http://www.bbc.co.uk/ethics/introduction/intro_1.shtml   </vt:lpstr>
      <vt:lpstr>Business Ethics</vt:lpstr>
      <vt:lpstr>Business Ethics</vt:lpstr>
      <vt:lpstr>Computer Ethics</vt:lpstr>
      <vt:lpstr>Computer Ethics</vt:lpstr>
      <vt:lpstr>Ethics Simplified</vt:lpstr>
      <vt:lpstr>Business - Ethical Questions</vt:lpstr>
      <vt:lpstr>How do Businesses Ensure that its Directors, Managers and Employees Act Ethically? </vt:lpstr>
      <vt:lpstr>Ethics and Professional Responsibility in Computing</vt:lpstr>
      <vt:lpstr>Professional Bodies</vt:lpstr>
      <vt:lpstr>BCS – The Chartered Institute for IT</vt:lpstr>
      <vt:lpstr>Codes of Ethics &amp; Professional Conduct</vt:lpstr>
      <vt:lpstr>BCS Code of Conduct</vt:lpstr>
      <vt:lpstr>PowerPoint Presentation</vt:lpstr>
      <vt:lpstr>BCS Code of Conduct</vt:lpstr>
      <vt:lpstr>BCS Code of Conduct</vt:lpstr>
      <vt:lpstr>BCS Code of Conduct</vt:lpstr>
      <vt:lpstr>BCS Code of Conduct</vt:lpstr>
      <vt:lpstr>BCS Code of Conduct</vt:lpstr>
      <vt:lpstr>BCS Code of Conduct</vt:lpstr>
      <vt:lpstr>BCS Code of Conduct</vt:lpstr>
      <vt:lpstr>BCS Code of Conduct</vt:lpstr>
      <vt:lpstr>Ethical Dilemma – What Would You Do?</vt:lpstr>
      <vt:lpstr>PowerPoint Presentation</vt:lpstr>
      <vt:lpstr>PowerPoint Presentation</vt:lpstr>
      <vt:lpstr>PowerPoint Presentation</vt:lpstr>
      <vt:lpstr>A good read …</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and  Professional Issues</dc:title>
  <dc:creator>jmware</dc:creator>
  <cp:lastModifiedBy>David Kidner</cp:lastModifiedBy>
  <cp:revision>51</cp:revision>
  <dcterms:created xsi:type="dcterms:W3CDTF">2017-03-19T20:55:18Z</dcterms:created>
  <dcterms:modified xsi:type="dcterms:W3CDTF">2021-04-21T10:03:32Z</dcterms:modified>
</cp:coreProperties>
</file>