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7"/>
  </p:notesMasterIdLst>
  <p:sldIdLst>
    <p:sldId id="256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0DEC7-EB62-4043-ADFD-506376ACA05C}" v="1" dt="2021-02-09T09:53:21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06E3-5032-47AD-891A-090CE64AC51C}" type="datetimeFigureOut">
              <a:rPr lang="en-GB" smtClean="0"/>
              <a:t>9/2/21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BD60-2522-4D0A-9E31-DAA2390DE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̶"/>
              <a:defRPr/>
            </a:lvl2pPr>
            <a:lvl4pPr marL="1600200" indent="-228600">
              <a:buFont typeface="Calibri" panose="020F0502020204030204" pitchFamily="34" charset="0"/>
              <a:buChar char="̶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45AE-01AB-450C-82E1-21E4778F0FEF}" type="datetimeFigureOut">
              <a:rPr lang="en-GB" smtClean="0"/>
              <a:t>9/2/21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0C22-86BC-4D3B-84EE-598C05EFC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970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+mn-lt"/>
              </a:rPr>
              <a:t>Project Management &amp; </a:t>
            </a:r>
            <a:br>
              <a:rPr lang="en-GB" sz="4400" b="1" dirty="0">
                <a:solidFill>
                  <a:schemeClr val="bg1"/>
                </a:solidFill>
                <a:latin typeface="+mn-lt"/>
              </a:rPr>
            </a:br>
            <a:r>
              <a:rPr lang="en-GB" sz="4400" b="1" dirty="0">
                <a:solidFill>
                  <a:schemeClr val="bg1"/>
                </a:solidFill>
                <a:latin typeface="+mn-lt"/>
              </a:rPr>
              <a:t>Research Methodology</a:t>
            </a:r>
            <a:br>
              <a:rPr lang="en-GB" sz="4400" b="1" dirty="0">
                <a:solidFill>
                  <a:schemeClr val="bg1"/>
                </a:solidFill>
                <a:latin typeface="+mn-lt"/>
              </a:rPr>
            </a:br>
            <a:r>
              <a:rPr lang="en-GB" sz="3600" b="1" dirty="0">
                <a:solidFill>
                  <a:schemeClr val="bg1"/>
                </a:solidFill>
                <a:latin typeface="+mn-lt"/>
              </a:rPr>
              <a:t>(IS4S706)</a:t>
            </a:r>
            <a:endParaRPr lang="en-GB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solidFill>
                  <a:schemeClr val="accent2"/>
                </a:solidFill>
              </a:rPr>
              <a:t>The Systems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206699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Project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Sign off of acceptance documents by project sponsor</a:t>
            </a:r>
          </a:p>
          <a:p>
            <a:r>
              <a:rPr lang="en-GB" dirty="0"/>
              <a:t>Handing over of responsibility for maintenance</a:t>
            </a:r>
          </a:p>
          <a:p>
            <a:r>
              <a:rPr lang="en-GB" dirty="0"/>
              <a:t>Closing down of project accounts</a:t>
            </a:r>
          </a:p>
          <a:p>
            <a:r>
              <a:rPr lang="en-GB" dirty="0"/>
              <a:t>Project manager writes a </a:t>
            </a:r>
            <a:r>
              <a:rPr lang="en-GB" b="1" dirty="0"/>
              <a:t>lessons learnt report</a:t>
            </a:r>
          </a:p>
          <a:p>
            <a:r>
              <a:rPr lang="en-GB" dirty="0"/>
              <a:t>Release of project resources</a:t>
            </a:r>
          </a:p>
          <a:p>
            <a:r>
              <a:rPr lang="en-GB" dirty="0"/>
              <a:t>Publicise project success</a:t>
            </a:r>
          </a:p>
          <a:p>
            <a:pPr>
              <a:buNone/>
            </a:pPr>
            <a:r>
              <a:rPr lang="en-GB" dirty="0"/>
              <a:t>NOTE: project could have been abandoned prior to implementation/installation – in which case some of the above tasks might still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2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SDLC: Review and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At an agreed time after project closure, a post-implementation review needs to be carried out</a:t>
            </a:r>
          </a:p>
          <a:p>
            <a:pPr lvl="1"/>
            <a:r>
              <a:rPr lang="en-GB" dirty="0"/>
              <a:t>By a business analyst not involved in original project</a:t>
            </a:r>
          </a:p>
          <a:p>
            <a:pPr lvl="1"/>
            <a:r>
              <a:rPr lang="en-GB" dirty="0"/>
              <a:t>Did the system deliver the benefits envisaged in original feasibility report?</a:t>
            </a:r>
          </a:p>
          <a:p>
            <a:pPr lvl="1"/>
            <a:r>
              <a:rPr lang="en-GB" dirty="0"/>
              <a:t>Changes may be required</a:t>
            </a:r>
          </a:p>
          <a:p>
            <a:pPr lvl="2"/>
            <a:r>
              <a:rPr lang="en-GB" dirty="0"/>
              <a:t>Could be part of maintenance</a:t>
            </a:r>
          </a:p>
          <a:p>
            <a:pPr lvl="2"/>
            <a:r>
              <a:rPr lang="en-GB" dirty="0"/>
              <a:t>Could be new projects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6076"/>
            <a:ext cx="7886700" cy="1325563"/>
          </a:xfrm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3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A general System Development Life Cycle (SDLC) for IT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050"/>
            <a:ext cx="8229600" cy="474531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following processes belong to the System Development Life Cycle that applies generally to IT projects:</a:t>
            </a:r>
          </a:p>
          <a:p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Initiation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Project set 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Requirement elicitation and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Implementation/Construction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Acceptance 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Installation/Deployment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Project closure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Review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5AA1-2872-4286-8709-0F8D6356E06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9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response to a request for some work to be done</a:t>
            </a:r>
          </a:p>
          <a:p>
            <a:r>
              <a:rPr lang="en-GB" dirty="0"/>
              <a:t>Initial planning</a:t>
            </a:r>
          </a:p>
          <a:p>
            <a:pPr lvl="1"/>
            <a:r>
              <a:rPr lang="en-GB" dirty="0"/>
              <a:t>Objectives</a:t>
            </a:r>
          </a:p>
          <a:p>
            <a:pPr lvl="1"/>
            <a:r>
              <a:rPr lang="en-GB" dirty="0"/>
              <a:t>Timeframe and plan</a:t>
            </a:r>
          </a:p>
          <a:p>
            <a:r>
              <a:rPr lang="en-GB" dirty="0"/>
              <a:t>Business case / feasibility study</a:t>
            </a:r>
          </a:p>
          <a:p>
            <a:r>
              <a:rPr lang="en-GB" dirty="0"/>
              <a:t>Decision – proceed or 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Project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project is given go ahead</a:t>
            </a:r>
          </a:p>
          <a:p>
            <a:pPr lvl="1"/>
            <a:r>
              <a:rPr lang="en-GB" dirty="0"/>
              <a:t>Steering committee / project board / project management board set up</a:t>
            </a:r>
          </a:p>
          <a:p>
            <a:pPr lvl="2"/>
            <a:r>
              <a:rPr lang="en-GB" dirty="0"/>
              <a:t>Oversee the project</a:t>
            </a:r>
          </a:p>
          <a:p>
            <a:pPr lvl="1"/>
            <a:r>
              <a:rPr lang="en-GB" dirty="0"/>
              <a:t>Project manager appointed</a:t>
            </a:r>
          </a:p>
          <a:p>
            <a:pPr lvl="1"/>
            <a:r>
              <a:rPr lang="en-GB" dirty="0"/>
              <a:t>Initial project team set up</a:t>
            </a:r>
          </a:p>
          <a:p>
            <a:pPr lvl="1"/>
            <a:r>
              <a:rPr lang="en-GB" dirty="0"/>
              <a:t>More detailed planning</a:t>
            </a:r>
          </a:p>
          <a:p>
            <a:pPr lvl="2"/>
            <a:r>
              <a:rPr lang="en-GB" dirty="0"/>
              <a:t>Decisions taken on how project objectives are to be fulfilled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74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SDLC: Requirements elicitation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sz="2400" dirty="0"/>
              <a:t>Requirements of new system are defined in detail</a:t>
            </a:r>
          </a:p>
          <a:p>
            <a:r>
              <a:rPr lang="en-GB" sz="2400" dirty="0"/>
              <a:t>Elicitation (gathering) of requirements could involve:</a:t>
            </a:r>
          </a:p>
          <a:p>
            <a:pPr lvl="1"/>
            <a:r>
              <a:rPr lang="en-GB" sz="2400" dirty="0"/>
              <a:t>Interviewing users and their managers</a:t>
            </a:r>
          </a:p>
          <a:p>
            <a:pPr lvl="1"/>
            <a:r>
              <a:rPr lang="en-GB" sz="2400" dirty="0"/>
              <a:t>Examining documents describing current operations</a:t>
            </a:r>
          </a:p>
          <a:p>
            <a:pPr lvl="1"/>
            <a:r>
              <a:rPr lang="en-GB" sz="2400" dirty="0"/>
              <a:t>Analysing operational records created by current system</a:t>
            </a:r>
          </a:p>
          <a:p>
            <a:pPr lvl="1"/>
            <a:r>
              <a:rPr lang="en-GB" sz="2400" dirty="0"/>
              <a:t>Questionnaire surveys</a:t>
            </a:r>
          </a:p>
          <a:p>
            <a:pPr lvl="1"/>
            <a:r>
              <a:rPr lang="en-GB" sz="2400" dirty="0"/>
              <a:t>Prototypes to help clarify requirements</a:t>
            </a:r>
          </a:p>
          <a:p>
            <a:r>
              <a:rPr lang="en-GB" sz="2400" dirty="0"/>
              <a:t>End result is a Requirements Statement</a:t>
            </a:r>
          </a:p>
          <a:p>
            <a:pPr lvl="1"/>
            <a:r>
              <a:rPr lang="en-GB" sz="2400" dirty="0"/>
              <a:t>Describes what the final system should be able to do</a:t>
            </a:r>
          </a:p>
          <a:p>
            <a:pPr lvl="1"/>
            <a:r>
              <a:rPr lang="en-GB" sz="2400" dirty="0"/>
              <a:t>Lists all major features of end product</a:t>
            </a:r>
          </a:p>
          <a:p>
            <a:pPr lvl="1"/>
            <a:r>
              <a:rPr lang="en-GB" sz="2400" dirty="0"/>
              <a:t>Will be used to check delivered system conforms to what was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9799"/>
          </a:xfrm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a new system is being built then</a:t>
            </a:r>
          </a:p>
          <a:p>
            <a:pPr lvl="1"/>
            <a:r>
              <a:rPr lang="en-GB" dirty="0"/>
              <a:t>Design phase is needed</a:t>
            </a:r>
          </a:p>
          <a:p>
            <a:pPr lvl="1"/>
            <a:r>
              <a:rPr lang="en-GB" dirty="0"/>
              <a:t>This transfers the businesses specification for the automated parts of the system into a design specification</a:t>
            </a:r>
          </a:p>
          <a:p>
            <a:pPr lvl="2"/>
            <a:r>
              <a:rPr lang="en-GB" dirty="0"/>
              <a:t>Inputs and outputs</a:t>
            </a:r>
          </a:p>
          <a:p>
            <a:pPr lvl="2"/>
            <a:r>
              <a:rPr lang="en-GB" dirty="0"/>
              <a:t>Processing</a:t>
            </a:r>
          </a:p>
          <a:p>
            <a:pPr lvl="2"/>
            <a:r>
              <a:rPr lang="en-GB" dirty="0"/>
              <a:t>Information and data structures</a:t>
            </a:r>
          </a:p>
          <a:p>
            <a:pPr lvl="1"/>
            <a:r>
              <a:rPr lang="en-GB" dirty="0"/>
              <a:t>Logical and physical design</a:t>
            </a:r>
          </a:p>
          <a:p>
            <a:r>
              <a:rPr lang="en-GB" dirty="0"/>
              <a:t>Alternatively, if an off-the-shelf application is being purchased then</a:t>
            </a:r>
          </a:p>
          <a:p>
            <a:pPr lvl="1"/>
            <a:r>
              <a:rPr lang="en-GB" dirty="0"/>
              <a:t>No design needed</a:t>
            </a:r>
          </a:p>
          <a:p>
            <a:pPr lvl="1"/>
            <a:r>
              <a:rPr lang="en-GB" dirty="0"/>
              <a:t>Will require evaluation (demo versions, site visits, documentation.....)</a:t>
            </a:r>
          </a:p>
          <a:p>
            <a:pPr lvl="1"/>
            <a:r>
              <a:rPr lang="en-GB" dirty="0"/>
              <a:t>Might require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7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Coding and testing software/systems</a:t>
            </a:r>
          </a:p>
          <a:p>
            <a:r>
              <a:rPr lang="en-GB" dirty="0"/>
              <a:t>Integration of system components</a:t>
            </a:r>
          </a:p>
          <a:p>
            <a:r>
              <a:rPr lang="en-GB" dirty="0"/>
              <a:t>Procedure manuals produced</a:t>
            </a:r>
          </a:p>
          <a:p>
            <a:r>
              <a:rPr lang="en-GB" dirty="0"/>
              <a:t>New hardware might be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0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cases used to check the delivered system</a:t>
            </a:r>
          </a:p>
          <a:p>
            <a:r>
              <a:rPr lang="en-GB" dirty="0"/>
              <a:t>Tests carried out by knowledgeable representatives of users and IT staff</a:t>
            </a:r>
          </a:p>
          <a:p>
            <a:r>
              <a:rPr lang="en-GB" dirty="0"/>
              <a:t>Will usually uncover problems that were not detected by the developer</a:t>
            </a:r>
          </a:p>
          <a:p>
            <a:r>
              <a:rPr lang="en-GB" dirty="0"/>
              <a:t>May overlap with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+mn-lt"/>
              </a:rPr>
              <a:t>SDLC: Installation/Deployment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Hardware and software is delivered and installed</a:t>
            </a:r>
          </a:p>
          <a:p>
            <a:r>
              <a:rPr lang="en-GB" dirty="0"/>
              <a:t>Users trained</a:t>
            </a:r>
          </a:p>
          <a:p>
            <a:r>
              <a:rPr lang="en-GB" dirty="0"/>
              <a:t>Databases etc populated with initial content</a:t>
            </a:r>
          </a:p>
          <a:p>
            <a:r>
              <a:rPr lang="en-GB" dirty="0"/>
              <a:t>Various overall strategies for deployment</a:t>
            </a:r>
          </a:p>
          <a:p>
            <a:pPr lvl="1"/>
            <a:r>
              <a:rPr lang="en-GB" dirty="0"/>
              <a:t>Direct changeover</a:t>
            </a:r>
          </a:p>
          <a:p>
            <a:pPr lvl="1"/>
            <a:r>
              <a:rPr lang="en-GB" dirty="0"/>
              <a:t>Parallel running</a:t>
            </a:r>
          </a:p>
          <a:p>
            <a:pPr lvl="1"/>
            <a:r>
              <a:rPr lang="en-GB" dirty="0"/>
              <a:t>Phased take-on</a:t>
            </a:r>
          </a:p>
          <a:p>
            <a:pPr lvl="1"/>
            <a:r>
              <a:rPr lang="en-GB" dirty="0"/>
              <a:t>Pilot changeover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D5F3-31B8-484A-8A77-A44D0FE4930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D010F7AE6634DB8592EAD9A41CE99" ma:contentTypeVersion="10" ma:contentTypeDescription="Create a new document." ma:contentTypeScope="" ma:versionID="79576c0e3666a12d4efca1d49fab2e6e">
  <xsd:schema xmlns:xsd="http://www.w3.org/2001/XMLSchema" xmlns:xs="http://www.w3.org/2001/XMLSchema" xmlns:p="http://schemas.microsoft.com/office/2006/metadata/properties" xmlns:ns3="0077f70b-044c-41ad-869c-2781baf6c1bd" xmlns:ns4="7f0c4211-1087-4437-816e-bd4d4522d41d" targetNamespace="http://schemas.microsoft.com/office/2006/metadata/properties" ma:root="true" ma:fieldsID="9dea0c4d69c809e9945bf77f6f607e23" ns3:_="" ns4:_="">
    <xsd:import namespace="0077f70b-044c-41ad-869c-2781baf6c1bd"/>
    <xsd:import namespace="7f0c4211-1087-4437-816e-bd4d4522d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7f70b-044c-41ad-869c-2781baf6c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c4211-1087-4437-816e-bd4d4522d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284D9-B25A-42ED-9FC7-29C695D0A8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75F24-264E-4B5A-BAD4-EED5F4EB1585}">
  <ds:schemaRefs>
    <ds:schemaRef ds:uri="http://purl.org/dc/terms/"/>
    <ds:schemaRef ds:uri="7f0c4211-1087-4437-816e-bd4d4522d41d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077f70b-044c-41ad-869c-2781baf6c1bd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4E034D-E8AC-4F4D-8A0D-6352BC25C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7f70b-044c-41ad-869c-2781baf6c1bd"/>
    <ds:schemaRef ds:uri="7f0c4211-1087-4437-816e-bd4d4522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</TotalTime>
  <Words>521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Calibri</vt:lpstr>
      <vt:lpstr>Office Theme</vt:lpstr>
      <vt:lpstr>Project Management &amp;  Research Methodology (IS4S706)</vt:lpstr>
      <vt:lpstr>A general System Development Life Cycle (SDLC) for IT projects</vt:lpstr>
      <vt:lpstr>SDLC: Initiation</vt:lpstr>
      <vt:lpstr>SDLC: Project set up</vt:lpstr>
      <vt:lpstr>SDLC: Requirements elicitation and analysis</vt:lpstr>
      <vt:lpstr>SDLC: Design</vt:lpstr>
      <vt:lpstr>SDLC: Implementation</vt:lpstr>
      <vt:lpstr>SDLC: Acceptance testing</vt:lpstr>
      <vt:lpstr>SDLC: Installation/Deployment</vt:lpstr>
      <vt:lpstr>SDLC: Project closure</vt:lpstr>
      <vt:lpstr>SDLC: Review and maintenance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Ware</dc:creator>
  <cp:lastModifiedBy>Mark Ware</cp:lastModifiedBy>
  <cp:revision>52</cp:revision>
  <dcterms:created xsi:type="dcterms:W3CDTF">2019-01-24T09:14:10Z</dcterms:created>
  <dcterms:modified xsi:type="dcterms:W3CDTF">2021-02-09T10:06:27Z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0x010100311D010F7AE6634DB8592EAD9A41CE99</vt:lpwstr>
  </property>
</Properties>
</file>