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356" r:id="rId6"/>
    <p:sldId id="357" r:id="rId7"/>
    <p:sldId id="353" r:id="rId8"/>
    <p:sldId id="352" r:id="rId9"/>
    <p:sldId id="275" r:id="rId10"/>
    <p:sldId id="280" r:id="rId11"/>
    <p:sldId id="355" r:id="rId12"/>
    <p:sldId id="354" r:id="rId13"/>
    <p:sldId id="347" r:id="rId14"/>
    <p:sldId id="269" r:id="rId15"/>
    <p:sldId id="271" r:id="rId16"/>
    <p:sldId id="272" r:id="rId17"/>
    <p:sldId id="279" r:id="rId18"/>
    <p:sldId id="35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F5AFD8-85DE-40C9-A1DC-6CA70BC1C622}" v="4" dt="2021-02-07T23:37:31.6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15" autoAdjust="0"/>
    <p:restoredTop sz="94660"/>
  </p:normalViewPr>
  <p:slideViewPr>
    <p:cSldViewPr snapToGrid="0">
      <p:cViewPr varScale="1">
        <p:scale>
          <a:sx n="67" d="100"/>
          <a:sy n="67" d="100"/>
        </p:scale>
        <p:origin x="11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106E3-5032-47AD-891A-090CE64AC51C}" type="datetimeFigureOut">
              <a:rPr lang="en-GB" smtClean="0"/>
              <a:t>7/2/21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8BD60-2522-4D0A-9E31-DAA2390DEB86}" type="slidenum">
              <a:rPr lang="en-GB" smtClean="0"/>
              <a:t>‹#›</a:t>
            </a:fld>
            <a:endParaRPr lang="en-GB"/>
          </a:p>
        </p:txBody>
      </p:sp>
    </p:spTree>
    <p:extLst>
      <p:ext uri="{BB962C8B-B14F-4D97-AF65-F5344CB8AC3E}">
        <p14:creationId xmlns:p14="http://schemas.microsoft.com/office/powerpoint/2010/main" val="385458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9545AE-01AB-450C-82E1-21E4778F0FEF}" type="datetimeFigureOut">
              <a:rPr lang="en-GB" smtClean="0"/>
              <a:t>7/2/21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43198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545AE-01AB-450C-82E1-21E4778F0FEF}" type="datetimeFigureOut">
              <a:rPr lang="en-GB" smtClean="0"/>
              <a:t>7/2/21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12139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545AE-01AB-450C-82E1-21E4778F0FEF}" type="datetimeFigureOut">
              <a:rPr lang="en-GB" smtClean="0"/>
              <a:t>7/2/21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343790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marL="685800" indent="-228600">
              <a:buFont typeface="Calibri" panose="020F0502020204030204" pitchFamily="34" charset="0"/>
              <a:buChar char="̶"/>
              <a:defRPr/>
            </a:lvl2pPr>
            <a:lvl4pPr marL="1600200" indent="-228600">
              <a:buFont typeface="Calibri" panose="020F0502020204030204" pitchFamily="34" charset="0"/>
              <a:buChar cha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9545AE-01AB-450C-82E1-21E4778F0FEF}" type="datetimeFigureOut">
              <a:rPr lang="en-GB" smtClean="0"/>
              <a:t>7/2/21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412317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9545AE-01AB-450C-82E1-21E4778F0FEF}" type="datetimeFigureOut">
              <a:rPr lang="en-GB" smtClean="0"/>
              <a:t>7/2/21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369997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9545AE-01AB-450C-82E1-21E4778F0FEF}" type="datetimeFigureOut">
              <a:rPr lang="en-GB" smtClean="0"/>
              <a:t>7/2/21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27052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9545AE-01AB-450C-82E1-21E4778F0FEF}" type="datetimeFigureOut">
              <a:rPr lang="en-GB" smtClean="0"/>
              <a:t>7/2/21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214979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9545AE-01AB-450C-82E1-21E4778F0FEF}" type="datetimeFigureOut">
              <a:rPr lang="en-GB" smtClean="0"/>
              <a:t>7/2/21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212685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545AE-01AB-450C-82E1-21E4778F0FEF}" type="datetimeFigureOut">
              <a:rPr lang="en-GB" smtClean="0"/>
              <a:t>7/2/21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93711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9545AE-01AB-450C-82E1-21E4778F0FEF}" type="datetimeFigureOut">
              <a:rPr lang="en-GB" smtClean="0"/>
              <a:t>7/2/21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1668273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9545AE-01AB-450C-82E1-21E4778F0FEF}" type="datetimeFigureOut">
              <a:rPr lang="en-GB" smtClean="0"/>
              <a:t>7/2/21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990C22-86BC-4D3B-84EE-598C05EFCD07}" type="slidenum">
              <a:rPr lang="en-GB" smtClean="0"/>
              <a:t>‹#›</a:t>
            </a:fld>
            <a:endParaRPr lang="en-GB"/>
          </a:p>
        </p:txBody>
      </p:sp>
    </p:spTree>
    <p:extLst>
      <p:ext uri="{BB962C8B-B14F-4D97-AF65-F5344CB8AC3E}">
        <p14:creationId xmlns:p14="http://schemas.microsoft.com/office/powerpoint/2010/main" val="181326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545AE-01AB-450C-82E1-21E4778F0FEF}" type="datetimeFigureOut">
              <a:rPr lang="en-GB" smtClean="0"/>
              <a:t>7/2/21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90C22-86BC-4D3B-84EE-598C05EFCD07}" type="slidenum">
              <a:rPr lang="en-GB" smtClean="0"/>
              <a:t>‹#›</a:t>
            </a:fld>
            <a:endParaRPr lang="en-GB"/>
          </a:p>
        </p:txBody>
      </p:sp>
    </p:spTree>
    <p:extLst>
      <p:ext uri="{BB962C8B-B14F-4D97-AF65-F5344CB8AC3E}">
        <p14:creationId xmlns:p14="http://schemas.microsoft.com/office/powerpoint/2010/main" val="400434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bcs.org/content-hub/a-study-in-project-failu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alleam.com/WTPF/?p=677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sb.co.uk/news-releases/slaughter-and-may/" TargetMode="External"/><Relationship Id="rId2" Type="http://schemas.openxmlformats.org/officeDocument/2006/relationships/hyperlink" Target="https://www.theguardian.com/business/2018/jun/06/timeline-of-trouble-how-the-tsb-it-meltdown-unfolded" TargetMode="External"/><Relationship Id="rId1" Type="http://schemas.openxmlformats.org/officeDocument/2006/relationships/slideLayout" Target="../slideLayouts/slideLayout2.xml"/><Relationship Id="rId4" Type="http://schemas.openxmlformats.org/officeDocument/2006/relationships/hyperlink" Target="https://www.cbronline.com/list/slaughter-and-may-tsb"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bcs.org/content-hub/a-study-in-project-failur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ndependent.co.uk/news/uk/home-news/hs2-review-leeds-manchester-birmingham-cost-delay-scrapped-toton-a9144516.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897062"/>
          </a:xfrm>
          <a:solidFill>
            <a:srgbClr val="009900"/>
          </a:solidFill>
        </p:spPr>
        <p:txBody>
          <a:bodyPr>
            <a:normAutofit/>
          </a:bodyPr>
          <a:lstStyle/>
          <a:p>
            <a:r>
              <a:rPr lang="en-GB" sz="4400" b="1" dirty="0">
                <a:solidFill>
                  <a:schemeClr val="bg1"/>
                </a:solidFill>
                <a:latin typeface="+mn-lt"/>
              </a:rPr>
              <a:t>Project Management &amp; </a:t>
            </a:r>
            <a:br>
              <a:rPr lang="en-GB" sz="4400" b="1" dirty="0">
                <a:solidFill>
                  <a:schemeClr val="bg1"/>
                </a:solidFill>
                <a:latin typeface="+mn-lt"/>
              </a:rPr>
            </a:br>
            <a:r>
              <a:rPr lang="en-GB" sz="4400" b="1" dirty="0">
                <a:solidFill>
                  <a:schemeClr val="bg1"/>
                </a:solidFill>
                <a:latin typeface="+mn-lt"/>
              </a:rPr>
              <a:t>Research Methodology</a:t>
            </a:r>
            <a:br>
              <a:rPr lang="en-GB" sz="4400" b="1" dirty="0">
                <a:solidFill>
                  <a:schemeClr val="bg1"/>
                </a:solidFill>
                <a:latin typeface="+mn-lt"/>
              </a:rPr>
            </a:br>
            <a:r>
              <a:rPr lang="en-GB" sz="3600" b="1" dirty="0">
                <a:solidFill>
                  <a:schemeClr val="bg1"/>
                </a:solidFill>
                <a:latin typeface="+mn-lt"/>
              </a:rPr>
              <a:t>(IS4S706)</a:t>
            </a:r>
            <a:endParaRPr lang="en-GB" sz="4400" b="1" dirty="0">
              <a:latin typeface="+mn-lt"/>
            </a:endParaRPr>
          </a:p>
        </p:txBody>
      </p:sp>
      <p:sp>
        <p:nvSpPr>
          <p:cNvPr id="3" name="Subtitle 2"/>
          <p:cNvSpPr>
            <a:spLocks noGrp="1"/>
          </p:cNvSpPr>
          <p:nvPr>
            <p:ph type="subTitle" idx="1"/>
          </p:nvPr>
        </p:nvSpPr>
        <p:spPr/>
        <p:txBody>
          <a:bodyPr>
            <a:normAutofit fontScale="92500" lnSpcReduction="10000"/>
          </a:bodyPr>
          <a:lstStyle/>
          <a:p>
            <a:r>
              <a:rPr lang="en-GB" sz="6000" b="1" dirty="0">
                <a:solidFill>
                  <a:srgbClr val="00B050"/>
                </a:solidFill>
              </a:rPr>
              <a:t>What is </a:t>
            </a:r>
          </a:p>
          <a:p>
            <a:r>
              <a:rPr lang="en-GB" sz="6000" b="1" dirty="0">
                <a:solidFill>
                  <a:srgbClr val="00B050"/>
                </a:solidFill>
              </a:rPr>
              <a:t>Project Management?</a:t>
            </a:r>
          </a:p>
        </p:txBody>
      </p:sp>
    </p:spTree>
    <p:extLst>
      <p:ext uri="{BB962C8B-B14F-4D97-AF65-F5344CB8AC3E}">
        <p14:creationId xmlns:p14="http://schemas.microsoft.com/office/powerpoint/2010/main" val="2066999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9900"/>
          </a:solidFill>
        </p:spPr>
        <p:txBody>
          <a:bodyPr>
            <a:normAutofit/>
          </a:bodyPr>
          <a:lstStyle/>
          <a:p>
            <a:r>
              <a:rPr lang="en-GB" sz="3600" b="1" dirty="0">
                <a:solidFill>
                  <a:schemeClr val="bg1"/>
                </a:solidFill>
                <a:latin typeface="+mn-lt"/>
              </a:rPr>
              <a:t>Good project management helps:</a:t>
            </a:r>
          </a:p>
        </p:txBody>
      </p:sp>
      <p:sp>
        <p:nvSpPr>
          <p:cNvPr id="3" name="Content Placeholder 2"/>
          <p:cNvSpPr>
            <a:spLocks noGrp="1"/>
          </p:cNvSpPr>
          <p:nvPr>
            <p:ph idx="1"/>
          </p:nvPr>
        </p:nvSpPr>
        <p:spPr/>
        <p:txBody>
          <a:bodyPr>
            <a:normAutofit fontScale="85000" lnSpcReduction="20000"/>
          </a:bodyPr>
          <a:lstStyle/>
          <a:p>
            <a:r>
              <a:rPr lang="en-GB" dirty="0"/>
              <a:t>Manage constraints (e.g. scope, time, cost, quality)</a:t>
            </a:r>
          </a:p>
          <a:p>
            <a:r>
              <a:rPr lang="en-GB" dirty="0"/>
              <a:t>Meet business objectives</a:t>
            </a:r>
          </a:p>
          <a:p>
            <a:r>
              <a:rPr lang="en-GB" dirty="0"/>
              <a:t>Satisfy stakeholder expectations</a:t>
            </a:r>
          </a:p>
          <a:p>
            <a:r>
              <a:rPr lang="en-GB" dirty="0"/>
              <a:t>Be more predictable</a:t>
            </a:r>
          </a:p>
          <a:p>
            <a:r>
              <a:rPr lang="en-GB" dirty="0"/>
              <a:t>Increase chances of success</a:t>
            </a:r>
          </a:p>
          <a:p>
            <a:r>
              <a:rPr lang="en-GB" dirty="0"/>
              <a:t>Delivery the right product</a:t>
            </a:r>
          </a:p>
          <a:p>
            <a:r>
              <a:rPr lang="en-GB" dirty="0"/>
              <a:t>Resolve problems</a:t>
            </a:r>
          </a:p>
          <a:p>
            <a:r>
              <a:rPr lang="en-GB" dirty="0"/>
              <a:t>Respond to risks</a:t>
            </a:r>
          </a:p>
          <a:p>
            <a:r>
              <a:rPr lang="en-GB" dirty="0"/>
              <a:t>Optimise use of organisational resources</a:t>
            </a:r>
          </a:p>
          <a:p>
            <a:r>
              <a:rPr lang="en-GB" dirty="0"/>
              <a:t>Identify (and then recover or terminate) failing projects</a:t>
            </a:r>
          </a:p>
          <a:p>
            <a:r>
              <a:rPr lang="en-GB" dirty="0"/>
              <a:t>Manage change</a:t>
            </a:r>
          </a:p>
        </p:txBody>
      </p:sp>
    </p:spTree>
    <p:extLst>
      <p:ext uri="{BB962C8B-B14F-4D97-AF65-F5344CB8AC3E}">
        <p14:creationId xmlns:p14="http://schemas.microsoft.com/office/powerpoint/2010/main" val="10492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8741"/>
          </a:xfrm>
          <a:solidFill>
            <a:srgbClr val="009900"/>
          </a:solidFill>
        </p:spPr>
        <p:txBody>
          <a:bodyPr/>
          <a:lstStyle/>
          <a:p>
            <a:r>
              <a:rPr lang="en-GB" b="1" dirty="0">
                <a:solidFill>
                  <a:schemeClr val="bg1"/>
                </a:solidFill>
                <a:latin typeface="+mn-lt"/>
              </a:rPr>
              <a:t>IT projects often fail</a:t>
            </a:r>
          </a:p>
        </p:txBody>
      </p:sp>
      <p:sp>
        <p:nvSpPr>
          <p:cNvPr id="3" name="Content Placeholder 2"/>
          <p:cNvSpPr>
            <a:spLocks noGrp="1"/>
          </p:cNvSpPr>
          <p:nvPr>
            <p:ph idx="1"/>
          </p:nvPr>
        </p:nvSpPr>
        <p:spPr>
          <a:xfrm>
            <a:off x="457200" y="1600200"/>
            <a:ext cx="8363272" cy="5257800"/>
          </a:xfrm>
        </p:spPr>
        <p:txBody>
          <a:bodyPr>
            <a:normAutofit fontScale="77500" lnSpcReduction="20000"/>
          </a:bodyPr>
          <a:lstStyle/>
          <a:p>
            <a:r>
              <a:rPr lang="en-GB" sz="2900" dirty="0">
                <a:hlinkClick r:id="rId2"/>
              </a:rPr>
              <a:t>A study in project failure (McManus and Wood-Harper, 2008) </a:t>
            </a:r>
            <a:endParaRPr lang="en-GB" sz="2900" dirty="0"/>
          </a:p>
          <a:p>
            <a:pPr lvl="1"/>
            <a:r>
              <a:rPr lang="en-GB" sz="2900" dirty="0"/>
              <a:t>214 information systems (IS) projects from across EU examined</a:t>
            </a:r>
          </a:p>
          <a:p>
            <a:pPr lvl="1"/>
            <a:r>
              <a:rPr lang="en-GB" sz="2900" dirty="0"/>
              <a:t>period of analysis covered 1998-2005 </a:t>
            </a:r>
          </a:p>
          <a:p>
            <a:pPr lvl="1"/>
            <a:r>
              <a:rPr lang="en-GB" sz="2900" dirty="0"/>
              <a:t>7 out of 8 projects failed to some extent</a:t>
            </a:r>
          </a:p>
          <a:p>
            <a:pPr lvl="1"/>
            <a:r>
              <a:rPr lang="en-GB" sz="2900" dirty="0"/>
              <a:t>In 2004 alone, cost to EU of IT project failure was  €142 billion </a:t>
            </a:r>
          </a:p>
          <a:p>
            <a:pPr lvl="1"/>
            <a:r>
              <a:rPr lang="en-GB" sz="2900" dirty="0"/>
              <a:t>Reasons for failure included:</a:t>
            </a:r>
          </a:p>
          <a:p>
            <a:pPr lvl="2"/>
            <a:r>
              <a:rPr lang="en-GB" sz="2900" dirty="0"/>
              <a:t>Insufficient risk management</a:t>
            </a:r>
          </a:p>
          <a:p>
            <a:pPr lvl="2"/>
            <a:r>
              <a:rPr lang="en-GB" sz="2900" dirty="0"/>
              <a:t>Insufficient end-user management</a:t>
            </a:r>
          </a:p>
          <a:p>
            <a:pPr lvl="2"/>
            <a:r>
              <a:rPr lang="en-GB" sz="2900" dirty="0"/>
              <a:t>Lack of management judgement</a:t>
            </a:r>
          </a:p>
          <a:p>
            <a:pPr lvl="2"/>
            <a:r>
              <a:rPr lang="en-GB" sz="2900" dirty="0"/>
              <a:t>Poor vendor management</a:t>
            </a:r>
          </a:p>
          <a:p>
            <a:pPr lvl="2"/>
            <a:r>
              <a:rPr lang="en-GB" sz="2900" dirty="0"/>
              <a:t>Poor contract management</a:t>
            </a:r>
          </a:p>
          <a:p>
            <a:pPr lvl="2"/>
            <a:r>
              <a:rPr lang="en-GB" sz="2900" dirty="0"/>
              <a:t>Poor financial management</a:t>
            </a:r>
          </a:p>
          <a:p>
            <a:pPr lvl="2"/>
            <a:r>
              <a:rPr lang="en-GB" sz="2900" dirty="0"/>
              <a:t>Poor project board composition</a:t>
            </a:r>
          </a:p>
          <a:p>
            <a:pPr lvl="2"/>
            <a:r>
              <a:rPr lang="en-GB" sz="2900" dirty="0"/>
              <a:t>Poor requirements management</a:t>
            </a:r>
          </a:p>
          <a:p>
            <a:pPr lvl="2"/>
            <a:r>
              <a:rPr lang="en-GB" sz="2900" dirty="0"/>
              <a:t>Poor change management</a:t>
            </a:r>
          </a:p>
          <a:p>
            <a:pPr lvl="2">
              <a:buNone/>
            </a:pPr>
            <a:endParaRPr lang="en-GB" dirty="0"/>
          </a:p>
        </p:txBody>
      </p:sp>
      <p:sp>
        <p:nvSpPr>
          <p:cNvPr id="4" name="Slide Number Placeholder 3"/>
          <p:cNvSpPr>
            <a:spLocks noGrp="1"/>
          </p:cNvSpPr>
          <p:nvPr>
            <p:ph type="sldNum" sz="quarter" idx="12"/>
          </p:nvPr>
        </p:nvSpPr>
        <p:spPr/>
        <p:txBody>
          <a:bodyPr/>
          <a:lstStyle/>
          <a:p>
            <a:fld id="{BF47D5F3-31B8-484A-8A77-A44D0FE49303}" type="slidenum">
              <a:rPr lang="en-GB" smtClean="0"/>
              <a:pPr/>
              <a:t>11</a:t>
            </a:fld>
            <a:endParaRPr lang="en-GB"/>
          </a:p>
        </p:txBody>
      </p:sp>
    </p:spTree>
    <p:extLst>
      <p:ext uri="{BB962C8B-B14F-4D97-AF65-F5344CB8AC3E}">
        <p14:creationId xmlns:p14="http://schemas.microsoft.com/office/powerpoint/2010/main" val="2842401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81766"/>
          </a:xfrm>
          <a:solidFill>
            <a:srgbClr val="009900"/>
          </a:solidFill>
        </p:spPr>
        <p:txBody>
          <a:bodyPr>
            <a:normAutofit/>
          </a:bodyPr>
          <a:lstStyle/>
          <a:p>
            <a:r>
              <a:rPr lang="en-GB" b="1" dirty="0">
                <a:solidFill>
                  <a:schemeClr val="bg1"/>
                </a:solidFill>
                <a:latin typeface="+mn-lt"/>
              </a:rPr>
              <a:t>An IT project that failed</a:t>
            </a:r>
          </a:p>
        </p:txBody>
      </p:sp>
      <p:sp>
        <p:nvSpPr>
          <p:cNvPr id="3" name="Content Placeholder 2"/>
          <p:cNvSpPr>
            <a:spLocks noGrp="1"/>
          </p:cNvSpPr>
          <p:nvPr>
            <p:ph idx="1"/>
          </p:nvPr>
        </p:nvSpPr>
        <p:spPr>
          <a:xfrm>
            <a:off x="457200" y="1600200"/>
            <a:ext cx="8363272" cy="4925144"/>
          </a:xfrm>
        </p:spPr>
        <p:txBody>
          <a:bodyPr>
            <a:normAutofit fontScale="85000" lnSpcReduction="10000"/>
          </a:bodyPr>
          <a:lstStyle/>
          <a:p>
            <a:r>
              <a:rPr lang="en-GB" dirty="0"/>
              <a:t>e-Borders </a:t>
            </a:r>
            <a:r>
              <a:rPr lang="en-GB" dirty="0">
                <a:hlinkClick r:id="rId2"/>
              </a:rPr>
              <a:t>http://calleam.com/WTPF/?p=6773</a:t>
            </a:r>
            <a:r>
              <a:rPr lang="en-GB" dirty="0"/>
              <a:t> </a:t>
            </a:r>
          </a:p>
          <a:p>
            <a:pPr lvl="1"/>
            <a:r>
              <a:rPr lang="en-GB" dirty="0"/>
              <a:t>Home Office project to develop system to address immigration and security concerns (first initiated in 2003)</a:t>
            </a:r>
          </a:p>
          <a:p>
            <a:pPr lvl="1"/>
            <a:r>
              <a:rPr lang="en-GB" dirty="0"/>
              <a:t>Main contractor was Raytheon Systems (2007)</a:t>
            </a:r>
          </a:p>
          <a:p>
            <a:pPr lvl="1"/>
            <a:r>
              <a:rPr lang="en-GB" dirty="0"/>
              <a:t>Reports of problems emerged in 2008 as the British Home Office complained that key milestones were being missed. </a:t>
            </a:r>
          </a:p>
          <a:p>
            <a:pPr lvl="1"/>
            <a:r>
              <a:rPr lang="en-GB" dirty="0"/>
              <a:t>Contract terminated in 2010. </a:t>
            </a:r>
          </a:p>
          <a:p>
            <a:pPr lvl="1"/>
            <a:r>
              <a:rPr lang="en-GB" dirty="0"/>
              <a:t>Project scrapped in 2014.</a:t>
            </a:r>
          </a:p>
          <a:p>
            <a:pPr lvl="1"/>
            <a:r>
              <a:rPr lang="en-GB" dirty="0"/>
              <a:t>Cost £224 million</a:t>
            </a:r>
          </a:p>
          <a:p>
            <a:pPr lvl="1"/>
            <a:r>
              <a:rPr lang="en-GB" dirty="0"/>
              <a:t>Reasons</a:t>
            </a:r>
          </a:p>
          <a:p>
            <a:pPr lvl="2"/>
            <a:r>
              <a:rPr lang="en-GB" dirty="0"/>
              <a:t>Lack of </a:t>
            </a:r>
            <a:r>
              <a:rPr lang="en-GB" u="sng" dirty="0"/>
              <a:t>control</a:t>
            </a:r>
            <a:r>
              <a:rPr lang="en-GB" dirty="0"/>
              <a:t> over procurements. </a:t>
            </a:r>
          </a:p>
          <a:p>
            <a:pPr lvl="2"/>
            <a:r>
              <a:rPr lang="en-GB" dirty="0"/>
              <a:t>Failure to establish appropriate benchmarks against which to </a:t>
            </a:r>
            <a:r>
              <a:rPr lang="en-GB" u="sng" dirty="0"/>
              <a:t>track</a:t>
            </a:r>
            <a:r>
              <a:rPr lang="en-GB" dirty="0"/>
              <a:t> project progress and vendor </a:t>
            </a:r>
            <a:r>
              <a:rPr lang="en-GB" u="sng" dirty="0"/>
              <a:t>performance</a:t>
            </a:r>
            <a:r>
              <a:rPr lang="en-GB" dirty="0"/>
              <a:t>.</a:t>
            </a:r>
          </a:p>
          <a:p>
            <a:pPr lvl="2"/>
            <a:r>
              <a:rPr lang="en-GB" dirty="0"/>
              <a:t>Failure to </a:t>
            </a:r>
            <a:r>
              <a:rPr lang="en-GB" u="sng" dirty="0"/>
              <a:t>engage</a:t>
            </a:r>
            <a:r>
              <a:rPr lang="en-GB" dirty="0"/>
              <a:t> appropriate Subject Matter Experts during procurements. </a:t>
            </a:r>
          </a:p>
          <a:p>
            <a:pPr lvl="2"/>
            <a:r>
              <a:rPr lang="en-GB" dirty="0"/>
              <a:t>Failure to </a:t>
            </a:r>
            <a:r>
              <a:rPr lang="en-GB" u="sng" dirty="0"/>
              <a:t>define</a:t>
            </a:r>
            <a:r>
              <a:rPr lang="en-GB" dirty="0"/>
              <a:t> and stabilize </a:t>
            </a:r>
            <a:r>
              <a:rPr lang="en-GB" u="sng" dirty="0"/>
              <a:t>requirements</a:t>
            </a:r>
            <a:r>
              <a:rPr lang="en-GB" dirty="0"/>
              <a:t>. </a:t>
            </a:r>
          </a:p>
          <a:p>
            <a:pPr lvl="2"/>
            <a:r>
              <a:rPr lang="en-GB" u="sng" dirty="0"/>
              <a:t>Under-estimation</a:t>
            </a:r>
            <a:r>
              <a:rPr lang="en-GB" dirty="0"/>
              <a:t> of complexity. </a:t>
            </a:r>
          </a:p>
          <a:p>
            <a:pPr lvl="2"/>
            <a:r>
              <a:rPr lang="en-GB" dirty="0"/>
              <a:t>Politics</a:t>
            </a:r>
          </a:p>
          <a:p>
            <a:pPr lvl="1"/>
            <a:endParaRPr lang="en-GB" dirty="0"/>
          </a:p>
          <a:p>
            <a:pPr lvl="2"/>
            <a:endParaRPr lang="en-GB" dirty="0"/>
          </a:p>
        </p:txBody>
      </p:sp>
      <p:sp>
        <p:nvSpPr>
          <p:cNvPr id="4" name="Slide Number Placeholder 3"/>
          <p:cNvSpPr>
            <a:spLocks noGrp="1"/>
          </p:cNvSpPr>
          <p:nvPr>
            <p:ph type="sldNum" sz="quarter" idx="12"/>
          </p:nvPr>
        </p:nvSpPr>
        <p:spPr/>
        <p:txBody>
          <a:bodyPr/>
          <a:lstStyle/>
          <a:p>
            <a:fld id="{BF47D5F3-31B8-484A-8A77-A44D0FE49303}" type="slidenum">
              <a:rPr lang="en-GB" smtClean="0"/>
              <a:pPr/>
              <a:t>12</a:t>
            </a:fld>
            <a:endParaRPr lang="en-GB"/>
          </a:p>
        </p:txBody>
      </p:sp>
      <p:sp>
        <p:nvSpPr>
          <p:cNvPr id="5" name="TextBox 4"/>
          <p:cNvSpPr txBox="1"/>
          <p:nvPr/>
        </p:nvSpPr>
        <p:spPr>
          <a:xfrm>
            <a:off x="611560" y="6309320"/>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270183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9900"/>
          </a:solidFill>
        </p:spPr>
        <p:txBody>
          <a:bodyPr/>
          <a:lstStyle/>
          <a:p>
            <a:r>
              <a:rPr lang="en-GB" b="1" dirty="0">
                <a:solidFill>
                  <a:schemeClr val="bg1"/>
                </a:solidFill>
                <a:latin typeface="+mn-lt"/>
              </a:rPr>
              <a:t>A more recent example</a:t>
            </a:r>
          </a:p>
        </p:txBody>
      </p:sp>
      <p:sp>
        <p:nvSpPr>
          <p:cNvPr id="3" name="Content Placeholder 2"/>
          <p:cNvSpPr>
            <a:spLocks noGrp="1"/>
          </p:cNvSpPr>
          <p:nvPr>
            <p:ph idx="1"/>
          </p:nvPr>
        </p:nvSpPr>
        <p:spPr/>
        <p:txBody>
          <a:bodyPr/>
          <a:lstStyle/>
          <a:p>
            <a:r>
              <a:rPr lang="en-GB" dirty="0">
                <a:hlinkClick r:id="rId2"/>
              </a:rPr>
              <a:t>Timeline of trouble: how the TSB IT meltdown unfolded | TSB | The Guardian</a:t>
            </a:r>
            <a:endParaRPr lang="en-GB" dirty="0"/>
          </a:p>
          <a:p>
            <a:endParaRPr lang="en-GB" dirty="0"/>
          </a:p>
          <a:p>
            <a:r>
              <a:rPr lang="en-GB" dirty="0">
                <a:hlinkClick r:id="rId3"/>
              </a:rPr>
              <a:t>TSB Board publishes independent review of 2018 IT Migration</a:t>
            </a:r>
            <a:endParaRPr lang="en-GB" dirty="0"/>
          </a:p>
          <a:p>
            <a:endParaRPr lang="en-GB" dirty="0"/>
          </a:p>
          <a:p>
            <a:r>
              <a:rPr lang="en-GB" dirty="0">
                <a:hlinkClick r:id="rId4"/>
              </a:rPr>
              <a:t>The TSB IT Meltdown: 5 Takeaways from the Slaughter and May Report (cbronline.com)</a:t>
            </a:r>
            <a:r>
              <a:rPr lang="en-GB" dirty="0"/>
              <a:t> </a:t>
            </a:r>
          </a:p>
        </p:txBody>
      </p:sp>
      <p:sp>
        <p:nvSpPr>
          <p:cNvPr id="4" name="Slide Number Placeholder 3"/>
          <p:cNvSpPr>
            <a:spLocks noGrp="1"/>
          </p:cNvSpPr>
          <p:nvPr>
            <p:ph type="sldNum" sz="quarter" idx="12"/>
          </p:nvPr>
        </p:nvSpPr>
        <p:spPr/>
        <p:txBody>
          <a:bodyPr/>
          <a:lstStyle/>
          <a:p>
            <a:fld id="{BF47D5F3-31B8-484A-8A77-A44D0FE49303}" type="slidenum">
              <a:rPr lang="en-GB" smtClean="0"/>
              <a:pPr/>
              <a:t>13</a:t>
            </a:fld>
            <a:endParaRPr lang="en-GB"/>
          </a:p>
        </p:txBody>
      </p:sp>
    </p:spTree>
    <p:extLst>
      <p:ext uri="{BB962C8B-B14F-4D97-AF65-F5344CB8AC3E}">
        <p14:creationId xmlns:p14="http://schemas.microsoft.com/office/powerpoint/2010/main" val="344755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9900"/>
          </a:solidFill>
        </p:spPr>
        <p:txBody>
          <a:bodyPr/>
          <a:lstStyle/>
          <a:p>
            <a:r>
              <a:rPr lang="en-GB" b="1" dirty="0">
                <a:solidFill>
                  <a:schemeClr val="bg1"/>
                </a:solidFill>
                <a:latin typeface="+mn-lt"/>
              </a:rPr>
              <a:t>What to do next:</a:t>
            </a:r>
          </a:p>
        </p:txBody>
      </p:sp>
      <p:sp>
        <p:nvSpPr>
          <p:cNvPr id="3" name="Content Placeholder 2"/>
          <p:cNvSpPr>
            <a:spLocks noGrp="1"/>
          </p:cNvSpPr>
          <p:nvPr>
            <p:ph idx="1"/>
          </p:nvPr>
        </p:nvSpPr>
        <p:spPr/>
        <p:txBody>
          <a:bodyPr>
            <a:normAutofit lnSpcReduction="10000"/>
          </a:bodyPr>
          <a:lstStyle/>
          <a:p>
            <a:r>
              <a:rPr lang="en-GB" dirty="0"/>
              <a:t>Take a closer look at </a:t>
            </a:r>
            <a:r>
              <a:rPr lang="en-GB" dirty="0">
                <a:hlinkClick r:id="rId2"/>
              </a:rPr>
              <a:t>A study in project failure (McManus and Wood-Harper, 2008) </a:t>
            </a:r>
            <a:endParaRPr lang="en-GB" dirty="0"/>
          </a:p>
          <a:p>
            <a:endParaRPr lang="en-GB" dirty="0"/>
          </a:p>
          <a:p>
            <a:r>
              <a:rPr lang="en-GB" dirty="0"/>
              <a:t>Take a look at the links given on the previous slide. Write a paragraph (half a page maximum) detailing </a:t>
            </a:r>
            <a:r>
              <a:rPr lang="en-GB"/>
              <a:t>the project, </a:t>
            </a:r>
            <a:r>
              <a:rPr lang="en-GB" dirty="0"/>
              <a:t>what went wrong and why it went wrong.</a:t>
            </a:r>
          </a:p>
          <a:p>
            <a:endParaRPr lang="en-GB" dirty="0"/>
          </a:p>
          <a:p>
            <a:r>
              <a:rPr lang="en-GB" dirty="0"/>
              <a:t>Try to find another recent example of an IT project that failed. Why did it fail? </a:t>
            </a:r>
          </a:p>
        </p:txBody>
      </p:sp>
      <p:sp>
        <p:nvSpPr>
          <p:cNvPr id="4" name="Slide Number Placeholder 3"/>
          <p:cNvSpPr>
            <a:spLocks noGrp="1"/>
          </p:cNvSpPr>
          <p:nvPr>
            <p:ph type="sldNum" sz="quarter" idx="12"/>
          </p:nvPr>
        </p:nvSpPr>
        <p:spPr/>
        <p:txBody>
          <a:bodyPr/>
          <a:lstStyle/>
          <a:p>
            <a:fld id="{BF47D5F3-31B8-484A-8A77-A44D0FE49303}" type="slidenum">
              <a:rPr lang="en-GB" smtClean="0"/>
              <a:pPr/>
              <a:t>14</a:t>
            </a:fld>
            <a:endParaRPr lang="en-GB"/>
          </a:p>
        </p:txBody>
      </p:sp>
    </p:spTree>
    <p:extLst>
      <p:ext uri="{BB962C8B-B14F-4D97-AF65-F5344CB8AC3E}">
        <p14:creationId xmlns:p14="http://schemas.microsoft.com/office/powerpoint/2010/main" val="1443465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9900"/>
          </a:solidFill>
        </p:spPr>
        <p:txBody>
          <a:bodyPr/>
          <a:lstStyle/>
          <a:p>
            <a:r>
              <a:rPr lang="en-GB" b="1" dirty="0">
                <a:solidFill>
                  <a:schemeClr val="bg1"/>
                </a:solidFill>
                <a:latin typeface="+mn-lt"/>
              </a:rPr>
              <a:t>That’s all for now!</a:t>
            </a:r>
          </a:p>
        </p:txBody>
      </p:sp>
      <p:sp>
        <p:nvSpPr>
          <p:cNvPr id="3" name="Content Placeholder 2"/>
          <p:cNvSpPr>
            <a:spLocks noGrp="1"/>
          </p:cNvSpPr>
          <p:nvPr>
            <p:ph idx="1"/>
          </p:nvPr>
        </p:nvSpPr>
        <p:spPr/>
        <p:txBody>
          <a:bodyPr/>
          <a:lstStyle/>
          <a:p>
            <a:r>
              <a:rPr lang="en-GB" dirty="0"/>
              <a:t>Thanks for listening.</a:t>
            </a:r>
          </a:p>
        </p:txBody>
      </p:sp>
      <p:sp>
        <p:nvSpPr>
          <p:cNvPr id="4" name="Slide Number Placeholder 3"/>
          <p:cNvSpPr>
            <a:spLocks noGrp="1"/>
          </p:cNvSpPr>
          <p:nvPr>
            <p:ph type="sldNum" sz="quarter" idx="12"/>
          </p:nvPr>
        </p:nvSpPr>
        <p:spPr/>
        <p:txBody>
          <a:bodyPr/>
          <a:lstStyle/>
          <a:p>
            <a:fld id="{BF47D5F3-31B8-484A-8A77-A44D0FE49303}" type="slidenum">
              <a:rPr lang="en-GB" smtClean="0"/>
              <a:pPr/>
              <a:t>15</a:t>
            </a:fld>
            <a:endParaRPr lang="en-GB"/>
          </a:p>
        </p:txBody>
      </p:sp>
    </p:spTree>
    <p:extLst>
      <p:ext uri="{BB962C8B-B14F-4D97-AF65-F5344CB8AC3E}">
        <p14:creationId xmlns:p14="http://schemas.microsoft.com/office/powerpoint/2010/main" val="212362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86D1-22AC-4B02-BF19-B75C83776CA7}"/>
              </a:ext>
            </a:extLst>
          </p:cNvPr>
          <p:cNvSpPr>
            <a:spLocks noGrp="1"/>
          </p:cNvSpPr>
          <p:nvPr>
            <p:ph type="title"/>
          </p:nvPr>
        </p:nvSpPr>
        <p:spPr>
          <a:solidFill>
            <a:srgbClr val="009900"/>
          </a:solidFill>
        </p:spPr>
        <p:txBody>
          <a:bodyPr/>
          <a:lstStyle/>
          <a:p>
            <a:r>
              <a:rPr lang="en-GB" b="1" dirty="0">
                <a:solidFill>
                  <a:schemeClr val="bg1"/>
                </a:solidFill>
                <a:latin typeface="+mn-lt"/>
              </a:rPr>
              <a:t>A formal definition</a:t>
            </a:r>
          </a:p>
        </p:txBody>
      </p:sp>
      <p:sp>
        <p:nvSpPr>
          <p:cNvPr id="3" name="Content Placeholder 2">
            <a:extLst>
              <a:ext uri="{FF2B5EF4-FFF2-40B4-BE49-F238E27FC236}">
                <a16:creationId xmlns:a16="http://schemas.microsoft.com/office/drawing/2014/main" id="{2012835D-065A-4DF9-B530-7B9025D6CC21}"/>
              </a:ext>
            </a:extLst>
          </p:cNvPr>
          <p:cNvSpPr>
            <a:spLocks noGrp="1"/>
          </p:cNvSpPr>
          <p:nvPr>
            <p:ph idx="1"/>
          </p:nvPr>
        </p:nvSpPr>
        <p:spPr/>
        <p:txBody>
          <a:bodyPr>
            <a:normAutofit/>
          </a:bodyPr>
          <a:lstStyle/>
          <a:p>
            <a:pPr marL="0" indent="0">
              <a:buNone/>
            </a:pPr>
            <a:r>
              <a:rPr lang="en-GB" sz="2000" dirty="0"/>
              <a:t>“Project management is the application of processes, methods, skills, knowledge and experience to achieve specific project objectives according to the project acceptance criteria within agreed parameters. Project management has final deliverables that are constrained to a finite timescale and budget.</a:t>
            </a:r>
          </a:p>
          <a:p>
            <a:pPr marL="0" indent="0">
              <a:buNone/>
            </a:pPr>
            <a:r>
              <a:rPr lang="en-GB" sz="2000" dirty="0"/>
              <a:t>A key factor that distinguishes project management from just 'management' is that it has this final deliverable and a finite timespan, unlike management which is an ongoing process.”</a:t>
            </a:r>
          </a:p>
          <a:p>
            <a:pPr marL="0" indent="0">
              <a:buNone/>
            </a:pPr>
            <a:endParaRPr lang="en-GB" sz="2000" dirty="0"/>
          </a:p>
          <a:p>
            <a:pPr marL="0" indent="0">
              <a:buNone/>
            </a:pPr>
            <a:r>
              <a:rPr lang="en-GB" dirty="0"/>
              <a:t>Definition taken from Association for Project Management (APM) Body of Knowledge 7</a:t>
            </a:r>
            <a:r>
              <a:rPr lang="en-GB" baseline="30000" dirty="0"/>
              <a:t>th</a:t>
            </a:r>
            <a:r>
              <a:rPr lang="en-GB" dirty="0"/>
              <a:t> edition</a:t>
            </a:r>
          </a:p>
          <a:p>
            <a:pPr marL="0" indent="0">
              <a:buNone/>
            </a:pPr>
            <a:endParaRPr lang="en-GB" sz="2000" dirty="0"/>
          </a:p>
          <a:p>
            <a:pPr marL="0" indent="0">
              <a:buNone/>
            </a:pPr>
            <a:endParaRPr lang="en-GB" sz="2000" dirty="0"/>
          </a:p>
          <a:p>
            <a:pPr marL="0" indent="0">
              <a:buNone/>
            </a:pPr>
            <a:endParaRPr lang="en-GB" dirty="0"/>
          </a:p>
        </p:txBody>
      </p:sp>
    </p:spTree>
    <p:extLst>
      <p:ext uri="{BB962C8B-B14F-4D97-AF65-F5344CB8AC3E}">
        <p14:creationId xmlns:p14="http://schemas.microsoft.com/office/powerpoint/2010/main" val="107604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86D1-22AC-4B02-BF19-B75C83776CA7}"/>
              </a:ext>
            </a:extLst>
          </p:cNvPr>
          <p:cNvSpPr>
            <a:spLocks noGrp="1"/>
          </p:cNvSpPr>
          <p:nvPr>
            <p:ph type="title"/>
          </p:nvPr>
        </p:nvSpPr>
        <p:spPr>
          <a:solidFill>
            <a:srgbClr val="009900"/>
          </a:solidFill>
        </p:spPr>
        <p:txBody>
          <a:bodyPr/>
          <a:lstStyle/>
          <a:p>
            <a:r>
              <a:rPr lang="en-GB" b="1" dirty="0">
                <a:solidFill>
                  <a:schemeClr val="bg1"/>
                </a:solidFill>
                <a:latin typeface="+mn-lt"/>
              </a:rPr>
              <a:t>A less formal definition</a:t>
            </a:r>
          </a:p>
        </p:txBody>
      </p:sp>
      <p:sp>
        <p:nvSpPr>
          <p:cNvPr id="3" name="Content Placeholder 2">
            <a:extLst>
              <a:ext uri="{FF2B5EF4-FFF2-40B4-BE49-F238E27FC236}">
                <a16:creationId xmlns:a16="http://schemas.microsoft.com/office/drawing/2014/main" id="{2012835D-065A-4DF9-B530-7B9025D6CC21}"/>
              </a:ext>
            </a:extLst>
          </p:cNvPr>
          <p:cNvSpPr>
            <a:spLocks noGrp="1"/>
          </p:cNvSpPr>
          <p:nvPr>
            <p:ph idx="1"/>
          </p:nvPr>
        </p:nvSpPr>
        <p:spPr/>
        <p:txBody>
          <a:bodyPr>
            <a:normAutofit/>
          </a:bodyPr>
          <a:lstStyle/>
          <a:p>
            <a:pPr marL="0" indent="0">
              <a:buNone/>
            </a:pPr>
            <a:r>
              <a:rPr lang="en-GB" sz="3200" dirty="0"/>
              <a:t>“At the heart of good project management is COMMON SENSE. </a:t>
            </a:r>
          </a:p>
          <a:p>
            <a:pPr marL="0" indent="0">
              <a:buNone/>
            </a:pPr>
            <a:r>
              <a:rPr lang="en-GB" sz="3200" dirty="0"/>
              <a:t>Project Management in the main is about imposing some structure and standard terminology on that common sense.”</a:t>
            </a:r>
          </a:p>
          <a:p>
            <a:pPr marL="0" indent="0">
              <a:buNone/>
            </a:pPr>
            <a:endParaRPr lang="en-GB" sz="3200" dirty="0"/>
          </a:p>
          <a:p>
            <a:pPr marL="0" indent="0">
              <a:buNone/>
            </a:pPr>
            <a:r>
              <a:rPr lang="en-GB" sz="3200" dirty="0"/>
              <a:t>(paraphrasing Ian Lawton, “PRINCE2 made simple”)</a:t>
            </a:r>
          </a:p>
          <a:p>
            <a:pPr marL="0" indent="0">
              <a:buNone/>
            </a:pPr>
            <a:endParaRPr lang="en-GB" sz="2000" dirty="0"/>
          </a:p>
          <a:p>
            <a:pPr marL="0" indent="0">
              <a:buNone/>
            </a:pPr>
            <a:endParaRPr lang="en-GB" sz="2000" dirty="0"/>
          </a:p>
          <a:p>
            <a:pPr marL="0" indent="0">
              <a:buNone/>
            </a:pPr>
            <a:endParaRPr lang="en-GB" dirty="0"/>
          </a:p>
        </p:txBody>
      </p:sp>
    </p:spTree>
    <p:extLst>
      <p:ext uri="{BB962C8B-B14F-4D97-AF65-F5344CB8AC3E}">
        <p14:creationId xmlns:p14="http://schemas.microsoft.com/office/powerpoint/2010/main" val="229233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86D1-22AC-4B02-BF19-B75C83776CA7}"/>
              </a:ext>
            </a:extLst>
          </p:cNvPr>
          <p:cNvSpPr>
            <a:spLocks noGrp="1"/>
          </p:cNvSpPr>
          <p:nvPr>
            <p:ph type="title"/>
          </p:nvPr>
        </p:nvSpPr>
        <p:spPr>
          <a:solidFill>
            <a:srgbClr val="009900"/>
          </a:solidFill>
        </p:spPr>
        <p:txBody>
          <a:bodyPr/>
          <a:lstStyle/>
          <a:p>
            <a:r>
              <a:rPr lang="en-GB" b="1" dirty="0">
                <a:solidFill>
                  <a:schemeClr val="bg1"/>
                </a:solidFill>
                <a:latin typeface="+mn-lt"/>
              </a:rPr>
              <a:t>What a project is NOT</a:t>
            </a:r>
          </a:p>
        </p:txBody>
      </p:sp>
      <p:sp>
        <p:nvSpPr>
          <p:cNvPr id="3" name="Content Placeholder 2">
            <a:extLst>
              <a:ext uri="{FF2B5EF4-FFF2-40B4-BE49-F238E27FC236}">
                <a16:creationId xmlns:a16="http://schemas.microsoft.com/office/drawing/2014/main" id="{2012835D-065A-4DF9-B530-7B9025D6CC21}"/>
              </a:ext>
            </a:extLst>
          </p:cNvPr>
          <p:cNvSpPr>
            <a:spLocks noGrp="1"/>
          </p:cNvSpPr>
          <p:nvPr>
            <p:ph idx="1"/>
          </p:nvPr>
        </p:nvSpPr>
        <p:spPr/>
        <p:txBody>
          <a:bodyPr/>
          <a:lstStyle/>
          <a:p>
            <a:r>
              <a:rPr lang="en-GB" dirty="0"/>
              <a:t>Everyday tasks </a:t>
            </a:r>
          </a:p>
          <a:p>
            <a:pPr lvl="1"/>
            <a:r>
              <a:rPr lang="en-GB" dirty="0"/>
              <a:t>Answering phone</a:t>
            </a:r>
          </a:p>
          <a:p>
            <a:pPr lvl="1"/>
            <a:r>
              <a:rPr lang="en-GB" dirty="0"/>
              <a:t>Responding to emails</a:t>
            </a:r>
          </a:p>
          <a:p>
            <a:pPr lvl="1"/>
            <a:r>
              <a:rPr lang="en-GB" dirty="0"/>
              <a:t>Writing reports</a:t>
            </a:r>
          </a:p>
          <a:p>
            <a:pPr lvl="1"/>
            <a:r>
              <a:rPr lang="en-GB" dirty="0"/>
              <a:t>Attending meetings</a:t>
            </a:r>
          </a:p>
          <a:p>
            <a:r>
              <a:rPr lang="en-GB" dirty="0"/>
              <a:t>Business As Usual</a:t>
            </a:r>
          </a:p>
          <a:p>
            <a:pPr lvl="1"/>
            <a:r>
              <a:rPr lang="en-GB" dirty="0"/>
              <a:t>Everyday</a:t>
            </a:r>
          </a:p>
          <a:p>
            <a:pPr lvl="1"/>
            <a:r>
              <a:rPr lang="en-GB" dirty="0"/>
              <a:t>Normal</a:t>
            </a:r>
          </a:p>
          <a:p>
            <a:pPr lvl="1"/>
            <a:r>
              <a:rPr lang="en-GB" dirty="0"/>
              <a:t>Ongoing</a:t>
            </a:r>
          </a:p>
        </p:txBody>
      </p:sp>
    </p:spTree>
    <p:extLst>
      <p:ext uri="{BB962C8B-B14F-4D97-AF65-F5344CB8AC3E}">
        <p14:creationId xmlns:p14="http://schemas.microsoft.com/office/powerpoint/2010/main" val="224518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86D1-22AC-4B02-BF19-B75C83776CA7}"/>
              </a:ext>
            </a:extLst>
          </p:cNvPr>
          <p:cNvSpPr>
            <a:spLocks noGrp="1"/>
          </p:cNvSpPr>
          <p:nvPr>
            <p:ph type="title"/>
          </p:nvPr>
        </p:nvSpPr>
        <p:spPr>
          <a:solidFill>
            <a:srgbClr val="009900"/>
          </a:solidFill>
        </p:spPr>
        <p:txBody>
          <a:bodyPr/>
          <a:lstStyle/>
          <a:p>
            <a:r>
              <a:rPr lang="en-GB" b="1" dirty="0">
                <a:solidFill>
                  <a:schemeClr val="bg1"/>
                </a:solidFill>
                <a:latin typeface="+mn-lt"/>
              </a:rPr>
              <a:t>What is a project?</a:t>
            </a:r>
          </a:p>
        </p:txBody>
      </p:sp>
      <p:sp>
        <p:nvSpPr>
          <p:cNvPr id="3" name="Content Placeholder 2">
            <a:extLst>
              <a:ext uri="{FF2B5EF4-FFF2-40B4-BE49-F238E27FC236}">
                <a16:creationId xmlns:a16="http://schemas.microsoft.com/office/drawing/2014/main" id="{2012835D-065A-4DF9-B530-7B9025D6CC21}"/>
              </a:ext>
            </a:extLst>
          </p:cNvPr>
          <p:cNvSpPr>
            <a:spLocks noGrp="1"/>
          </p:cNvSpPr>
          <p:nvPr>
            <p:ph idx="1"/>
          </p:nvPr>
        </p:nvSpPr>
        <p:spPr/>
        <p:txBody>
          <a:bodyPr/>
          <a:lstStyle/>
          <a:p>
            <a:r>
              <a:rPr lang="en-GB" dirty="0"/>
              <a:t>“A project may be defined as a group of related activities carried out to achieve a specific objective.” (Hughes, 2012)</a:t>
            </a:r>
          </a:p>
          <a:p>
            <a:r>
              <a:rPr lang="en-GB" dirty="0"/>
              <a:t>Examples:</a:t>
            </a:r>
          </a:p>
          <a:p>
            <a:pPr lvl="1"/>
            <a:r>
              <a:rPr lang="en-GB" dirty="0"/>
              <a:t>Building a skyscraper</a:t>
            </a:r>
          </a:p>
          <a:p>
            <a:pPr lvl="1"/>
            <a:r>
              <a:rPr lang="en-GB" dirty="0"/>
              <a:t>Making a new TV show</a:t>
            </a:r>
          </a:p>
          <a:p>
            <a:pPr lvl="1"/>
            <a:r>
              <a:rPr lang="en-GB" dirty="0"/>
              <a:t>Re-organising a company</a:t>
            </a:r>
          </a:p>
          <a:p>
            <a:pPr lvl="1"/>
            <a:r>
              <a:rPr lang="en-GB" dirty="0"/>
              <a:t>Installing a new Management Information System</a:t>
            </a:r>
          </a:p>
          <a:p>
            <a:r>
              <a:rPr lang="en-GB" dirty="0"/>
              <a:t>On this module we concentrate on IT related projects</a:t>
            </a:r>
          </a:p>
        </p:txBody>
      </p:sp>
    </p:spTree>
    <p:extLst>
      <p:ext uri="{BB962C8B-B14F-4D97-AF65-F5344CB8AC3E}">
        <p14:creationId xmlns:p14="http://schemas.microsoft.com/office/powerpoint/2010/main" val="258614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9900"/>
          </a:solidFill>
        </p:spPr>
        <p:txBody>
          <a:bodyPr/>
          <a:lstStyle/>
          <a:p>
            <a:r>
              <a:rPr lang="en-GB" b="1" dirty="0">
                <a:solidFill>
                  <a:schemeClr val="bg1"/>
                </a:solidFill>
                <a:latin typeface="+mn-lt"/>
              </a:rPr>
              <a:t>Characteristics of a project</a:t>
            </a:r>
          </a:p>
        </p:txBody>
      </p:sp>
      <p:sp>
        <p:nvSpPr>
          <p:cNvPr id="3" name="Content Placeholder 2"/>
          <p:cNvSpPr>
            <a:spLocks noGrp="1"/>
          </p:cNvSpPr>
          <p:nvPr>
            <p:ph idx="1"/>
          </p:nvPr>
        </p:nvSpPr>
        <p:spPr/>
        <p:txBody>
          <a:bodyPr>
            <a:normAutofit/>
          </a:bodyPr>
          <a:lstStyle/>
          <a:p>
            <a:r>
              <a:rPr lang="en-GB" dirty="0"/>
              <a:t>A </a:t>
            </a:r>
            <a:r>
              <a:rPr lang="en-GB" b="1" dirty="0"/>
              <a:t>unique purpose </a:t>
            </a:r>
            <a:endParaRPr lang="en-GB" dirty="0"/>
          </a:p>
          <a:p>
            <a:r>
              <a:rPr lang="en-GB" dirty="0"/>
              <a:t>A </a:t>
            </a:r>
            <a:r>
              <a:rPr lang="en-GB" b="1" dirty="0"/>
              <a:t>defined start and end points</a:t>
            </a:r>
          </a:p>
          <a:p>
            <a:pPr lvl="1"/>
            <a:r>
              <a:rPr lang="en-GB" b="1" dirty="0"/>
              <a:t>Temporary</a:t>
            </a:r>
          </a:p>
          <a:p>
            <a:r>
              <a:rPr lang="en-GB" dirty="0"/>
              <a:t>A </a:t>
            </a:r>
            <a:r>
              <a:rPr lang="en-GB" b="1" dirty="0"/>
              <a:t>set of clear project objectives</a:t>
            </a:r>
          </a:p>
          <a:p>
            <a:r>
              <a:rPr lang="en-GB" dirty="0"/>
              <a:t>A set of </a:t>
            </a:r>
            <a:r>
              <a:rPr lang="en-GB" b="1" dirty="0"/>
              <a:t>outputs or deliverables</a:t>
            </a:r>
          </a:p>
          <a:p>
            <a:pPr lvl="1"/>
            <a:r>
              <a:rPr lang="en-GB" b="1" dirty="0"/>
              <a:t>Service, process or product</a:t>
            </a:r>
          </a:p>
          <a:p>
            <a:r>
              <a:rPr lang="en-GB" dirty="0"/>
              <a:t>A </a:t>
            </a:r>
            <a:r>
              <a:rPr lang="en-GB" b="1" dirty="0"/>
              <a:t>budget</a:t>
            </a:r>
            <a:r>
              <a:rPr lang="en-GB" dirty="0"/>
              <a:t> that sets out maximum allowable cost</a:t>
            </a:r>
          </a:p>
          <a:p>
            <a:r>
              <a:rPr lang="en-GB" b="1" dirty="0"/>
              <a:t>Benefits</a:t>
            </a:r>
            <a:r>
              <a:rPr lang="en-GB" dirty="0"/>
              <a:t> for the organisation</a:t>
            </a:r>
          </a:p>
        </p:txBody>
      </p:sp>
      <p:sp>
        <p:nvSpPr>
          <p:cNvPr id="4" name="Slide Number Placeholder 3"/>
          <p:cNvSpPr>
            <a:spLocks noGrp="1"/>
          </p:cNvSpPr>
          <p:nvPr>
            <p:ph type="sldNum" sz="quarter" idx="12"/>
          </p:nvPr>
        </p:nvSpPr>
        <p:spPr/>
        <p:txBody>
          <a:bodyPr/>
          <a:lstStyle/>
          <a:p>
            <a:fld id="{BF47D5F3-31B8-484A-8A77-A44D0FE49303}" type="slidenum">
              <a:rPr lang="en-GB" smtClean="0"/>
              <a:pPr/>
              <a:t>6</a:t>
            </a:fld>
            <a:endParaRPr lang="en-GB"/>
          </a:p>
        </p:txBody>
      </p:sp>
    </p:spTree>
    <p:extLst>
      <p:ext uri="{BB962C8B-B14F-4D97-AF65-F5344CB8AC3E}">
        <p14:creationId xmlns:p14="http://schemas.microsoft.com/office/powerpoint/2010/main" val="359951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9900"/>
          </a:solidFill>
        </p:spPr>
        <p:txBody>
          <a:bodyPr/>
          <a:lstStyle/>
          <a:p>
            <a:r>
              <a:rPr lang="en-GB" b="1" dirty="0">
                <a:solidFill>
                  <a:schemeClr val="bg1"/>
                </a:solidFill>
              </a:rPr>
              <a:t>3 factors that determine success</a:t>
            </a:r>
          </a:p>
        </p:txBody>
      </p:sp>
      <p:sp>
        <p:nvSpPr>
          <p:cNvPr id="3" name="Content Placeholder 2"/>
          <p:cNvSpPr>
            <a:spLocks noGrp="1"/>
          </p:cNvSpPr>
          <p:nvPr>
            <p:ph idx="1"/>
          </p:nvPr>
        </p:nvSpPr>
        <p:spPr/>
        <p:txBody>
          <a:bodyPr>
            <a:normAutofit fontScale="92500" lnSpcReduction="10000"/>
          </a:bodyPr>
          <a:lstStyle/>
          <a:p>
            <a:r>
              <a:rPr lang="en-GB" dirty="0"/>
              <a:t>Developing the project</a:t>
            </a:r>
          </a:p>
          <a:p>
            <a:pPr lvl="1"/>
            <a:r>
              <a:rPr lang="en-GB" dirty="0"/>
              <a:t>Within a specific </a:t>
            </a:r>
            <a:r>
              <a:rPr lang="en-GB" b="1" dirty="0">
                <a:solidFill>
                  <a:srgbClr val="C00000"/>
                </a:solidFill>
              </a:rPr>
              <a:t>time</a:t>
            </a:r>
          </a:p>
          <a:p>
            <a:pPr lvl="1"/>
            <a:r>
              <a:rPr lang="en-GB" dirty="0"/>
              <a:t>Within a specified </a:t>
            </a:r>
            <a:r>
              <a:rPr lang="en-GB" b="1" dirty="0">
                <a:solidFill>
                  <a:srgbClr val="C00000"/>
                </a:solidFill>
              </a:rPr>
              <a:t>cost</a:t>
            </a:r>
          </a:p>
          <a:p>
            <a:pPr lvl="1"/>
            <a:r>
              <a:rPr lang="en-GB" dirty="0"/>
              <a:t>So that it meets specified business requirements (</a:t>
            </a:r>
            <a:r>
              <a:rPr lang="en-GB" b="1" dirty="0">
                <a:solidFill>
                  <a:srgbClr val="C00000"/>
                </a:solidFill>
              </a:rPr>
              <a:t>scope</a:t>
            </a:r>
            <a:r>
              <a:rPr lang="en-GB" b="1" dirty="0"/>
              <a:t> – </a:t>
            </a:r>
            <a:r>
              <a:rPr lang="en-GB" dirty="0"/>
              <a:t>which will include </a:t>
            </a:r>
            <a:r>
              <a:rPr lang="en-GB" b="1" dirty="0">
                <a:solidFill>
                  <a:srgbClr val="C00000"/>
                </a:solidFill>
              </a:rPr>
              <a:t>quality</a:t>
            </a:r>
            <a:r>
              <a:rPr lang="en-GB" dirty="0"/>
              <a:t>)</a:t>
            </a:r>
          </a:p>
          <a:p>
            <a:r>
              <a:rPr lang="en-GB" dirty="0"/>
              <a:t>These specifications are closely linked</a:t>
            </a:r>
          </a:p>
          <a:p>
            <a:pPr lvl="1"/>
            <a:r>
              <a:rPr lang="en-GB" dirty="0"/>
              <a:t>Changes to one are likely to affect the others</a:t>
            </a:r>
          </a:p>
          <a:p>
            <a:r>
              <a:rPr lang="en-GB" dirty="0"/>
              <a:t>Project sponsors will typically want </a:t>
            </a:r>
          </a:p>
          <a:p>
            <a:pPr lvl="1"/>
            <a:r>
              <a:rPr lang="en-GB" dirty="0"/>
              <a:t>Lots of functionality (broad scope)</a:t>
            </a:r>
          </a:p>
          <a:p>
            <a:pPr lvl="1"/>
            <a:r>
              <a:rPr lang="en-GB" dirty="0"/>
              <a:t>Immediate delivery</a:t>
            </a:r>
          </a:p>
          <a:p>
            <a:pPr lvl="1"/>
            <a:r>
              <a:rPr lang="en-GB" dirty="0"/>
              <a:t>Low cost</a:t>
            </a:r>
          </a:p>
          <a:p>
            <a:r>
              <a:rPr lang="en-GB" dirty="0"/>
              <a:t>Agreed project objectives will need to be a compromise</a:t>
            </a:r>
          </a:p>
        </p:txBody>
      </p:sp>
      <p:sp>
        <p:nvSpPr>
          <p:cNvPr id="4" name="Slide Number Placeholder 3"/>
          <p:cNvSpPr>
            <a:spLocks noGrp="1"/>
          </p:cNvSpPr>
          <p:nvPr>
            <p:ph type="sldNum" sz="quarter" idx="12"/>
          </p:nvPr>
        </p:nvSpPr>
        <p:spPr/>
        <p:txBody>
          <a:bodyPr/>
          <a:lstStyle/>
          <a:p>
            <a:fld id="{BF47D5F3-31B8-484A-8A77-A44D0FE49303}" type="slidenum">
              <a:rPr lang="en-GB" smtClean="0"/>
              <a:pPr/>
              <a:t>7</a:t>
            </a:fld>
            <a:endParaRPr lang="en-GB" dirty="0"/>
          </a:p>
        </p:txBody>
      </p:sp>
    </p:spTree>
    <p:extLst>
      <p:ext uri="{BB962C8B-B14F-4D97-AF65-F5344CB8AC3E}">
        <p14:creationId xmlns:p14="http://schemas.microsoft.com/office/powerpoint/2010/main" val="359645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9900"/>
          </a:solidFill>
        </p:spPr>
        <p:txBody>
          <a:bodyPr>
            <a:normAutofit/>
          </a:bodyPr>
          <a:lstStyle/>
          <a:p>
            <a:r>
              <a:rPr lang="en-GB" sz="3600" b="1" dirty="0">
                <a:solidFill>
                  <a:schemeClr val="bg1"/>
                </a:solidFill>
                <a:latin typeface="+mn-lt"/>
              </a:rPr>
              <a:t>Time, cost and scope – the iron triangle</a:t>
            </a:r>
          </a:p>
        </p:txBody>
      </p:sp>
      <p:sp>
        <p:nvSpPr>
          <p:cNvPr id="4" name="Slide Number Placeholder 3"/>
          <p:cNvSpPr>
            <a:spLocks noGrp="1"/>
          </p:cNvSpPr>
          <p:nvPr>
            <p:ph type="sldNum" sz="quarter" idx="12"/>
          </p:nvPr>
        </p:nvSpPr>
        <p:spPr/>
        <p:txBody>
          <a:bodyPr/>
          <a:lstStyle/>
          <a:p>
            <a:fld id="{BF47D5F3-31B8-484A-8A77-A44D0FE49303}" type="slidenum">
              <a:rPr lang="en-GB" smtClean="0"/>
              <a:pPr/>
              <a:t>8</a:t>
            </a:fld>
            <a:endParaRPr lang="en-GB"/>
          </a:p>
        </p:txBody>
      </p:sp>
      <p:sp>
        <p:nvSpPr>
          <p:cNvPr id="6" name="Content Placeholder 5">
            <a:extLst>
              <a:ext uri="{FF2B5EF4-FFF2-40B4-BE49-F238E27FC236}">
                <a16:creationId xmlns:a16="http://schemas.microsoft.com/office/drawing/2014/main" id="{55E3ED88-1439-4B0B-9278-009B5CE716BD}"/>
              </a:ext>
            </a:extLst>
          </p:cNvPr>
          <p:cNvSpPr>
            <a:spLocks noGrp="1"/>
          </p:cNvSpPr>
          <p:nvPr>
            <p:ph idx="1"/>
          </p:nvPr>
        </p:nvSpPr>
        <p:spPr>
          <a:xfrm>
            <a:off x="628650" y="1825624"/>
            <a:ext cx="7886700" cy="4895851"/>
          </a:xfrm>
        </p:spPr>
        <p:txBody>
          <a:bodyPr>
            <a:normAutofit lnSpcReduction="10000"/>
          </a:bodyPr>
          <a:lstStyle/>
          <a:p>
            <a:endParaRPr lang="en-GB" dirty="0">
              <a:hlinkClick r:id="rId2"/>
            </a:endParaRPr>
          </a:p>
          <a:p>
            <a:endParaRPr lang="en-GB" dirty="0">
              <a:hlinkClick r:id="rId2"/>
            </a:endParaRPr>
          </a:p>
          <a:p>
            <a:endParaRPr lang="en-GB" dirty="0">
              <a:hlinkClick r:id="rId2"/>
            </a:endParaRPr>
          </a:p>
          <a:p>
            <a:endParaRPr lang="en-GB" dirty="0">
              <a:hlinkClick r:id="rId2"/>
            </a:endParaRPr>
          </a:p>
          <a:p>
            <a:endParaRPr lang="en-GB" u="sng" dirty="0">
              <a:hlinkClick r:id="rId2"/>
            </a:endParaRPr>
          </a:p>
          <a:p>
            <a:endParaRPr lang="en-GB" dirty="0">
              <a:hlinkClick r:id="rId2"/>
            </a:endParaRPr>
          </a:p>
          <a:p>
            <a:endParaRPr lang="en-GB" dirty="0">
              <a:hlinkClick r:id="rId2"/>
            </a:endParaRPr>
          </a:p>
          <a:p>
            <a:endParaRPr lang="en-GB" dirty="0">
              <a:hlinkClick r:id="rId2"/>
            </a:endParaRPr>
          </a:p>
          <a:p>
            <a:r>
              <a:rPr lang="en-GB" dirty="0">
                <a:hlinkClick r:id="rId2"/>
              </a:rPr>
              <a:t>https://www.independent.co.uk/news/uk/home-news/hs2-review-leeds-manchester-birmingham-cost-delay-scrapped-toton-a9144516.html</a:t>
            </a:r>
            <a:endParaRPr lang="en-GB" dirty="0"/>
          </a:p>
          <a:p>
            <a:endParaRPr lang="en-GB" dirty="0"/>
          </a:p>
          <a:p>
            <a:pPr lvl="1"/>
            <a:endParaRPr lang="en-GB" dirty="0"/>
          </a:p>
          <a:p>
            <a:pPr lvl="1"/>
            <a:endParaRPr lang="en-GB" dirty="0"/>
          </a:p>
        </p:txBody>
      </p:sp>
      <p:sp>
        <p:nvSpPr>
          <p:cNvPr id="5" name="Isosceles Triangle 4">
            <a:extLst>
              <a:ext uri="{FF2B5EF4-FFF2-40B4-BE49-F238E27FC236}">
                <a16:creationId xmlns:a16="http://schemas.microsoft.com/office/drawing/2014/main" id="{668F9506-D377-43D7-80C9-538144B9A333}"/>
              </a:ext>
            </a:extLst>
          </p:cNvPr>
          <p:cNvSpPr/>
          <p:nvPr/>
        </p:nvSpPr>
        <p:spPr>
          <a:xfrm>
            <a:off x="2647950" y="2329046"/>
            <a:ext cx="2771775" cy="24454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15EE239-D68B-4D00-9753-CD5C16193225}"/>
              </a:ext>
            </a:extLst>
          </p:cNvPr>
          <p:cNvSpPr txBox="1"/>
          <p:nvPr/>
        </p:nvSpPr>
        <p:spPr>
          <a:xfrm>
            <a:off x="1100282" y="4619334"/>
            <a:ext cx="1547668" cy="369332"/>
          </a:xfrm>
          <a:prstGeom prst="rect">
            <a:avLst/>
          </a:prstGeom>
          <a:noFill/>
        </p:spPr>
        <p:txBody>
          <a:bodyPr wrap="none" rtlCol="0">
            <a:spAutoFit/>
          </a:bodyPr>
          <a:lstStyle/>
          <a:p>
            <a:r>
              <a:rPr lang="en-GB" b="1" dirty="0">
                <a:solidFill>
                  <a:srgbClr val="C00000"/>
                </a:solidFill>
              </a:rPr>
              <a:t>Scope/Quality</a:t>
            </a:r>
          </a:p>
        </p:txBody>
      </p:sp>
      <p:sp>
        <p:nvSpPr>
          <p:cNvPr id="8" name="TextBox 7">
            <a:extLst>
              <a:ext uri="{FF2B5EF4-FFF2-40B4-BE49-F238E27FC236}">
                <a16:creationId xmlns:a16="http://schemas.microsoft.com/office/drawing/2014/main" id="{B6F21653-6B37-4070-BDE3-8390075B087C}"/>
              </a:ext>
            </a:extLst>
          </p:cNvPr>
          <p:cNvSpPr txBox="1"/>
          <p:nvPr/>
        </p:nvSpPr>
        <p:spPr>
          <a:xfrm>
            <a:off x="5562764" y="4589793"/>
            <a:ext cx="657552" cy="369332"/>
          </a:xfrm>
          <a:prstGeom prst="rect">
            <a:avLst/>
          </a:prstGeom>
          <a:noFill/>
        </p:spPr>
        <p:txBody>
          <a:bodyPr wrap="square" rtlCol="0">
            <a:spAutoFit/>
          </a:bodyPr>
          <a:lstStyle/>
          <a:p>
            <a:r>
              <a:rPr lang="en-GB" b="1" dirty="0">
                <a:solidFill>
                  <a:srgbClr val="C00000"/>
                </a:solidFill>
              </a:rPr>
              <a:t>Cost</a:t>
            </a:r>
          </a:p>
        </p:txBody>
      </p:sp>
      <p:sp>
        <p:nvSpPr>
          <p:cNvPr id="9" name="TextBox 8">
            <a:extLst>
              <a:ext uri="{FF2B5EF4-FFF2-40B4-BE49-F238E27FC236}">
                <a16:creationId xmlns:a16="http://schemas.microsoft.com/office/drawing/2014/main" id="{56711D03-6B70-4C10-881E-81FCDA645786}"/>
              </a:ext>
            </a:extLst>
          </p:cNvPr>
          <p:cNvSpPr txBox="1"/>
          <p:nvPr/>
        </p:nvSpPr>
        <p:spPr>
          <a:xfrm>
            <a:off x="3705061" y="1930173"/>
            <a:ext cx="657552" cy="369332"/>
          </a:xfrm>
          <a:prstGeom prst="rect">
            <a:avLst/>
          </a:prstGeom>
          <a:noFill/>
        </p:spPr>
        <p:txBody>
          <a:bodyPr wrap="none" rtlCol="0">
            <a:spAutoFit/>
          </a:bodyPr>
          <a:lstStyle/>
          <a:p>
            <a:r>
              <a:rPr lang="en-GB" b="1" dirty="0">
                <a:solidFill>
                  <a:srgbClr val="C00000"/>
                </a:solidFill>
              </a:rPr>
              <a:t>Time</a:t>
            </a:r>
          </a:p>
        </p:txBody>
      </p:sp>
    </p:spTree>
    <p:extLst>
      <p:ext uri="{BB962C8B-B14F-4D97-AF65-F5344CB8AC3E}">
        <p14:creationId xmlns:p14="http://schemas.microsoft.com/office/powerpoint/2010/main" val="219003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9900"/>
          </a:solidFill>
        </p:spPr>
        <p:txBody>
          <a:bodyPr/>
          <a:lstStyle/>
          <a:p>
            <a:r>
              <a:rPr lang="en-GB" b="1" dirty="0">
                <a:solidFill>
                  <a:schemeClr val="bg1"/>
                </a:solidFill>
                <a:latin typeface="+mn-lt"/>
              </a:rPr>
              <a:t>What needs to be managed?</a:t>
            </a:r>
          </a:p>
        </p:txBody>
      </p:sp>
      <p:sp>
        <p:nvSpPr>
          <p:cNvPr id="4" name="Slide Number Placeholder 3"/>
          <p:cNvSpPr>
            <a:spLocks noGrp="1"/>
          </p:cNvSpPr>
          <p:nvPr>
            <p:ph type="sldNum" sz="quarter" idx="12"/>
          </p:nvPr>
        </p:nvSpPr>
        <p:spPr/>
        <p:txBody>
          <a:bodyPr/>
          <a:lstStyle/>
          <a:p>
            <a:fld id="{BF47D5F3-31B8-484A-8A77-A44D0FE49303}" type="slidenum">
              <a:rPr lang="en-GB" smtClean="0"/>
              <a:pPr/>
              <a:t>9</a:t>
            </a:fld>
            <a:endParaRPr lang="en-GB"/>
          </a:p>
        </p:txBody>
      </p:sp>
      <p:sp>
        <p:nvSpPr>
          <p:cNvPr id="6" name="Content Placeholder 5">
            <a:extLst>
              <a:ext uri="{FF2B5EF4-FFF2-40B4-BE49-F238E27FC236}">
                <a16:creationId xmlns:a16="http://schemas.microsoft.com/office/drawing/2014/main" id="{55E3ED88-1439-4B0B-9278-009B5CE716BD}"/>
              </a:ext>
            </a:extLst>
          </p:cNvPr>
          <p:cNvSpPr>
            <a:spLocks noGrp="1"/>
          </p:cNvSpPr>
          <p:nvPr>
            <p:ph idx="1"/>
          </p:nvPr>
        </p:nvSpPr>
        <p:spPr/>
        <p:txBody>
          <a:bodyPr>
            <a:normAutofit/>
          </a:bodyPr>
          <a:lstStyle/>
          <a:p>
            <a:r>
              <a:rPr lang="en-GB" dirty="0"/>
              <a:t>Time</a:t>
            </a:r>
          </a:p>
          <a:p>
            <a:r>
              <a:rPr lang="en-GB" dirty="0"/>
              <a:t>Cost</a:t>
            </a:r>
          </a:p>
          <a:p>
            <a:r>
              <a:rPr lang="en-GB" dirty="0"/>
              <a:t>Scope</a:t>
            </a:r>
          </a:p>
          <a:p>
            <a:r>
              <a:rPr lang="en-GB" dirty="0"/>
              <a:t>Quality</a:t>
            </a:r>
          </a:p>
          <a:p>
            <a:r>
              <a:rPr lang="en-GB" dirty="0"/>
              <a:t>Resource</a:t>
            </a:r>
          </a:p>
          <a:p>
            <a:r>
              <a:rPr lang="en-GB" dirty="0"/>
              <a:t>Risk</a:t>
            </a:r>
          </a:p>
          <a:p>
            <a:r>
              <a:rPr lang="en-GB" dirty="0"/>
              <a:t>Change</a:t>
            </a:r>
          </a:p>
          <a:p>
            <a:r>
              <a:rPr lang="en-GB" dirty="0"/>
              <a:t>People</a:t>
            </a:r>
          </a:p>
          <a:p>
            <a:pPr lvl="1"/>
            <a:endParaRPr lang="en-GB" dirty="0"/>
          </a:p>
          <a:p>
            <a:pPr lvl="1"/>
            <a:endParaRPr lang="en-GB" dirty="0"/>
          </a:p>
        </p:txBody>
      </p:sp>
    </p:spTree>
    <p:extLst>
      <p:ext uri="{BB962C8B-B14F-4D97-AF65-F5344CB8AC3E}">
        <p14:creationId xmlns:p14="http://schemas.microsoft.com/office/powerpoint/2010/main" val="32381672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1D010F7AE6634DB8592EAD9A41CE99" ma:contentTypeVersion="12" ma:contentTypeDescription="Create a new document." ma:contentTypeScope="" ma:versionID="e0c2353165942026e1d3a64f8afa0524">
  <xsd:schema xmlns:xsd="http://www.w3.org/2001/XMLSchema" xmlns:xs="http://www.w3.org/2001/XMLSchema" xmlns:p="http://schemas.microsoft.com/office/2006/metadata/properties" xmlns:ns3="0077f70b-044c-41ad-869c-2781baf6c1bd" xmlns:ns4="7f0c4211-1087-4437-816e-bd4d4522d41d" targetNamespace="http://schemas.microsoft.com/office/2006/metadata/properties" ma:root="true" ma:fieldsID="39ab89de4e3a852a8daf8b74383b970c" ns3:_="" ns4:_="">
    <xsd:import namespace="0077f70b-044c-41ad-869c-2781baf6c1bd"/>
    <xsd:import namespace="7f0c4211-1087-4437-816e-bd4d4522d41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77f70b-044c-41ad-869c-2781baf6c1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f0c4211-1087-4437-816e-bd4d4522d41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4284D9-B25A-42ED-9FC7-29C695D0A833}">
  <ds:schemaRefs>
    <ds:schemaRef ds:uri="http://schemas.microsoft.com/sharepoint/v3/contenttype/forms"/>
  </ds:schemaRefs>
</ds:datastoreItem>
</file>

<file path=customXml/itemProps2.xml><?xml version="1.0" encoding="utf-8"?>
<ds:datastoreItem xmlns:ds="http://schemas.openxmlformats.org/officeDocument/2006/customXml" ds:itemID="{E1E75F24-264E-4B5A-BAD4-EED5F4EB1585}">
  <ds:schemaRefs>
    <ds:schemaRef ds:uri="http://schemas.microsoft.com/office/2006/metadata/properties"/>
    <ds:schemaRef ds:uri="http://purl.org/dc/dcmitype/"/>
    <ds:schemaRef ds:uri="7f0c4211-1087-4437-816e-bd4d4522d41d"/>
    <ds:schemaRef ds:uri="http://www.w3.org/XML/1998/namespace"/>
    <ds:schemaRef ds:uri="http://purl.org/dc/terms/"/>
    <ds:schemaRef ds:uri="http://schemas.microsoft.com/office/2006/documentManagement/types"/>
    <ds:schemaRef ds:uri="http://schemas.openxmlformats.org/package/2006/metadata/core-properties"/>
    <ds:schemaRef ds:uri="0077f70b-044c-41ad-869c-2781baf6c1bd"/>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6C799C6F-8FC3-45DF-B287-356C6012D7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77f70b-044c-41ad-869c-2781baf6c1bd"/>
    <ds:schemaRef ds:uri="7f0c4211-1087-4437-816e-bd4d4522d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2568</TotalTime>
  <Words>801</Words>
  <Application>Microsoft Office PowerPoint</Application>
  <PresentationFormat>On-screen Show (4:3)</PresentationFormat>
  <Paragraphs>143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 Management &amp;  Research Methodology (IS4S706)</vt:lpstr>
      <vt:lpstr>A formal definition</vt:lpstr>
      <vt:lpstr>A less formal definition</vt:lpstr>
      <vt:lpstr>What a project is NOT</vt:lpstr>
      <vt:lpstr>What is a project?</vt:lpstr>
      <vt:lpstr>Characteristics of a project</vt:lpstr>
      <vt:lpstr>3 factors that determine success</vt:lpstr>
      <vt:lpstr>Time, cost and scope – the iron triangle</vt:lpstr>
      <vt:lpstr>What needs to be managed?</vt:lpstr>
      <vt:lpstr>Good project management helps:</vt:lpstr>
      <vt:lpstr>IT projects often fail</vt:lpstr>
      <vt:lpstr>An IT project that failed</vt:lpstr>
      <vt:lpstr>A more recent example</vt:lpstr>
      <vt:lpstr>What to do next:</vt:lpstr>
      <vt:lpstr>That’s all for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Ware</dc:creator>
  <cp:lastModifiedBy>Mark Ware</cp:lastModifiedBy>
  <cp:revision>57</cp:revision>
  <dcterms:created xsi:type="dcterms:W3CDTF">2019-01-24T09:14:10Z</dcterms:created>
  <dcterms:modified xsi:type="dcterms:W3CDTF">2021-02-07T23:52:29Z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0x010100311D010F7AE6634DB8592EAD9A41CE99</vt:lpwstr>
  </property>
</Properties>
</file>