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83" r:id="rId3"/>
    <p:sldId id="257" r:id="rId4"/>
    <p:sldId id="258" r:id="rId5"/>
    <p:sldId id="285" r:id="rId6"/>
    <p:sldId id="260" r:id="rId7"/>
    <p:sldId id="259" r:id="rId8"/>
    <p:sldId id="261" r:id="rId9"/>
    <p:sldId id="263" r:id="rId10"/>
    <p:sldId id="284" r:id="rId11"/>
    <p:sldId id="264" r:id="rId12"/>
    <p:sldId id="262" r:id="rId13"/>
    <p:sldId id="265" r:id="rId14"/>
    <p:sldId id="266" r:id="rId15"/>
    <p:sldId id="267" r:id="rId16"/>
    <p:sldId id="268" r:id="rId17"/>
    <p:sldId id="269" r:id="rId18"/>
    <p:sldId id="272" r:id="rId19"/>
    <p:sldId id="273" r:id="rId20"/>
    <p:sldId id="274" r:id="rId21"/>
    <p:sldId id="275" r:id="rId22"/>
    <p:sldId id="276" r:id="rId23"/>
    <p:sldId id="277" r:id="rId24"/>
    <p:sldId id="278" r:id="rId25"/>
    <p:sldId id="279" r:id="rId26"/>
    <p:sldId id="280" r:id="rId27"/>
    <p:sldId id="282" r:id="rId28"/>
    <p:sldId id="281"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12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Ware" userId="79074874-acc3-4a36-ac27-0a846c2532c2" providerId="ADAL" clId="{2BE1C368-D573-480E-B999-D70447EDC547}"/>
    <pc:docChg chg="custSel modSld">
      <pc:chgData name="Mark Ware" userId="79074874-acc3-4a36-ac27-0a846c2532c2" providerId="ADAL" clId="{2BE1C368-D573-480E-B999-D70447EDC547}" dt="2021-02-10T10:26:55.367" v="10" actId="478"/>
      <pc:docMkLst>
        <pc:docMk/>
      </pc:docMkLst>
      <pc:sldChg chg="delSp modSp mod">
        <pc:chgData name="Mark Ware" userId="79074874-acc3-4a36-ac27-0a846c2532c2" providerId="ADAL" clId="{2BE1C368-D573-480E-B999-D70447EDC547}" dt="2021-02-10T10:26:37.405" v="7" actId="478"/>
        <pc:sldMkLst>
          <pc:docMk/>
          <pc:sldMk cId="2415395900" sldId="269"/>
        </pc:sldMkLst>
        <pc:spChg chg="del mod">
          <ac:chgData name="Mark Ware" userId="79074874-acc3-4a36-ac27-0a846c2532c2" providerId="ADAL" clId="{2BE1C368-D573-480E-B999-D70447EDC547}" dt="2021-02-10T10:26:34.975" v="6" actId="478"/>
          <ac:spMkLst>
            <pc:docMk/>
            <pc:sldMk cId="2415395900" sldId="269"/>
            <ac:spMk id="128" creationId="{00000000-0000-0000-0000-000000000000}"/>
          </ac:spMkLst>
        </pc:spChg>
        <pc:cxnChg chg="del">
          <ac:chgData name="Mark Ware" userId="79074874-acc3-4a36-ac27-0a846c2532c2" providerId="ADAL" clId="{2BE1C368-D573-480E-B999-D70447EDC547}" dt="2021-02-10T10:26:37.405" v="7" actId="478"/>
          <ac:cxnSpMkLst>
            <pc:docMk/>
            <pc:sldMk cId="2415395900" sldId="269"/>
            <ac:cxnSpMk id="127" creationId="{00000000-0000-0000-0000-000000000000}"/>
          </ac:cxnSpMkLst>
        </pc:cxnChg>
      </pc:sldChg>
      <pc:sldChg chg="delSp mod">
        <pc:chgData name="Mark Ware" userId="79074874-acc3-4a36-ac27-0a846c2532c2" providerId="ADAL" clId="{2BE1C368-D573-480E-B999-D70447EDC547}" dt="2021-02-10T10:26:55.367" v="10" actId="478"/>
        <pc:sldMkLst>
          <pc:docMk/>
          <pc:sldMk cId="849838080" sldId="272"/>
        </pc:sldMkLst>
        <pc:spChg chg="del">
          <ac:chgData name="Mark Ware" userId="79074874-acc3-4a36-ac27-0a846c2532c2" providerId="ADAL" clId="{2BE1C368-D573-480E-B999-D70447EDC547}" dt="2021-02-10T10:26:50.391" v="8" actId="478"/>
          <ac:spMkLst>
            <pc:docMk/>
            <pc:sldMk cId="849838080" sldId="272"/>
            <ac:spMk id="128" creationId="{00000000-0000-0000-0000-000000000000}"/>
          </ac:spMkLst>
        </pc:spChg>
        <pc:cxnChg chg="del">
          <ac:chgData name="Mark Ware" userId="79074874-acc3-4a36-ac27-0a846c2532c2" providerId="ADAL" clId="{2BE1C368-D573-480E-B999-D70447EDC547}" dt="2021-02-10T10:26:55.367" v="10" actId="478"/>
          <ac:cxnSpMkLst>
            <pc:docMk/>
            <pc:sldMk cId="849838080" sldId="272"/>
            <ac:cxnSpMk id="67" creationId="{00000000-0000-0000-0000-000000000000}"/>
          </ac:cxnSpMkLst>
        </pc:cxnChg>
        <pc:cxnChg chg="del">
          <ac:chgData name="Mark Ware" userId="79074874-acc3-4a36-ac27-0a846c2532c2" providerId="ADAL" clId="{2BE1C368-D573-480E-B999-D70447EDC547}" dt="2021-02-10T10:26:53.015" v="9" actId="478"/>
          <ac:cxnSpMkLst>
            <pc:docMk/>
            <pc:sldMk cId="849838080" sldId="272"/>
            <ac:cxnSpMk id="127" creationId="{00000000-0000-0000-0000-000000000000}"/>
          </ac:cxnSpMkLst>
        </pc:cxnChg>
      </pc:sldChg>
      <pc:sldChg chg="modSp mod">
        <pc:chgData name="Mark Ware" userId="79074874-acc3-4a36-ac27-0a846c2532c2" providerId="ADAL" clId="{2BE1C368-D573-480E-B999-D70447EDC547}" dt="2021-02-09T12:21:17.347" v="4" actId="5793"/>
        <pc:sldMkLst>
          <pc:docMk/>
          <pc:sldMk cId="2002157620" sldId="283"/>
        </pc:sldMkLst>
        <pc:spChg chg="mod">
          <ac:chgData name="Mark Ware" userId="79074874-acc3-4a36-ac27-0a846c2532c2" providerId="ADAL" clId="{2BE1C368-D573-480E-B999-D70447EDC547}" dt="2021-02-09T12:21:17.347" v="4" actId="5793"/>
          <ac:spMkLst>
            <pc:docMk/>
            <pc:sldMk cId="2002157620" sldId="28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CE7AA-49AF-48BD-A1A2-0917D4CE0DA0}" type="datetimeFigureOut">
              <a:rPr lang="en-GB" smtClean="0"/>
              <a:t>10/2/21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41E2D8-2901-4401-91E7-704AC164EDF8}" type="slidenum">
              <a:rPr lang="en-GB" smtClean="0"/>
              <a:t>‹#›</a:t>
            </a:fld>
            <a:endParaRPr lang="en-GB"/>
          </a:p>
        </p:txBody>
      </p:sp>
    </p:spTree>
    <p:extLst>
      <p:ext uri="{BB962C8B-B14F-4D97-AF65-F5344CB8AC3E}">
        <p14:creationId xmlns:p14="http://schemas.microsoft.com/office/powerpoint/2010/main" val="1222899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179274-A4AB-48BB-B534-E97B33BDC1DD}" type="datetime1">
              <a:rPr lang="en-GB" smtClean="0"/>
              <a:t>10/2/21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328111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B0F29-F78F-4677-BEFE-03A8C7608EDE}" type="datetime1">
              <a:rPr lang="en-GB" smtClean="0"/>
              <a:t>10/2/21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427759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49655-6128-4D94-B110-B8D4D0376FEF}" type="datetime1">
              <a:rPr lang="en-GB" smtClean="0"/>
              <a:t>10/2/21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265866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2pPr marL="685800" indent="-228600">
              <a:buFont typeface="Calibri" panose="020F0502020204030204" pitchFamily="34" charset="0"/>
              <a:buChar char="̶"/>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8BFDBB3-BA26-4691-8F15-22842689DD92}" type="datetime1">
              <a:rPr lang="en-GB" smtClean="0"/>
              <a:t>10/2/21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143709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9838F0-3A4D-4EFB-BCA6-A570C9077FE3}" type="datetime1">
              <a:rPr lang="en-GB" smtClean="0"/>
              <a:t>10/2/21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3360997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5AF622-D891-4623-A958-4A253449BAF5}" type="datetime1">
              <a:rPr lang="en-GB" smtClean="0"/>
              <a:t>10/2/21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70333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101555-AAB2-457D-9CC1-1643FD666033}" type="datetime1">
              <a:rPr lang="en-GB" smtClean="0"/>
              <a:t>10/2/21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54562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C8C19D-A18E-4D07-8BA1-F7F8922A4D73}" type="datetime1">
              <a:rPr lang="en-GB" smtClean="0"/>
              <a:t>10/2/21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3820855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1A65F-6D88-4DB4-B057-654E99064124}" type="datetime1">
              <a:rPr lang="en-GB" smtClean="0"/>
              <a:t>10/2/21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401541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56DC22-4807-4945-9B4E-4E4C7A20E084}" type="datetime1">
              <a:rPr lang="en-GB" smtClean="0"/>
              <a:t>10/2/21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256481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7A36EF-0E55-4A60-9DE9-0C8BB345F2B1}" type="datetime1">
              <a:rPr lang="en-GB" smtClean="0"/>
              <a:t>10/2/21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6A205F-65FA-4101-B469-0A9F4CFC4655}" type="slidenum">
              <a:rPr lang="en-GB" smtClean="0"/>
              <a:t>‹#›</a:t>
            </a:fld>
            <a:endParaRPr lang="en-GB"/>
          </a:p>
        </p:txBody>
      </p:sp>
    </p:spTree>
    <p:extLst>
      <p:ext uri="{BB962C8B-B14F-4D97-AF65-F5344CB8AC3E}">
        <p14:creationId xmlns:p14="http://schemas.microsoft.com/office/powerpoint/2010/main" val="571224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DD37F4-DC64-446A-8CC5-3D517C775329}" type="datetime1">
              <a:rPr lang="en-GB" smtClean="0"/>
              <a:t>10/2/21</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A205F-65FA-4101-B469-0A9F4CFC4655}" type="slidenum">
              <a:rPr lang="en-GB" smtClean="0"/>
              <a:t>‹#›</a:t>
            </a:fld>
            <a:endParaRPr lang="en-GB"/>
          </a:p>
        </p:txBody>
      </p:sp>
    </p:spTree>
    <p:extLst>
      <p:ext uri="{BB962C8B-B14F-4D97-AF65-F5344CB8AC3E}">
        <p14:creationId xmlns:p14="http://schemas.microsoft.com/office/powerpoint/2010/main" val="231821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4">
              <a:lumMod val="75000"/>
            </a:schemeClr>
          </a:solidFill>
        </p:spPr>
        <p:txBody>
          <a:bodyPr>
            <a:normAutofit/>
          </a:bodyPr>
          <a:lstStyle/>
          <a:p>
            <a:r>
              <a:rPr lang="en-GB" sz="4800" b="1" dirty="0">
                <a:solidFill>
                  <a:schemeClr val="bg1"/>
                </a:solidFill>
                <a:latin typeface="+mn-lt"/>
              </a:rPr>
              <a:t>Project Management &amp; </a:t>
            </a:r>
            <a:br>
              <a:rPr lang="en-GB" sz="4800" b="1" dirty="0">
                <a:solidFill>
                  <a:schemeClr val="bg1"/>
                </a:solidFill>
                <a:latin typeface="+mn-lt"/>
              </a:rPr>
            </a:br>
            <a:r>
              <a:rPr lang="en-GB" sz="4800" b="1" dirty="0">
                <a:solidFill>
                  <a:schemeClr val="bg1"/>
                </a:solidFill>
                <a:latin typeface="+mn-lt"/>
              </a:rPr>
              <a:t>Research Methodology</a:t>
            </a:r>
            <a:br>
              <a:rPr lang="en-GB" sz="4800" b="1" dirty="0">
                <a:solidFill>
                  <a:schemeClr val="bg1"/>
                </a:solidFill>
                <a:latin typeface="+mn-lt"/>
              </a:rPr>
            </a:br>
            <a:r>
              <a:rPr lang="en-GB" sz="4800" b="1" dirty="0">
                <a:solidFill>
                  <a:schemeClr val="bg1"/>
                </a:solidFill>
                <a:latin typeface="+mn-lt"/>
              </a:rPr>
              <a:t>(IS4S706)</a:t>
            </a:r>
            <a:endParaRPr lang="en-GB" sz="4800" b="1" dirty="0">
              <a:solidFill>
                <a:schemeClr val="bg1">
                  <a:lumMod val="65000"/>
                </a:schemeClr>
              </a:solidFill>
              <a:latin typeface="+mn-lt"/>
            </a:endParaRPr>
          </a:p>
        </p:txBody>
      </p:sp>
      <p:sp>
        <p:nvSpPr>
          <p:cNvPr id="3" name="Subtitle 2"/>
          <p:cNvSpPr>
            <a:spLocks noGrp="1"/>
          </p:cNvSpPr>
          <p:nvPr>
            <p:ph type="subTitle" idx="1"/>
          </p:nvPr>
        </p:nvSpPr>
        <p:spPr/>
        <p:txBody>
          <a:bodyPr>
            <a:normAutofit/>
          </a:bodyPr>
          <a:lstStyle/>
          <a:p>
            <a:endParaRPr lang="en-GB" sz="3600" b="1" dirty="0">
              <a:solidFill>
                <a:schemeClr val="accent4">
                  <a:lumMod val="75000"/>
                </a:schemeClr>
              </a:solidFill>
            </a:endParaRPr>
          </a:p>
          <a:p>
            <a:r>
              <a:rPr lang="en-GB" sz="3600" b="1" dirty="0">
                <a:solidFill>
                  <a:schemeClr val="accent4">
                    <a:lumMod val="75000"/>
                  </a:schemeClr>
                </a:solidFill>
              </a:rPr>
              <a:t>Scope Management</a:t>
            </a:r>
          </a:p>
        </p:txBody>
      </p:sp>
      <p:sp>
        <p:nvSpPr>
          <p:cNvPr id="4" name="Slide Number Placeholder 3"/>
          <p:cNvSpPr>
            <a:spLocks noGrp="1"/>
          </p:cNvSpPr>
          <p:nvPr>
            <p:ph type="sldNum" sz="quarter" idx="12"/>
          </p:nvPr>
        </p:nvSpPr>
        <p:spPr/>
        <p:txBody>
          <a:bodyPr/>
          <a:lstStyle/>
          <a:p>
            <a:fld id="{186A205F-65FA-4101-B469-0A9F4CFC4655}" type="slidenum">
              <a:rPr lang="en-GB" smtClean="0"/>
              <a:t>1</a:t>
            </a:fld>
            <a:endParaRPr lang="en-GB"/>
          </a:p>
        </p:txBody>
      </p:sp>
    </p:spTree>
    <p:extLst>
      <p:ext uri="{BB962C8B-B14F-4D97-AF65-F5344CB8AC3E}">
        <p14:creationId xmlns:p14="http://schemas.microsoft.com/office/powerpoint/2010/main" val="3381288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42061"/>
          </a:xfrm>
          <a:solidFill>
            <a:schemeClr val="accent4">
              <a:lumMod val="75000"/>
            </a:schemeClr>
          </a:solidFill>
        </p:spPr>
        <p:txBody>
          <a:bodyPr>
            <a:normAutofit/>
          </a:bodyPr>
          <a:lstStyle/>
          <a:p>
            <a:r>
              <a:rPr lang="en-GB" sz="3200" dirty="0">
                <a:solidFill>
                  <a:schemeClr val="bg1"/>
                </a:solidFill>
                <a:latin typeface="+mn-lt"/>
              </a:rPr>
              <a:t>Requirements traceability matrix example</a:t>
            </a:r>
          </a:p>
        </p:txBody>
      </p:sp>
      <p:sp>
        <p:nvSpPr>
          <p:cNvPr id="3" name="Content Placeholder 2"/>
          <p:cNvSpPr>
            <a:spLocks noGrp="1"/>
          </p:cNvSpPr>
          <p:nvPr>
            <p:ph idx="1"/>
          </p:nvPr>
        </p:nvSpPr>
        <p:spPr>
          <a:xfrm>
            <a:off x="628650" y="1815200"/>
            <a:ext cx="7886700" cy="4351338"/>
          </a:xfrm>
        </p:spPr>
        <p:txBody>
          <a:bodyPr>
            <a:normAutofit/>
          </a:bodyPr>
          <a:lstStyle/>
          <a:p>
            <a:pPr marL="0" indent="0">
              <a:buNone/>
            </a:pPr>
            <a:endParaRPr lang="en-GB" dirty="0"/>
          </a:p>
          <a:p>
            <a:pPr lvl="1"/>
            <a:endParaRPr lang="en-GB" dirty="0"/>
          </a:p>
          <a:p>
            <a:pPr>
              <a:buFont typeface="Calibri" panose="020F0502020204030204" pitchFamily="34" charset="0"/>
              <a:buChar char="̶"/>
            </a:pPr>
            <a:endParaRPr lang="en-GB" dirty="0"/>
          </a:p>
        </p:txBody>
      </p:sp>
      <p:sp>
        <p:nvSpPr>
          <p:cNvPr id="13" name="Slide Number Placeholder 12"/>
          <p:cNvSpPr>
            <a:spLocks noGrp="1"/>
          </p:cNvSpPr>
          <p:nvPr>
            <p:ph type="sldNum" sz="quarter" idx="12"/>
          </p:nvPr>
        </p:nvSpPr>
        <p:spPr/>
        <p:txBody>
          <a:bodyPr/>
          <a:lstStyle/>
          <a:p>
            <a:fld id="{186A205F-65FA-4101-B469-0A9F4CFC4655}" type="slidenum">
              <a:rPr lang="en-GB" smtClean="0"/>
              <a:t>10</a:t>
            </a:fld>
            <a:endParaRPr lang="en-GB"/>
          </a:p>
        </p:txBody>
      </p:sp>
      <p:graphicFrame>
        <p:nvGraphicFramePr>
          <p:cNvPr id="4" name="Table 3"/>
          <p:cNvGraphicFramePr>
            <a:graphicFrameLocks noGrp="1"/>
          </p:cNvGraphicFramePr>
          <p:nvPr>
            <p:extLst>
              <p:ext uri="{D42A27DB-BD31-4B8C-83A1-F6EECF244321}">
                <p14:modId xmlns:p14="http://schemas.microsoft.com/office/powerpoint/2010/main" val="326920430"/>
              </p:ext>
            </p:extLst>
          </p:nvPr>
        </p:nvGraphicFramePr>
        <p:xfrm>
          <a:off x="1524000" y="1397000"/>
          <a:ext cx="6096000" cy="31140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84997089"/>
                    </a:ext>
                  </a:extLst>
                </a:gridCol>
                <a:gridCol w="1454727">
                  <a:extLst>
                    <a:ext uri="{9D8B030D-6E8A-4147-A177-3AD203B41FA5}">
                      <a16:colId xmlns:a16="http://schemas.microsoft.com/office/drawing/2014/main" val="3227184348"/>
                    </a:ext>
                  </a:extLst>
                </a:gridCol>
                <a:gridCol w="1188720">
                  <a:extLst>
                    <a:ext uri="{9D8B030D-6E8A-4147-A177-3AD203B41FA5}">
                      <a16:colId xmlns:a16="http://schemas.microsoft.com/office/drawing/2014/main" val="3088448486"/>
                    </a:ext>
                  </a:extLst>
                </a:gridCol>
                <a:gridCol w="1172095">
                  <a:extLst>
                    <a:ext uri="{9D8B030D-6E8A-4147-A177-3AD203B41FA5}">
                      <a16:colId xmlns:a16="http://schemas.microsoft.com/office/drawing/2014/main" val="1718600895"/>
                    </a:ext>
                  </a:extLst>
                </a:gridCol>
                <a:gridCol w="1061258">
                  <a:extLst>
                    <a:ext uri="{9D8B030D-6E8A-4147-A177-3AD203B41FA5}">
                      <a16:colId xmlns:a16="http://schemas.microsoft.com/office/drawing/2014/main" val="15554953"/>
                    </a:ext>
                  </a:extLst>
                </a:gridCol>
              </a:tblGrid>
              <a:tr h="370840">
                <a:tc>
                  <a:txBody>
                    <a:bodyPr/>
                    <a:lstStyle/>
                    <a:p>
                      <a:r>
                        <a:rPr lang="en-GB" dirty="0"/>
                        <a:t>Origin</a:t>
                      </a:r>
                    </a:p>
                  </a:txBody>
                  <a:tcPr/>
                </a:tc>
                <a:tc>
                  <a:txBody>
                    <a:bodyPr/>
                    <a:lstStyle/>
                    <a:p>
                      <a:r>
                        <a:rPr lang="en-GB" dirty="0"/>
                        <a:t>Requirement </a:t>
                      </a:r>
                    </a:p>
                  </a:txBody>
                  <a:tcPr/>
                </a:tc>
                <a:tc>
                  <a:txBody>
                    <a:bodyPr/>
                    <a:lstStyle/>
                    <a:p>
                      <a:r>
                        <a:rPr lang="en-GB" dirty="0"/>
                        <a:t>Module</a:t>
                      </a:r>
                    </a:p>
                  </a:txBody>
                  <a:tcPr/>
                </a:tc>
                <a:tc>
                  <a:txBody>
                    <a:bodyPr/>
                    <a:lstStyle/>
                    <a:p>
                      <a:r>
                        <a:rPr lang="en-GB" dirty="0"/>
                        <a:t>Test Case</a:t>
                      </a:r>
                    </a:p>
                  </a:txBody>
                  <a:tcPr/>
                </a:tc>
                <a:tc>
                  <a:txBody>
                    <a:bodyPr/>
                    <a:lstStyle/>
                    <a:p>
                      <a:r>
                        <a:rPr lang="en-GB" dirty="0"/>
                        <a:t>Status</a:t>
                      </a:r>
                    </a:p>
                  </a:txBody>
                  <a:tcPr/>
                </a:tc>
                <a:extLst>
                  <a:ext uri="{0D108BD9-81ED-4DB2-BD59-A6C34878D82A}">
                    <a16:rowId xmlns:a16="http://schemas.microsoft.com/office/drawing/2014/main" val="2588797889"/>
                  </a:ext>
                </a:extLst>
              </a:tr>
              <a:tr h="370840">
                <a:tc>
                  <a:txBody>
                    <a:bodyPr/>
                    <a:lstStyle/>
                    <a:p>
                      <a:r>
                        <a:rPr lang="en-GB" dirty="0"/>
                        <a:t>Tom Baker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FR1 – Register customer</a:t>
                      </a:r>
                    </a:p>
                  </a:txBody>
                  <a:tcPr/>
                </a:tc>
                <a:tc>
                  <a:txBody>
                    <a:bodyPr/>
                    <a:lstStyle/>
                    <a:p>
                      <a:r>
                        <a:rPr lang="en-GB" dirty="0"/>
                        <a:t>3.3.1</a:t>
                      </a:r>
                    </a:p>
                  </a:txBody>
                  <a:tcPr/>
                </a:tc>
                <a:tc>
                  <a:txBody>
                    <a:bodyPr/>
                    <a:lstStyle/>
                    <a:p>
                      <a:r>
                        <a:rPr lang="en-GB" dirty="0"/>
                        <a:t>TC01-TC34</a:t>
                      </a:r>
                    </a:p>
                  </a:txBody>
                  <a:tcPr/>
                </a:tc>
                <a:tc>
                  <a:txBody>
                    <a:bodyPr/>
                    <a:lstStyle/>
                    <a:p>
                      <a:r>
                        <a:rPr lang="en-GB" dirty="0"/>
                        <a:t>Done</a:t>
                      </a:r>
                    </a:p>
                  </a:txBody>
                  <a:tcPr/>
                </a:tc>
                <a:extLst>
                  <a:ext uri="{0D108BD9-81ED-4DB2-BD59-A6C34878D82A}">
                    <a16:rowId xmlns:a16="http://schemas.microsoft.com/office/drawing/2014/main" val="3135739456"/>
                  </a:ext>
                </a:extLst>
              </a:tr>
              <a:tr h="370840">
                <a:tc>
                  <a:txBody>
                    <a:bodyPr/>
                    <a:lstStyle/>
                    <a:p>
                      <a:r>
                        <a:rPr lang="en-GB" dirty="0"/>
                        <a:t>Jill Davies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FR2– Allow site</a:t>
                      </a:r>
                      <a:r>
                        <a:rPr lang="en-GB" sz="1800" baseline="0" dirty="0"/>
                        <a:t> visitors (not registered)</a:t>
                      </a:r>
                      <a:endParaRPr lang="en-GB" sz="1800" dirty="0"/>
                    </a:p>
                  </a:txBody>
                  <a:tcPr/>
                </a:tc>
                <a:tc>
                  <a:txBody>
                    <a:bodyPr/>
                    <a:lstStyle/>
                    <a:p>
                      <a:r>
                        <a:rPr lang="en-GB" dirty="0"/>
                        <a:t>3.4.1</a:t>
                      </a:r>
                    </a:p>
                  </a:txBody>
                  <a:tcPr/>
                </a:tc>
                <a:tc>
                  <a:txBody>
                    <a:bodyPr/>
                    <a:lstStyle/>
                    <a:p>
                      <a:r>
                        <a:rPr lang="en-GB" dirty="0"/>
                        <a:t>TC234-TC237</a:t>
                      </a:r>
                    </a:p>
                  </a:txBody>
                  <a:tcPr/>
                </a:tc>
                <a:tc>
                  <a:txBody>
                    <a:bodyPr/>
                    <a:lstStyle/>
                    <a:p>
                      <a:r>
                        <a:rPr lang="en-GB" dirty="0"/>
                        <a:t>In progress</a:t>
                      </a:r>
                    </a:p>
                  </a:txBody>
                  <a:tcPr/>
                </a:tc>
                <a:extLst>
                  <a:ext uri="{0D108BD9-81ED-4DB2-BD59-A6C34878D82A}">
                    <a16:rowId xmlns:a16="http://schemas.microsoft.com/office/drawing/2014/main" val="2237505638"/>
                  </a:ext>
                </a:extLst>
              </a:tr>
              <a:tr h="370840">
                <a:tc>
                  <a:txBody>
                    <a:bodyPr/>
                    <a:lstStyle/>
                    <a:p>
                      <a:r>
                        <a:rPr lang="en-GB" dirty="0"/>
                        <a:t>Rob Jones</a:t>
                      </a:r>
                    </a:p>
                  </a:txBody>
                  <a:tcPr/>
                </a:tc>
                <a:tc>
                  <a:txBody>
                    <a:bodyPr/>
                    <a:lstStyle/>
                    <a:p>
                      <a:r>
                        <a:rPr lang="en-GB" dirty="0"/>
                        <a:t>FR3</a:t>
                      </a:r>
                      <a:r>
                        <a:rPr lang="en-GB" baseline="0" dirty="0"/>
                        <a:t>-Secure purchase</a:t>
                      </a:r>
                      <a:endParaRPr lang="en-GB" dirty="0"/>
                    </a:p>
                  </a:txBody>
                  <a:tcPr/>
                </a:tc>
                <a:tc>
                  <a:txBody>
                    <a:bodyPr/>
                    <a:lstStyle/>
                    <a:p>
                      <a:r>
                        <a:rPr lang="en-GB" dirty="0"/>
                        <a:t>3.6.2, 3.7.1</a:t>
                      </a:r>
                    </a:p>
                  </a:txBody>
                  <a:tcPr/>
                </a:tc>
                <a:tc>
                  <a:txBody>
                    <a:bodyPr/>
                    <a:lstStyle/>
                    <a:p>
                      <a:r>
                        <a:rPr lang="en-GB" dirty="0"/>
                        <a:t>TC2</a:t>
                      </a:r>
                    </a:p>
                  </a:txBody>
                  <a:tcPr/>
                </a:tc>
                <a:tc>
                  <a:txBody>
                    <a:bodyPr/>
                    <a:lstStyle/>
                    <a:p>
                      <a:r>
                        <a:rPr lang="en-GB" dirty="0"/>
                        <a:t>On hold</a:t>
                      </a:r>
                    </a:p>
                  </a:txBody>
                  <a:tcPr/>
                </a:tc>
                <a:extLst>
                  <a:ext uri="{0D108BD9-81ED-4DB2-BD59-A6C34878D82A}">
                    <a16:rowId xmlns:a16="http://schemas.microsoft.com/office/drawing/2014/main" val="353968699"/>
                  </a:ext>
                </a:extLst>
              </a:tr>
            </a:tbl>
          </a:graphicData>
        </a:graphic>
      </p:graphicFrame>
    </p:spTree>
    <p:extLst>
      <p:ext uri="{BB962C8B-B14F-4D97-AF65-F5344CB8AC3E}">
        <p14:creationId xmlns:p14="http://schemas.microsoft.com/office/powerpoint/2010/main" val="234369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75000"/>
            </a:schemeClr>
          </a:solidFill>
        </p:spPr>
        <p:txBody>
          <a:bodyPr/>
          <a:lstStyle/>
          <a:p>
            <a:pPr algn="ctr"/>
            <a:r>
              <a:rPr lang="en-GB" b="1" dirty="0">
                <a:solidFill>
                  <a:schemeClr val="bg1"/>
                </a:solidFill>
                <a:latin typeface="+mn-lt"/>
              </a:rPr>
              <a:t>Define scope</a:t>
            </a:r>
          </a:p>
        </p:txBody>
      </p:sp>
      <p:sp>
        <p:nvSpPr>
          <p:cNvPr id="3" name="Content Placeholder 2"/>
          <p:cNvSpPr>
            <a:spLocks noGrp="1"/>
          </p:cNvSpPr>
          <p:nvPr>
            <p:ph idx="1"/>
          </p:nvPr>
        </p:nvSpPr>
        <p:spPr/>
        <p:txBody>
          <a:bodyPr>
            <a:normAutofit fontScale="77500" lnSpcReduction="20000"/>
          </a:bodyPr>
          <a:lstStyle/>
          <a:p>
            <a:r>
              <a:rPr lang="en-GB" dirty="0"/>
              <a:t>Project scope</a:t>
            </a:r>
          </a:p>
          <a:p>
            <a:pPr lvl="1">
              <a:buFont typeface="Calibri" panose="020F0502020204030204" pitchFamily="34" charset="0"/>
              <a:buChar char="̶"/>
            </a:pPr>
            <a:r>
              <a:rPr lang="en-GB" dirty="0"/>
              <a:t>All the work that the project team is going to do over the course of the project</a:t>
            </a:r>
          </a:p>
          <a:p>
            <a:r>
              <a:rPr lang="en-GB" dirty="0"/>
              <a:t>Inputs are</a:t>
            </a:r>
          </a:p>
          <a:p>
            <a:pPr lvl="1">
              <a:buFont typeface="Calibri" panose="020F0502020204030204" pitchFamily="34" charset="0"/>
              <a:buChar char="̶"/>
            </a:pPr>
            <a:r>
              <a:rPr lang="en-GB" dirty="0"/>
              <a:t>A requirements document</a:t>
            </a:r>
          </a:p>
          <a:p>
            <a:pPr lvl="1">
              <a:buFont typeface="Calibri" panose="020F0502020204030204" pitchFamily="34" charset="0"/>
              <a:buChar char="̶"/>
            </a:pPr>
            <a:r>
              <a:rPr lang="en-GB" dirty="0"/>
              <a:t>Project charter</a:t>
            </a:r>
          </a:p>
          <a:p>
            <a:pPr lvl="2"/>
            <a:r>
              <a:rPr lang="en-GB" dirty="0"/>
              <a:t>A general description of project, outline schedule and business case and designated project manager</a:t>
            </a:r>
          </a:p>
          <a:p>
            <a:pPr lvl="1">
              <a:buFont typeface="Calibri" panose="020F0502020204030204" pitchFamily="34" charset="0"/>
              <a:buChar char="̶"/>
            </a:pPr>
            <a:r>
              <a:rPr lang="en-GB" dirty="0"/>
              <a:t>Organizational process assets</a:t>
            </a:r>
          </a:p>
          <a:p>
            <a:pPr lvl="2"/>
            <a:r>
              <a:rPr lang="en-GB" dirty="0"/>
              <a:t>These provide information on how the organization normally runs its projects</a:t>
            </a:r>
          </a:p>
          <a:p>
            <a:pPr lvl="2"/>
            <a:r>
              <a:rPr lang="en-GB" dirty="0"/>
              <a:t>Guidelines and instructions for project management, procedures that need to be followed, templates for all the various documents that will be created</a:t>
            </a:r>
          </a:p>
          <a:p>
            <a:pPr lvl="2"/>
            <a:r>
              <a:rPr lang="en-GB" dirty="0"/>
              <a:t>Will include “Lessons learned”</a:t>
            </a:r>
          </a:p>
          <a:p>
            <a:r>
              <a:rPr lang="en-GB" dirty="0"/>
              <a:t>Output</a:t>
            </a:r>
          </a:p>
          <a:p>
            <a:pPr lvl="1">
              <a:buFont typeface="Calibri" panose="020F0502020204030204" pitchFamily="34" charset="0"/>
              <a:buChar char="̶"/>
            </a:pPr>
            <a:r>
              <a:rPr lang="en-GB" dirty="0"/>
              <a:t>Project scope statement</a:t>
            </a:r>
          </a:p>
          <a:p>
            <a:pPr lvl="2"/>
            <a:r>
              <a:rPr lang="en-GB" dirty="0"/>
              <a:t>This tells the project team what it has to do</a:t>
            </a:r>
          </a:p>
          <a:p>
            <a:pPr lvl="1">
              <a:buFont typeface="Calibri" panose="020F0502020204030204" pitchFamily="34" charset="0"/>
              <a:buChar char="̶"/>
            </a:pPr>
            <a:endParaRPr lang="en-GB" dirty="0"/>
          </a:p>
          <a:p>
            <a:pPr lvl="1">
              <a:buFont typeface="Calibri" panose="020F0502020204030204" pitchFamily="34" charset="0"/>
              <a:buChar char="̶"/>
            </a:pPr>
            <a:endParaRPr lang="en-GB" dirty="0"/>
          </a:p>
          <a:p>
            <a:pPr marL="457200" lvl="1" indent="0">
              <a:buNone/>
            </a:pPr>
            <a:endParaRPr lang="en-GB" dirty="0"/>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11</a:t>
            </a:fld>
            <a:endParaRPr lang="en-GB"/>
          </a:p>
        </p:txBody>
      </p:sp>
    </p:spTree>
    <p:extLst>
      <p:ext uri="{BB962C8B-B14F-4D97-AF65-F5344CB8AC3E}">
        <p14:creationId xmlns:p14="http://schemas.microsoft.com/office/powerpoint/2010/main" val="2459713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75000"/>
            </a:schemeClr>
          </a:solidFill>
        </p:spPr>
        <p:txBody>
          <a:bodyPr/>
          <a:lstStyle/>
          <a:p>
            <a:pPr algn="ctr"/>
            <a:r>
              <a:rPr lang="en-GB" b="1" dirty="0">
                <a:solidFill>
                  <a:schemeClr val="bg1"/>
                </a:solidFill>
                <a:latin typeface="+mn-lt"/>
              </a:rPr>
              <a:t>Define scope</a:t>
            </a:r>
          </a:p>
        </p:txBody>
      </p:sp>
      <p:sp>
        <p:nvSpPr>
          <p:cNvPr id="3" name="Content Placeholder 2"/>
          <p:cNvSpPr>
            <a:spLocks noGrp="1"/>
          </p:cNvSpPr>
          <p:nvPr>
            <p:ph idx="1"/>
          </p:nvPr>
        </p:nvSpPr>
        <p:spPr/>
        <p:txBody>
          <a:bodyPr>
            <a:normAutofit/>
          </a:bodyPr>
          <a:lstStyle/>
          <a:p>
            <a:r>
              <a:rPr lang="en-GB" dirty="0"/>
              <a:t>Project scope statement</a:t>
            </a:r>
          </a:p>
          <a:p>
            <a:pPr lvl="1">
              <a:buFont typeface="Calibri" panose="020F0502020204030204" pitchFamily="34" charset="0"/>
              <a:buChar char="̶"/>
            </a:pPr>
            <a:r>
              <a:rPr lang="en-GB" dirty="0"/>
              <a:t>Product scope description</a:t>
            </a:r>
          </a:p>
          <a:p>
            <a:pPr lvl="1">
              <a:buFont typeface="Calibri" panose="020F0502020204030204" pitchFamily="34" charset="0"/>
              <a:buChar char="̶"/>
            </a:pPr>
            <a:r>
              <a:rPr lang="en-GB" dirty="0"/>
              <a:t>Project exclusions</a:t>
            </a:r>
          </a:p>
          <a:p>
            <a:pPr lvl="1">
              <a:buFont typeface="Calibri" panose="020F0502020204030204" pitchFamily="34" charset="0"/>
              <a:buChar char="̶"/>
            </a:pPr>
            <a:r>
              <a:rPr lang="en-GB" dirty="0"/>
              <a:t>Project deliverables</a:t>
            </a:r>
          </a:p>
          <a:p>
            <a:pPr lvl="1">
              <a:buFont typeface="Calibri" panose="020F0502020204030204" pitchFamily="34" charset="0"/>
              <a:buChar char="̶"/>
            </a:pPr>
            <a:r>
              <a:rPr lang="en-GB" dirty="0"/>
              <a:t>Project acceptance criteria</a:t>
            </a:r>
          </a:p>
          <a:p>
            <a:pPr lvl="1">
              <a:buFont typeface="Calibri" panose="020F0502020204030204" pitchFamily="34" charset="0"/>
              <a:buChar char="̶"/>
            </a:pPr>
            <a:r>
              <a:rPr lang="en-GB" dirty="0"/>
              <a:t>Project constraints</a:t>
            </a:r>
          </a:p>
          <a:p>
            <a:pPr lvl="1">
              <a:buFont typeface="Calibri" panose="020F0502020204030204" pitchFamily="34" charset="0"/>
              <a:buChar char="̶"/>
            </a:pPr>
            <a:r>
              <a:rPr lang="en-GB" dirty="0"/>
              <a:t>Project assumptions</a:t>
            </a:r>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12</a:t>
            </a:fld>
            <a:endParaRPr lang="en-GB"/>
          </a:p>
        </p:txBody>
      </p:sp>
    </p:spTree>
    <p:extLst>
      <p:ext uri="{BB962C8B-B14F-4D97-AF65-F5344CB8AC3E}">
        <p14:creationId xmlns:p14="http://schemas.microsoft.com/office/powerpoint/2010/main" val="2731173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75000"/>
            </a:schemeClr>
          </a:solidFill>
        </p:spPr>
        <p:txBody>
          <a:bodyPr/>
          <a:lstStyle/>
          <a:p>
            <a:pPr algn="ctr"/>
            <a:r>
              <a:rPr lang="en-GB" b="1" dirty="0">
                <a:solidFill>
                  <a:schemeClr val="bg1"/>
                </a:solidFill>
                <a:latin typeface="+mn-lt"/>
              </a:rPr>
              <a:t>Define scope</a:t>
            </a:r>
          </a:p>
        </p:txBody>
      </p:sp>
      <p:sp>
        <p:nvSpPr>
          <p:cNvPr id="3" name="Content Placeholder 2"/>
          <p:cNvSpPr>
            <a:spLocks noGrp="1"/>
          </p:cNvSpPr>
          <p:nvPr>
            <p:ph idx="1"/>
          </p:nvPr>
        </p:nvSpPr>
        <p:spPr/>
        <p:txBody>
          <a:bodyPr>
            <a:normAutofit/>
          </a:bodyPr>
          <a:lstStyle/>
          <a:p>
            <a:r>
              <a:rPr lang="en-GB" dirty="0"/>
              <a:t>Generating the project scope statement</a:t>
            </a:r>
          </a:p>
          <a:p>
            <a:pPr lvl="1">
              <a:buFont typeface="Calibri" panose="020F0502020204030204" pitchFamily="34" charset="0"/>
              <a:buChar char="̶"/>
            </a:pPr>
            <a:r>
              <a:rPr lang="en-GB" dirty="0"/>
              <a:t>Product analysis</a:t>
            </a:r>
          </a:p>
          <a:p>
            <a:pPr lvl="1">
              <a:buFont typeface="Calibri" panose="020F0502020204030204" pitchFamily="34" charset="0"/>
              <a:buChar char="̶"/>
            </a:pPr>
            <a:r>
              <a:rPr lang="en-GB" dirty="0"/>
              <a:t>Facilitated workshops (with project stakeholders)</a:t>
            </a:r>
          </a:p>
          <a:p>
            <a:pPr lvl="1">
              <a:buFont typeface="Calibri" panose="020F0502020204030204" pitchFamily="34" charset="0"/>
              <a:buChar char="̶"/>
            </a:pPr>
            <a:r>
              <a:rPr lang="en-GB" dirty="0"/>
              <a:t>Expert judgment</a:t>
            </a:r>
          </a:p>
          <a:p>
            <a:pPr lvl="1">
              <a:buFont typeface="Calibri" panose="020F0502020204030204" pitchFamily="34" charset="0"/>
              <a:buChar char="̶"/>
            </a:pPr>
            <a:r>
              <a:rPr lang="en-GB" dirty="0"/>
              <a:t>Think of alternative ways of doing the work</a:t>
            </a:r>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13</a:t>
            </a:fld>
            <a:endParaRPr lang="en-GB"/>
          </a:p>
        </p:txBody>
      </p:sp>
    </p:spTree>
    <p:extLst>
      <p:ext uri="{BB962C8B-B14F-4D97-AF65-F5344CB8AC3E}">
        <p14:creationId xmlns:p14="http://schemas.microsoft.com/office/powerpoint/2010/main" val="158059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8824"/>
          </a:xfrm>
          <a:solidFill>
            <a:schemeClr val="accent4">
              <a:lumMod val="75000"/>
            </a:schemeClr>
          </a:solidFill>
        </p:spPr>
        <p:txBody>
          <a:bodyPr/>
          <a:lstStyle/>
          <a:p>
            <a:pPr algn="ctr"/>
            <a:r>
              <a:rPr lang="en-GB" dirty="0">
                <a:solidFill>
                  <a:schemeClr val="bg1"/>
                </a:solidFill>
                <a:latin typeface="+mn-lt"/>
              </a:rPr>
              <a:t>Project scope statement example</a:t>
            </a:r>
            <a:endParaRPr lang="en-GB" b="1" dirty="0">
              <a:solidFill>
                <a:schemeClr val="bg1"/>
              </a:solidFill>
              <a:latin typeface="+mn-lt"/>
            </a:endParaRPr>
          </a:p>
        </p:txBody>
      </p:sp>
      <p:sp>
        <p:nvSpPr>
          <p:cNvPr id="4" name="Slide Number Placeholder 3"/>
          <p:cNvSpPr>
            <a:spLocks noGrp="1"/>
          </p:cNvSpPr>
          <p:nvPr>
            <p:ph type="sldNum" sz="quarter" idx="12"/>
          </p:nvPr>
        </p:nvSpPr>
        <p:spPr/>
        <p:txBody>
          <a:bodyPr/>
          <a:lstStyle/>
          <a:p>
            <a:fld id="{186A205F-65FA-4101-B469-0A9F4CFC4655}" type="slidenum">
              <a:rPr lang="en-GB" smtClean="0"/>
              <a:t>14</a:t>
            </a:fld>
            <a:endParaRPr lang="en-GB"/>
          </a:p>
        </p:txBody>
      </p:sp>
      <p:sp>
        <p:nvSpPr>
          <p:cNvPr id="6" name="TextBox 5"/>
          <p:cNvSpPr txBox="1"/>
          <p:nvPr/>
        </p:nvSpPr>
        <p:spPr>
          <a:xfrm>
            <a:off x="1267691" y="1393515"/>
            <a:ext cx="6608618" cy="4647426"/>
          </a:xfrm>
          <a:prstGeom prst="rect">
            <a:avLst/>
          </a:prstGeom>
          <a:noFill/>
        </p:spPr>
        <p:txBody>
          <a:bodyPr wrap="square" rtlCol="0">
            <a:spAutoFit/>
          </a:bodyPr>
          <a:lstStyle/>
          <a:p>
            <a:pPr algn="ctr"/>
            <a:r>
              <a:rPr lang="en-GB" sz="1000" b="1" dirty="0"/>
              <a:t>Holiday Cottages Web Site Project Scope Statement</a:t>
            </a:r>
          </a:p>
          <a:p>
            <a:endParaRPr lang="en-GB" sz="1000" dirty="0"/>
          </a:p>
          <a:p>
            <a:r>
              <a:rPr lang="en-GB" sz="1000" b="1" dirty="0"/>
              <a:t>Project Scope Description. </a:t>
            </a:r>
            <a:r>
              <a:rPr lang="en-GB" sz="1000" dirty="0"/>
              <a:t>The project will enhance current web site by providing on-line booking functionality</a:t>
            </a:r>
          </a:p>
          <a:p>
            <a:endParaRPr lang="en-GB" sz="800" dirty="0"/>
          </a:p>
          <a:p>
            <a:r>
              <a:rPr lang="en-GB" sz="1000" b="1" dirty="0"/>
              <a:t>Project Exclusions. </a:t>
            </a:r>
            <a:r>
              <a:rPr lang="en-GB" sz="1000" dirty="0"/>
              <a:t>The new functionality is not required to be integrated with other IT systems within the organisation.</a:t>
            </a:r>
          </a:p>
          <a:p>
            <a:endParaRPr lang="en-GB" sz="800" dirty="0"/>
          </a:p>
          <a:p>
            <a:r>
              <a:rPr lang="en-GB" sz="1000" b="1" dirty="0"/>
              <a:t>Project deliverables. </a:t>
            </a:r>
          </a:p>
          <a:p>
            <a:endParaRPr lang="en-GB" sz="1000" b="1" dirty="0"/>
          </a:p>
          <a:p>
            <a:endParaRPr lang="en-GB" sz="1000" b="1" dirty="0"/>
          </a:p>
          <a:p>
            <a:endParaRPr lang="en-GB" sz="1000" b="1" dirty="0"/>
          </a:p>
          <a:p>
            <a:endParaRPr lang="en-GB" sz="1000" b="1" dirty="0"/>
          </a:p>
          <a:p>
            <a:endParaRPr lang="en-GB" sz="1000" b="1" dirty="0"/>
          </a:p>
          <a:p>
            <a:endParaRPr lang="en-GB" sz="1000" b="1" dirty="0"/>
          </a:p>
          <a:p>
            <a:endParaRPr lang="en-GB" sz="1000" b="1" dirty="0"/>
          </a:p>
          <a:p>
            <a:endParaRPr lang="en-GB" sz="1000" b="1" dirty="0"/>
          </a:p>
          <a:p>
            <a:endParaRPr lang="en-GB" sz="1000" b="1" dirty="0"/>
          </a:p>
          <a:p>
            <a:endParaRPr lang="en-GB" sz="1000" b="1" dirty="0"/>
          </a:p>
          <a:p>
            <a:endParaRPr lang="en-GB" sz="1000" b="1" dirty="0"/>
          </a:p>
          <a:p>
            <a:endParaRPr lang="en-GB" sz="1000" b="1" dirty="0"/>
          </a:p>
          <a:p>
            <a:endParaRPr lang="en-GB" sz="1000" b="1" dirty="0"/>
          </a:p>
          <a:p>
            <a:r>
              <a:rPr lang="en-GB" sz="1000" b="1" dirty="0"/>
              <a:t>Project acceptance criteria. </a:t>
            </a:r>
            <a:r>
              <a:rPr lang="en-GB" sz="1000" dirty="0"/>
              <a:t>A working web site enhancements to be deployed on or before agree date. All defects found must not have an adverse impact on existing systems. All defects found must be judged of low enough priority and severity to be acceptable to all stakeholders.</a:t>
            </a:r>
          </a:p>
          <a:p>
            <a:endParaRPr lang="en-GB" sz="1000" b="1" dirty="0"/>
          </a:p>
          <a:p>
            <a:r>
              <a:rPr lang="en-GB" sz="1000" b="1" dirty="0"/>
              <a:t>Project constraints.</a:t>
            </a:r>
            <a:r>
              <a:rPr lang="en-GB" sz="1000" dirty="0"/>
              <a:t> All new web pages must follow current house style. Backend (e.g. database) must use current IT infrastructure. </a:t>
            </a:r>
            <a:endParaRPr lang="en-GB" sz="1000" b="1" dirty="0"/>
          </a:p>
          <a:p>
            <a:endParaRPr lang="en-GB" sz="1000" b="1" dirty="0"/>
          </a:p>
          <a:p>
            <a:r>
              <a:rPr lang="en-GB" sz="1000" b="1" dirty="0"/>
              <a:t>Project assumptions.</a:t>
            </a:r>
            <a:r>
              <a:rPr lang="en-GB" sz="1000" dirty="0"/>
              <a:t> Project team will work exclusively on this project throughout. Project team will adopt Waterfall methodology.</a:t>
            </a:r>
            <a:endParaRPr lang="en-GB" sz="1000" b="1" dirty="0"/>
          </a:p>
        </p:txBody>
      </p:sp>
      <p:sp>
        <p:nvSpPr>
          <p:cNvPr id="12" name="Rectangle 11"/>
          <p:cNvSpPr/>
          <p:nvPr/>
        </p:nvSpPr>
        <p:spPr>
          <a:xfrm>
            <a:off x="1267691" y="1393515"/>
            <a:ext cx="6787342" cy="47745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3" name="Table 12"/>
          <p:cNvGraphicFramePr>
            <a:graphicFrameLocks noGrp="1"/>
          </p:cNvGraphicFramePr>
          <p:nvPr>
            <p:extLst>
              <p:ext uri="{D42A27DB-BD31-4B8C-83A1-F6EECF244321}">
                <p14:modId xmlns:p14="http://schemas.microsoft.com/office/powerpoint/2010/main" val="1932423275"/>
              </p:ext>
            </p:extLst>
          </p:nvPr>
        </p:nvGraphicFramePr>
        <p:xfrm>
          <a:off x="1390650" y="2611199"/>
          <a:ext cx="6096000" cy="155448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328894584"/>
                    </a:ext>
                  </a:extLst>
                </a:gridCol>
                <a:gridCol w="1524000">
                  <a:extLst>
                    <a:ext uri="{9D8B030D-6E8A-4147-A177-3AD203B41FA5}">
                      <a16:colId xmlns:a16="http://schemas.microsoft.com/office/drawing/2014/main" val="1497727433"/>
                    </a:ext>
                  </a:extLst>
                </a:gridCol>
                <a:gridCol w="1524000">
                  <a:extLst>
                    <a:ext uri="{9D8B030D-6E8A-4147-A177-3AD203B41FA5}">
                      <a16:colId xmlns:a16="http://schemas.microsoft.com/office/drawing/2014/main" val="2894207495"/>
                    </a:ext>
                  </a:extLst>
                </a:gridCol>
                <a:gridCol w="1524000">
                  <a:extLst>
                    <a:ext uri="{9D8B030D-6E8A-4147-A177-3AD203B41FA5}">
                      <a16:colId xmlns:a16="http://schemas.microsoft.com/office/drawing/2014/main" val="3993238528"/>
                    </a:ext>
                  </a:extLst>
                </a:gridCol>
              </a:tblGrid>
              <a:tr h="370840">
                <a:tc>
                  <a:txBody>
                    <a:bodyPr/>
                    <a:lstStyle/>
                    <a:p>
                      <a:r>
                        <a:rPr lang="en-GB" sz="1400" dirty="0"/>
                        <a:t>Online</a:t>
                      </a:r>
                      <a:r>
                        <a:rPr lang="en-GB" sz="1400" baseline="0" dirty="0"/>
                        <a:t> booking enhancement</a:t>
                      </a:r>
                      <a:endParaRPr lang="en-GB"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a:t>Test plan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a:t>Source code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a:t>Schedule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29508"/>
                  </a:ext>
                </a:extLst>
              </a:tr>
              <a:tr h="370840">
                <a:tc>
                  <a:txBody>
                    <a:bodyPr/>
                    <a:lstStyle/>
                    <a:p>
                      <a:r>
                        <a:rPr lang="en-GB" sz="1400" dirty="0"/>
                        <a:t>Design documents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a:t>Test reports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a:t>Defect</a:t>
                      </a:r>
                      <a:r>
                        <a:rPr lang="en-GB" sz="1400" baseline="0" dirty="0"/>
                        <a:t> reports</a:t>
                      </a:r>
                      <a:endParaRPr lang="en-GB"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a:t>Change management plan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7701846"/>
                  </a:ext>
                </a:extLst>
              </a:tr>
              <a:tr h="370840">
                <a:tc>
                  <a:txBody>
                    <a:bodyPr/>
                    <a:lstStyle/>
                    <a:p>
                      <a:r>
                        <a:rPr lang="en-GB" sz="1400" dirty="0"/>
                        <a:t>Contract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a:t>Budget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a:t>Project</a:t>
                      </a:r>
                      <a:r>
                        <a:rPr lang="en-GB" sz="1400" baseline="0" dirty="0"/>
                        <a:t> management plan</a:t>
                      </a:r>
                      <a:endParaRPr lang="en-GB"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a:t>Risk management plan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879904"/>
                  </a:ext>
                </a:extLst>
              </a:tr>
            </a:tbl>
          </a:graphicData>
        </a:graphic>
      </p:graphicFrame>
    </p:spTree>
    <p:extLst>
      <p:ext uri="{BB962C8B-B14F-4D97-AF65-F5344CB8AC3E}">
        <p14:creationId xmlns:p14="http://schemas.microsoft.com/office/powerpoint/2010/main" val="1369779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6076"/>
            <a:ext cx="7886700" cy="1325563"/>
          </a:xfrm>
          <a:solidFill>
            <a:schemeClr val="accent4">
              <a:lumMod val="75000"/>
            </a:schemeClr>
          </a:solidFill>
        </p:spPr>
        <p:txBody>
          <a:bodyPr>
            <a:normAutofit/>
          </a:bodyPr>
          <a:lstStyle/>
          <a:p>
            <a:pPr algn="ctr"/>
            <a:r>
              <a:rPr lang="en-GB" sz="3200" b="1" dirty="0">
                <a:solidFill>
                  <a:schemeClr val="bg1"/>
                </a:solidFill>
                <a:latin typeface="+mn-lt"/>
              </a:rPr>
              <a:t>Create Work Breakdown Structure (WBS)</a:t>
            </a:r>
          </a:p>
        </p:txBody>
      </p:sp>
      <p:sp>
        <p:nvSpPr>
          <p:cNvPr id="3" name="Content Placeholder 2"/>
          <p:cNvSpPr>
            <a:spLocks noGrp="1"/>
          </p:cNvSpPr>
          <p:nvPr>
            <p:ph idx="1"/>
          </p:nvPr>
        </p:nvSpPr>
        <p:spPr/>
        <p:txBody>
          <a:bodyPr>
            <a:normAutofit/>
          </a:bodyPr>
          <a:lstStyle/>
          <a:p>
            <a:r>
              <a:rPr lang="en-GB" dirty="0"/>
              <a:t>Work Breakdown Structure (WBS)</a:t>
            </a:r>
          </a:p>
          <a:p>
            <a:pPr lvl="1"/>
            <a:r>
              <a:rPr lang="en-GB" dirty="0"/>
              <a:t>A hierarchical decomposition of the total scope of work to be carried out by the project team to accomplish the project objectives and create the required deliverables</a:t>
            </a:r>
          </a:p>
          <a:p>
            <a:pPr lvl="1"/>
            <a:r>
              <a:rPr lang="en-GB" dirty="0"/>
              <a:t>Contains every single thing that anyone on the project team will do</a:t>
            </a:r>
          </a:p>
          <a:p>
            <a:pPr lvl="1"/>
            <a:r>
              <a:rPr lang="en-GB" dirty="0"/>
              <a:t>Derived from</a:t>
            </a:r>
          </a:p>
          <a:p>
            <a:pPr lvl="2"/>
            <a:r>
              <a:rPr lang="en-GB" dirty="0"/>
              <a:t>Project scope statement</a:t>
            </a:r>
          </a:p>
          <a:p>
            <a:pPr lvl="2"/>
            <a:r>
              <a:rPr lang="en-GB" dirty="0"/>
              <a:t>Requirements documentation</a:t>
            </a:r>
          </a:p>
          <a:p>
            <a:pPr lvl="2"/>
            <a:r>
              <a:rPr lang="en-GB" dirty="0"/>
              <a:t>Organizational process assets</a:t>
            </a:r>
          </a:p>
          <a:p>
            <a:pPr lvl="2"/>
            <a:r>
              <a:rPr lang="en-GB" dirty="0"/>
              <a:t>Enterprise environmental factors</a:t>
            </a:r>
          </a:p>
          <a:p>
            <a:pPr marL="457200" lvl="1" indent="0">
              <a:buNone/>
            </a:pPr>
            <a:endParaRPr lang="en-GB" dirty="0"/>
          </a:p>
          <a:p>
            <a:pPr lvl="1">
              <a:buFont typeface="Calibri" panose="020F0502020204030204" pitchFamily="34" charset="0"/>
              <a:buChar char="̶"/>
            </a:pPr>
            <a:endParaRPr lang="en-GB" dirty="0"/>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15</a:t>
            </a:fld>
            <a:endParaRPr lang="en-GB"/>
          </a:p>
        </p:txBody>
      </p:sp>
    </p:spTree>
    <p:extLst>
      <p:ext uri="{BB962C8B-B14F-4D97-AF65-F5344CB8AC3E}">
        <p14:creationId xmlns:p14="http://schemas.microsoft.com/office/powerpoint/2010/main" val="2649323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solidFill>
                  <a:srgbClr val="0070C0"/>
                </a:solidFill>
              </a:rPr>
              <a:t>Create Work Breakdown Structure (WBS)</a:t>
            </a:r>
          </a:p>
        </p:txBody>
      </p:sp>
      <p:sp>
        <p:nvSpPr>
          <p:cNvPr id="3" name="Content Placeholder 2"/>
          <p:cNvSpPr>
            <a:spLocks noGrp="1"/>
          </p:cNvSpPr>
          <p:nvPr>
            <p:ph idx="1"/>
          </p:nvPr>
        </p:nvSpPr>
        <p:spPr/>
        <p:txBody>
          <a:bodyPr>
            <a:normAutofit/>
          </a:bodyPr>
          <a:lstStyle/>
          <a:p>
            <a:r>
              <a:rPr lang="en-GB" dirty="0"/>
              <a:t>Breaking down the work</a:t>
            </a:r>
          </a:p>
          <a:p>
            <a:r>
              <a:rPr lang="en-GB" dirty="0"/>
              <a:t>Hierarchical and incremental</a:t>
            </a:r>
          </a:p>
          <a:p>
            <a:r>
              <a:rPr lang="en-GB" dirty="0"/>
              <a:t>2 approaches</a:t>
            </a:r>
          </a:p>
          <a:p>
            <a:pPr lvl="1"/>
            <a:r>
              <a:rPr lang="en-GB" dirty="0"/>
              <a:t>Product based</a:t>
            </a:r>
          </a:p>
          <a:p>
            <a:pPr lvl="1"/>
            <a:r>
              <a:rPr lang="en-GB" dirty="0"/>
              <a:t>Activity based</a:t>
            </a:r>
          </a:p>
          <a:p>
            <a:r>
              <a:rPr lang="en-GB" dirty="0"/>
              <a:t>Not much between the two approaches in practice since nearly all activities will generate a product and all products will be the result of some activity(</a:t>
            </a:r>
            <a:r>
              <a:rPr lang="en-GB" dirty="0" err="1"/>
              <a:t>ies</a:t>
            </a:r>
            <a:r>
              <a:rPr lang="en-GB" dirty="0"/>
              <a:t>).</a:t>
            </a:r>
          </a:p>
          <a:p>
            <a:pPr marL="457200" lvl="1" indent="0">
              <a:buNone/>
            </a:pPr>
            <a:endParaRPr lang="en-GB" dirty="0"/>
          </a:p>
          <a:p>
            <a:pPr lvl="1">
              <a:buFont typeface="Calibri" panose="020F0502020204030204" pitchFamily="34" charset="0"/>
              <a:buChar char="̶"/>
            </a:pPr>
            <a:endParaRPr lang="en-GB" dirty="0"/>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16</a:t>
            </a:fld>
            <a:endParaRPr lang="en-GB"/>
          </a:p>
        </p:txBody>
      </p:sp>
      <p:sp>
        <p:nvSpPr>
          <p:cNvPr id="5" name="Title 1">
            <a:extLst>
              <a:ext uri="{FF2B5EF4-FFF2-40B4-BE49-F238E27FC236}">
                <a16:creationId xmlns:a16="http://schemas.microsoft.com/office/drawing/2014/main" id="{16E24266-5DCD-417B-8019-3A8BE640A8F1}"/>
              </a:ext>
            </a:extLst>
          </p:cNvPr>
          <p:cNvSpPr txBox="1">
            <a:spLocks/>
          </p:cNvSpPr>
          <p:nvPr/>
        </p:nvSpPr>
        <p:spPr>
          <a:xfrm>
            <a:off x="628650" y="346076"/>
            <a:ext cx="7886700" cy="1325563"/>
          </a:xfrm>
          <a:prstGeom prst="rect">
            <a:avLst/>
          </a:prstGeom>
          <a:solidFill>
            <a:schemeClr val="accent4">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a:solidFill>
                  <a:schemeClr val="bg1"/>
                </a:solidFill>
                <a:latin typeface="+mn-lt"/>
              </a:rPr>
              <a:t>Create Work Breakdown Structure (WBS)</a:t>
            </a:r>
            <a:endParaRPr lang="en-GB" sz="3200" b="1" dirty="0">
              <a:solidFill>
                <a:schemeClr val="bg1"/>
              </a:solidFill>
              <a:latin typeface="+mn-lt"/>
            </a:endParaRPr>
          </a:p>
        </p:txBody>
      </p:sp>
    </p:spTree>
    <p:extLst>
      <p:ext uri="{BB962C8B-B14F-4D97-AF65-F5344CB8AC3E}">
        <p14:creationId xmlns:p14="http://schemas.microsoft.com/office/powerpoint/2010/main" val="3951130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solidFill>
                  <a:srgbClr val="0070C0"/>
                </a:solidFill>
              </a:rPr>
              <a:t>Create Work Breakdown Structure (WBS)</a:t>
            </a:r>
          </a:p>
        </p:txBody>
      </p:sp>
      <p:sp>
        <p:nvSpPr>
          <p:cNvPr id="3" name="Content Placeholder 2"/>
          <p:cNvSpPr>
            <a:spLocks noGrp="1"/>
          </p:cNvSpPr>
          <p:nvPr>
            <p:ph idx="1"/>
          </p:nvPr>
        </p:nvSpPr>
        <p:spPr/>
        <p:txBody>
          <a:bodyPr>
            <a:normAutofit/>
          </a:bodyPr>
          <a:lstStyle/>
          <a:p>
            <a:r>
              <a:rPr lang="en-GB" dirty="0"/>
              <a:t>Product breakdown structure diagram</a:t>
            </a:r>
          </a:p>
          <a:p>
            <a:pPr marL="457200" lvl="1" indent="0">
              <a:buNone/>
            </a:pPr>
            <a:endParaRPr lang="en-GB" dirty="0"/>
          </a:p>
          <a:p>
            <a:pPr>
              <a:buFont typeface="Calibri" panose="020F0502020204030204" pitchFamily="34" charset="0"/>
              <a:buChar char="̶"/>
            </a:pPr>
            <a:endParaRPr lang="en-GB" dirty="0"/>
          </a:p>
          <a:p>
            <a:pPr lvl="1"/>
            <a:endParaRPr lang="en-GB" dirty="0"/>
          </a:p>
          <a:p>
            <a:pPr marL="0" indent="0">
              <a:buNone/>
            </a:pPr>
            <a:r>
              <a:rPr lang="en-GB" dirty="0"/>
              <a:t>   </a:t>
            </a:r>
          </a:p>
        </p:txBody>
      </p:sp>
      <p:sp>
        <p:nvSpPr>
          <p:cNvPr id="4" name="Slide Number Placeholder 3"/>
          <p:cNvSpPr>
            <a:spLocks noGrp="1"/>
          </p:cNvSpPr>
          <p:nvPr>
            <p:ph type="sldNum" sz="quarter" idx="12"/>
          </p:nvPr>
        </p:nvSpPr>
        <p:spPr/>
        <p:txBody>
          <a:bodyPr/>
          <a:lstStyle/>
          <a:p>
            <a:fld id="{186A205F-65FA-4101-B469-0A9F4CFC4655}" type="slidenum">
              <a:rPr lang="en-GB" smtClean="0"/>
              <a:t>17</a:t>
            </a:fld>
            <a:endParaRPr lang="en-GB"/>
          </a:p>
        </p:txBody>
      </p:sp>
      <p:sp>
        <p:nvSpPr>
          <p:cNvPr id="5" name="TextBox 4"/>
          <p:cNvSpPr txBox="1"/>
          <p:nvPr/>
        </p:nvSpPr>
        <p:spPr>
          <a:xfrm>
            <a:off x="3491346" y="2443942"/>
            <a:ext cx="1288472" cy="415498"/>
          </a:xfrm>
          <a:prstGeom prst="rect">
            <a:avLst/>
          </a:prstGeom>
          <a:noFill/>
          <a:ln>
            <a:solidFill>
              <a:schemeClr val="accent1"/>
            </a:solidFill>
          </a:ln>
        </p:spPr>
        <p:txBody>
          <a:bodyPr wrap="square" rtlCol="0">
            <a:spAutoFit/>
          </a:bodyPr>
          <a:lstStyle/>
          <a:p>
            <a:pPr algn="ctr"/>
            <a:r>
              <a:rPr lang="en-GB" sz="1050" dirty="0"/>
              <a:t>Holiday Cottages UK E-booking system</a:t>
            </a:r>
          </a:p>
        </p:txBody>
      </p:sp>
      <p:cxnSp>
        <p:nvCxnSpPr>
          <p:cNvPr id="7" name="Straight Connector 6"/>
          <p:cNvCxnSpPr/>
          <p:nvPr/>
        </p:nvCxnSpPr>
        <p:spPr>
          <a:xfrm flipH="1">
            <a:off x="4177448" y="2859440"/>
            <a:ext cx="3728" cy="9096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335012" y="3062895"/>
            <a:ext cx="884436" cy="577081"/>
          </a:xfrm>
          <a:prstGeom prst="rect">
            <a:avLst/>
          </a:prstGeom>
          <a:noFill/>
          <a:ln>
            <a:solidFill>
              <a:schemeClr val="accent1"/>
            </a:solidFill>
          </a:ln>
        </p:spPr>
        <p:txBody>
          <a:bodyPr wrap="square" rtlCol="0">
            <a:spAutoFit/>
          </a:bodyPr>
          <a:lstStyle/>
          <a:p>
            <a:pPr algn="ctr"/>
            <a:r>
              <a:rPr lang="en-GB" sz="1050" dirty="0"/>
              <a:t>2. Network control centre</a:t>
            </a:r>
          </a:p>
        </p:txBody>
      </p:sp>
      <p:sp>
        <p:nvSpPr>
          <p:cNvPr id="14" name="TextBox 13"/>
          <p:cNvSpPr txBox="1"/>
          <p:nvPr/>
        </p:nvSpPr>
        <p:spPr>
          <a:xfrm>
            <a:off x="3718367" y="3062894"/>
            <a:ext cx="965493" cy="577081"/>
          </a:xfrm>
          <a:prstGeom prst="rect">
            <a:avLst/>
          </a:prstGeom>
          <a:noFill/>
          <a:ln>
            <a:solidFill>
              <a:schemeClr val="accent1"/>
            </a:solidFill>
          </a:ln>
        </p:spPr>
        <p:txBody>
          <a:bodyPr wrap="square" rtlCol="0">
            <a:spAutoFit/>
          </a:bodyPr>
          <a:lstStyle/>
          <a:p>
            <a:pPr algn="ctr"/>
            <a:r>
              <a:rPr lang="en-GB" sz="1050" dirty="0"/>
              <a:t>3. E-booking software</a:t>
            </a:r>
          </a:p>
          <a:p>
            <a:pPr algn="ctr"/>
            <a:endParaRPr lang="en-GB" sz="1050" dirty="0"/>
          </a:p>
        </p:txBody>
      </p:sp>
      <p:sp>
        <p:nvSpPr>
          <p:cNvPr id="15" name="TextBox 14"/>
          <p:cNvSpPr txBox="1"/>
          <p:nvPr/>
        </p:nvSpPr>
        <p:spPr>
          <a:xfrm>
            <a:off x="5602884" y="3065665"/>
            <a:ext cx="1039438" cy="577081"/>
          </a:xfrm>
          <a:prstGeom prst="rect">
            <a:avLst/>
          </a:prstGeom>
          <a:noFill/>
          <a:ln>
            <a:solidFill>
              <a:schemeClr val="accent1"/>
            </a:solidFill>
          </a:ln>
        </p:spPr>
        <p:txBody>
          <a:bodyPr wrap="square" rtlCol="0">
            <a:spAutoFit/>
          </a:bodyPr>
          <a:lstStyle/>
          <a:p>
            <a:pPr algn="ctr"/>
            <a:r>
              <a:rPr lang="en-GB" sz="1050" dirty="0"/>
              <a:t>4. IT infrastructure products</a:t>
            </a:r>
          </a:p>
        </p:txBody>
      </p:sp>
      <p:sp>
        <p:nvSpPr>
          <p:cNvPr id="16" name="TextBox 15"/>
          <p:cNvSpPr txBox="1"/>
          <p:nvPr/>
        </p:nvSpPr>
        <p:spPr>
          <a:xfrm>
            <a:off x="7160094" y="3069432"/>
            <a:ext cx="953043" cy="415498"/>
          </a:xfrm>
          <a:prstGeom prst="rect">
            <a:avLst/>
          </a:prstGeom>
          <a:noFill/>
          <a:ln>
            <a:solidFill>
              <a:schemeClr val="accent1"/>
            </a:solidFill>
          </a:ln>
        </p:spPr>
        <p:txBody>
          <a:bodyPr wrap="square" rtlCol="0">
            <a:spAutoFit/>
          </a:bodyPr>
          <a:lstStyle/>
          <a:p>
            <a:pPr algn="ctr"/>
            <a:r>
              <a:rPr lang="en-GB" sz="1050" dirty="0"/>
              <a:t>5. Acceptance test products</a:t>
            </a:r>
          </a:p>
        </p:txBody>
      </p:sp>
      <p:cxnSp>
        <p:nvCxnSpPr>
          <p:cNvPr id="18" name="Straight Connector 17"/>
          <p:cNvCxnSpPr/>
          <p:nvPr/>
        </p:nvCxnSpPr>
        <p:spPr>
          <a:xfrm flipV="1">
            <a:off x="1167844" y="2950409"/>
            <a:ext cx="6534418" cy="6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5" idx="0"/>
          </p:cNvCxnSpPr>
          <p:nvPr/>
        </p:nvCxnSpPr>
        <p:spPr>
          <a:xfrm>
            <a:off x="6120816" y="2953239"/>
            <a:ext cx="1787" cy="11242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796295" y="3853248"/>
            <a:ext cx="737061" cy="253916"/>
          </a:xfrm>
          <a:prstGeom prst="rect">
            <a:avLst/>
          </a:prstGeom>
          <a:noFill/>
          <a:ln>
            <a:solidFill>
              <a:schemeClr val="accent1"/>
            </a:solidFill>
          </a:ln>
        </p:spPr>
        <p:txBody>
          <a:bodyPr wrap="square" rtlCol="0">
            <a:spAutoFit/>
          </a:bodyPr>
          <a:lstStyle/>
          <a:p>
            <a:pPr algn="ctr"/>
            <a:r>
              <a:rPr lang="en-GB" sz="1050" dirty="0"/>
              <a:t>2.1 Room</a:t>
            </a:r>
          </a:p>
        </p:txBody>
      </p:sp>
      <p:sp>
        <p:nvSpPr>
          <p:cNvPr id="34" name="TextBox 33"/>
          <p:cNvSpPr txBox="1"/>
          <p:nvPr/>
        </p:nvSpPr>
        <p:spPr>
          <a:xfrm>
            <a:off x="2703542" y="3853248"/>
            <a:ext cx="737061" cy="253916"/>
          </a:xfrm>
          <a:prstGeom prst="rect">
            <a:avLst/>
          </a:prstGeom>
          <a:noFill/>
          <a:ln>
            <a:solidFill>
              <a:schemeClr val="accent1"/>
            </a:solidFill>
          </a:ln>
        </p:spPr>
        <p:txBody>
          <a:bodyPr wrap="square" rtlCol="0">
            <a:spAutoFit/>
          </a:bodyPr>
          <a:lstStyle/>
          <a:p>
            <a:pPr algn="ctr"/>
            <a:r>
              <a:rPr lang="en-GB" sz="1050" dirty="0"/>
              <a:t>2.2 Staff</a:t>
            </a:r>
          </a:p>
        </p:txBody>
      </p:sp>
      <p:cxnSp>
        <p:nvCxnSpPr>
          <p:cNvPr id="38" name="Straight Connector 37"/>
          <p:cNvCxnSpPr/>
          <p:nvPr/>
        </p:nvCxnSpPr>
        <p:spPr>
          <a:xfrm>
            <a:off x="2164825" y="3747977"/>
            <a:ext cx="9692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3132390" y="3749844"/>
            <a:ext cx="1" cy="108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2159507" y="3744532"/>
            <a:ext cx="1" cy="108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089670" y="3646513"/>
            <a:ext cx="0" cy="601194"/>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650986" y="4426785"/>
            <a:ext cx="737061" cy="738664"/>
          </a:xfrm>
          <a:prstGeom prst="rect">
            <a:avLst/>
          </a:prstGeom>
          <a:noFill/>
          <a:ln>
            <a:solidFill>
              <a:schemeClr val="accent1"/>
            </a:solidFill>
          </a:ln>
        </p:spPr>
        <p:txBody>
          <a:bodyPr wrap="square" rtlCol="0">
            <a:spAutoFit/>
          </a:bodyPr>
          <a:lstStyle/>
          <a:p>
            <a:pPr algn="ctr"/>
            <a:r>
              <a:rPr lang="en-GB" sz="1050" dirty="0"/>
              <a:t>3.1 Business process models</a:t>
            </a:r>
          </a:p>
        </p:txBody>
      </p:sp>
      <p:sp>
        <p:nvSpPr>
          <p:cNvPr id="48" name="TextBox 47"/>
          <p:cNvSpPr txBox="1"/>
          <p:nvPr/>
        </p:nvSpPr>
        <p:spPr>
          <a:xfrm>
            <a:off x="2571210" y="4432309"/>
            <a:ext cx="737061" cy="577081"/>
          </a:xfrm>
          <a:prstGeom prst="rect">
            <a:avLst/>
          </a:prstGeom>
          <a:noFill/>
          <a:ln>
            <a:solidFill>
              <a:schemeClr val="accent1"/>
            </a:solidFill>
          </a:ln>
        </p:spPr>
        <p:txBody>
          <a:bodyPr wrap="square" rtlCol="0">
            <a:spAutoFit/>
          </a:bodyPr>
          <a:lstStyle/>
          <a:p>
            <a:pPr algn="ctr"/>
            <a:r>
              <a:rPr lang="en-GB" sz="1050" dirty="0"/>
              <a:t>3.2 Interface design</a:t>
            </a:r>
          </a:p>
        </p:txBody>
      </p:sp>
      <p:sp>
        <p:nvSpPr>
          <p:cNvPr id="49" name="TextBox 48"/>
          <p:cNvSpPr txBox="1"/>
          <p:nvPr/>
        </p:nvSpPr>
        <p:spPr>
          <a:xfrm>
            <a:off x="3491434" y="4432309"/>
            <a:ext cx="796296" cy="577081"/>
          </a:xfrm>
          <a:prstGeom prst="rect">
            <a:avLst/>
          </a:prstGeom>
          <a:noFill/>
          <a:ln>
            <a:solidFill>
              <a:schemeClr val="accent1"/>
            </a:solidFill>
          </a:ln>
        </p:spPr>
        <p:txBody>
          <a:bodyPr wrap="square" rtlCol="0">
            <a:spAutoFit/>
          </a:bodyPr>
          <a:lstStyle/>
          <a:p>
            <a:pPr algn="ctr"/>
            <a:r>
              <a:rPr lang="en-GB" sz="1050" dirty="0"/>
              <a:t>3.3 Application software</a:t>
            </a:r>
          </a:p>
        </p:txBody>
      </p:sp>
      <p:sp>
        <p:nvSpPr>
          <p:cNvPr id="50" name="TextBox 49"/>
          <p:cNvSpPr txBox="1"/>
          <p:nvPr/>
        </p:nvSpPr>
        <p:spPr>
          <a:xfrm>
            <a:off x="4492575" y="4426785"/>
            <a:ext cx="796296" cy="577081"/>
          </a:xfrm>
          <a:prstGeom prst="rect">
            <a:avLst/>
          </a:prstGeom>
          <a:noFill/>
          <a:ln>
            <a:solidFill>
              <a:schemeClr val="accent1"/>
            </a:solidFill>
          </a:ln>
        </p:spPr>
        <p:txBody>
          <a:bodyPr wrap="square" rtlCol="0">
            <a:spAutoFit/>
          </a:bodyPr>
          <a:lstStyle/>
          <a:p>
            <a:pPr algn="ctr"/>
            <a:r>
              <a:rPr lang="en-GB" sz="1050" dirty="0"/>
              <a:t>3.4 Usability products</a:t>
            </a:r>
          </a:p>
        </p:txBody>
      </p:sp>
      <p:cxnSp>
        <p:nvCxnSpPr>
          <p:cNvPr id="51" name="Straight Connector 50"/>
          <p:cNvCxnSpPr/>
          <p:nvPr/>
        </p:nvCxnSpPr>
        <p:spPr>
          <a:xfrm flipV="1">
            <a:off x="2019516" y="4247707"/>
            <a:ext cx="2871207" cy="1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47" idx="0"/>
          </p:cNvCxnSpPr>
          <p:nvPr/>
        </p:nvCxnSpPr>
        <p:spPr>
          <a:xfrm>
            <a:off x="2019516" y="4262441"/>
            <a:ext cx="1" cy="164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endCxn id="48" idx="0"/>
          </p:cNvCxnSpPr>
          <p:nvPr/>
        </p:nvCxnSpPr>
        <p:spPr>
          <a:xfrm>
            <a:off x="2939740" y="4269963"/>
            <a:ext cx="1" cy="162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49" idx="0"/>
          </p:cNvCxnSpPr>
          <p:nvPr/>
        </p:nvCxnSpPr>
        <p:spPr>
          <a:xfrm>
            <a:off x="3889582" y="4262441"/>
            <a:ext cx="0" cy="169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50" idx="0"/>
          </p:cNvCxnSpPr>
          <p:nvPr/>
        </p:nvCxnSpPr>
        <p:spPr>
          <a:xfrm>
            <a:off x="4890723" y="4255074"/>
            <a:ext cx="0" cy="171711"/>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396626" y="3852533"/>
            <a:ext cx="970844" cy="577081"/>
          </a:xfrm>
          <a:prstGeom prst="rect">
            <a:avLst/>
          </a:prstGeom>
          <a:noFill/>
          <a:ln>
            <a:solidFill>
              <a:schemeClr val="accent1"/>
            </a:solidFill>
          </a:ln>
        </p:spPr>
        <p:txBody>
          <a:bodyPr wrap="square" rtlCol="0">
            <a:spAutoFit/>
          </a:bodyPr>
          <a:lstStyle/>
          <a:p>
            <a:pPr algn="ctr"/>
            <a:r>
              <a:rPr lang="en-GB" sz="1050" dirty="0"/>
              <a:t>4.1 New infrastructure plan</a:t>
            </a:r>
          </a:p>
        </p:txBody>
      </p:sp>
      <p:sp>
        <p:nvSpPr>
          <p:cNvPr id="63" name="TextBox 62"/>
          <p:cNvSpPr txBox="1"/>
          <p:nvPr/>
        </p:nvSpPr>
        <p:spPr>
          <a:xfrm>
            <a:off x="6475225" y="3855712"/>
            <a:ext cx="662028" cy="415498"/>
          </a:xfrm>
          <a:prstGeom prst="rect">
            <a:avLst/>
          </a:prstGeom>
          <a:noFill/>
          <a:ln>
            <a:solidFill>
              <a:schemeClr val="accent1"/>
            </a:solidFill>
          </a:ln>
        </p:spPr>
        <p:txBody>
          <a:bodyPr wrap="square" rtlCol="0">
            <a:spAutoFit/>
          </a:bodyPr>
          <a:lstStyle/>
          <a:p>
            <a:pPr algn="ctr"/>
            <a:r>
              <a:rPr lang="en-GB" sz="1050" dirty="0"/>
              <a:t>4.2 New servers</a:t>
            </a:r>
          </a:p>
        </p:txBody>
      </p:sp>
      <p:sp>
        <p:nvSpPr>
          <p:cNvPr id="65" name="TextBox 64"/>
          <p:cNvSpPr txBox="1"/>
          <p:nvPr/>
        </p:nvSpPr>
        <p:spPr>
          <a:xfrm>
            <a:off x="7070674" y="4425678"/>
            <a:ext cx="839972" cy="577081"/>
          </a:xfrm>
          <a:prstGeom prst="rect">
            <a:avLst/>
          </a:prstGeom>
          <a:noFill/>
          <a:ln>
            <a:solidFill>
              <a:schemeClr val="accent1"/>
            </a:solidFill>
          </a:ln>
        </p:spPr>
        <p:txBody>
          <a:bodyPr wrap="square" rtlCol="0">
            <a:spAutoFit/>
          </a:bodyPr>
          <a:lstStyle/>
          <a:p>
            <a:pPr algn="ctr"/>
            <a:r>
              <a:rPr lang="en-GB" sz="1050" dirty="0"/>
              <a:t>5.1 Acceptance test cases</a:t>
            </a:r>
          </a:p>
        </p:txBody>
      </p:sp>
      <p:sp>
        <p:nvSpPr>
          <p:cNvPr id="66" name="TextBox 65"/>
          <p:cNvSpPr txBox="1"/>
          <p:nvPr/>
        </p:nvSpPr>
        <p:spPr>
          <a:xfrm>
            <a:off x="8113137" y="4432309"/>
            <a:ext cx="839972" cy="577081"/>
          </a:xfrm>
          <a:prstGeom prst="rect">
            <a:avLst/>
          </a:prstGeom>
          <a:noFill/>
          <a:ln>
            <a:solidFill>
              <a:schemeClr val="accent1"/>
            </a:solidFill>
          </a:ln>
        </p:spPr>
        <p:txBody>
          <a:bodyPr wrap="square" rtlCol="0">
            <a:spAutoFit/>
          </a:bodyPr>
          <a:lstStyle/>
          <a:p>
            <a:pPr algn="ctr"/>
            <a:r>
              <a:rPr lang="en-GB" sz="1050" dirty="0"/>
              <a:t>5.2 Acceptance test results</a:t>
            </a:r>
          </a:p>
        </p:txBody>
      </p:sp>
      <p:cxnSp>
        <p:nvCxnSpPr>
          <p:cNvPr id="68" name="Straight Connector 67"/>
          <p:cNvCxnSpPr/>
          <p:nvPr/>
        </p:nvCxnSpPr>
        <p:spPr>
          <a:xfrm>
            <a:off x="5882048" y="3746404"/>
            <a:ext cx="1003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62" idx="0"/>
          </p:cNvCxnSpPr>
          <p:nvPr/>
        </p:nvCxnSpPr>
        <p:spPr>
          <a:xfrm>
            <a:off x="5882048" y="3744532"/>
            <a:ext cx="0" cy="108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885242" y="3749829"/>
            <a:ext cx="0" cy="108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5" idx="2"/>
          </p:cNvCxnSpPr>
          <p:nvPr/>
        </p:nvCxnSpPr>
        <p:spPr>
          <a:xfrm flipH="1">
            <a:off x="6120816" y="3642746"/>
            <a:ext cx="1787" cy="101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490660" y="4273406"/>
            <a:ext cx="1061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716377" y="3486123"/>
            <a:ext cx="0" cy="78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490660" y="4272452"/>
            <a:ext cx="0" cy="15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8549542" y="4271412"/>
            <a:ext cx="0" cy="159900"/>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834149" y="5421865"/>
            <a:ext cx="500863" cy="577081"/>
          </a:xfrm>
          <a:prstGeom prst="rect">
            <a:avLst/>
          </a:prstGeom>
          <a:noFill/>
          <a:ln>
            <a:solidFill>
              <a:schemeClr val="accent1"/>
            </a:solidFill>
          </a:ln>
        </p:spPr>
        <p:txBody>
          <a:bodyPr wrap="square" rtlCol="0">
            <a:spAutoFit/>
          </a:bodyPr>
          <a:lstStyle/>
          <a:p>
            <a:pPr algn="ctr"/>
            <a:r>
              <a:rPr lang="en-GB" sz="1050" dirty="0"/>
              <a:t>3.2.1Style guide</a:t>
            </a:r>
          </a:p>
        </p:txBody>
      </p:sp>
      <p:sp>
        <p:nvSpPr>
          <p:cNvPr id="94" name="TextBox 93"/>
          <p:cNvSpPr txBox="1"/>
          <p:nvPr/>
        </p:nvSpPr>
        <p:spPr>
          <a:xfrm>
            <a:off x="2508886" y="5418434"/>
            <a:ext cx="737061" cy="415498"/>
          </a:xfrm>
          <a:prstGeom prst="rect">
            <a:avLst/>
          </a:prstGeom>
          <a:noFill/>
          <a:ln>
            <a:solidFill>
              <a:schemeClr val="accent1"/>
            </a:solidFill>
          </a:ln>
        </p:spPr>
        <p:txBody>
          <a:bodyPr wrap="square" rtlCol="0">
            <a:spAutoFit/>
          </a:bodyPr>
          <a:lstStyle/>
          <a:p>
            <a:pPr algn="ctr"/>
            <a:r>
              <a:rPr lang="en-GB" sz="1050" dirty="0"/>
              <a:t>3.2.2 Site map</a:t>
            </a:r>
          </a:p>
        </p:txBody>
      </p:sp>
      <p:sp>
        <p:nvSpPr>
          <p:cNvPr id="95" name="TextBox 94"/>
          <p:cNvSpPr txBox="1"/>
          <p:nvPr/>
        </p:nvSpPr>
        <p:spPr>
          <a:xfrm>
            <a:off x="3386817" y="5424410"/>
            <a:ext cx="827851" cy="577081"/>
          </a:xfrm>
          <a:prstGeom prst="rect">
            <a:avLst/>
          </a:prstGeom>
          <a:noFill/>
          <a:ln>
            <a:solidFill>
              <a:schemeClr val="accent1"/>
            </a:solidFill>
          </a:ln>
        </p:spPr>
        <p:txBody>
          <a:bodyPr wrap="square" rtlCol="0">
            <a:spAutoFit/>
          </a:bodyPr>
          <a:lstStyle/>
          <a:p>
            <a:pPr algn="ctr"/>
            <a:r>
              <a:rPr lang="en-GB" sz="1050" dirty="0"/>
              <a:t>3.2.3 Wireframe models</a:t>
            </a:r>
          </a:p>
        </p:txBody>
      </p:sp>
      <p:cxnSp>
        <p:nvCxnSpPr>
          <p:cNvPr id="97" name="Straight Connector 96"/>
          <p:cNvCxnSpPr>
            <a:stCxn id="48" idx="2"/>
          </p:cNvCxnSpPr>
          <p:nvPr/>
        </p:nvCxnSpPr>
        <p:spPr>
          <a:xfrm>
            <a:off x="2939741" y="5009390"/>
            <a:ext cx="0" cy="249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205484" y="5259294"/>
            <a:ext cx="1678691" cy="7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213748" y="5257521"/>
            <a:ext cx="1" cy="164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969772" y="5260513"/>
            <a:ext cx="1" cy="164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884175" y="5266492"/>
            <a:ext cx="1" cy="164344"/>
          </a:xfrm>
          <a:prstGeom prst="line">
            <a:avLst/>
          </a:prstGeom>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4369933" y="5427398"/>
            <a:ext cx="695709" cy="738664"/>
          </a:xfrm>
          <a:prstGeom prst="rect">
            <a:avLst/>
          </a:prstGeom>
          <a:noFill/>
          <a:ln>
            <a:solidFill>
              <a:schemeClr val="accent1"/>
            </a:solidFill>
          </a:ln>
        </p:spPr>
        <p:txBody>
          <a:bodyPr wrap="square" rtlCol="0">
            <a:spAutoFit/>
          </a:bodyPr>
          <a:lstStyle/>
          <a:p>
            <a:pPr algn="ctr"/>
            <a:r>
              <a:rPr lang="en-GB" sz="1050" dirty="0"/>
              <a:t>3.4.1 Usability test plans</a:t>
            </a:r>
          </a:p>
        </p:txBody>
      </p:sp>
      <p:sp>
        <p:nvSpPr>
          <p:cNvPr id="107" name="TextBox 106"/>
          <p:cNvSpPr txBox="1"/>
          <p:nvPr/>
        </p:nvSpPr>
        <p:spPr>
          <a:xfrm>
            <a:off x="5215597" y="5424414"/>
            <a:ext cx="695709" cy="738664"/>
          </a:xfrm>
          <a:prstGeom prst="rect">
            <a:avLst/>
          </a:prstGeom>
          <a:noFill/>
          <a:ln>
            <a:solidFill>
              <a:schemeClr val="accent1"/>
            </a:solidFill>
          </a:ln>
        </p:spPr>
        <p:txBody>
          <a:bodyPr wrap="square" rtlCol="0">
            <a:spAutoFit/>
          </a:bodyPr>
          <a:lstStyle/>
          <a:p>
            <a:pPr algn="ctr"/>
            <a:r>
              <a:rPr lang="en-GB" sz="1050" dirty="0"/>
              <a:t>3.4.2 Usability test results</a:t>
            </a:r>
          </a:p>
        </p:txBody>
      </p:sp>
      <p:cxnSp>
        <p:nvCxnSpPr>
          <p:cNvPr id="110" name="Straight Connector 109"/>
          <p:cNvCxnSpPr/>
          <p:nvPr/>
        </p:nvCxnSpPr>
        <p:spPr>
          <a:xfrm>
            <a:off x="4685719" y="5257521"/>
            <a:ext cx="923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614369" y="5257536"/>
            <a:ext cx="1" cy="164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688011" y="5257532"/>
            <a:ext cx="1" cy="164344"/>
          </a:xfrm>
          <a:prstGeom prst="line">
            <a:avLst/>
          </a:prstGeom>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864416" y="6523407"/>
            <a:ext cx="5152373" cy="261610"/>
          </a:xfrm>
          <a:prstGeom prst="rect">
            <a:avLst/>
          </a:prstGeom>
          <a:noFill/>
        </p:spPr>
        <p:txBody>
          <a:bodyPr wrap="none" rtlCol="0">
            <a:spAutoFit/>
          </a:bodyPr>
          <a:lstStyle/>
          <a:p>
            <a:r>
              <a:rPr lang="en-GB" sz="1100" dirty="0"/>
              <a:t>Based on Bob Hughes, Project Management for IT related Projects, Figure 2.1, page 35 </a:t>
            </a:r>
          </a:p>
        </p:txBody>
      </p:sp>
      <p:sp>
        <p:nvSpPr>
          <p:cNvPr id="118" name="TextBox 117"/>
          <p:cNvSpPr txBox="1"/>
          <p:nvPr/>
        </p:nvSpPr>
        <p:spPr>
          <a:xfrm>
            <a:off x="694214" y="3062893"/>
            <a:ext cx="949388" cy="577081"/>
          </a:xfrm>
          <a:prstGeom prst="rect">
            <a:avLst/>
          </a:prstGeom>
          <a:noFill/>
          <a:ln>
            <a:solidFill>
              <a:schemeClr val="accent1"/>
            </a:solidFill>
          </a:ln>
        </p:spPr>
        <p:txBody>
          <a:bodyPr wrap="square" rtlCol="0">
            <a:spAutoFit/>
          </a:bodyPr>
          <a:lstStyle/>
          <a:p>
            <a:pPr algn="ctr"/>
            <a:r>
              <a:rPr lang="en-GB" sz="1050" dirty="0"/>
              <a:t>1. Project management plan </a:t>
            </a:r>
          </a:p>
        </p:txBody>
      </p:sp>
      <p:cxnSp>
        <p:nvCxnSpPr>
          <p:cNvPr id="122" name="Straight Connector 121"/>
          <p:cNvCxnSpPr/>
          <p:nvPr/>
        </p:nvCxnSpPr>
        <p:spPr>
          <a:xfrm>
            <a:off x="4060188" y="2949996"/>
            <a:ext cx="1787" cy="112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2719396" y="2951616"/>
            <a:ext cx="1787" cy="112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167844" y="2951616"/>
            <a:ext cx="1787" cy="112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065642" y="5009390"/>
            <a:ext cx="0" cy="24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7698207" y="2952131"/>
            <a:ext cx="1787" cy="112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3" idx="2"/>
          </p:cNvCxnSpPr>
          <p:nvPr/>
        </p:nvCxnSpPr>
        <p:spPr>
          <a:xfrm>
            <a:off x="2777230" y="3639976"/>
            <a:ext cx="0" cy="104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H="1" flipV="1">
            <a:off x="5727965" y="5599569"/>
            <a:ext cx="769009" cy="2343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6453258" y="5354654"/>
            <a:ext cx="1413672" cy="1015663"/>
          </a:xfrm>
          <a:prstGeom prst="rect">
            <a:avLst/>
          </a:prstGeom>
          <a:noFill/>
        </p:spPr>
        <p:txBody>
          <a:bodyPr wrap="square" rtlCol="0">
            <a:spAutoFit/>
          </a:bodyPr>
          <a:lstStyle/>
          <a:p>
            <a:r>
              <a:rPr lang="en-GB" sz="1000" dirty="0">
                <a:latin typeface="Segoe Print" panose="02000600000000000000" pitchFamily="2" charset="0"/>
              </a:rPr>
              <a:t>Every work package has a unique number, which identifies each work package and its category</a:t>
            </a:r>
          </a:p>
        </p:txBody>
      </p:sp>
      <p:sp>
        <p:nvSpPr>
          <p:cNvPr id="156" name="TextBox 155"/>
          <p:cNvSpPr txBox="1"/>
          <p:nvPr/>
        </p:nvSpPr>
        <p:spPr>
          <a:xfrm>
            <a:off x="11084" y="6092504"/>
            <a:ext cx="1957985" cy="400110"/>
          </a:xfrm>
          <a:prstGeom prst="rect">
            <a:avLst/>
          </a:prstGeom>
          <a:noFill/>
        </p:spPr>
        <p:txBody>
          <a:bodyPr wrap="square" rtlCol="0">
            <a:spAutoFit/>
          </a:bodyPr>
          <a:lstStyle/>
          <a:p>
            <a:r>
              <a:rPr lang="en-GB" sz="1000" dirty="0">
                <a:latin typeface="Segoe Print" panose="02000600000000000000" pitchFamily="2" charset="0"/>
              </a:rPr>
              <a:t>The work package is the lowest level on a WBS.</a:t>
            </a:r>
          </a:p>
        </p:txBody>
      </p:sp>
      <p:cxnSp>
        <p:nvCxnSpPr>
          <p:cNvPr id="158" name="Straight Arrow Connector 157"/>
          <p:cNvCxnSpPr/>
          <p:nvPr/>
        </p:nvCxnSpPr>
        <p:spPr>
          <a:xfrm flipV="1">
            <a:off x="1690255" y="6069693"/>
            <a:ext cx="240264" cy="173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flipV="1">
            <a:off x="1700096" y="5932389"/>
            <a:ext cx="1003446" cy="368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V="1">
            <a:off x="1700096" y="6075126"/>
            <a:ext cx="1957985" cy="2717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4C7F4CBC-F08D-42C9-8A43-710ED8A467C4}"/>
              </a:ext>
            </a:extLst>
          </p:cNvPr>
          <p:cNvSpPr txBox="1">
            <a:spLocks/>
          </p:cNvSpPr>
          <p:nvPr/>
        </p:nvSpPr>
        <p:spPr>
          <a:xfrm>
            <a:off x="628650" y="346076"/>
            <a:ext cx="7886700" cy="1325563"/>
          </a:xfrm>
          <a:prstGeom prst="rect">
            <a:avLst/>
          </a:prstGeom>
          <a:solidFill>
            <a:schemeClr val="accent4">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a:solidFill>
                  <a:schemeClr val="bg1"/>
                </a:solidFill>
                <a:latin typeface="+mn-lt"/>
              </a:rPr>
              <a:t>Create Work Breakdown Structure (WBS)</a:t>
            </a:r>
            <a:endParaRPr lang="en-GB" sz="3200" b="1" dirty="0">
              <a:solidFill>
                <a:schemeClr val="bg1"/>
              </a:solidFill>
              <a:latin typeface="+mn-lt"/>
            </a:endParaRPr>
          </a:p>
        </p:txBody>
      </p:sp>
    </p:spTree>
    <p:extLst>
      <p:ext uri="{BB962C8B-B14F-4D97-AF65-F5344CB8AC3E}">
        <p14:creationId xmlns:p14="http://schemas.microsoft.com/office/powerpoint/2010/main" val="2415395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solidFill>
                  <a:srgbClr val="0070C0"/>
                </a:solidFill>
              </a:rPr>
              <a:t>Create Work Breakdown Structure (WBS)</a:t>
            </a:r>
          </a:p>
        </p:txBody>
      </p:sp>
      <p:sp>
        <p:nvSpPr>
          <p:cNvPr id="3" name="Content Placeholder 2"/>
          <p:cNvSpPr>
            <a:spLocks noGrp="1"/>
          </p:cNvSpPr>
          <p:nvPr>
            <p:ph idx="1"/>
          </p:nvPr>
        </p:nvSpPr>
        <p:spPr/>
        <p:txBody>
          <a:bodyPr>
            <a:normAutofit/>
          </a:bodyPr>
          <a:lstStyle/>
          <a:p>
            <a:r>
              <a:rPr lang="en-GB" dirty="0"/>
              <a:t>Activity breakdown structure diagram</a:t>
            </a:r>
          </a:p>
          <a:p>
            <a:pPr marL="457200" lvl="1" indent="0">
              <a:buNone/>
            </a:pPr>
            <a:endParaRPr lang="en-GB" dirty="0"/>
          </a:p>
          <a:p>
            <a:pPr>
              <a:buFont typeface="Calibri" panose="020F0502020204030204" pitchFamily="34" charset="0"/>
              <a:buChar char="̶"/>
            </a:pPr>
            <a:endParaRPr lang="en-GB" dirty="0"/>
          </a:p>
          <a:p>
            <a:pPr lvl="1"/>
            <a:endParaRPr lang="en-GB" dirty="0"/>
          </a:p>
          <a:p>
            <a:pPr marL="0" indent="0">
              <a:buNone/>
            </a:pPr>
            <a:r>
              <a:rPr lang="en-GB" dirty="0"/>
              <a:t>   </a:t>
            </a:r>
          </a:p>
        </p:txBody>
      </p:sp>
      <p:sp>
        <p:nvSpPr>
          <p:cNvPr id="4" name="Slide Number Placeholder 3"/>
          <p:cNvSpPr>
            <a:spLocks noGrp="1"/>
          </p:cNvSpPr>
          <p:nvPr>
            <p:ph type="sldNum" sz="quarter" idx="12"/>
          </p:nvPr>
        </p:nvSpPr>
        <p:spPr/>
        <p:txBody>
          <a:bodyPr/>
          <a:lstStyle/>
          <a:p>
            <a:fld id="{186A205F-65FA-4101-B469-0A9F4CFC4655}" type="slidenum">
              <a:rPr lang="en-GB" smtClean="0"/>
              <a:t>18</a:t>
            </a:fld>
            <a:endParaRPr lang="en-GB"/>
          </a:p>
        </p:txBody>
      </p:sp>
      <p:sp>
        <p:nvSpPr>
          <p:cNvPr id="5" name="TextBox 4"/>
          <p:cNvSpPr txBox="1"/>
          <p:nvPr/>
        </p:nvSpPr>
        <p:spPr>
          <a:xfrm>
            <a:off x="3491346" y="2443942"/>
            <a:ext cx="1288472" cy="415498"/>
          </a:xfrm>
          <a:prstGeom prst="rect">
            <a:avLst/>
          </a:prstGeom>
          <a:noFill/>
          <a:ln>
            <a:solidFill>
              <a:schemeClr val="accent1"/>
            </a:solidFill>
          </a:ln>
        </p:spPr>
        <p:txBody>
          <a:bodyPr wrap="square" rtlCol="0">
            <a:spAutoFit/>
          </a:bodyPr>
          <a:lstStyle/>
          <a:p>
            <a:pPr algn="ctr"/>
            <a:r>
              <a:rPr lang="en-GB" sz="1050" dirty="0"/>
              <a:t>Holiday Cottages UK E-booking system</a:t>
            </a:r>
          </a:p>
        </p:txBody>
      </p:sp>
      <p:cxnSp>
        <p:nvCxnSpPr>
          <p:cNvPr id="7" name="Straight Connector 6"/>
          <p:cNvCxnSpPr/>
          <p:nvPr/>
        </p:nvCxnSpPr>
        <p:spPr>
          <a:xfrm flipH="1">
            <a:off x="4177448" y="2859440"/>
            <a:ext cx="3728" cy="9096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27571" y="3062895"/>
            <a:ext cx="884436" cy="415498"/>
          </a:xfrm>
          <a:prstGeom prst="rect">
            <a:avLst/>
          </a:prstGeom>
          <a:noFill/>
          <a:ln>
            <a:solidFill>
              <a:schemeClr val="accent1"/>
            </a:solidFill>
          </a:ln>
        </p:spPr>
        <p:txBody>
          <a:bodyPr wrap="square" rtlCol="0">
            <a:spAutoFit/>
          </a:bodyPr>
          <a:lstStyle/>
          <a:p>
            <a:pPr algn="ctr"/>
            <a:r>
              <a:rPr lang="en-GB" sz="1050" dirty="0"/>
              <a:t>2. System design</a:t>
            </a:r>
          </a:p>
        </p:txBody>
      </p:sp>
      <p:sp>
        <p:nvSpPr>
          <p:cNvPr id="14" name="TextBox 13"/>
          <p:cNvSpPr txBox="1"/>
          <p:nvPr/>
        </p:nvSpPr>
        <p:spPr>
          <a:xfrm>
            <a:off x="3210926" y="3062894"/>
            <a:ext cx="1076685" cy="415498"/>
          </a:xfrm>
          <a:prstGeom prst="rect">
            <a:avLst/>
          </a:prstGeom>
          <a:noFill/>
          <a:ln>
            <a:solidFill>
              <a:schemeClr val="accent1"/>
            </a:solidFill>
          </a:ln>
        </p:spPr>
        <p:txBody>
          <a:bodyPr wrap="square" rtlCol="0">
            <a:spAutoFit/>
          </a:bodyPr>
          <a:lstStyle/>
          <a:p>
            <a:pPr algn="ctr"/>
            <a:r>
              <a:rPr lang="en-GB" sz="1050" dirty="0"/>
              <a:t>3. System implementation</a:t>
            </a:r>
          </a:p>
        </p:txBody>
      </p:sp>
      <p:sp>
        <p:nvSpPr>
          <p:cNvPr id="15" name="TextBox 14"/>
          <p:cNvSpPr txBox="1"/>
          <p:nvPr/>
        </p:nvSpPr>
        <p:spPr>
          <a:xfrm>
            <a:off x="5281337" y="3065665"/>
            <a:ext cx="1039438" cy="415498"/>
          </a:xfrm>
          <a:prstGeom prst="rect">
            <a:avLst/>
          </a:prstGeom>
          <a:noFill/>
          <a:ln>
            <a:solidFill>
              <a:schemeClr val="accent1"/>
            </a:solidFill>
          </a:ln>
        </p:spPr>
        <p:txBody>
          <a:bodyPr wrap="square" rtlCol="0">
            <a:spAutoFit/>
          </a:bodyPr>
          <a:lstStyle/>
          <a:p>
            <a:pPr algn="ctr"/>
            <a:r>
              <a:rPr lang="en-GB" sz="1050" dirty="0"/>
              <a:t>4. Infrastructure</a:t>
            </a:r>
          </a:p>
        </p:txBody>
      </p:sp>
      <p:sp>
        <p:nvSpPr>
          <p:cNvPr id="16" name="TextBox 15"/>
          <p:cNvSpPr txBox="1"/>
          <p:nvPr/>
        </p:nvSpPr>
        <p:spPr>
          <a:xfrm>
            <a:off x="7160094" y="3069432"/>
            <a:ext cx="953043" cy="415498"/>
          </a:xfrm>
          <a:prstGeom prst="rect">
            <a:avLst/>
          </a:prstGeom>
          <a:noFill/>
          <a:ln>
            <a:solidFill>
              <a:schemeClr val="accent1"/>
            </a:solidFill>
          </a:ln>
        </p:spPr>
        <p:txBody>
          <a:bodyPr wrap="square" rtlCol="0">
            <a:spAutoFit/>
          </a:bodyPr>
          <a:lstStyle/>
          <a:p>
            <a:pPr algn="ctr"/>
            <a:r>
              <a:rPr lang="en-GB" sz="1050" dirty="0"/>
              <a:t>5. Product testing</a:t>
            </a:r>
          </a:p>
        </p:txBody>
      </p:sp>
      <p:cxnSp>
        <p:nvCxnSpPr>
          <p:cNvPr id="18" name="Straight Connector 17"/>
          <p:cNvCxnSpPr/>
          <p:nvPr/>
        </p:nvCxnSpPr>
        <p:spPr>
          <a:xfrm flipV="1">
            <a:off x="1167844" y="2950409"/>
            <a:ext cx="6534418" cy="6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5" idx="0"/>
          </p:cNvCxnSpPr>
          <p:nvPr/>
        </p:nvCxnSpPr>
        <p:spPr>
          <a:xfrm>
            <a:off x="5799269" y="2953239"/>
            <a:ext cx="1787" cy="112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501353" y="3481465"/>
            <a:ext cx="15082" cy="762777"/>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650986" y="4426785"/>
            <a:ext cx="737061" cy="738664"/>
          </a:xfrm>
          <a:prstGeom prst="rect">
            <a:avLst/>
          </a:prstGeom>
          <a:noFill/>
          <a:ln>
            <a:solidFill>
              <a:schemeClr val="accent1"/>
            </a:solidFill>
          </a:ln>
        </p:spPr>
        <p:txBody>
          <a:bodyPr wrap="square" rtlCol="0">
            <a:spAutoFit/>
          </a:bodyPr>
          <a:lstStyle/>
          <a:p>
            <a:pPr algn="ctr"/>
            <a:r>
              <a:rPr lang="en-GB" sz="1050" dirty="0"/>
              <a:t>3.1 Create web site front-end </a:t>
            </a:r>
          </a:p>
        </p:txBody>
      </p:sp>
      <p:sp>
        <p:nvSpPr>
          <p:cNvPr id="48" name="TextBox 47"/>
          <p:cNvSpPr txBox="1"/>
          <p:nvPr/>
        </p:nvSpPr>
        <p:spPr>
          <a:xfrm>
            <a:off x="2571210" y="4432309"/>
            <a:ext cx="737061" cy="738664"/>
          </a:xfrm>
          <a:prstGeom prst="rect">
            <a:avLst/>
          </a:prstGeom>
          <a:noFill/>
          <a:ln>
            <a:solidFill>
              <a:schemeClr val="accent1"/>
            </a:solidFill>
          </a:ln>
        </p:spPr>
        <p:txBody>
          <a:bodyPr wrap="square" rtlCol="0">
            <a:spAutoFit/>
          </a:bodyPr>
          <a:lstStyle/>
          <a:p>
            <a:pPr algn="ctr"/>
            <a:r>
              <a:rPr lang="en-GB" sz="1050" dirty="0"/>
              <a:t>3.2 Create web site back-end</a:t>
            </a:r>
          </a:p>
        </p:txBody>
      </p:sp>
      <p:sp>
        <p:nvSpPr>
          <p:cNvPr id="49" name="TextBox 48"/>
          <p:cNvSpPr txBox="1"/>
          <p:nvPr/>
        </p:nvSpPr>
        <p:spPr>
          <a:xfrm>
            <a:off x="3491434" y="4432309"/>
            <a:ext cx="796296" cy="415498"/>
          </a:xfrm>
          <a:prstGeom prst="rect">
            <a:avLst/>
          </a:prstGeom>
          <a:noFill/>
          <a:ln>
            <a:solidFill>
              <a:schemeClr val="accent1"/>
            </a:solidFill>
          </a:ln>
        </p:spPr>
        <p:txBody>
          <a:bodyPr wrap="square" rtlCol="0">
            <a:spAutoFit/>
          </a:bodyPr>
          <a:lstStyle/>
          <a:p>
            <a:pPr algn="ctr"/>
            <a:r>
              <a:rPr lang="en-GB" sz="1050" dirty="0"/>
              <a:t>3.3 Create  test plans</a:t>
            </a:r>
          </a:p>
        </p:txBody>
      </p:sp>
      <p:sp>
        <p:nvSpPr>
          <p:cNvPr id="50" name="TextBox 49"/>
          <p:cNvSpPr txBox="1"/>
          <p:nvPr/>
        </p:nvSpPr>
        <p:spPr>
          <a:xfrm>
            <a:off x="4470892" y="4426785"/>
            <a:ext cx="1072760" cy="415498"/>
          </a:xfrm>
          <a:prstGeom prst="rect">
            <a:avLst/>
          </a:prstGeom>
          <a:noFill/>
          <a:ln>
            <a:solidFill>
              <a:schemeClr val="accent1"/>
            </a:solidFill>
          </a:ln>
        </p:spPr>
        <p:txBody>
          <a:bodyPr wrap="square" rtlCol="0">
            <a:spAutoFit/>
          </a:bodyPr>
          <a:lstStyle/>
          <a:p>
            <a:pPr algn="ctr"/>
            <a:r>
              <a:rPr lang="en-GB" sz="1050" dirty="0"/>
              <a:t>3.4. Create user documentation</a:t>
            </a:r>
          </a:p>
        </p:txBody>
      </p:sp>
      <p:cxnSp>
        <p:nvCxnSpPr>
          <p:cNvPr id="51" name="Straight Connector 50"/>
          <p:cNvCxnSpPr/>
          <p:nvPr/>
        </p:nvCxnSpPr>
        <p:spPr>
          <a:xfrm flipV="1">
            <a:off x="2019516" y="4247707"/>
            <a:ext cx="2871207" cy="1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47" idx="0"/>
          </p:cNvCxnSpPr>
          <p:nvPr/>
        </p:nvCxnSpPr>
        <p:spPr>
          <a:xfrm>
            <a:off x="2019516" y="4262441"/>
            <a:ext cx="1" cy="164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endCxn id="48" idx="0"/>
          </p:cNvCxnSpPr>
          <p:nvPr/>
        </p:nvCxnSpPr>
        <p:spPr>
          <a:xfrm>
            <a:off x="2939740" y="4269963"/>
            <a:ext cx="1" cy="162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49" idx="0"/>
          </p:cNvCxnSpPr>
          <p:nvPr/>
        </p:nvCxnSpPr>
        <p:spPr>
          <a:xfrm>
            <a:off x="3889582" y="4262441"/>
            <a:ext cx="0" cy="169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50" idx="0"/>
          </p:cNvCxnSpPr>
          <p:nvPr/>
        </p:nvCxnSpPr>
        <p:spPr>
          <a:xfrm>
            <a:off x="4890723" y="4255074"/>
            <a:ext cx="0" cy="171711"/>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035702" y="3726657"/>
            <a:ext cx="970844" cy="577081"/>
          </a:xfrm>
          <a:prstGeom prst="rect">
            <a:avLst/>
          </a:prstGeom>
          <a:noFill/>
          <a:ln>
            <a:solidFill>
              <a:schemeClr val="accent1"/>
            </a:solidFill>
          </a:ln>
        </p:spPr>
        <p:txBody>
          <a:bodyPr wrap="square" rtlCol="0">
            <a:spAutoFit/>
          </a:bodyPr>
          <a:lstStyle/>
          <a:p>
            <a:pPr algn="ctr"/>
            <a:r>
              <a:rPr lang="en-GB" sz="1050" dirty="0"/>
              <a:t>4.1 Acquire and refurbish server room  </a:t>
            </a:r>
          </a:p>
        </p:txBody>
      </p:sp>
      <p:sp>
        <p:nvSpPr>
          <p:cNvPr id="63" name="TextBox 62"/>
          <p:cNvSpPr txBox="1"/>
          <p:nvPr/>
        </p:nvSpPr>
        <p:spPr>
          <a:xfrm>
            <a:off x="6204175" y="3695772"/>
            <a:ext cx="851679" cy="1061829"/>
          </a:xfrm>
          <a:prstGeom prst="rect">
            <a:avLst/>
          </a:prstGeom>
          <a:noFill/>
          <a:ln>
            <a:solidFill>
              <a:schemeClr val="accent1"/>
            </a:solidFill>
          </a:ln>
        </p:spPr>
        <p:txBody>
          <a:bodyPr wrap="square" rtlCol="0">
            <a:spAutoFit/>
          </a:bodyPr>
          <a:lstStyle/>
          <a:p>
            <a:pPr algn="ctr"/>
            <a:r>
              <a:rPr lang="en-GB" sz="1050" dirty="0"/>
              <a:t>4.2 Purchase and install network and server hardware</a:t>
            </a:r>
          </a:p>
        </p:txBody>
      </p:sp>
      <p:sp>
        <p:nvSpPr>
          <p:cNvPr id="65" name="TextBox 64"/>
          <p:cNvSpPr txBox="1"/>
          <p:nvPr/>
        </p:nvSpPr>
        <p:spPr>
          <a:xfrm>
            <a:off x="7158936" y="4425678"/>
            <a:ext cx="834528" cy="900246"/>
          </a:xfrm>
          <a:prstGeom prst="rect">
            <a:avLst/>
          </a:prstGeom>
          <a:noFill/>
          <a:ln>
            <a:solidFill>
              <a:schemeClr val="accent1"/>
            </a:solidFill>
          </a:ln>
        </p:spPr>
        <p:txBody>
          <a:bodyPr wrap="square" rtlCol="0">
            <a:spAutoFit/>
          </a:bodyPr>
          <a:lstStyle/>
          <a:p>
            <a:pPr algn="ctr"/>
            <a:r>
              <a:rPr lang="en-GB" sz="1050" dirty="0"/>
              <a:t>5.1 Develop functional, acceptance and user test cases</a:t>
            </a:r>
          </a:p>
        </p:txBody>
      </p:sp>
      <p:sp>
        <p:nvSpPr>
          <p:cNvPr id="66" name="TextBox 65"/>
          <p:cNvSpPr txBox="1"/>
          <p:nvPr/>
        </p:nvSpPr>
        <p:spPr>
          <a:xfrm>
            <a:off x="8113137" y="4432309"/>
            <a:ext cx="839972" cy="900246"/>
          </a:xfrm>
          <a:prstGeom prst="rect">
            <a:avLst/>
          </a:prstGeom>
          <a:noFill/>
          <a:ln>
            <a:solidFill>
              <a:schemeClr val="accent1"/>
            </a:solidFill>
          </a:ln>
        </p:spPr>
        <p:txBody>
          <a:bodyPr wrap="square" rtlCol="0">
            <a:spAutoFit/>
          </a:bodyPr>
          <a:lstStyle/>
          <a:p>
            <a:pPr algn="ctr"/>
            <a:r>
              <a:rPr lang="en-GB" sz="1050" dirty="0"/>
              <a:t>5.2 Perform functional, acceptance and user testing</a:t>
            </a:r>
          </a:p>
        </p:txBody>
      </p:sp>
      <p:cxnSp>
        <p:nvCxnSpPr>
          <p:cNvPr id="68" name="Straight Connector 67"/>
          <p:cNvCxnSpPr/>
          <p:nvPr/>
        </p:nvCxnSpPr>
        <p:spPr>
          <a:xfrm>
            <a:off x="5521124" y="3583733"/>
            <a:ext cx="1015260" cy="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530098" y="3587386"/>
            <a:ext cx="0" cy="108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885242" y="3749829"/>
            <a:ext cx="0" cy="108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5816873" y="3481947"/>
            <a:ext cx="1787" cy="101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490660" y="4273406"/>
            <a:ext cx="1061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716377" y="3486123"/>
            <a:ext cx="0" cy="78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490660" y="4272452"/>
            <a:ext cx="0" cy="15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8549542" y="4271412"/>
            <a:ext cx="0" cy="159900"/>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763472" y="5522347"/>
            <a:ext cx="1051630" cy="577081"/>
          </a:xfrm>
          <a:prstGeom prst="rect">
            <a:avLst/>
          </a:prstGeom>
          <a:noFill/>
          <a:ln>
            <a:solidFill>
              <a:schemeClr val="accent1"/>
            </a:solidFill>
          </a:ln>
        </p:spPr>
        <p:txBody>
          <a:bodyPr wrap="square" rtlCol="0">
            <a:spAutoFit/>
          </a:bodyPr>
          <a:lstStyle/>
          <a:p>
            <a:pPr algn="ctr"/>
            <a:r>
              <a:rPr lang="en-GB" sz="1050" dirty="0"/>
              <a:t>3.2.1 </a:t>
            </a:r>
          </a:p>
          <a:p>
            <a:pPr algn="ctr"/>
            <a:r>
              <a:rPr lang="en-GB" sz="1050" dirty="0"/>
              <a:t>Database implementation </a:t>
            </a:r>
          </a:p>
        </p:txBody>
      </p:sp>
      <p:sp>
        <p:nvSpPr>
          <p:cNvPr id="94" name="TextBox 93"/>
          <p:cNvSpPr txBox="1"/>
          <p:nvPr/>
        </p:nvSpPr>
        <p:spPr>
          <a:xfrm>
            <a:off x="2935941" y="5523940"/>
            <a:ext cx="737061" cy="738664"/>
          </a:xfrm>
          <a:prstGeom prst="rect">
            <a:avLst/>
          </a:prstGeom>
          <a:noFill/>
          <a:ln>
            <a:solidFill>
              <a:schemeClr val="accent1"/>
            </a:solidFill>
          </a:ln>
        </p:spPr>
        <p:txBody>
          <a:bodyPr wrap="square" rtlCol="0">
            <a:spAutoFit/>
          </a:bodyPr>
          <a:lstStyle/>
          <a:p>
            <a:pPr algn="ctr"/>
            <a:r>
              <a:rPr lang="en-GB" sz="1050" dirty="0"/>
              <a:t>3.2.2 Create admin software</a:t>
            </a:r>
          </a:p>
        </p:txBody>
      </p:sp>
      <p:cxnSp>
        <p:nvCxnSpPr>
          <p:cNvPr id="99" name="Straight Connector 98"/>
          <p:cNvCxnSpPr/>
          <p:nvPr/>
        </p:nvCxnSpPr>
        <p:spPr>
          <a:xfrm>
            <a:off x="2640803" y="5358003"/>
            <a:ext cx="75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640803" y="5358003"/>
            <a:ext cx="1" cy="164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396827" y="5360995"/>
            <a:ext cx="1" cy="164344"/>
          </a:xfrm>
          <a:prstGeom prst="line">
            <a:avLst/>
          </a:prstGeom>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4071775" y="5427398"/>
            <a:ext cx="993868" cy="738664"/>
          </a:xfrm>
          <a:prstGeom prst="rect">
            <a:avLst/>
          </a:prstGeom>
          <a:noFill/>
          <a:ln>
            <a:solidFill>
              <a:schemeClr val="accent1"/>
            </a:solidFill>
          </a:ln>
        </p:spPr>
        <p:txBody>
          <a:bodyPr wrap="square" rtlCol="0">
            <a:spAutoFit/>
          </a:bodyPr>
          <a:lstStyle/>
          <a:p>
            <a:pPr algn="ctr"/>
            <a:r>
              <a:rPr lang="en-GB" sz="1050" dirty="0"/>
              <a:t>3.4.1 Write database administrator software guide</a:t>
            </a:r>
          </a:p>
        </p:txBody>
      </p:sp>
      <p:sp>
        <p:nvSpPr>
          <p:cNvPr id="107" name="TextBox 106"/>
          <p:cNvSpPr txBox="1"/>
          <p:nvPr/>
        </p:nvSpPr>
        <p:spPr>
          <a:xfrm>
            <a:off x="5215597" y="5424414"/>
            <a:ext cx="923946" cy="738664"/>
          </a:xfrm>
          <a:prstGeom prst="rect">
            <a:avLst/>
          </a:prstGeom>
          <a:noFill/>
          <a:ln>
            <a:solidFill>
              <a:schemeClr val="accent1"/>
            </a:solidFill>
          </a:ln>
        </p:spPr>
        <p:txBody>
          <a:bodyPr wrap="square" rtlCol="0">
            <a:spAutoFit/>
          </a:bodyPr>
          <a:lstStyle/>
          <a:p>
            <a:pPr algn="ctr"/>
            <a:r>
              <a:rPr lang="en-GB" sz="1050" dirty="0"/>
              <a:t>3.4.2 Write content management guide </a:t>
            </a:r>
          </a:p>
        </p:txBody>
      </p:sp>
      <p:cxnSp>
        <p:nvCxnSpPr>
          <p:cNvPr id="110" name="Straight Connector 109"/>
          <p:cNvCxnSpPr/>
          <p:nvPr/>
        </p:nvCxnSpPr>
        <p:spPr>
          <a:xfrm>
            <a:off x="4685719" y="5257521"/>
            <a:ext cx="923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614369" y="5257536"/>
            <a:ext cx="1" cy="164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688011" y="5257532"/>
            <a:ext cx="1" cy="164344"/>
          </a:xfrm>
          <a:prstGeom prst="line">
            <a:avLst/>
          </a:prstGeom>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857823" y="6545179"/>
            <a:ext cx="6724918" cy="261610"/>
          </a:xfrm>
          <a:prstGeom prst="rect">
            <a:avLst/>
          </a:prstGeom>
          <a:noFill/>
        </p:spPr>
        <p:txBody>
          <a:bodyPr wrap="none" rtlCol="0">
            <a:spAutoFit/>
          </a:bodyPr>
          <a:lstStyle/>
          <a:p>
            <a:r>
              <a:rPr lang="en-GB" sz="1100" dirty="0"/>
              <a:t>Based on a diagram presented in “Head First PMP – A brain friendly guide”, Jennifer Greene and Andrew </a:t>
            </a:r>
            <a:r>
              <a:rPr lang="en-GB" sz="1100" dirty="0" err="1"/>
              <a:t>Stellman</a:t>
            </a:r>
            <a:r>
              <a:rPr lang="en-GB" sz="1100" dirty="0"/>
              <a:t> </a:t>
            </a:r>
          </a:p>
        </p:txBody>
      </p:sp>
      <p:sp>
        <p:nvSpPr>
          <p:cNvPr id="118" name="TextBox 117"/>
          <p:cNvSpPr txBox="1"/>
          <p:nvPr/>
        </p:nvSpPr>
        <p:spPr>
          <a:xfrm>
            <a:off x="694214" y="3062893"/>
            <a:ext cx="949388" cy="415498"/>
          </a:xfrm>
          <a:prstGeom prst="rect">
            <a:avLst/>
          </a:prstGeom>
          <a:noFill/>
          <a:ln>
            <a:solidFill>
              <a:schemeClr val="accent1"/>
            </a:solidFill>
          </a:ln>
        </p:spPr>
        <p:txBody>
          <a:bodyPr wrap="square" rtlCol="0">
            <a:spAutoFit/>
          </a:bodyPr>
          <a:lstStyle/>
          <a:p>
            <a:pPr algn="ctr"/>
            <a:r>
              <a:rPr lang="en-GB" sz="1050" dirty="0"/>
              <a:t>1. Project management</a:t>
            </a:r>
          </a:p>
        </p:txBody>
      </p:sp>
      <p:cxnSp>
        <p:nvCxnSpPr>
          <p:cNvPr id="122" name="Straight Connector 121"/>
          <p:cNvCxnSpPr/>
          <p:nvPr/>
        </p:nvCxnSpPr>
        <p:spPr>
          <a:xfrm>
            <a:off x="3552747" y="2949996"/>
            <a:ext cx="1787" cy="112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2211955" y="2951616"/>
            <a:ext cx="1787" cy="112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167844" y="2951616"/>
            <a:ext cx="1787" cy="112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065642" y="4847807"/>
            <a:ext cx="0" cy="409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7698207" y="2952131"/>
            <a:ext cx="1787" cy="112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2" idx="0"/>
          </p:cNvCxnSpPr>
          <p:nvPr/>
        </p:nvCxnSpPr>
        <p:spPr>
          <a:xfrm>
            <a:off x="5521124" y="3583733"/>
            <a:ext cx="0" cy="142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8" idx="2"/>
          </p:cNvCxnSpPr>
          <p:nvPr/>
        </p:nvCxnSpPr>
        <p:spPr>
          <a:xfrm flipH="1">
            <a:off x="2932786" y="5170973"/>
            <a:ext cx="6955" cy="196001"/>
          </a:xfrm>
          <a:prstGeom prst="line">
            <a:avLst/>
          </a:prstGeom>
        </p:spPr>
        <p:style>
          <a:lnRef idx="1">
            <a:schemeClr val="accent1"/>
          </a:lnRef>
          <a:fillRef idx="0">
            <a:schemeClr val="accent1"/>
          </a:fillRef>
          <a:effectRef idx="0">
            <a:schemeClr val="accent1"/>
          </a:effectRef>
          <a:fontRef idx="minor">
            <a:schemeClr val="tx1"/>
          </a:fontRef>
        </p:style>
      </p:cxnSp>
      <p:sp>
        <p:nvSpPr>
          <p:cNvPr id="58" name="Title 1">
            <a:extLst>
              <a:ext uri="{FF2B5EF4-FFF2-40B4-BE49-F238E27FC236}">
                <a16:creationId xmlns:a16="http://schemas.microsoft.com/office/drawing/2014/main" id="{290FDF01-FE5A-471A-9162-4F0CB7D0226F}"/>
              </a:ext>
            </a:extLst>
          </p:cNvPr>
          <p:cNvSpPr txBox="1">
            <a:spLocks/>
          </p:cNvSpPr>
          <p:nvPr/>
        </p:nvSpPr>
        <p:spPr>
          <a:xfrm>
            <a:off x="628650" y="346076"/>
            <a:ext cx="7886700" cy="1325563"/>
          </a:xfrm>
          <a:prstGeom prst="rect">
            <a:avLst/>
          </a:prstGeom>
          <a:solidFill>
            <a:schemeClr val="accent4">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a:solidFill>
                  <a:schemeClr val="bg1"/>
                </a:solidFill>
                <a:latin typeface="+mn-lt"/>
              </a:rPr>
              <a:t>Create Work Breakdown Structure (WBS)</a:t>
            </a:r>
            <a:endParaRPr lang="en-GB" sz="3200" b="1" dirty="0">
              <a:solidFill>
                <a:schemeClr val="bg1"/>
              </a:solidFill>
              <a:latin typeface="+mn-lt"/>
            </a:endParaRPr>
          </a:p>
        </p:txBody>
      </p:sp>
    </p:spTree>
    <p:extLst>
      <p:ext uri="{BB962C8B-B14F-4D97-AF65-F5344CB8AC3E}">
        <p14:creationId xmlns:p14="http://schemas.microsoft.com/office/powerpoint/2010/main" val="849838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solidFill>
                  <a:srgbClr val="0070C0"/>
                </a:solidFill>
              </a:rPr>
              <a:t>Create Work Breakdown Structure (WBS)</a:t>
            </a:r>
          </a:p>
        </p:txBody>
      </p:sp>
      <p:sp>
        <p:nvSpPr>
          <p:cNvPr id="3" name="Content Placeholder 2"/>
          <p:cNvSpPr>
            <a:spLocks noGrp="1"/>
          </p:cNvSpPr>
          <p:nvPr>
            <p:ph idx="1"/>
          </p:nvPr>
        </p:nvSpPr>
        <p:spPr/>
        <p:txBody>
          <a:bodyPr>
            <a:normAutofit/>
          </a:bodyPr>
          <a:lstStyle/>
          <a:p>
            <a:r>
              <a:rPr lang="en-GB" dirty="0"/>
              <a:t>Note</a:t>
            </a:r>
          </a:p>
          <a:p>
            <a:pPr lvl="1"/>
            <a:r>
              <a:rPr lang="en-GB" dirty="0"/>
              <a:t>The WBS helps the project team see the magnitude of the work that needs to be done</a:t>
            </a:r>
          </a:p>
          <a:p>
            <a:pPr lvl="1"/>
            <a:r>
              <a:rPr lang="en-GB" dirty="0"/>
              <a:t>It helps catch packages that might not be so easily found in a document</a:t>
            </a:r>
          </a:p>
          <a:p>
            <a:pPr lvl="1"/>
            <a:r>
              <a:rPr lang="en-GB" dirty="0"/>
              <a:t>It does not establish the order that the team will perform each work package</a:t>
            </a:r>
          </a:p>
          <a:p>
            <a:pPr marL="457200" lvl="1" indent="0">
              <a:buNone/>
            </a:pPr>
            <a:endParaRPr lang="en-GB" dirty="0"/>
          </a:p>
          <a:p>
            <a:pPr lvl="1">
              <a:buFont typeface="Calibri" panose="020F0502020204030204" pitchFamily="34" charset="0"/>
              <a:buChar char="̶"/>
            </a:pPr>
            <a:endParaRPr lang="en-GB" dirty="0"/>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19</a:t>
            </a:fld>
            <a:endParaRPr lang="en-GB"/>
          </a:p>
        </p:txBody>
      </p:sp>
      <p:sp>
        <p:nvSpPr>
          <p:cNvPr id="5" name="Title 1">
            <a:extLst>
              <a:ext uri="{FF2B5EF4-FFF2-40B4-BE49-F238E27FC236}">
                <a16:creationId xmlns:a16="http://schemas.microsoft.com/office/drawing/2014/main" id="{86F7EEF9-6A51-4804-B9AB-EBC634EDAD89}"/>
              </a:ext>
            </a:extLst>
          </p:cNvPr>
          <p:cNvSpPr txBox="1">
            <a:spLocks/>
          </p:cNvSpPr>
          <p:nvPr/>
        </p:nvSpPr>
        <p:spPr>
          <a:xfrm>
            <a:off x="628650" y="346076"/>
            <a:ext cx="7886700" cy="1325563"/>
          </a:xfrm>
          <a:prstGeom prst="rect">
            <a:avLst/>
          </a:prstGeom>
          <a:solidFill>
            <a:schemeClr val="accent4">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a:solidFill>
                  <a:schemeClr val="bg1"/>
                </a:solidFill>
                <a:latin typeface="+mn-lt"/>
              </a:rPr>
              <a:t>Create Work Breakdown Structure (WBS)</a:t>
            </a:r>
            <a:endParaRPr lang="en-GB" sz="3200" b="1" dirty="0">
              <a:solidFill>
                <a:schemeClr val="bg1"/>
              </a:solidFill>
              <a:latin typeface="+mn-lt"/>
            </a:endParaRPr>
          </a:p>
        </p:txBody>
      </p:sp>
    </p:spTree>
    <p:extLst>
      <p:ext uri="{BB962C8B-B14F-4D97-AF65-F5344CB8AC3E}">
        <p14:creationId xmlns:p14="http://schemas.microsoft.com/office/powerpoint/2010/main" val="47505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6076"/>
            <a:ext cx="7886700" cy="1325563"/>
          </a:xfrm>
          <a:solidFill>
            <a:schemeClr val="accent4">
              <a:lumMod val="75000"/>
            </a:schemeClr>
          </a:solidFill>
        </p:spPr>
        <p:txBody>
          <a:bodyPr>
            <a:normAutofit/>
          </a:bodyPr>
          <a:lstStyle/>
          <a:p>
            <a:pPr algn="ctr"/>
            <a:r>
              <a:rPr lang="en-GB" sz="3600" b="1" dirty="0">
                <a:solidFill>
                  <a:schemeClr val="bg1"/>
                </a:solidFill>
                <a:latin typeface="+mn-lt"/>
              </a:rPr>
              <a:t>Project management body of knowledge</a:t>
            </a:r>
          </a:p>
        </p:txBody>
      </p:sp>
      <p:sp>
        <p:nvSpPr>
          <p:cNvPr id="3" name="Content Placeholder 2"/>
          <p:cNvSpPr>
            <a:spLocks noGrp="1"/>
          </p:cNvSpPr>
          <p:nvPr>
            <p:ph idx="1"/>
          </p:nvPr>
        </p:nvSpPr>
        <p:spPr/>
        <p:txBody>
          <a:bodyPr/>
          <a:lstStyle/>
          <a:p>
            <a:r>
              <a:rPr lang="en-GB" dirty="0"/>
              <a:t>This lecture makes use of ideas and information taken from the Project Management Body of Knowledge</a:t>
            </a:r>
          </a:p>
          <a:p>
            <a:pPr lvl="1"/>
            <a:r>
              <a:rPr lang="en-GB" dirty="0"/>
              <a:t>Widely accepted standard in Project Management (particularly in the US)</a:t>
            </a:r>
          </a:p>
          <a:p>
            <a:pPr lvl="1"/>
            <a:r>
              <a:rPr lang="en-GB" dirty="0"/>
              <a:t>Overseen by the Project Management Institute</a:t>
            </a:r>
          </a:p>
          <a:p>
            <a:pPr lvl="1"/>
            <a:r>
              <a:rPr lang="en-GB" dirty="0"/>
              <a:t>Internationally recognized PMP certification</a:t>
            </a:r>
          </a:p>
          <a:p>
            <a:pPr marL="0" indent="0">
              <a:buNone/>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2</a:t>
            </a:fld>
            <a:endParaRPr lang="en-GB"/>
          </a:p>
        </p:txBody>
      </p:sp>
    </p:spTree>
    <p:extLst>
      <p:ext uri="{BB962C8B-B14F-4D97-AF65-F5344CB8AC3E}">
        <p14:creationId xmlns:p14="http://schemas.microsoft.com/office/powerpoint/2010/main" val="200215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solidFill>
                  <a:srgbClr val="0070C0"/>
                </a:solidFill>
              </a:rPr>
              <a:t>Create Work Breakdown Structure (WBS)</a:t>
            </a:r>
          </a:p>
        </p:txBody>
      </p:sp>
      <p:sp>
        <p:nvSpPr>
          <p:cNvPr id="3" name="Content Placeholder 2"/>
          <p:cNvSpPr>
            <a:spLocks noGrp="1"/>
          </p:cNvSpPr>
          <p:nvPr>
            <p:ph idx="1"/>
          </p:nvPr>
        </p:nvSpPr>
        <p:spPr/>
        <p:txBody>
          <a:bodyPr>
            <a:normAutofit fontScale="92500" lnSpcReduction="10000"/>
          </a:bodyPr>
          <a:lstStyle/>
          <a:p>
            <a:r>
              <a:rPr lang="en-GB" dirty="0"/>
              <a:t>Decomposition</a:t>
            </a:r>
          </a:p>
          <a:p>
            <a:pPr lvl="1"/>
            <a:r>
              <a:rPr lang="en-GB" dirty="0"/>
              <a:t>Creating the WBS involves starting with major deliverables and coming up with work packages that will create them. This process is called </a:t>
            </a:r>
            <a:r>
              <a:rPr lang="en-GB" b="1" dirty="0"/>
              <a:t>decomposition</a:t>
            </a:r>
            <a:r>
              <a:rPr lang="en-GB" dirty="0"/>
              <a:t>.</a:t>
            </a:r>
          </a:p>
          <a:p>
            <a:pPr lvl="1"/>
            <a:r>
              <a:rPr lang="en-GB" dirty="0"/>
              <a:t>Decomposition involves:</a:t>
            </a:r>
          </a:p>
          <a:p>
            <a:pPr lvl="2"/>
            <a:r>
              <a:rPr lang="en-GB" dirty="0"/>
              <a:t>Start with a major deliverable</a:t>
            </a:r>
          </a:p>
          <a:p>
            <a:pPr lvl="2"/>
            <a:r>
              <a:rPr lang="en-GB" dirty="0"/>
              <a:t>Break down into progressively smaller pieces. It is important to organize this based on how you/your team/your organization works.</a:t>
            </a:r>
          </a:p>
          <a:p>
            <a:pPr lvl="2"/>
            <a:r>
              <a:rPr lang="en-GB" dirty="0"/>
              <a:t>When to stop?</a:t>
            </a:r>
          </a:p>
          <a:p>
            <a:pPr lvl="3"/>
            <a:r>
              <a:rPr lang="en-GB" dirty="0"/>
              <a:t>Each work package has to be compact enough to make it easy to organize (e.g. schedule, allocate resources, estimate cost)</a:t>
            </a:r>
          </a:p>
          <a:p>
            <a:pPr lvl="2"/>
            <a:r>
              <a:rPr lang="en-GB" dirty="0"/>
              <a:t>At the end of decomposition you end up with a collection of work packages that add up to the major deliverable</a:t>
            </a:r>
          </a:p>
          <a:p>
            <a:pPr marL="457200" lvl="1" indent="0">
              <a:buNone/>
            </a:pPr>
            <a:endParaRPr lang="en-GB" dirty="0"/>
          </a:p>
          <a:p>
            <a:pPr lvl="1">
              <a:buFont typeface="Calibri" panose="020F0502020204030204" pitchFamily="34" charset="0"/>
              <a:buChar char="̶"/>
            </a:pPr>
            <a:endParaRPr lang="en-GB" dirty="0"/>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20</a:t>
            </a:fld>
            <a:endParaRPr lang="en-GB"/>
          </a:p>
        </p:txBody>
      </p:sp>
      <p:sp>
        <p:nvSpPr>
          <p:cNvPr id="5" name="Title 1">
            <a:extLst>
              <a:ext uri="{FF2B5EF4-FFF2-40B4-BE49-F238E27FC236}">
                <a16:creationId xmlns:a16="http://schemas.microsoft.com/office/drawing/2014/main" id="{29090F40-528D-41CC-80CF-5FBFA1417AE6}"/>
              </a:ext>
            </a:extLst>
          </p:cNvPr>
          <p:cNvSpPr txBox="1">
            <a:spLocks/>
          </p:cNvSpPr>
          <p:nvPr/>
        </p:nvSpPr>
        <p:spPr>
          <a:xfrm>
            <a:off x="628650" y="346076"/>
            <a:ext cx="7886700" cy="1325563"/>
          </a:xfrm>
          <a:prstGeom prst="rect">
            <a:avLst/>
          </a:prstGeom>
          <a:solidFill>
            <a:schemeClr val="accent4">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a:solidFill>
                  <a:schemeClr val="bg1"/>
                </a:solidFill>
                <a:latin typeface="+mn-lt"/>
              </a:rPr>
              <a:t>Create Work Breakdown Structure (WBS)</a:t>
            </a:r>
            <a:endParaRPr lang="en-GB" sz="3200" b="1" dirty="0">
              <a:solidFill>
                <a:schemeClr val="bg1"/>
              </a:solidFill>
              <a:latin typeface="+mn-lt"/>
            </a:endParaRPr>
          </a:p>
        </p:txBody>
      </p:sp>
    </p:spTree>
    <p:extLst>
      <p:ext uri="{BB962C8B-B14F-4D97-AF65-F5344CB8AC3E}">
        <p14:creationId xmlns:p14="http://schemas.microsoft.com/office/powerpoint/2010/main" val="1744504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40261"/>
          </a:xfrm>
          <a:solidFill>
            <a:schemeClr val="accent4">
              <a:lumMod val="75000"/>
            </a:schemeClr>
          </a:solidFill>
        </p:spPr>
        <p:txBody>
          <a:bodyPr>
            <a:normAutofit/>
          </a:bodyPr>
          <a:lstStyle/>
          <a:p>
            <a:r>
              <a:rPr lang="en-GB" sz="3600" dirty="0">
                <a:solidFill>
                  <a:schemeClr val="bg1"/>
                </a:solidFill>
                <a:latin typeface="+mn-lt"/>
              </a:rPr>
              <a:t>Decomposition example</a:t>
            </a:r>
          </a:p>
        </p:txBody>
      </p:sp>
      <p:sp>
        <p:nvSpPr>
          <p:cNvPr id="3" name="Content Placeholder 2"/>
          <p:cNvSpPr>
            <a:spLocks noGrp="1"/>
          </p:cNvSpPr>
          <p:nvPr>
            <p:ph idx="1"/>
          </p:nvPr>
        </p:nvSpPr>
        <p:spPr/>
        <p:txBody>
          <a:bodyPr>
            <a:normAutofit/>
          </a:bodyPr>
          <a:lstStyle/>
          <a:p>
            <a:pPr marL="457200" lvl="1" indent="0">
              <a:buNone/>
            </a:pPr>
            <a:endParaRPr lang="en-GB" dirty="0"/>
          </a:p>
          <a:p>
            <a:pPr lvl="1">
              <a:buFont typeface="Calibri" panose="020F0502020204030204" pitchFamily="34" charset="0"/>
              <a:buChar char="̶"/>
            </a:pPr>
            <a:endParaRPr lang="en-GB" dirty="0"/>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21</a:t>
            </a:fld>
            <a:endParaRPr lang="en-GB"/>
          </a:p>
        </p:txBody>
      </p:sp>
      <p:sp>
        <p:nvSpPr>
          <p:cNvPr id="5" name="TextBox 4"/>
          <p:cNvSpPr txBox="1"/>
          <p:nvPr/>
        </p:nvSpPr>
        <p:spPr>
          <a:xfrm>
            <a:off x="985478" y="1413690"/>
            <a:ext cx="1933799" cy="276999"/>
          </a:xfrm>
          <a:prstGeom prst="rect">
            <a:avLst/>
          </a:prstGeom>
          <a:noFill/>
          <a:ln>
            <a:solidFill>
              <a:schemeClr val="tx1"/>
            </a:solidFill>
          </a:ln>
        </p:spPr>
        <p:txBody>
          <a:bodyPr wrap="none" rtlCol="0">
            <a:spAutoFit/>
          </a:bodyPr>
          <a:lstStyle/>
          <a:p>
            <a:r>
              <a:rPr lang="en-GB" sz="1200" dirty="0"/>
              <a:t>Organize wedding reception</a:t>
            </a:r>
          </a:p>
        </p:txBody>
      </p:sp>
      <p:sp>
        <p:nvSpPr>
          <p:cNvPr id="6" name="TextBox 5"/>
          <p:cNvSpPr txBox="1"/>
          <p:nvPr/>
        </p:nvSpPr>
        <p:spPr>
          <a:xfrm>
            <a:off x="2394133" y="1782802"/>
            <a:ext cx="496739" cy="276999"/>
          </a:xfrm>
          <a:prstGeom prst="rect">
            <a:avLst/>
          </a:prstGeom>
          <a:noFill/>
          <a:ln>
            <a:solidFill>
              <a:schemeClr val="tx1"/>
            </a:solidFill>
          </a:ln>
        </p:spPr>
        <p:txBody>
          <a:bodyPr wrap="none" rtlCol="0">
            <a:spAutoFit/>
          </a:bodyPr>
          <a:lstStyle/>
          <a:p>
            <a:r>
              <a:rPr lang="en-GB" sz="1200" dirty="0"/>
              <a:t>Food</a:t>
            </a:r>
          </a:p>
        </p:txBody>
      </p:sp>
      <p:sp>
        <p:nvSpPr>
          <p:cNvPr id="7" name="TextBox 6"/>
          <p:cNvSpPr txBox="1"/>
          <p:nvPr/>
        </p:nvSpPr>
        <p:spPr>
          <a:xfrm>
            <a:off x="2655050" y="2125788"/>
            <a:ext cx="1355243" cy="276999"/>
          </a:xfrm>
          <a:prstGeom prst="rect">
            <a:avLst/>
          </a:prstGeom>
          <a:noFill/>
          <a:ln>
            <a:solidFill>
              <a:schemeClr val="tx1"/>
            </a:solidFill>
          </a:ln>
        </p:spPr>
        <p:txBody>
          <a:bodyPr wrap="none" rtlCol="0">
            <a:spAutoFit/>
          </a:bodyPr>
          <a:lstStyle/>
          <a:p>
            <a:r>
              <a:rPr lang="en-GB" sz="1200" dirty="0"/>
              <a:t>Wedding breakfast</a:t>
            </a:r>
          </a:p>
        </p:txBody>
      </p:sp>
      <p:sp>
        <p:nvSpPr>
          <p:cNvPr id="8" name="TextBox 7"/>
          <p:cNvSpPr txBox="1"/>
          <p:nvPr/>
        </p:nvSpPr>
        <p:spPr>
          <a:xfrm>
            <a:off x="2655050" y="2489032"/>
            <a:ext cx="1079142" cy="276999"/>
          </a:xfrm>
          <a:prstGeom prst="rect">
            <a:avLst/>
          </a:prstGeom>
          <a:noFill/>
          <a:ln>
            <a:solidFill>
              <a:schemeClr val="tx1"/>
            </a:solidFill>
          </a:ln>
        </p:spPr>
        <p:txBody>
          <a:bodyPr wrap="none" rtlCol="0">
            <a:spAutoFit/>
          </a:bodyPr>
          <a:lstStyle/>
          <a:p>
            <a:r>
              <a:rPr lang="en-GB" sz="1200" dirty="0"/>
              <a:t>Evening buffet</a:t>
            </a:r>
          </a:p>
        </p:txBody>
      </p:sp>
      <p:sp>
        <p:nvSpPr>
          <p:cNvPr id="9" name="TextBox 8"/>
          <p:cNvSpPr txBox="1"/>
          <p:nvPr/>
        </p:nvSpPr>
        <p:spPr>
          <a:xfrm>
            <a:off x="2394133" y="2912642"/>
            <a:ext cx="555280" cy="276999"/>
          </a:xfrm>
          <a:prstGeom prst="rect">
            <a:avLst/>
          </a:prstGeom>
          <a:noFill/>
          <a:ln>
            <a:solidFill>
              <a:schemeClr val="tx1"/>
            </a:solidFill>
          </a:ln>
        </p:spPr>
        <p:txBody>
          <a:bodyPr wrap="none" rtlCol="0">
            <a:spAutoFit/>
          </a:bodyPr>
          <a:lstStyle/>
          <a:p>
            <a:r>
              <a:rPr lang="en-GB" sz="1200" dirty="0"/>
              <a:t>Decor</a:t>
            </a:r>
          </a:p>
        </p:txBody>
      </p:sp>
      <p:sp>
        <p:nvSpPr>
          <p:cNvPr id="10" name="TextBox 9"/>
          <p:cNvSpPr txBox="1"/>
          <p:nvPr/>
        </p:nvSpPr>
        <p:spPr>
          <a:xfrm>
            <a:off x="2671773" y="3263281"/>
            <a:ext cx="1345753" cy="276999"/>
          </a:xfrm>
          <a:prstGeom prst="rect">
            <a:avLst/>
          </a:prstGeom>
          <a:noFill/>
          <a:ln>
            <a:solidFill>
              <a:schemeClr val="tx1"/>
            </a:solidFill>
          </a:ln>
        </p:spPr>
        <p:txBody>
          <a:bodyPr wrap="none" rtlCol="0">
            <a:spAutoFit/>
          </a:bodyPr>
          <a:lstStyle/>
          <a:p>
            <a:r>
              <a:rPr lang="en-GB" sz="1200" dirty="0"/>
              <a:t>Table centrepieces</a:t>
            </a:r>
          </a:p>
        </p:txBody>
      </p:sp>
      <p:sp>
        <p:nvSpPr>
          <p:cNvPr id="11" name="TextBox 10"/>
          <p:cNvSpPr txBox="1"/>
          <p:nvPr/>
        </p:nvSpPr>
        <p:spPr>
          <a:xfrm>
            <a:off x="2677011" y="3631589"/>
            <a:ext cx="1402307" cy="276999"/>
          </a:xfrm>
          <a:prstGeom prst="rect">
            <a:avLst/>
          </a:prstGeom>
          <a:noFill/>
          <a:ln>
            <a:solidFill>
              <a:schemeClr val="tx1"/>
            </a:solidFill>
          </a:ln>
        </p:spPr>
        <p:txBody>
          <a:bodyPr wrap="none" rtlCol="0">
            <a:spAutoFit/>
          </a:bodyPr>
          <a:lstStyle/>
          <a:p>
            <a:r>
              <a:rPr lang="en-GB" sz="1200" dirty="0"/>
              <a:t>Table place settings</a:t>
            </a:r>
          </a:p>
        </p:txBody>
      </p:sp>
      <p:sp>
        <p:nvSpPr>
          <p:cNvPr id="12" name="TextBox 11"/>
          <p:cNvSpPr txBox="1"/>
          <p:nvPr/>
        </p:nvSpPr>
        <p:spPr>
          <a:xfrm>
            <a:off x="2677011" y="3997883"/>
            <a:ext cx="669029" cy="276999"/>
          </a:xfrm>
          <a:prstGeom prst="rect">
            <a:avLst/>
          </a:prstGeom>
          <a:noFill/>
          <a:ln>
            <a:solidFill>
              <a:schemeClr val="tx1"/>
            </a:solidFill>
          </a:ln>
        </p:spPr>
        <p:txBody>
          <a:bodyPr wrap="none" rtlCol="0">
            <a:spAutoFit/>
          </a:bodyPr>
          <a:lstStyle/>
          <a:p>
            <a:r>
              <a:rPr lang="en-GB" sz="1200" dirty="0"/>
              <a:t>Flowers</a:t>
            </a:r>
          </a:p>
        </p:txBody>
      </p:sp>
      <p:sp>
        <p:nvSpPr>
          <p:cNvPr id="13" name="TextBox 12"/>
          <p:cNvSpPr txBox="1"/>
          <p:nvPr/>
        </p:nvSpPr>
        <p:spPr>
          <a:xfrm>
            <a:off x="2671773" y="4397111"/>
            <a:ext cx="673774" cy="276999"/>
          </a:xfrm>
          <a:prstGeom prst="rect">
            <a:avLst/>
          </a:prstGeom>
          <a:noFill/>
          <a:ln>
            <a:solidFill>
              <a:schemeClr val="tx1"/>
            </a:solidFill>
          </a:ln>
        </p:spPr>
        <p:txBody>
          <a:bodyPr wrap="none" rtlCol="0">
            <a:spAutoFit/>
          </a:bodyPr>
          <a:lstStyle/>
          <a:p>
            <a:r>
              <a:rPr lang="en-GB" sz="1200" dirty="0"/>
              <a:t>Lighting</a:t>
            </a:r>
          </a:p>
        </p:txBody>
      </p:sp>
      <p:sp>
        <p:nvSpPr>
          <p:cNvPr id="14" name="TextBox 13"/>
          <p:cNvSpPr txBox="1"/>
          <p:nvPr/>
        </p:nvSpPr>
        <p:spPr>
          <a:xfrm>
            <a:off x="2394133" y="4804442"/>
            <a:ext cx="1087221" cy="276999"/>
          </a:xfrm>
          <a:prstGeom prst="rect">
            <a:avLst/>
          </a:prstGeom>
          <a:noFill/>
          <a:ln>
            <a:solidFill>
              <a:schemeClr val="tx1"/>
            </a:solidFill>
          </a:ln>
        </p:spPr>
        <p:txBody>
          <a:bodyPr wrap="none" rtlCol="0">
            <a:spAutoFit/>
          </a:bodyPr>
          <a:lstStyle/>
          <a:p>
            <a:r>
              <a:rPr lang="en-GB" sz="1200" dirty="0"/>
              <a:t>Entertainment</a:t>
            </a:r>
          </a:p>
        </p:txBody>
      </p:sp>
      <p:sp>
        <p:nvSpPr>
          <p:cNvPr id="15" name="TextBox 14"/>
          <p:cNvSpPr txBox="1"/>
          <p:nvPr/>
        </p:nvSpPr>
        <p:spPr>
          <a:xfrm>
            <a:off x="2671773" y="5222549"/>
            <a:ext cx="558166" cy="276999"/>
          </a:xfrm>
          <a:prstGeom prst="rect">
            <a:avLst/>
          </a:prstGeom>
          <a:noFill/>
          <a:ln>
            <a:solidFill>
              <a:schemeClr val="tx1"/>
            </a:solidFill>
          </a:ln>
        </p:spPr>
        <p:txBody>
          <a:bodyPr wrap="none" rtlCol="0">
            <a:spAutoFit/>
          </a:bodyPr>
          <a:lstStyle/>
          <a:p>
            <a:r>
              <a:rPr lang="en-GB" sz="1200" dirty="0"/>
              <a:t>Music</a:t>
            </a:r>
          </a:p>
        </p:txBody>
      </p:sp>
      <p:sp>
        <p:nvSpPr>
          <p:cNvPr id="16" name="TextBox 15"/>
          <p:cNvSpPr txBox="1"/>
          <p:nvPr/>
        </p:nvSpPr>
        <p:spPr>
          <a:xfrm>
            <a:off x="3008660" y="5651897"/>
            <a:ext cx="705514" cy="276999"/>
          </a:xfrm>
          <a:prstGeom prst="rect">
            <a:avLst/>
          </a:prstGeom>
          <a:noFill/>
          <a:ln>
            <a:solidFill>
              <a:schemeClr val="tx1"/>
            </a:solidFill>
          </a:ln>
        </p:spPr>
        <p:txBody>
          <a:bodyPr wrap="none" rtlCol="0">
            <a:spAutoFit/>
          </a:bodyPr>
          <a:lstStyle/>
          <a:p>
            <a:r>
              <a:rPr lang="en-GB" sz="1200" dirty="0"/>
              <a:t>Song list</a:t>
            </a:r>
          </a:p>
        </p:txBody>
      </p:sp>
      <p:sp>
        <p:nvSpPr>
          <p:cNvPr id="17" name="TextBox 16"/>
          <p:cNvSpPr txBox="1"/>
          <p:nvPr/>
        </p:nvSpPr>
        <p:spPr>
          <a:xfrm>
            <a:off x="3012983" y="6023997"/>
            <a:ext cx="502061" cy="276999"/>
          </a:xfrm>
          <a:prstGeom prst="rect">
            <a:avLst/>
          </a:prstGeom>
          <a:noFill/>
          <a:ln>
            <a:solidFill>
              <a:schemeClr val="tx1"/>
            </a:solidFill>
          </a:ln>
        </p:spPr>
        <p:txBody>
          <a:bodyPr wrap="none" rtlCol="0">
            <a:spAutoFit/>
          </a:bodyPr>
          <a:lstStyle/>
          <a:p>
            <a:r>
              <a:rPr lang="en-GB" sz="1200" dirty="0"/>
              <a:t>Band</a:t>
            </a:r>
          </a:p>
        </p:txBody>
      </p:sp>
      <p:sp>
        <p:nvSpPr>
          <p:cNvPr id="18" name="TextBox 17"/>
          <p:cNvSpPr txBox="1"/>
          <p:nvPr/>
        </p:nvSpPr>
        <p:spPr>
          <a:xfrm>
            <a:off x="3012983" y="6421598"/>
            <a:ext cx="327269" cy="276999"/>
          </a:xfrm>
          <a:prstGeom prst="rect">
            <a:avLst/>
          </a:prstGeom>
          <a:noFill/>
          <a:ln>
            <a:solidFill>
              <a:schemeClr val="tx1"/>
            </a:solidFill>
          </a:ln>
        </p:spPr>
        <p:txBody>
          <a:bodyPr wrap="none" rtlCol="0">
            <a:spAutoFit/>
          </a:bodyPr>
          <a:lstStyle/>
          <a:p>
            <a:r>
              <a:rPr lang="en-GB" sz="1200" dirty="0"/>
              <a:t>DJ</a:t>
            </a:r>
          </a:p>
        </p:txBody>
      </p:sp>
      <p:sp>
        <p:nvSpPr>
          <p:cNvPr id="19" name="TextBox 18"/>
          <p:cNvSpPr txBox="1"/>
          <p:nvPr/>
        </p:nvSpPr>
        <p:spPr>
          <a:xfrm>
            <a:off x="3012983" y="6024250"/>
            <a:ext cx="502061" cy="276999"/>
          </a:xfrm>
          <a:prstGeom prst="rect">
            <a:avLst/>
          </a:prstGeom>
          <a:noFill/>
          <a:ln>
            <a:solidFill>
              <a:schemeClr val="tx1"/>
            </a:solidFill>
          </a:ln>
        </p:spPr>
        <p:txBody>
          <a:bodyPr wrap="none" rtlCol="0">
            <a:spAutoFit/>
          </a:bodyPr>
          <a:lstStyle/>
          <a:p>
            <a:r>
              <a:rPr lang="en-GB" sz="1200" dirty="0"/>
              <a:t>Band</a:t>
            </a:r>
          </a:p>
        </p:txBody>
      </p:sp>
    </p:spTree>
    <p:extLst>
      <p:ext uri="{BB962C8B-B14F-4D97-AF65-F5344CB8AC3E}">
        <p14:creationId xmlns:p14="http://schemas.microsoft.com/office/powerpoint/2010/main" val="611222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solidFill>
                  <a:srgbClr val="0070C0"/>
                </a:solidFill>
              </a:rPr>
              <a:t>Create Work Breakdown Structure (WBS)</a:t>
            </a:r>
          </a:p>
        </p:txBody>
      </p:sp>
      <p:sp>
        <p:nvSpPr>
          <p:cNvPr id="3" name="Content Placeholder 2"/>
          <p:cNvSpPr>
            <a:spLocks noGrp="1"/>
          </p:cNvSpPr>
          <p:nvPr>
            <p:ph idx="1"/>
          </p:nvPr>
        </p:nvSpPr>
        <p:spPr/>
        <p:txBody>
          <a:bodyPr>
            <a:normAutofit/>
          </a:bodyPr>
          <a:lstStyle/>
          <a:p>
            <a:r>
              <a:rPr lang="en-GB" sz="2000" dirty="0"/>
              <a:t>A description of each work package is held in the </a:t>
            </a:r>
            <a:r>
              <a:rPr lang="en-GB" sz="2000" b="1" dirty="0"/>
              <a:t>WBS dictionary</a:t>
            </a:r>
          </a:p>
          <a:p>
            <a:r>
              <a:rPr lang="en-GB" sz="2000" dirty="0"/>
              <a:t>A work package description might look something like this:</a:t>
            </a:r>
          </a:p>
          <a:p>
            <a:pPr marL="457200" lvl="1" indent="0">
              <a:buNone/>
            </a:pPr>
            <a:endParaRPr lang="en-GB" dirty="0"/>
          </a:p>
          <a:p>
            <a:pPr lvl="1">
              <a:buFont typeface="Calibri" panose="020F0502020204030204" pitchFamily="34" charset="0"/>
              <a:buChar char="̶"/>
            </a:pPr>
            <a:endParaRPr lang="en-GB" dirty="0"/>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22</a:t>
            </a:fld>
            <a:endParaRPr lang="en-GB"/>
          </a:p>
        </p:txBody>
      </p:sp>
      <p:sp>
        <p:nvSpPr>
          <p:cNvPr id="5" name="TextBox 4"/>
          <p:cNvSpPr txBox="1"/>
          <p:nvPr/>
        </p:nvSpPr>
        <p:spPr>
          <a:xfrm>
            <a:off x="1678576" y="2753261"/>
            <a:ext cx="6152606" cy="3785652"/>
          </a:xfrm>
          <a:prstGeom prst="rect">
            <a:avLst/>
          </a:prstGeom>
          <a:noFill/>
          <a:ln>
            <a:solidFill>
              <a:schemeClr val="tx1"/>
            </a:solidFill>
          </a:ln>
        </p:spPr>
        <p:txBody>
          <a:bodyPr wrap="square" rtlCol="0">
            <a:spAutoFit/>
          </a:bodyPr>
          <a:lstStyle/>
          <a:p>
            <a:r>
              <a:rPr lang="en-GB" sz="1600" b="1" dirty="0"/>
              <a:t>Work package ID </a:t>
            </a:r>
            <a:r>
              <a:rPr lang="en-GB" sz="1600" dirty="0"/>
              <a:t>- 7.3</a:t>
            </a:r>
            <a:br>
              <a:rPr lang="en-GB" sz="1600" dirty="0"/>
            </a:br>
            <a:r>
              <a:rPr lang="en-GB" sz="1600" b="1" dirty="0"/>
              <a:t>Work package name </a:t>
            </a:r>
            <a:r>
              <a:rPr lang="en-GB" sz="1600" dirty="0"/>
              <a:t>– TEST SOFTWARE</a:t>
            </a:r>
          </a:p>
          <a:p>
            <a:endParaRPr lang="en-GB" sz="1600" dirty="0"/>
          </a:p>
          <a:p>
            <a:r>
              <a:rPr lang="en-GB" sz="1600" b="1" dirty="0"/>
              <a:t>Statement of work</a:t>
            </a:r>
            <a:endParaRPr lang="en-GB" sz="1600" dirty="0"/>
          </a:p>
          <a:p>
            <a:pPr marL="285750" indent="-285750">
              <a:buFont typeface="Arial" panose="020B0604020202020204" pitchFamily="34" charset="0"/>
              <a:buChar char="•"/>
            </a:pPr>
            <a:r>
              <a:rPr lang="en-GB" sz="1600" dirty="0"/>
              <a:t>Verify that the new software has implemented all its requirements.</a:t>
            </a:r>
          </a:p>
          <a:p>
            <a:pPr marL="285750" indent="-285750">
              <a:buFont typeface="Arial" panose="020B0604020202020204" pitchFamily="34" charset="0"/>
              <a:buChar char="•"/>
            </a:pPr>
            <a:r>
              <a:rPr lang="en-GB" sz="1600" dirty="0"/>
              <a:t>Each requirement will be tested by a team of quality engineers.</a:t>
            </a:r>
          </a:p>
          <a:p>
            <a:endParaRPr lang="en-GB" sz="1600" dirty="0"/>
          </a:p>
          <a:p>
            <a:r>
              <a:rPr lang="en-GB" sz="1600" b="1" dirty="0"/>
              <a:t>Quality requirements</a:t>
            </a:r>
            <a:endParaRPr lang="en-GB" sz="1600" dirty="0"/>
          </a:p>
          <a:p>
            <a:pPr marL="285750" indent="-285750">
              <a:buFont typeface="Arial" panose="020B0604020202020204" pitchFamily="34" charset="0"/>
              <a:buChar char="•"/>
            </a:pPr>
            <a:r>
              <a:rPr lang="en-GB" sz="1600" dirty="0"/>
              <a:t>The software must meet requirements defined by quality standards document QAStandards108a.</a:t>
            </a:r>
          </a:p>
          <a:p>
            <a:endParaRPr lang="en-GB" sz="1600" dirty="0"/>
          </a:p>
          <a:p>
            <a:r>
              <a:rPr lang="en-GB" sz="1600" b="1" dirty="0"/>
              <a:t>Required resources and cost estimate</a:t>
            </a:r>
          </a:p>
          <a:p>
            <a:pPr marL="285750" indent="-285750">
              <a:buFont typeface="Arial" panose="020B0604020202020204" pitchFamily="34" charset="0"/>
              <a:buChar char="•"/>
            </a:pPr>
            <a:r>
              <a:rPr lang="en-GB" sz="1600" dirty="0"/>
              <a:t>Test planning – 1 QA lead and 2 QA analysts (£11,000)</a:t>
            </a:r>
          </a:p>
          <a:p>
            <a:pPr marL="285750" indent="-285750">
              <a:buFont typeface="Arial" panose="020B0604020202020204" pitchFamily="34" charset="0"/>
              <a:buChar char="•"/>
            </a:pPr>
            <a:r>
              <a:rPr lang="en-GB" sz="1600" dirty="0"/>
              <a:t>Functional testing – 2 leads, 3 analysts, 7 testers (£38, 000)</a:t>
            </a:r>
          </a:p>
          <a:p>
            <a:pPr marL="285750" indent="-285750">
              <a:buFont typeface="Arial" panose="020B0604020202020204" pitchFamily="34" charset="0"/>
              <a:buChar char="•"/>
            </a:pPr>
            <a:r>
              <a:rPr lang="en-GB" sz="1600" dirty="0"/>
              <a:t>Beta testing – 2 leads, 1 analyst (£5,000)</a:t>
            </a:r>
          </a:p>
        </p:txBody>
      </p:sp>
      <p:sp>
        <p:nvSpPr>
          <p:cNvPr id="6" name="TextBox 5"/>
          <p:cNvSpPr txBox="1"/>
          <p:nvPr/>
        </p:nvSpPr>
        <p:spPr>
          <a:xfrm>
            <a:off x="243294" y="3904784"/>
            <a:ext cx="1435282" cy="1815882"/>
          </a:xfrm>
          <a:prstGeom prst="rect">
            <a:avLst/>
          </a:prstGeom>
          <a:noFill/>
        </p:spPr>
        <p:txBody>
          <a:bodyPr wrap="square" rtlCol="0">
            <a:spAutoFit/>
          </a:bodyPr>
          <a:lstStyle/>
          <a:p>
            <a:r>
              <a:rPr lang="en-GB" sz="1400" dirty="0">
                <a:latin typeface="Segoe Print" panose="02000600000000000000" pitchFamily="2" charset="0"/>
              </a:rPr>
              <a:t>These are just some of the items of information that might be held for each work package</a:t>
            </a:r>
          </a:p>
        </p:txBody>
      </p:sp>
      <p:sp>
        <p:nvSpPr>
          <p:cNvPr id="7" name="Title 1">
            <a:extLst>
              <a:ext uri="{FF2B5EF4-FFF2-40B4-BE49-F238E27FC236}">
                <a16:creationId xmlns:a16="http://schemas.microsoft.com/office/drawing/2014/main" id="{657D46D7-934F-466E-8961-E1FF6060EF78}"/>
              </a:ext>
            </a:extLst>
          </p:cNvPr>
          <p:cNvSpPr txBox="1">
            <a:spLocks/>
          </p:cNvSpPr>
          <p:nvPr/>
        </p:nvSpPr>
        <p:spPr>
          <a:xfrm>
            <a:off x="628650" y="346076"/>
            <a:ext cx="7886700" cy="1325563"/>
          </a:xfrm>
          <a:prstGeom prst="rect">
            <a:avLst/>
          </a:prstGeom>
          <a:solidFill>
            <a:schemeClr val="accent4">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a:solidFill>
                  <a:schemeClr val="bg1"/>
                </a:solidFill>
                <a:latin typeface="+mn-lt"/>
              </a:rPr>
              <a:t>Create Work Breakdown Structure (WBS)</a:t>
            </a:r>
            <a:endParaRPr lang="en-GB" sz="3200" b="1" dirty="0">
              <a:solidFill>
                <a:schemeClr val="bg1"/>
              </a:solidFill>
              <a:latin typeface="+mn-lt"/>
            </a:endParaRPr>
          </a:p>
        </p:txBody>
      </p:sp>
    </p:spTree>
    <p:extLst>
      <p:ext uri="{BB962C8B-B14F-4D97-AF65-F5344CB8AC3E}">
        <p14:creationId xmlns:p14="http://schemas.microsoft.com/office/powerpoint/2010/main" val="1523076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solidFill>
                  <a:srgbClr val="0070C0"/>
                </a:solidFill>
              </a:rPr>
              <a:t>Create Work Breakdown Structure (WBS)</a:t>
            </a:r>
          </a:p>
        </p:txBody>
      </p:sp>
      <p:sp>
        <p:nvSpPr>
          <p:cNvPr id="3" name="Content Placeholder 2"/>
          <p:cNvSpPr>
            <a:spLocks noGrp="1"/>
          </p:cNvSpPr>
          <p:nvPr>
            <p:ph idx="1"/>
          </p:nvPr>
        </p:nvSpPr>
        <p:spPr/>
        <p:txBody>
          <a:bodyPr>
            <a:normAutofit lnSpcReduction="10000"/>
          </a:bodyPr>
          <a:lstStyle/>
          <a:p>
            <a:r>
              <a:rPr lang="en-GB" dirty="0"/>
              <a:t>Project Scope Baseline</a:t>
            </a:r>
          </a:p>
          <a:p>
            <a:pPr lvl="1"/>
            <a:r>
              <a:rPr lang="en-GB" dirty="0"/>
              <a:t>When project starts, and then progresses, it is important to be able to compare how the project is doing against what was planned</a:t>
            </a:r>
          </a:p>
          <a:p>
            <a:pPr lvl="1"/>
            <a:r>
              <a:rPr lang="en-GB" dirty="0"/>
              <a:t>The project scope baseline is what progress is compared against</a:t>
            </a:r>
          </a:p>
          <a:p>
            <a:pPr lvl="1"/>
            <a:r>
              <a:rPr lang="en-GB" dirty="0"/>
              <a:t>It consists of</a:t>
            </a:r>
          </a:p>
          <a:p>
            <a:pPr lvl="2"/>
            <a:r>
              <a:rPr lang="en-GB" dirty="0"/>
              <a:t>Project scope statement</a:t>
            </a:r>
          </a:p>
          <a:p>
            <a:pPr lvl="2"/>
            <a:r>
              <a:rPr lang="en-GB" dirty="0"/>
              <a:t>WBS</a:t>
            </a:r>
          </a:p>
          <a:p>
            <a:pPr lvl="2"/>
            <a:r>
              <a:rPr lang="en-GB" dirty="0"/>
              <a:t>WBS dictionary</a:t>
            </a:r>
          </a:p>
          <a:p>
            <a:pPr lvl="1"/>
            <a:r>
              <a:rPr lang="en-GB" dirty="0"/>
              <a:t>Changes can be made to the baseline, but only through project approved change management processes</a:t>
            </a:r>
          </a:p>
          <a:p>
            <a:pPr marL="457200" lvl="1" indent="0">
              <a:buNone/>
            </a:pPr>
            <a:endParaRPr lang="en-GB" dirty="0"/>
          </a:p>
          <a:p>
            <a:pPr lvl="1">
              <a:buFont typeface="Calibri" panose="020F0502020204030204" pitchFamily="34" charset="0"/>
              <a:buChar char="̶"/>
            </a:pPr>
            <a:endParaRPr lang="en-GB" dirty="0"/>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23</a:t>
            </a:fld>
            <a:endParaRPr lang="en-GB"/>
          </a:p>
        </p:txBody>
      </p:sp>
      <p:sp>
        <p:nvSpPr>
          <p:cNvPr id="5" name="Title 1">
            <a:extLst>
              <a:ext uri="{FF2B5EF4-FFF2-40B4-BE49-F238E27FC236}">
                <a16:creationId xmlns:a16="http://schemas.microsoft.com/office/drawing/2014/main" id="{24DED275-8E07-4F2C-BEB6-4814E1043C14}"/>
              </a:ext>
            </a:extLst>
          </p:cNvPr>
          <p:cNvSpPr txBox="1">
            <a:spLocks/>
          </p:cNvSpPr>
          <p:nvPr/>
        </p:nvSpPr>
        <p:spPr>
          <a:xfrm>
            <a:off x="628650" y="346076"/>
            <a:ext cx="7886700" cy="1325563"/>
          </a:xfrm>
          <a:prstGeom prst="rect">
            <a:avLst/>
          </a:prstGeom>
          <a:solidFill>
            <a:schemeClr val="accent4">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a:solidFill>
                  <a:schemeClr val="bg1"/>
                </a:solidFill>
                <a:latin typeface="+mn-lt"/>
              </a:rPr>
              <a:t>Create Work Breakdown Structure (WBS)</a:t>
            </a:r>
            <a:endParaRPr lang="en-GB" sz="3200" b="1" dirty="0">
              <a:solidFill>
                <a:schemeClr val="bg1"/>
              </a:solidFill>
              <a:latin typeface="+mn-lt"/>
            </a:endParaRPr>
          </a:p>
        </p:txBody>
      </p:sp>
    </p:spTree>
    <p:extLst>
      <p:ext uri="{BB962C8B-B14F-4D97-AF65-F5344CB8AC3E}">
        <p14:creationId xmlns:p14="http://schemas.microsoft.com/office/powerpoint/2010/main" val="3235228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75000"/>
            </a:schemeClr>
          </a:solidFill>
        </p:spPr>
        <p:txBody>
          <a:bodyPr>
            <a:normAutofit/>
          </a:bodyPr>
          <a:lstStyle/>
          <a:p>
            <a:pPr algn="ctr"/>
            <a:r>
              <a:rPr lang="en-GB" sz="3600" b="1" dirty="0">
                <a:solidFill>
                  <a:schemeClr val="bg1"/>
                </a:solidFill>
                <a:latin typeface="+mn-lt"/>
              </a:rPr>
              <a:t>Control Scope</a:t>
            </a:r>
          </a:p>
        </p:txBody>
      </p:sp>
      <p:sp>
        <p:nvSpPr>
          <p:cNvPr id="3" name="Content Placeholder 2"/>
          <p:cNvSpPr>
            <a:spLocks noGrp="1"/>
          </p:cNvSpPr>
          <p:nvPr>
            <p:ph idx="1"/>
          </p:nvPr>
        </p:nvSpPr>
        <p:spPr/>
        <p:txBody>
          <a:bodyPr>
            <a:normAutofit/>
          </a:bodyPr>
          <a:lstStyle/>
          <a:p>
            <a:r>
              <a:rPr lang="en-GB" dirty="0"/>
              <a:t>It is almost impossible to predict every piece of work that will need doing as part of a project</a:t>
            </a:r>
          </a:p>
          <a:p>
            <a:r>
              <a:rPr lang="en-GB" dirty="0"/>
              <a:t>At some point, change needs to happen</a:t>
            </a:r>
          </a:p>
          <a:p>
            <a:r>
              <a:rPr lang="en-GB" dirty="0"/>
              <a:t>The control scope process ensures that you make only those changes that you need to make, and that all stakeholders are clear on what the consequences will be</a:t>
            </a:r>
          </a:p>
          <a:p>
            <a:r>
              <a:rPr lang="en-GB" dirty="0"/>
              <a:t>Helps avoid scope creep</a:t>
            </a:r>
          </a:p>
          <a:p>
            <a:pPr marL="457200" lvl="1" indent="0">
              <a:buNone/>
            </a:pPr>
            <a:endParaRPr lang="en-GB" dirty="0"/>
          </a:p>
          <a:p>
            <a:pPr lvl="1">
              <a:buFont typeface="Calibri" panose="020F0502020204030204" pitchFamily="34" charset="0"/>
              <a:buChar char="̶"/>
            </a:pPr>
            <a:endParaRPr lang="en-GB" dirty="0"/>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24</a:t>
            </a:fld>
            <a:endParaRPr lang="en-GB"/>
          </a:p>
        </p:txBody>
      </p:sp>
    </p:spTree>
    <p:extLst>
      <p:ext uri="{BB962C8B-B14F-4D97-AF65-F5344CB8AC3E}">
        <p14:creationId xmlns:p14="http://schemas.microsoft.com/office/powerpoint/2010/main" val="4101350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solidFill>
                  <a:srgbClr val="0070C0"/>
                </a:solidFill>
              </a:rPr>
              <a:t>Control Scope</a:t>
            </a:r>
          </a:p>
        </p:txBody>
      </p:sp>
      <p:sp>
        <p:nvSpPr>
          <p:cNvPr id="3" name="Content Placeholder 2"/>
          <p:cNvSpPr>
            <a:spLocks noGrp="1"/>
          </p:cNvSpPr>
          <p:nvPr>
            <p:ph idx="1"/>
          </p:nvPr>
        </p:nvSpPr>
        <p:spPr/>
        <p:txBody>
          <a:bodyPr>
            <a:normAutofit fontScale="92500" lnSpcReduction="10000"/>
          </a:bodyPr>
          <a:lstStyle/>
          <a:p>
            <a:r>
              <a:rPr lang="en-GB" dirty="0"/>
              <a:t>Baseline defines what the project team is supposed to do</a:t>
            </a:r>
          </a:p>
          <a:p>
            <a:r>
              <a:rPr lang="en-GB" dirty="0"/>
              <a:t>Any change to the project means the baseline has to change</a:t>
            </a:r>
          </a:p>
          <a:p>
            <a:r>
              <a:rPr lang="en-GB" dirty="0"/>
              <a:t>Process</a:t>
            </a:r>
          </a:p>
          <a:p>
            <a:pPr lvl="1"/>
            <a:r>
              <a:rPr lang="en-GB" dirty="0"/>
              <a:t>A problem is identified, change is needed</a:t>
            </a:r>
          </a:p>
          <a:p>
            <a:pPr lvl="1"/>
            <a:r>
              <a:rPr lang="en-GB" dirty="0"/>
              <a:t>Formal (documented) change request</a:t>
            </a:r>
          </a:p>
          <a:p>
            <a:pPr lvl="1"/>
            <a:r>
              <a:rPr lang="en-GB" dirty="0"/>
              <a:t>Change approved</a:t>
            </a:r>
          </a:p>
          <a:p>
            <a:pPr lvl="1"/>
            <a:r>
              <a:rPr lang="en-GB" dirty="0"/>
              <a:t>Variance analysis (how big is this change?)</a:t>
            </a:r>
          </a:p>
          <a:p>
            <a:pPr lvl="1"/>
            <a:r>
              <a:rPr lang="en-GB" dirty="0"/>
              <a:t>Re-plan the work</a:t>
            </a:r>
          </a:p>
          <a:p>
            <a:pPr lvl="1"/>
            <a:r>
              <a:rPr lang="en-GB" dirty="0"/>
              <a:t>Create a new baseline</a:t>
            </a:r>
          </a:p>
          <a:p>
            <a:pPr lvl="1"/>
            <a:r>
              <a:rPr lang="en-GB" dirty="0"/>
              <a:t>Change complete</a:t>
            </a:r>
          </a:p>
          <a:p>
            <a:pPr marL="457200" lvl="1" indent="0">
              <a:buNone/>
            </a:pPr>
            <a:endParaRPr lang="en-GB" dirty="0"/>
          </a:p>
          <a:p>
            <a:pPr lvl="1">
              <a:buFont typeface="Calibri" panose="020F0502020204030204" pitchFamily="34" charset="0"/>
              <a:buChar char="̶"/>
            </a:pPr>
            <a:endParaRPr lang="en-GB" dirty="0"/>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25</a:t>
            </a:fld>
            <a:endParaRPr lang="en-GB"/>
          </a:p>
        </p:txBody>
      </p:sp>
      <p:sp>
        <p:nvSpPr>
          <p:cNvPr id="5" name="Title 1">
            <a:extLst>
              <a:ext uri="{FF2B5EF4-FFF2-40B4-BE49-F238E27FC236}">
                <a16:creationId xmlns:a16="http://schemas.microsoft.com/office/drawing/2014/main" id="{3314236F-7108-4D45-89A6-9D99781D3A3B}"/>
              </a:ext>
            </a:extLst>
          </p:cNvPr>
          <p:cNvSpPr txBox="1">
            <a:spLocks/>
          </p:cNvSpPr>
          <p:nvPr/>
        </p:nvSpPr>
        <p:spPr>
          <a:xfrm>
            <a:off x="781050" y="517526"/>
            <a:ext cx="7886700" cy="1325563"/>
          </a:xfrm>
          <a:prstGeom prst="rect">
            <a:avLst/>
          </a:prstGeom>
          <a:solidFill>
            <a:schemeClr val="accent4">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b="1">
                <a:solidFill>
                  <a:schemeClr val="bg1"/>
                </a:solidFill>
                <a:latin typeface="+mn-lt"/>
              </a:rPr>
              <a:t>Control Scope</a:t>
            </a:r>
            <a:endParaRPr lang="en-GB" sz="3600" b="1" dirty="0">
              <a:solidFill>
                <a:schemeClr val="bg1"/>
              </a:solidFill>
              <a:latin typeface="+mn-lt"/>
            </a:endParaRPr>
          </a:p>
        </p:txBody>
      </p:sp>
    </p:spTree>
    <p:extLst>
      <p:ext uri="{BB962C8B-B14F-4D97-AF65-F5344CB8AC3E}">
        <p14:creationId xmlns:p14="http://schemas.microsoft.com/office/powerpoint/2010/main" val="4264575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solidFill>
                  <a:srgbClr val="0070C0"/>
                </a:solidFill>
              </a:rPr>
              <a:t>Validate Scope</a:t>
            </a:r>
          </a:p>
        </p:txBody>
      </p:sp>
      <p:sp>
        <p:nvSpPr>
          <p:cNvPr id="3" name="Content Placeholder 2"/>
          <p:cNvSpPr>
            <a:spLocks noGrp="1"/>
          </p:cNvSpPr>
          <p:nvPr>
            <p:ph idx="1"/>
          </p:nvPr>
        </p:nvSpPr>
        <p:spPr/>
        <p:txBody>
          <a:bodyPr>
            <a:normAutofit fontScale="92500" lnSpcReduction="20000"/>
          </a:bodyPr>
          <a:lstStyle/>
          <a:p>
            <a:r>
              <a:rPr lang="en-GB" dirty="0"/>
              <a:t>Project is finished (maybe)</a:t>
            </a:r>
          </a:p>
          <a:p>
            <a:r>
              <a:rPr lang="en-GB" dirty="0"/>
              <a:t>Did the team deliver the right product?</a:t>
            </a:r>
          </a:p>
          <a:p>
            <a:r>
              <a:rPr lang="en-GB" b="1" dirty="0"/>
              <a:t>Validate cope process </a:t>
            </a:r>
            <a:r>
              <a:rPr lang="en-GB" dirty="0"/>
              <a:t>involves all project stakeholders gathering to make sure that all the work really has been done</a:t>
            </a:r>
          </a:p>
          <a:p>
            <a:r>
              <a:rPr lang="en-GB" dirty="0"/>
              <a:t>Inputs to the process include Requirements documentation, Traceability matrix, Deliverables and Project Management plan </a:t>
            </a:r>
          </a:p>
          <a:p>
            <a:r>
              <a:rPr lang="en-GB" dirty="0"/>
              <a:t>If the team did the work right, the stakeholders formally accept (i.e. in writing) the deliverables – the product is now ready to GO!</a:t>
            </a:r>
          </a:p>
          <a:p>
            <a:r>
              <a:rPr lang="en-GB" dirty="0"/>
              <a:t>If the stakeholders don’t think that all work was done, then changes will have to be made.</a:t>
            </a:r>
          </a:p>
          <a:p>
            <a:pPr lvl="1">
              <a:buFont typeface="Calibri" panose="020F0502020204030204" pitchFamily="34" charset="0"/>
              <a:buChar char="̶"/>
            </a:pPr>
            <a:endParaRPr lang="en-GB" dirty="0"/>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26</a:t>
            </a:fld>
            <a:endParaRPr lang="en-GB"/>
          </a:p>
        </p:txBody>
      </p:sp>
      <p:sp>
        <p:nvSpPr>
          <p:cNvPr id="5" name="Title 1">
            <a:extLst>
              <a:ext uri="{FF2B5EF4-FFF2-40B4-BE49-F238E27FC236}">
                <a16:creationId xmlns:a16="http://schemas.microsoft.com/office/drawing/2014/main" id="{ED1E83BD-196F-432A-9226-AED2E4F1F93E}"/>
              </a:ext>
            </a:extLst>
          </p:cNvPr>
          <p:cNvSpPr txBox="1">
            <a:spLocks/>
          </p:cNvSpPr>
          <p:nvPr/>
        </p:nvSpPr>
        <p:spPr>
          <a:xfrm>
            <a:off x="781050" y="517526"/>
            <a:ext cx="7886700" cy="1325563"/>
          </a:xfrm>
          <a:prstGeom prst="rect">
            <a:avLst/>
          </a:prstGeom>
          <a:solidFill>
            <a:schemeClr val="accent4">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b="1" dirty="0">
                <a:solidFill>
                  <a:schemeClr val="bg1"/>
                </a:solidFill>
                <a:latin typeface="+mn-lt"/>
              </a:rPr>
              <a:t>Validate Scope</a:t>
            </a:r>
          </a:p>
        </p:txBody>
      </p:sp>
    </p:spTree>
    <p:extLst>
      <p:ext uri="{BB962C8B-B14F-4D97-AF65-F5344CB8AC3E}">
        <p14:creationId xmlns:p14="http://schemas.microsoft.com/office/powerpoint/2010/main" val="211033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75000"/>
            </a:schemeClr>
          </a:solidFill>
        </p:spPr>
        <p:txBody>
          <a:bodyPr/>
          <a:lstStyle/>
          <a:p>
            <a:pPr algn="ctr"/>
            <a:r>
              <a:rPr lang="en-GB" dirty="0">
                <a:solidFill>
                  <a:schemeClr val="bg1"/>
                </a:solidFill>
                <a:latin typeface="+mn-lt"/>
              </a:rPr>
              <a:t>Acknowledgement</a:t>
            </a:r>
          </a:p>
        </p:txBody>
      </p:sp>
      <p:sp>
        <p:nvSpPr>
          <p:cNvPr id="3" name="Content Placeholder 2"/>
          <p:cNvSpPr>
            <a:spLocks noGrp="1"/>
          </p:cNvSpPr>
          <p:nvPr>
            <p:ph idx="1"/>
          </p:nvPr>
        </p:nvSpPr>
        <p:spPr/>
        <p:txBody>
          <a:bodyPr/>
          <a:lstStyle/>
          <a:p>
            <a:r>
              <a:rPr lang="en-GB" dirty="0"/>
              <a:t>Lecture material based on ideas presented in</a:t>
            </a:r>
          </a:p>
          <a:p>
            <a:pPr lvl="1"/>
            <a:r>
              <a:rPr lang="en-GB" dirty="0"/>
              <a:t>“Project Management for IT-Related Projects” , Bob Hughes (editor), 2012, BCS, ISBN 978-1-78017-118-0</a:t>
            </a:r>
          </a:p>
          <a:p>
            <a:pPr lvl="1"/>
            <a:r>
              <a:rPr lang="en-GB" dirty="0"/>
              <a:t>“Head First PMP – A brain friendly guide”, Jennifer Greene and Andrew </a:t>
            </a:r>
            <a:r>
              <a:rPr lang="en-GB" dirty="0" err="1"/>
              <a:t>Stellman</a:t>
            </a:r>
            <a:r>
              <a:rPr lang="en-GB" dirty="0"/>
              <a:t>, 2013, O’Reilly, ISBN 978-1-449-36491-5</a:t>
            </a:r>
          </a:p>
        </p:txBody>
      </p:sp>
      <p:sp>
        <p:nvSpPr>
          <p:cNvPr id="4" name="Slide Number Placeholder 3"/>
          <p:cNvSpPr>
            <a:spLocks noGrp="1"/>
          </p:cNvSpPr>
          <p:nvPr>
            <p:ph type="sldNum" sz="quarter" idx="12"/>
          </p:nvPr>
        </p:nvSpPr>
        <p:spPr/>
        <p:txBody>
          <a:bodyPr/>
          <a:lstStyle/>
          <a:p>
            <a:fld id="{BF47D5F3-31B8-484A-8A77-A44D0FE49303}" type="slidenum">
              <a:rPr lang="en-GB" smtClean="0"/>
              <a:pPr/>
              <a:t>27</a:t>
            </a:fld>
            <a:endParaRPr lang="en-GB" dirty="0"/>
          </a:p>
        </p:txBody>
      </p:sp>
    </p:spTree>
    <p:extLst>
      <p:ext uri="{BB962C8B-B14F-4D97-AF65-F5344CB8AC3E}">
        <p14:creationId xmlns:p14="http://schemas.microsoft.com/office/powerpoint/2010/main" val="2890239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75000"/>
            </a:schemeClr>
          </a:solidFill>
        </p:spPr>
        <p:txBody>
          <a:bodyPr/>
          <a:lstStyle/>
          <a:p>
            <a:r>
              <a:rPr lang="en-GB" dirty="0">
                <a:solidFill>
                  <a:schemeClr val="bg1"/>
                </a:solidFill>
                <a:latin typeface="+mn-lt"/>
              </a:rPr>
              <a:t>What next?</a:t>
            </a:r>
          </a:p>
        </p:txBody>
      </p:sp>
      <p:sp>
        <p:nvSpPr>
          <p:cNvPr id="3" name="Content Placeholder 2"/>
          <p:cNvSpPr>
            <a:spLocks noGrp="1"/>
          </p:cNvSpPr>
          <p:nvPr>
            <p:ph idx="1"/>
          </p:nvPr>
        </p:nvSpPr>
        <p:spPr/>
        <p:txBody>
          <a:bodyPr/>
          <a:lstStyle/>
          <a:p>
            <a:r>
              <a:rPr lang="en-GB" dirty="0"/>
              <a:t>Time management</a:t>
            </a:r>
          </a:p>
        </p:txBody>
      </p:sp>
      <p:sp>
        <p:nvSpPr>
          <p:cNvPr id="4" name="Slide Number Placeholder 3"/>
          <p:cNvSpPr>
            <a:spLocks noGrp="1"/>
          </p:cNvSpPr>
          <p:nvPr>
            <p:ph type="sldNum" sz="quarter" idx="12"/>
          </p:nvPr>
        </p:nvSpPr>
        <p:spPr/>
        <p:txBody>
          <a:bodyPr/>
          <a:lstStyle/>
          <a:p>
            <a:fld id="{186A205F-65FA-4101-B469-0A9F4CFC4655}" type="slidenum">
              <a:rPr lang="en-GB" smtClean="0"/>
              <a:t>28</a:t>
            </a:fld>
            <a:endParaRPr lang="en-GB"/>
          </a:p>
        </p:txBody>
      </p:sp>
    </p:spTree>
    <p:extLst>
      <p:ext uri="{BB962C8B-B14F-4D97-AF65-F5344CB8AC3E}">
        <p14:creationId xmlns:p14="http://schemas.microsoft.com/office/powerpoint/2010/main" val="215707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6076"/>
            <a:ext cx="7886700" cy="1325563"/>
          </a:xfrm>
          <a:solidFill>
            <a:schemeClr val="accent4">
              <a:lumMod val="75000"/>
            </a:schemeClr>
          </a:solidFill>
        </p:spPr>
        <p:txBody>
          <a:bodyPr/>
          <a:lstStyle/>
          <a:p>
            <a:pPr algn="ctr"/>
            <a:r>
              <a:rPr lang="en-GB" b="1" dirty="0">
                <a:solidFill>
                  <a:schemeClr val="bg1"/>
                </a:solidFill>
                <a:latin typeface="+mn-lt"/>
              </a:rPr>
              <a:t>Definitions</a:t>
            </a:r>
          </a:p>
        </p:txBody>
      </p:sp>
      <p:sp>
        <p:nvSpPr>
          <p:cNvPr id="3" name="Content Placeholder 2"/>
          <p:cNvSpPr>
            <a:spLocks noGrp="1"/>
          </p:cNvSpPr>
          <p:nvPr>
            <p:ph idx="1"/>
          </p:nvPr>
        </p:nvSpPr>
        <p:spPr/>
        <p:txBody>
          <a:bodyPr/>
          <a:lstStyle/>
          <a:p>
            <a:r>
              <a:rPr lang="en-GB" dirty="0"/>
              <a:t>Product scope</a:t>
            </a:r>
          </a:p>
          <a:p>
            <a:pPr lvl="1">
              <a:buFont typeface="Calibri" panose="020F0502020204030204" pitchFamily="34" charset="0"/>
              <a:buChar char="̶"/>
            </a:pPr>
            <a:r>
              <a:rPr lang="en-GB" dirty="0"/>
              <a:t>The features and functions of the product or service that you and your team are building</a:t>
            </a:r>
          </a:p>
          <a:p>
            <a:r>
              <a:rPr lang="en-GB" dirty="0"/>
              <a:t>Project scope</a:t>
            </a:r>
          </a:p>
          <a:p>
            <a:pPr lvl="1">
              <a:buFont typeface="Calibri" panose="020F0502020204030204" pitchFamily="34" charset="0"/>
              <a:buChar char="̶"/>
            </a:pPr>
            <a:r>
              <a:rPr lang="en-GB" dirty="0"/>
              <a:t>The work that needs to be done to make the product</a:t>
            </a:r>
          </a:p>
          <a:p>
            <a:r>
              <a:rPr lang="en-GB" dirty="0"/>
              <a:t>Scope creep</a:t>
            </a:r>
          </a:p>
          <a:p>
            <a:pPr lvl="1">
              <a:buFont typeface="Calibri" panose="020F0502020204030204" pitchFamily="34" charset="0"/>
              <a:buChar char="̶"/>
            </a:pPr>
            <a:r>
              <a:rPr lang="en-GB" dirty="0"/>
              <a:t>Uncontrolled changes that cause the project team to do extra work</a:t>
            </a:r>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3</a:t>
            </a:fld>
            <a:endParaRPr lang="en-GB"/>
          </a:p>
        </p:txBody>
      </p:sp>
    </p:spTree>
    <p:extLst>
      <p:ext uri="{BB962C8B-B14F-4D97-AF65-F5344CB8AC3E}">
        <p14:creationId xmlns:p14="http://schemas.microsoft.com/office/powerpoint/2010/main" val="3167595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75000"/>
            </a:schemeClr>
          </a:solidFill>
        </p:spPr>
        <p:txBody>
          <a:bodyPr/>
          <a:lstStyle/>
          <a:p>
            <a:pPr algn="ctr"/>
            <a:r>
              <a:rPr lang="en-GB" b="1" dirty="0">
                <a:solidFill>
                  <a:schemeClr val="bg1"/>
                </a:solidFill>
                <a:latin typeface="+mn-lt"/>
              </a:rPr>
              <a:t>Scope Management processes</a:t>
            </a:r>
          </a:p>
        </p:txBody>
      </p:sp>
      <p:sp>
        <p:nvSpPr>
          <p:cNvPr id="3" name="Content Placeholder 2"/>
          <p:cNvSpPr>
            <a:spLocks noGrp="1"/>
          </p:cNvSpPr>
          <p:nvPr>
            <p:ph idx="1"/>
          </p:nvPr>
        </p:nvSpPr>
        <p:spPr/>
        <p:txBody>
          <a:bodyPr/>
          <a:lstStyle/>
          <a:p>
            <a:r>
              <a:rPr lang="en-GB" dirty="0"/>
              <a:t>Plan Scope Management</a:t>
            </a:r>
          </a:p>
          <a:p>
            <a:r>
              <a:rPr lang="en-GB" dirty="0"/>
              <a:t>Collect requirements</a:t>
            </a:r>
          </a:p>
          <a:p>
            <a:r>
              <a:rPr lang="en-GB" dirty="0"/>
              <a:t>Define scope</a:t>
            </a:r>
          </a:p>
          <a:p>
            <a:r>
              <a:rPr lang="en-GB" dirty="0"/>
              <a:t>Create Work Breakdown Structure (WBS)</a:t>
            </a:r>
          </a:p>
          <a:p>
            <a:r>
              <a:rPr lang="en-GB" dirty="0"/>
              <a:t>Control Scope</a:t>
            </a:r>
          </a:p>
          <a:p>
            <a:r>
              <a:rPr lang="en-GB" dirty="0"/>
              <a:t>Validate Scope</a:t>
            </a:r>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4</a:t>
            </a:fld>
            <a:endParaRPr lang="en-GB"/>
          </a:p>
        </p:txBody>
      </p:sp>
    </p:spTree>
    <p:extLst>
      <p:ext uri="{BB962C8B-B14F-4D97-AF65-F5344CB8AC3E}">
        <p14:creationId xmlns:p14="http://schemas.microsoft.com/office/powerpoint/2010/main" val="4049541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E358C-FAC4-4F18-BD87-6F937CACCFD8}"/>
              </a:ext>
            </a:extLst>
          </p:cNvPr>
          <p:cNvSpPr>
            <a:spLocks noGrp="1"/>
          </p:cNvSpPr>
          <p:nvPr>
            <p:ph type="title"/>
          </p:nvPr>
        </p:nvSpPr>
        <p:spPr>
          <a:solidFill>
            <a:schemeClr val="accent4">
              <a:lumMod val="75000"/>
            </a:schemeClr>
          </a:solidFill>
        </p:spPr>
        <p:txBody>
          <a:bodyPr/>
          <a:lstStyle/>
          <a:p>
            <a:pPr algn="ctr"/>
            <a:r>
              <a:rPr lang="en-GB" b="1" dirty="0">
                <a:solidFill>
                  <a:schemeClr val="bg1"/>
                </a:solidFill>
                <a:latin typeface="+mn-lt"/>
              </a:rPr>
              <a:t>Plan Scope Management</a:t>
            </a:r>
          </a:p>
        </p:txBody>
      </p:sp>
      <p:sp>
        <p:nvSpPr>
          <p:cNvPr id="3" name="Content Placeholder 2">
            <a:extLst>
              <a:ext uri="{FF2B5EF4-FFF2-40B4-BE49-F238E27FC236}">
                <a16:creationId xmlns:a16="http://schemas.microsoft.com/office/drawing/2014/main" id="{4E0CE025-50BC-4544-9D7A-E2D35CF6C44E}"/>
              </a:ext>
            </a:extLst>
          </p:cNvPr>
          <p:cNvSpPr>
            <a:spLocks noGrp="1"/>
          </p:cNvSpPr>
          <p:nvPr>
            <p:ph idx="1"/>
          </p:nvPr>
        </p:nvSpPr>
        <p:spPr/>
        <p:txBody>
          <a:bodyPr/>
          <a:lstStyle/>
          <a:p>
            <a:r>
              <a:rPr lang="en-GB" dirty="0"/>
              <a:t>Plan out the work required for defining and controlling project scope</a:t>
            </a:r>
          </a:p>
          <a:p>
            <a:r>
              <a:rPr lang="en-GB" dirty="0"/>
              <a:t>This will involve</a:t>
            </a:r>
          </a:p>
          <a:p>
            <a:pPr lvl="1"/>
            <a:r>
              <a:rPr lang="en-GB" dirty="0"/>
              <a:t>Expert judgment</a:t>
            </a:r>
          </a:p>
          <a:p>
            <a:pPr lvl="1"/>
            <a:r>
              <a:rPr lang="en-GB" dirty="0"/>
              <a:t>Data analysis</a:t>
            </a:r>
          </a:p>
          <a:p>
            <a:pPr lvl="1"/>
            <a:r>
              <a:rPr lang="en-GB" dirty="0"/>
              <a:t>Team meetings</a:t>
            </a:r>
          </a:p>
          <a:p>
            <a:r>
              <a:rPr lang="en-GB" dirty="0"/>
              <a:t>Outputs</a:t>
            </a:r>
          </a:p>
          <a:p>
            <a:pPr lvl="1"/>
            <a:r>
              <a:rPr lang="en-GB" dirty="0"/>
              <a:t>Scope management plan</a:t>
            </a:r>
          </a:p>
        </p:txBody>
      </p:sp>
      <p:sp>
        <p:nvSpPr>
          <p:cNvPr id="4" name="Slide Number Placeholder 3">
            <a:extLst>
              <a:ext uri="{FF2B5EF4-FFF2-40B4-BE49-F238E27FC236}">
                <a16:creationId xmlns:a16="http://schemas.microsoft.com/office/drawing/2014/main" id="{83BA5069-F4F8-4A9F-9F27-F77896E5B03C}"/>
              </a:ext>
            </a:extLst>
          </p:cNvPr>
          <p:cNvSpPr>
            <a:spLocks noGrp="1"/>
          </p:cNvSpPr>
          <p:nvPr>
            <p:ph type="sldNum" sz="quarter" idx="12"/>
          </p:nvPr>
        </p:nvSpPr>
        <p:spPr/>
        <p:txBody>
          <a:bodyPr/>
          <a:lstStyle/>
          <a:p>
            <a:fld id="{186A205F-65FA-4101-B469-0A9F4CFC4655}" type="slidenum">
              <a:rPr lang="en-GB" smtClean="0"/>
              <a:t>5</a:t>
            </a:fld>
            <a:endParaRPr lang="en-GB"/>
          </a:p>
        </p:txBody>
      </p:sp>
    </p:spTree>
    <p:extLst>
      <p:ext uri="{BB962C8B-B14F-4D97-AF65-F5344CB8AC3E}">
        <p14:creationId xmlns:p14="http://schemas.microsoft.com/office/powerpoint/2010/main" val="107695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75000"/>
            </a:schemeClr>
          </a:solidFill>
        </p:spPr>
        <p:txBody>
          <a:bodyPr/>
          <a:lstStyle/>
          <a:p>
            <a:pPr algn="ctr"/>
            <a:r>
              <a:rPr lang="en-GB" b="1" dirty="0">
                <a:solidFill>
                  <a:schemeClr val="bg1"/>
                </a:solidFill>
                <a:latin typeface="+mn-lt"/>
              </a:rPr>
              <a:t>Collect requirements</a:t>
            </a:r>
          </a:p>
        </p:txBody>
      </p:sp>
      <p:sp>
        <p:nvSpPr>
          <p:cNvPr id="3" name="Content Placeholder 2"/>
          <p:cNvSpPr>
            <a:spLocks noGrp="1"/>
          </p:cNvSpPr>
          <p:nvPr>
            <p:ph idx="1"/>
          </p:nvPr>
        </p:nvSpPr>
        <p:spPr/>
        <p:txBody>
          <a:bodyPr>
            <a:normAutofit/>
          </a:bodyPr>
          <a:lstStyle/>
          <a:p>
            <a:r>
              <a:rPr lang="en-GB" dirty="0"/>
              <a:t>Finding out what the project stakeholders want</a:t>
            </a:r>
          </a:p>
          <a:p>
            <a:r>
              <a:rPr lang="en-GB" dirty="0"/>
              <a:t>Needed for</a:t>
            </a:r>
          </a:p>
          <a:p>
            <a:pPr lvl="1">
              <a:buFont typeface="Calibri" panose="020F0502020204030204" pitchFamily="34" charset="0"/>
              <a:buChar char="̶"/>
            </a:pPr>
            <a:r>
              <a:rPr lang="en-GB" dirty="0"/>
              <a:t>Project definition</a:t>
            </a:r>
          </a:p>
          <a:p>
            <a:pPr lvl="1">
              <a:buFont typeface="Calibri" panose="020F0502020204030204" pitchFamily="34" charset="0"/>
              <a:buChar char="̶"/>
            </a:pPr>
            <a:r>
              <a:rPr lang="en-GB" dirty="0"/>
              <a:t>Project monitoring</a:t>
            </a:r>
          </a:p>
          <a:p>
            <a:pPr lvl="1">
              <a:buFont typeface="Calibri" panose="020F0502020204030204" pitchFamily="34" charset="0"/>
              <a:buChar char="̶"/>
            </a:pPr>
            <a:r>
              <a:rPr lang="en-GB" dirty="0"/>
              <a:t>Project closure</a:t>
            </a:r>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6</a:t>
            </a:fld>
            <a:endParaRPr lang="en-GB"/>
          </a:p>
        </p:txBody>
      </p:sp>
    </p:spTree>
    <p:extLst>
      <p:ext uri="{BB962C8B-B14F-4D97-AF65-F5344CB8AC3E}">
        <p14:creationId xmlns:p14="http://schemas.microsoft.com/office/powerpoint/2010/main" val="1991427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75000"/>
            </a:schemeClr>
          </a:solidFill>
        </p:spPr>
        <p:txBody>
          <a:bodyPr/>
          <a:lstStyle/>
          <a:p>
            <a:pPr algn="ctr"/>
            <a:r>
              <a:rPr lang="en-GB" b="1" dirty="0">
                <a:solidFill>
                  <a:schemeClr val="bg1"/>
                </a:solidFill>
                <a:latin typeface="+mn-lt"/>
              </a:rPr>
              <a:t>Collect requirements</a:t>
            </a:r>
          </a:p>
        </p:txBody>
      </p:sp>
      <p:sp>
        <p:nvSpPr>
          <p:cNvPr id="3" name="Content Placeholder 2"/>
          <p:cNvSpPr>
            <a:spLocks noGrp="1"/>
          </p:cNvSpPr>
          <p:nvPr>
            <p:ph idx="1"/>
          </p:nvPr>
        </p:nvSpPr>
        <p:spPr/>
        <p:txBody>
          <a:bodyPr>
            <a:normAutofit fontScale="92500" lnSpcReduction="10000"/>
          </a:bodyPr>
          <a:lstStyle/>
          <a:p>
            <a:r>
              <a:rPr lang="en-GB" dirty="0"/>
              <a:t>Involves</a:t>
            </a:r>
          </a:p>
          <a:p>
            <a:pPr lvl="1">
              <a:buFont typeface="Calibri" panose="020F0502020204030204" pitchFamily="34" charset="0"/>
              <a:buChar char="̶"/>
            </a:pPr>
            <a:r>
              <a:rPr lang="en-GB" dirty="0"/>
              <a:t>Elicitation</a:t>
            </a:r>
          </a:p>
          <a:p>
            <a:pPr lvl="2"/>
            <a:r>
              <a:rPr lang="en-GB" dirty="0"/>
              <a:t>Interviews</a:t>
            </a:r>
          </a:p>
          <a:p>
            <a:pPr lvl="2"/>
            <a:r>
              <a:rPr lang="en-GB" dirty="0"/>
              <a:t>Focus groups</a:t>
            </a:r>
          </a:p>
          <a:p>
            <a:pPr lvl="2"/>
            <a:r>
              <a:rPr lang="en-GB" dirty="0"/>
              <a:t>Facilitated workshops</a:t>
            </a:r>
          </a:p>
          <a:p>
            <a:pPr lvl="2"/>
            <a:r>
              <a:rPr lang="en-GB" dirty="0"/>
              <a:t>Questionnaires (for bigger groups)</a:t>
            </a:r>
          </a:p>
          <a:p>
            <a:pPr lvl="2"/>
            <a:r>
              <a:rPr lang="en-GB" dirty="0"/>
              <a:t>Demonstrating prototypes</a:t>
            </a:r>
          </a:p>
          <a:p>
            <a:pPr lvl="2"/>
            <a:r>
              <a:rPr lang="en-GB" dirty="0"/>
              <a:t>Observing</a:t>
            </a:r>
          </a:p>
          <a:p>
            <a:pPr lvl="1"/>
            <a:r>
              <a:rPr lang="en-GB" dirty="0"/>
              <a:t>Making decisions</a:t>
            </a:r>
          </a:p>
          <a:p>
            <a:pPr lvl="2"/>
            <a:r>
              <a:rPr lang="en-GB" dirty="0"/>
              <a:t>Unanimity</a:t>
            </a:r>
          </a:p>
          <a:p>
            <a:pPr lvl="2"/>
            <a:r>
              <a:rPr lang="en-GB" dirty="0"/>
              <a:t>Majority</a:t>
            </a:r>
          </a:p>
          <a:p>
            <a:pPr lvl="2"/>
            <a:r>
              <a:rPr lang="en-GB" dirty="0"/>
              <a:t>Plurality</a:t>
            </a:r>
          </a:p>
          <a:p>
            <a:pPr lvl="2"/>
            <a:r>
              <a:rPr lang="en-GB" dirty="0"/>
              <a:t>Dictatorship</a:t>
            </a:r>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7</a:t>
            </a:fld>
            <a:endParaRPr lang="en-GB"/>
          </a:p>
        </p:txBody>
      </p:sp>
    </p:spTree>
    <p:extLst>
      <p:ext uri="{BB962C8B-B14F-4D97-AF65-F5344CB8AC3E}">
        <p14:creationId xmlns:p14="http://schemas.microsoft.com/office/powerpoint/2010/main" val="3083737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75000"/>
            </a:schemeClr>
          </a:solidFill>
        </p:spPr>
        <p:txBody>
          <a:bodyPr/>
          <a:lstStyle/>
          <a:p>
            <a:pPr algn="ctr"/>
            <a:r>
              <a:rPr lang="en-GB" b="1" dirty="0">
                <a:solidFill>
                  <a:schemeClr val="bg1"/>
                </a:solidFill>
                <a:latin typeface="+mn-lt"/>
              </a:rPr>
              <a:t>Collect requirements</a:t>
            </a:r>
          </a:p>
        </p:txBody>
      </p:sp>
      <p:sp>
        <p:nvSpPr>
          <p:cNvPr id="3" name="Content Placeholder 2"/>
          <p:cNvSpPr>
            <a:spLocks noGrp="1"/>
          </p:cNvSpPr>
          <p:nvPr>
            <p:ph idx="1"/>
          </p:nvPr>
        </p:nvSpPr>
        <p:spPr/>
        <p:txBody>
          <a:bodyPr>
            <a:normAutofit/>
          </a:bodyPr>
          <a:lstStyle/>
          <a:p>
            <a:r>
              <a:rPr lang="en-GB" dirty="0"/>
              <a:t>Output will be</a:t>
            </a:r>
          </a:p>
          <a:p>
            <a:pPr lvl="1">
              <a:buFont typeface="Calibri" panose="020F0502020204030204" pitchFamily="34" charset="0"/>
              <a:buChar char="̶"/>
            </a:pPr>
            <a:r>
              <a:rPr lang="en-GB" dirty="0"/>
              <a:t>A requirements document</a:t>
            </a:r>
          </a:p>
          <a:p>
            <a:pPr lvl="2">
              <a:buFont typeface="Calibri" panose="020F0502020204030204" pitchFamily="34" charset="0"/>
              <a:buChar char="̶"/>
            </a:pPr>
            <a:r>
              <a:rPr lang="en-GB" dirty="0"/>
              <a:t>Functional (e.g. features)</a:t>
            </a:r>
          </a:p>
          <a:p>
            <a:pPr lvl="2">
              <a:buFont typeface="Calibri" panose="020F0502020204030204" pitchFamily="34" charset="0"/>
              <a:buChar char="̶"/>
            </a:pPr>
            <a:r>
              <a:rPr lang="en-GB" dirty="0"/>
              <a:t>Non-functional (i.e. quality attributes)</a:t>
            </a:r>
          </a:p>
          <a:p>
            <a:pPr lvl="1">
              <a:buFont typeface="Calibri" panose="020F0502020204030204" pitchFamily="34" charset="0"/>
              <a:buChar char="̶"/>
            </a:pPr>
            <a:r>
              <a:rPr lang="en-GB" dirty="0"/>
              <a:t>Requirements traceability matrix</a:t>
            </a:r>
          </a:p>
          <a:p>
            <a:pPr lvl="2">
              <a:buFont typeface="Calibri" panose="020F0502020204030204" pitchFamily="34" charset="0"/>
              <a:buChar char="̶"/>
            </a:pPr>
            <a:r>
              <a:rPr lang="en-GB" dirty="0"/>
              <a:t>Where requirements came from</a:t>
            </a:r>
          </a:p>
          <a:p>
            <a:pPr lvl="2">
              <a:buFont typeface="Calibri" panose="020F0502020204030204" pitchFamily="34" charset="0"/>
              <a:buChar char="̶"/>
            </a:pPr>
            <a:r>
              <a:rPr lang="en-GB" dirty="0"/>
              <a:t>Where they get implemented</a:t>
            </a:r>
          </a:p>
          <a:p>
            <a:pPr lvl="2">
              <a:buFont typeface="Calibri" panose="020F0502020204030204" pitchFamily="34" charset="0"/>
              <a:buChar char="̶"/>
            </a:pPr>
            <a:r>
              <a:rPr lang="en-GB" dirty="0"/>
              <a:t>How they get verified</a:t>
            </a:r>
          </a:p>
          <a:p>
            <a:pPr>
              <a:buFont typeface="Calibri" panose="020F0502020204030204" pitchFamily="34" charset="0"/>
              <a:buChar char="̶"/>
            </a:pPr>
            <a:endParaRPr lang="en-GB" dirty="0"/>
          </a:p>
          <a:p>
            <a:pPr lvl="1"/>
            <a:endParaRPr lang="en-GB" dirty="0"/>
          </a:p>
          <a:p>
            <a:pPr>
              <a:buFont typeface="Calibri" panose="020F0502020204030204" pitchFamily="34" charset="0"/>
              <a:buChar char="̶"/>
            </a:pPr>
            <a:endParaRPr lang="en-GB" dirty="0"/>
          </a:p>
        </p:txBody>
      </p:sp>
      <p:sp>
        <p:nvSpPr>
          <p:cNvPr id="4" name="Slide Number Placeholder 3"/>
          <p:cNvSpPr>
            <a:spLocks noGrp="1"/>
          </p:cNvSpPr>
          <p:nvPr>
            <p:ph type="sldNum" sz="quarter" idx="12"/>
          </p:nvPr>
        </p:nvSpPr>
        <p:spPr/>
        <p:txBody>
          <a:bodyPr/>
          <a:lstStyle/>
          <a:p>
            <a:fld id="{186A205F-65FA-4101-B469-0A9F4CFC4655}" type="slidenum">
              <a:rPr lang="en-GB" smtClean="0"/>
              <a:t>8</a:t>
            </a:fld>
            <a:endParaRPr lang="en-GB"/>
          </a:p>
        </p:txBody>
      </p:sp>
    </p:spTree>
    <p:extLst>
      <p:ext uri="{BB962C8B-B14F-4D97-AF65-F5344CB8AC3E}">
        <p14:creationId xmlns:p14="http://schemas.microsoft.com/office/powerpoint/2010/main" val="297406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11866"/>
          </a:xfrm>
          <a:solidFill>
            <a:schemeClr val="accent4">
              <a:lumMod val="75000"/>
            </a:schemeClr>
          </a:solidFill>
        </p:spPr>
        <p:txBody>
          <a:bodyPr/>
          <a:lstStyle/>
          <a:p>
            <a:r>
              <a:rPr lang="en-GB" dirty="0">
                <a:solidFill>
                  <a:schemeClr val="bg1"/>
                </a:solidFill>
                <a:latin typeface="+mn-lt"/>
              </a:rPr>
              <a:t>Requirements document example</a:t>
            </a:r>
          </a:p>
        </p:txBody>
      </p:sp>
      <p:sp>
        <p:nvSpPr>
          <p:cNvPr id="3" name="Content Placeholder 2"/>
          <p:cNvSpPr>
            <a:spLocks noGrp="1"/>
          </p:cNvSpPr>
          <p:nvPr>
            <p:ph idx="1"/>
          </p:nvPr>
        </p:nvSpPr>
        <p:spPr>
          <a:xfrm>
            <a:off x="628650" y="1815200"/>
            <a:ext cx="7886700" cy="4351338"/>
          </a:xfrm>
        </p:spPr>
        <p:txBody>
          <a:bodyPr>
            <a:normAutofit/>
          </a:bodyPr>
          <a:lstStyle/>
          <a:p>
            <a:pPr marL="0" indent="0">
              <a:buNone/>
            </a:pPr>
            <a:endParaRPr lang="en-GB" dirty="0"/>
          </a:p>
          <a:p>
            <a:pPr lvl="1"/>
            <a:endParaRPr lang="en-GB" dirty="0"/>
          </a:p>
          <a:p>
            <a:pPr>
              <a:buFont typeface="Calibri" panose="020F0502020204030204" pitchFamily="34" charset="0"/>
              <a:buChar char="̶"/>
            </a:pPr>
            <a:endParaRPr lang="en-GB" dirty="0"/>
          </a:p>
        </p:txBody>
      </p:sp>
      <p:sp>
        <p:nvSpPr>
          <p:cNvPr id="5" name="TextBox 4"/>
          <p:cNvSpPr txBox="1"/>
          <p:nvPr/>
        </p:nvSpPr>
        <p:spPr>
          <a:xfrm>
            <a:off x="1267691" y="1393515"/>
            <a:ext cx="6608618" cy="3877985"/>
          </a:xfrm>
          <a:prstGeom prst="rect">
            <a:avLst/>
          </a:prstGeom>
          <a:noFill/>
        </p:spPr>
        <p:txBody>
          <a:bodyPr wrap="square" rtlCol="0">
            <a:spAutoFit/>
          </a:bodyPr>
          <a:lstStyle/>
          <a:p>
            <a:pPr algn="ctr"/>
            <a:r>
              <a:rPr lang="en-GB" sz="1000" b="1" dirty="0"/>
              <a:t>Holiday Cottages Web Site Requirements Document</a:t>
            </a:r>
          </a:p>
          <a:p>
            <a:endParaRPr lang="en-GB" sz="1000" dirty="0"/>
          </a:p>
          <a:p>
            <a:r>
              <a:rPr lang="en-GB" sz="1000" b="1" dirty="0"/>
              <a:t>1. Introduction</a:t>
            </a:r>
          </a:p>
          <a:p>
            <a:r>
              <a:rPr lang="en-GB" sz="1000" dirty="0"/>
              <a:t>The web site enhancement will allow on-line booking…….</a:t>
            </a:r>
          </a:p>
          <a:p>
            <a:endParaRPr lang="en-GB" sz="800" dirty="0"/>
          </a:p>
          <a:p>
            <a:r>
              <a:rPr lang="en-GB" sz="1000" b="1" dirty="0"/>
              <a:t>2. Organization impact</a:t>
            </a:r>
          </a:p>
          <a:p>
            <a:r>
              <a:rPr lang="en-GB" sz="1000" dirty="0"/>
              <a:t>The product will have a positive impact on company profits, primarily through increased sales…….</a:t>
            </a:r>
          </a:p>
          <a:p>
            <a:endParaRPr lang="en-GB" sz="800" dirty="0"/>
          </a:p>
          <a:p>
            <a:r>
              <a:rPr lang="en-GB" sz="1000" b="1" dirty="0"/>
              <a:t>3. Functional requirements</a:t>
            </a:r>
          </a:p>
          <a:p>
            <a:endParaRPr lang="en-GB" sz="1000" b="1" dirty="0"/>
          </a:p>
          <a:p>
            <a:endParaRPr lang="en-GB" sz="1000" b="1" dirty="0"/>
          </a:p>
          <a:p>
            <a:endParaRPr lang="en-GB" sz="1000" b="1" dirty="0"/>
          </a:p>
          <a:p>
            <a:endParaRPr lang="en-GB" sz="1000" b="1" dirty="0"/>
          </a:p>
          <a:p>
            <a:endParaRPr lang="en-GB" sz="1000" b="1" dirty="0"/>
          </a:p>
          <a:p>
            <a:endParaRPr lang="en-GB" sz="1000" b="1" dirty="0"/>
          </a:p>
          <a:p>
            <a:endParaRPr lang="en-GB" sz="1000" b="1" dirty="0"/>
          </a:p>
          <a:p>
            <a:endParaRPr lang="en-GB" sz="1000" b="1" dirty="0"/>
          </a:p>
          <a:p>
            <a:endParaRPr lang="en-GB" sz="1000" b="1" dirty="0"/>
          </a:p>
          <a:p>
            <a:endParaRPr lang="en-GB" sz="1000" b="1" dirty="0"/>
          </a:p>
          <a:p>
            <a:endParaRPr lang="en-GB" sz="1000" b="1" dirty="0"/>
          </a:p>
          <a:p>
            <a:endParaRPr lang="en-GB" sz="1000" b="1" dirty="0"/>
          </a:p>
          <a:p>
            <a:endParaRPr lang="en-GB" sz="1000" b="1" dirty="0"/>
          </a:p>
          <a:p>
            <a:endParaRPr lang="en-GB" sz="1000" b="1" dirty="0"/>
          </a:p>
          <a:p>
            <a:endParaRPr lang="en-GB" sz="1000" b="1" dirty="0"/>
          </a:p>
          <a:p>
            <a:r>
              <a:rPr lang="en-GB" sz="1000" b="1" dirty="0"/>
              <a:t>4. Non-Functional requirements</a:t>
            </a:r>
          </a:p>
        </p:txBody>
      </p:sp>
      <p:graphicFrame>
        <p:nvGraphicFramePr>
          <p:cNvPr id="7" name="Table 6"/>
          <p:cNvGraphicFramePr>
            <a:graphicFrameLocks noGrp="1"/>
          </p:cNvGraphicFramePr>
          <p:nvPr>
            <p:extLst>
              <p:ext uri="{D42A27DB-BD31-4B8C-83A1-F6EECF244321}">
                <p14:modId xmlns:p14="http://schemas.microsoft.com/office/powerpoint/2010/main" val="1180927416"/>
              </p:ext>
            </p:extLst>
          </p:nvPr>
        </p:nvGraphicFramePr>
        <p:xfrm>
          <a:off x="1338349" y="2860159"/>
          <a:ext cx="6537960" cy="853440"/>
        </p:xfrm>
        <a:graphic>
          <a:graphicData uri="http://schemas.openxmlformats.org/drawingml/2006/table">
            <a:tbl>
              <a:tblPr firstRow="1" bandRow="1">
                <a:tableStyleId>{5C22544A-7EE6-4342-B048-85BDC9FD1C3A}</a:tableStyleId>
              </a:tblPr>
              <a:tblGrid>
                <a:gridCol w="1005840">
                  <a:extLst>
                    <a:ext uri="{9D8B030D-6E8A-4147-A177-3AD203B41FA5}">
                      <a16:colId xmlns:a16="http://schemas.microsoft.com/office/drawing/2014/main" val="3000295743"/>
                    </a:ext>
                  </a:extLst>
                </a:gridCol>
                <a:gridCol w="5532120">
                  <a:extLst>
                    <a:ext uri="{9D8B030D-6E8A-4147-A177-3AD203B41FA5}">
                      <a16:colId xmlns:a16="http://schemas.microsoft.com/office/drawing/2014/main" val="2124106583"/>
                    </a:ext>
                  </a:extLst>
                </a:gridCol>
              </a:tblGrid>
              <a:tr h="167194">
                <a:tc>
                  <a:txBody>
                    <a:bodyPr/>
                    <a:lstStyle/>
                    <a:p>
                      <a:r>
                        <a:rPr lang="en-GB" sz="800" dirty="0"/>
                        <a:t>NAME</a:t>
                      </a:r>
                    </a:p>
                  </a:txBody>
                  <a:tcPr/>
                </a:tc>
                <a:tc>
                  <a:txBody>
                    <a:bodyPr/>
                    <a:lstStyle/>
                    <a:p>
                      <a:r>
                        <a:rPr lang="en-GB" sz="800" dirty="0"/>
                        <a:t>FR1 – Register customer</a:t>
                      </a:r>
                    </a:p>
                  </a:txBody>
                  <a:tcPr/>
                </a:tc>
                <a:extLst>
                  <a:ext uri="{0D108BD9-81ED-4DB2-BD59-A6C34878D82A}">
                    <a16:rowId xmlns:a16="http://schemas.microsoft.com/office/drawing/2014/main" val="1565038655"/>
                  </a:ext>
                </a:extLst>
              </a:tr>
              <a:tr h="167194">
                <a:tc>
                  <a:txBody>
                    <a:bodyPr/>
                    <a:lstStyle/>
                    <a:p>
                      <a:r>
                        <a:rPr lang="en-GB" sz="800" dirty="0"/>
                        <a:t>Summary</a:t>
                      </a:r>
                    </a:p>
                  </a:txBody>
                  <a:tcPr/>
                </a:tc>
                <a:tc>
                  <a:txBody>
                    <a:bodyPr/>
                    <a:lstStyle/>
                    <a:p>
                      <a:r>
                        <a:rPr lang="en-GB" sz="800" dirty="0"/>
                        <a:t>The new system must allow new</a:t>
                      </a:r>
                      <a:r>
                        <a:rPr lang="en-GB" sz="800" baseline="0" dirty="0"/>
                        <a:t> customers to register</a:t>
                      </a:r>
                      <a:endParaRPr lang="en-GB" sz="800" dirty="0"/>
                    </a:p>
                  </a:txBody>
                  <a:tcPr/>
                </a:tc>
                <a:extLst>
                  <a:ext uri="{0D108BD9-81ED-4DB2-BD59-A6C34878D82A}">
                    <a16:rowId xmlns:a16="http://schemas.microsoft.com/office/drawing/2014/main" val="1039028195"/>
                  </a:ext>
                </a:extLst>
              </a:tr>
              <a:tr h="167194">
                <a:tc>
                  <a:txBody>
                    <a:bodyPr/>
                    <a:lstStyle/>
                    <a:p>
                      <a:r>
                        <a:rPr lang="en-GB" sz="800" dirty="0"/>
                        <a:t>Rationale</a:t>
                      </a:r>
                    </a:p>
                  </a:txBody>
                  <a:tcPr/>
                </a:tc>
                <a:tc>
                  <a:txBody>
                    <a:bodyPr/>
                    <a:lstStyle/>
                    <a:p>
                      <a:r>
                        <a:rPr lang="en-GB" sz="800" dirty="0"/>
                        <a:t>Registration will encourage</a:t>
                      </a:r>
                      <a:r>
                        <a:rPr lang="en-GB" sz="800" baseline="0" dirty="0"/>
                        <a:t> customers to return to site by speeding up transaction times of return visits</a:t>
                      </a:r>
                      <a:endParaRPr lang="en-GB" sz="800" dirty="0"/>
                    </a:p>
                  </a:txBody>
                  <a:tcPr/>
                </a:tc>
                <a:extLst>
                  <a:ext uri="{0D108BD9-81ED-4DB2-BD59-A6C34878D82A}">
                    <a16:rowId xmlns:a16="http://schemas.microsoft.com/office/drawing/2014/main" val="3059671875"/>
                  </a:ext>
                </a:extLst>
              </a:tr>
              <a:tr h="167194">
                <a:tc>
                  <a:txBody>
                    <a:bodyPr/>
                    <a:lstStyle/>
                    <a:p>
                      <a:r>
                        <a:rPr lang="en-GB" sz="800" dirty="0"/>
                        <a:t>Requirement</a:t>
                      </a:r>
                    </a:p>
                  </a:txBody>
                  <a:tcPr/>
                </a:tc>
                <a:tc>
                  <a:txBody>
                    <a:bodyPr/>
                    <a:lstStyle/>
                    <a:p>
                      <a:r>
                        <a:rPr lang="en-GB" sz="800" dirty="0"/>
                        <a:t>Customers must</a:t>
                      </a:r>
                      <a:r>
                        <a:rPr lang="en-GB" sz="800" baseline="0" dirty="0"/>
                        <a:t> be able to register personal and payment details. GDPR compliance is essential.</a:t>
                      </a:r>
                      <a:endParaRPr lang="en-GB" sz="800" dirty="0"/>
                    </a:p>
                  </a:txBody>
                  <a:tcPr/>
                </a:tc>
                <a:extLst>
                  <a:ext uri="{0D108BD9-81ED-4DB2-BD59-A6C34878D82A}">
                    <a16:rowId xmlns:a16="http://schemas.microsoft.com/office/drawing/2014/main" val="215627499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36254861"/>
              </p:ext>
            </p:extLst>
          </p:nvPr>
        </p:nvGraphicFramePr>
        <p:xfrm>
          <a:off x="1338349" y="3778277"/>
          <a:ext cx="6537960" cy="975360"/>
        </p:xfrm>
        <a:graphic>
          <a:graphicData uri="http://schemas.openxmlformats.org/drawingml/2006/table">
            <a:tbl>
              <a:tblPr firstRow="1" bandRow="1">
                <a:tableStyleId>{5C22544A-7EE6-4342-B048-85BDC9FD1C3A}</a:tableStyleId>
              </a:tblPr>
              <a:tblGrid>
                <a:gridCol w="1005840">
                  <a:extLst>
                    <a:ext uri="{9D8B030D-6E8A-4147-A177-3AD203B41FA5}">
                      <a16:colId xmlns:a16="http://schemas.microsoft.com/office/drawing/2014/main" val="3000295743"/>
                    </a:ext>
                  </a:extLst>
                </a:gridCol>
                <a:gridCol w="5532120">
                  <a:extLst>
                    <a:ext uri="{9D8B030D-6E8A-4147-A177-3AD203B41FA5}">
                      <a16:colId xmlns:a16="http://schemas.microsoft.com/office/drawing/2014/main" val="2124106583"/>
                    </a:ext>
                  </a:extLst>
                </a:gridCol>
              </a:tblGrid>
              <a:tr h="187113">
                <a:tc>
                  <a:txBody>
                    <a:bodyPr/>
                    <a:lstStyle/>
                    <a:p>
                      <a:r>
                        <a:rPr lang="en-GB" sz="800" dirty="0"/>
                        <a:t>NAME</a:t>
                      </a:r>
                    </a:p>
                  </a:txBody>
                  <a:tcPr/>
                </a:tc>
                <a:tc>
                  <a:txBody>
                    <a:bodyPr/>
                    <a:lstStyle/>
                    <a:p>
                      <a:r>
                        <a:rPr lang="en-GB" sz="800" dirty="0"/>
                        <a:t>FR2– Allow site</a:t>
                      </a:r>
                      <a:r>
                        <a:rPr lang="en-GB" sz="800" baseline="0" dirty="0"/>
                        <a:t> visitors (not registered)</a:t>
                      </a:r>
                      <a:endParaRPr lang="en-GB" sz="800" dirty="0"/>
                    </a:p>
                  </a:txBody>
                  <a:tcPr/>
                </a:tc>
                <a:extLst>
                  <a:ext uri="{0D108BD9-81ED-4DB2-BD59-A6C34878D82A}">
                    <a16:rowId xmlns:a16="http://schemas.microsoft.com/office/drawing/2014/main" val="1565038655"/>
                  </a:ext>
                </a:extLst>
              </a:tr>
              <a:tr h="187113">
                <a:tc>
                  <a:txBody>
                    <a:bodyPr/>
                    <a:lstStyle/>
                    <a:p>
                      <a:r>
                        <a:rPr lang="en-GB" sz="800" dirty="0"/>
                        <a:t>Summary</a:t>
                      </a:r>
                    </a:p>
                  </a:txBody>
                  <a:tcPr/>
                </a:tc>
                <a:tc>
                  <a:txBody>
                    <a:bodyPr/>
                    <a:lstStyle/>
                    <a:p>
                      <a:r>
                        <a:rPr lang="en-GB" sz="800" dirty="0"/>
                        <a:t>The new system must allow</a:t>
                      </a:r>
                      <a:r>
                        <a:rPr lang="en-GB" sz="800" baseline="0" dirty="0"/>
                        <a:t> visitors to make purchases</a:t>
                      </a:r>
                      <a:endParaRPr lang="en-GB" sz="800" dirty="0"/>
                    </a:p>
                  </a:txBody>
                  <a:tcPr/>
                </a:tc>
                <a:extLst>
                  <a:ext uri="{0D108BD9-81ED-4DB2-BD59-A6C34878D82A}">
                    <a16:rowId xmlns:a16="http://schemas.microsoft.com/office/drawing/2014/main" val="1039028195"/>
                  </a:ext>
                </a:extLst>
              </a:tr>
              <a:tr h="187113">
                <a:tc>
                  <a:txBody>
                    <a:bodyPr/>
                    <a:lstStyle/>
                    <a:p>
                      <a:r>
                        <a:rPr lang="en-GB" sz="800" dirty="0"/>
                        <a:t>Rationale</a:t>
                      </a:r>
                    </a:p>
                  </a:txBody>
                  <a:tcPr/>
                </a:tc>
                <a:tc>
                  <a:txBody>
                    <a:bodyPr/>
                    <a:lstStyle/>
                    <a:p>
                      <a:r>
                        <a:rPr lang="en-GB" sz="800" dirty="0"/>
                        <a:t>Not all potential</a:t>
                      </a:r>
                      <a:r>
                        <a:rPr lang="en-GB" sz="800" baseline="0" dirty="0"/>
                        <a:t> customers will want to register. Therefore the system must allow visitors to make guest purchases</a:t>
                      </a:r>
                      <a:endParaRPr lang="en-GB" sz="800" dirty="0"/>
                    </a:p>
                  </a:txBody>
                  <a:tcPr/>
                </a:tc>
                <a:extLst>
                  <a:ext uri="{0D108BD9-81ED-4DB2-BD59-A6C34878D82A}">
                    <a16:rowId xmlns:a16="http://schemas.microsoft.com/office/drawing/2014/main" val="3059671875"/>
                  </a:ext>
                </a:extLst>
              </a:tr>
              <a:tr h="294034">
                <a:tc>
                  <a:txBody>
                    <a:bodyPr/>
                    <a:lstStyle/>
                    <a:p>
                      <a:r>
                        <a:rPr lang="en-GB" sz="800" dirty="0"/>
                        <a:t>Requirement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Unregistered visitors to site</a:t>
                      </a:r>
                      <a:r>
                        <a:rPr lang="en-GB" sz="800" baseline="0" dirty="0"/>
                        <a:t> must be allowed to make purchases. </a:t>
                      </a:r>
                      <a:r>
                        <a:rPr lang="en-GB" sz="800" dirty="0"/>
                        <a:t>Visitors must</a:t>
                      </a:r>
                      <a:r>
                        <a:rPr lang="en-GB" sz="800" baseline="0" dirty="0"/>
                        <a:t> be able to</a:t>
                      </a:r>
                      <a:r>
                        <a:rPr lang="en-GB" sz="800" dirty="0"/>
                        <a:t> browse,</a:t>
                      </a:r>
                      <a:r>
                        <a:rPr lang="en-GB" sz="800" baseline="0" dirty="0"/>
                        <a:t> select and make one-off purchases of products. Payment will be via credit cart or PayPal, GDPR compliance is essential.</a:t>
                      </a:r>
                      <a:endParaRPr lang="en-GB" sz="800" dirty="0"/>
                    </a:p>
                  </a:txBody>
                  <a:tcPr/>
                </a:tc>
                <a:extLst>
                  <a:ext uri="{0D108BD9-81ED-4DB2-BD59-A6C34878D82A}">
                    <a16:rowId xmlns:a16="http://schemas.microsoft.com/office/drawing/2014/main" val="2156274995"/>
                  </a:ext>
                </a:extLst>
              </a:tr>
            </a:tbl>
          </a:graphicData>
        </a:graphic>
      </p:graphicFrame>
      <p:sp>
        <p:nvSpPr>
          <p:cNvPr id="9" name="TextBox 8"/>
          <p:cNvSpPr txBox="1"/>
          <p:nvPr/>
        </p:nvSpPr>
        <p:spPr>
          <a:xfrm>
            <a:off x="4260273" y="4633649"/>
            <a:ext cx="185938" cy="369332"/>
          </a:xfrm>
          <a:prstGeom prst="rect">
            <a:avLst/>
          </a:prstGeom>
          <a:noFill/>
        </p:spPr>
        <p:txBody>
          <a:bodyPr wrap="square" rtlCol="0">
            <a:spAutoFit/>
          </a:bodyPr>
          <a:lstStyle/>
          <a:p>
            <a:r>
              <a:rPr lang="en-GB" dirty="0"/>
              <a:t>:</a:t>
            </a:r>
          </a:p>
        </p:txBody>
      </p:sp>
      <p:graphicFrame>
        <p:nvGraphicFramePr>
          <p:cNvPr id="10" name="Table 9"/>
          <p:cNvGraphicFramePr>
            <a:graphicFrameLocks noGrp="1"/>
          </p:cNvGraphicFramePr>
          <p:nvPr>
            <p:extLst>
              <p:ext uri="{D42A27DB-BD31-4B8C-83A1-F6EECF244321}">
                <p14:modId xmlns:p14="http://schemas.microsoft.com/office/powerpoint/2010/main" val="1524044881"/>
              </p:ext>
            </p:extLst>
          </p:nvPr>
        </p:nvGraphicFramePr>
        <p:xfrm>
          <a:off x="1338349" y="5219504"/>
          <a:ext cx="6537960" cy="975360"/>
        </p:xfrm>
        <a:graphic>
          <a:graphicData uri="http://schemas.openxmlformats.org/drawingml/2006/table">
            <a:tbl>
              <a:tblPr firstRow="1" bandRow="1">
                <a:tableStyleId>{5C22544A-7EE6-4342-B048-85BDC9FD1C3A}</a:tableStyleId>
              </a:tblPr>
              <a:tblGrid>
                <a:gridCol w="980902">
                  <a:extLst>
                    <a:ext uri="{9D8B030D-6E8A-4147-A177-3AD203B41FA5}">
                      <a16:colId xmlns:a16="http://schemas.microsoft.com/office/drawing/2014/main" val="3000295743"/>
                    </a:ext>
                  </a:extLst>
                </a:gridCol>
                <a:gridCol w="5557058">
                  <a:extLst>
                    <a:ext uri="{9D8B030D-6E8A-4147-A177-3AD203B41FA5}">
                      <a16:colId xmlns:a16="http://schemas.microsoft.com/office/drawing/2014/main" val="2124106583"/>
                    </a:ext>
                  </a:extLst>
                </a:gridCol>
              </a:tblGrid>
              <a:tr h="120209">
                <a:tc>
                  <a:txBody>
                    <a:bodyPr/>
                    <a:lstStyle/>
                    <a:p>
                      <a:r>
                        <a:rPr lang="en-GB" sz="800" dirty="0"/>
                        <a:t>NAME</a:t>
                      </a:r>
                    </a:p>
                  </a:txBody>
                  <a:tcPr/>
                </a:tc>
                <a:tc>
                  <a:txBody>
                    <a:bodyPr/>
                    <a:lstStyle/>
                    <a:p>
                      <a:r>
                        <a:rPr lang="en-GB" sz="800" dirty="0"/>
                        <a:t>NFR1 – Throughput capacity</a:t>
                      </a:r>
                    </a:p>
                  </a:txBody>
                  <a:tcPr/>
                </a:tc>
                <a:extLst>
                  <a:ext uri="{0D108BD9-81ED-4DB2-BD59-A6C34878D82A}">
                    <a16:rowId xmlns:a16="http://schemas.microsoft.com/office/drawing/2014/main" val="1565038655"/>
                  </a:ext>
                </a:extLst>
              </a:tr>
              <a:tr h="120209">
                <a:tc>
                  <a:txBody>
                    <a:bodyPr/>
                    <a:lstStyle/>
                    <a:p>
                      <a:r>
                        <a:rPr lang="en-GB" sz="800" dirty="0"/>
                        <a:t>Summary</a:t>
                      </a:r>
                    </a:p>
                  </a:txBody>
                  <a:tcPr/>
                </a:tc>
                <a:tc>
                  <a:txBody>
                    <a:bodyPr/>
                    <a:lstStyle/>
                    <a:p>
                      <a:r>
                        <a:rPr lang="en-GB" sz="800" dirty="0"/>
                        <a:t>Peak-time</a:t>
                      </a:r>
                      <a:r>
                        <a:rPr lang="en-GB" sz="800" baseline="0" dirty="0"/>
                        <a:t> transaction capacity of 10,000 per hour</a:t>
                      </a:r>
                      <a:endParaRPr lang="en-GB" sz="800" dirty="0"/>
                    </a:p>
                  </a:txBody>
                  <a:tcPr/>
                </a:tc>
                <a:extLst>
                  <a:ext uri="{0D108BD9-81ED-4DB2-BD59-A6C34878D82A}">
                    <a16:rowId xmlns:a16="http://schemas.microsoft.com/office/drawing/2014/main" val="1039028195"/>
                  </a:ext>
                </a:extLst>
              </a:tr>
              <a:tr h="120209">
                <a:tc>
                  <a:txBody>
                    <a:bodyPr/>
                    <a:lstStyle/>
                    <a:p>
                      <a:r>
                        <a:rPr lang="en-GB" sz="800" dirty="0"/>
                        <a:t>Rationale</a:t>
                      </a:r>
                    </a:p>
                  </a:txBody>
                  <a:tcPr/>
                </a:tc>
                <a:tc>
                  <a:txBody>
                    <a:bodyPr/>
                    <a:lstStyle/>
                    <a:p>
                      <a:r>
                        <a:rPr lang="en-GB" sz="800" dirty="0"/>
                        <a:t>The new site is expected to attract between 1,000</a:t>
                      </a:r>
                      <a:r>
                        <a:rPr lang="en-GB" sz="800" baseline="0" dirty="0"/>
                        <a:t> and 3,000 visitors at peak-time (on average) – in order to maintain service and response times it is thought prudent to build extra capacity into the system from the start.</a:t>
                      </a:r>
                      <a:endParaRPr lang="en-GB" sz="800" dirty="0"/>
                    </a:p>
                  </a:txBody>
                  <a:tcPr/>
                </a:tc>
                <a:extLst>
                  <a:ext uri="{0D108BD9-81ED-4DB2-BD59-A6C34878D82A}">
                    <a16:rowId xmlns:a16="http://schemas.microsoft.com/office/drawing/2014/main" val="3059671875"/>
                  </a:ext>
                </a:extLst>
              </a:tr>
              <a:tr h="188901">
                <a:tc>
                  <a:txBody>
                    <a:bodyPr/>
                    <a:lstStyle/>
                    <a:p>
                      <a:r>
                        <a:rPr lang="en-GB" sz="800" dirty="0"/>
                        <a:t>Requirement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The new system must be able to deal with up to</a:t>
                      </a:r>
                      <a:r>
                        <a:rPr lang="en-GB" sz="800" baseline="0" dirty="0"/>
                        <a:t> 10,000 transactions (i.e. requests) per hour. </a:t>
                      </a:r>
                      <a:endParaRPr lang="en-GB" sz="800" dirty="0"/>
                    </a:p>
                  </a:txBody>
                  <a:tcPr/>
                </a:tc>
                <a:extLst>
                  <a:ext uri="{0D108BD9-81ED-4DB2-BD59-A6C34878D82A}">
                    <a16:rowId xmlns:a16="http://schemas.microsoft.com/office/drawing/2014/main" val="2156274995"/>
                  </a:ext>
                </a:extLst>
              </a:tr>
            </a:tbl>
          </a:graphicData>
        </a:graphic>
      </p:graphicFrame>
      <p:sp>
        <p:nvSpPr>
          <p:cNvPr id="11" name="TextBox 10"/>
          <p:cNvSpPr txBox="1"/>
          <p:nvPr/>
        </p:nvSpPr>
        <p:spPr>
          <a:xfrm>
            <a:off x="4260273" y="6100473"/>
            <a:ext cx="185938" cy="369332"/>
          </a:xfrm>
          <a:prstGeom prst="rect">
            <a:avLst/>
          </a:prstGeom>
          <a:noFill/>
        </p:spPr>
        <p:txBody>
          <a:bodyPr wrap="square" rtlCol="0">
            <a:spAutoFit/>
          </a:bodyPr>
          <a:lstStyle/>
          <a:p>
            <a:r>
              <a:rPr lang="en-GB" dirty="0"/>
              <a:t>:</a:t>
            </a:r>
          </a:p>
        </p:txBody>
      </p:sp>
      <p:sp>
        <p:nvSpPr>
          <p:cNvPr id="12" name="Rectangle 11"/>
          <p:cNvSpPr/>
          <p:nvPr/>
        </p:nvSpPr>
        <p:spPr>
          <a:xfrm>
            <a:off x="1267691" y="1393515"/>
            <a:ext cx="6787342" cy="52317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12"/>
          <p:cNvSpPr>
            <a:spLocks noGrp="1"/>
          </p:cNvSpPr>
          <p:nvPr>
            <p:ph type="sldNum" sz="quarter" idx="12"/>
          </p:nvPr>
        </p:nvSpPr>
        <p:spPr/>
        <p:txBody>
          <a:bodyPr/>
          <a:lstStyle/>
          <a:p>
            <a:fld id="{186A205F-65FA-4101-B469-0A9F4CFC4655}" type="slidenum">
              <a:rPr lang="en-GB" smtClean="0"/>
              <a:t>9</a:t>
            </a:fld>
            <a:endParaRPr lang="en-GB"/>
          </a:p>
        </p:txBody>
      </p:sp>
    </p:spTree>
    <p:extLst>
      <p:ext uri="{BB962C8B-B14F-4D97-AF65-F5344CB8AC3E}">
        <p14:creationId xmlns:p14="http://schemas.microsoft.com/office/powerpoint/2010/main" val="13696027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1279</TotalTime>
  <Words>1989</Words>
  <Application>Microsoft Office PowerPoint</Application>
  <PresentationFormat>On-screen Show (4:3)</PresentationFormat>
  <Paragraphs>435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Segoe Print</vt:lpstr>
      <vt:lpstr>Office Theme</vt:lpstr>
      <vt:lpstr>Project Management &amp;  Research Methodology (IS4S706)</vt:lpstr>
      <vt:lpstr>Project management body of knowledge</vt:lpstr>
      <vt:lpstr>Definitions</vt:lpstr>
      <vt:lpstr>Scope Management processes</vt:lpstr>
      <vt:lpstr>Plan Scope Management</vt:lpstr>
      <vt:lpstr>Collect requirements</vt:lpstr>
      <vt:lpstr>Collect requirements</vt:lpstr>
      <vt:lpstr>Collect requirements</vt:lpstr>
      <vt:lpstr>Requirements document example</vt:lpstr>
      <vt:lpstr>Requirements traceability matrix example</vt:lpstr>
      <vt:lpstr>Define scope</vt:lpstr>
      <vt:lpstr>Define scope</vt:lpstr>
      <vt:lpstr>Define scope</vt:lpstr>
      <vt:lpstr>Project scope statement example</vt:lpstr>
      <vt:lpstr>Create Work Breakdown Structure (WBS)</vt:lpstr>
      <vt:lpstr>Create Work Breakdown Structure (WBS)</vt:lpstr>
      <vt:lpstr>Create Work Breakdown Structure (WBS)</vt:lpstr>
      <vt:lpstr>Create Work Breakdown Structure (WBS)</vt:lpstr>
      <vt:lpstr>Create Work Breakdown Structure (WBS)</vt:lpstr>
      <vt:lpstr>Create Work Breakdown Structure (WBS)</vt:lpstr>
      <vt:lpstr>Decomposition example</vt:lpstr>
      <vt:lpstr>Create Work Breakdown Structure (WBS)</vt:lpstr>
      <vt:lpstr>Create Work Breakdown Structure (WBS)</vt:lpstr>
      <vt:lpstr>Control Scope</vt:lpstr>
      <vt:lpstr>Control Scope</vt:lpstr>
      <vt:lpstr>Validate Scope</vt:lpstr>
      <vt:lpstr>Acknowledgement</vt:lpstr>
      <vt:lpstr>What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and professional practice</dc:title>
  <dc:creator>Mark Ware</dc:creator>
  <cp:lastModifiedBy>Mark Ware</cp:lastModifiedBy>
  <cp:revision>52</cp:revision>
  <dcterms:created xsi:type="dcterms:W3CDTF">2018-11-07T15:14:47Z</dcterms:created>
  <dcterms:modified xsi:type="dcterms:W3CDTF">2021-02-10T10:27:02Z</dcterms:modified>
</cp:coreProperties>
</file>