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5" r:id="rId4"/>
  </p:sldMasterIdLst>
  <p:notesMasterIdLst>
    <p:notesMasterId r:id="rId52"/>
  </p:notesMasterIdLst>
  <p:handoutMasterIdLst>
    <p:handoutMasterId r:id="rId53"/>
  </p:handoutMasterIdLst>
  <p:sldIdLst>
    <p:sldId id="443" r:id="rId5"/>
    <p:sldId id="384" r:id="rId6"/>
    <p:sldId id="385" r:id="rId7"/>
    <p:sldId id="386" r:id="rId8"/>
    <p:sldId id="335" r:id="rId9"/>
    <p:sldId id="376" r:id="rId10"/>
    <p:sldId id="404" r:id="rId11"/>
    <p:sldId id="418" r:id="rId12"/>
    <p:sldId id="419" r:id="rId13"/>
    <p:sldId id="420" r:id="rId14"/>
    <p:sldId id="421" r:id="rId15"/>
    <p:sldId id="390" r:id="rId16"/>
    <p:sldId id="391" r:id="rId17"/>
    <p:sldId id="444" r:id="rId18"/>
    <p:sldId id="440" r:id="rId19"/>
    <p:sldId id="441" r:id="rId20"/>
    <p:sldId id="393" r:id="rId21"/>
    <p:sldId id="394" r:id="rId22"/>
    <p:sldId id="395" r:id="rId23"/>
    <p:sldId id="396" r:id="rId24"/>
    <p:sldId id="397" r:id="rId25"/>
    <p:sldId id="398" r:id="rId26"/>
    <p:sldId id="399" r:id="rId27"/>
    <p:sldId id="400" r:id="rId28"/>
    <p:sldId id="401" r:id="rId29"/>
    <p:sldId id="402" r:id="rId30"/>
    <p:sldId id="405" r:id="rId31"/>
    <p:sldId id="406" r:id="rId32"/>
    <p:sldId id="422" r:id="rId33"/>
    <p:sldId id="407" r:id="rId34"/>
    <p:sldId id="424" r:id="rId35"/>
    <p:sldId id="423" r:id="rId36"/>
    <p:sldId id="425" r:id="rId37"/>
    <p:sldId id="426" r:id="rId38"/>
    <p:sldId id="408" r:id="rId39"/>
    <p:sldId id="409" r:id="rId40"/>
    <p:sldId id="410" r:id="rId41"/>
    <p:sldId id="411" r:id="rId42"/>
    <p:sldId id="427" r:id="rId43"/>
    <p:sldId id="428" r:id="rId44"/>
    <p:sldId id="429" r:id="rId45"/>
    <p:sldId id="430" r:id="rId46"/>
    <p:sldId id="412" r:id="rId47"/>
    <p:sldId id="413" r:id="rId48"/>
    <p:sldId id="416" r:id="rId49"/>
    <p:sldId id="417" r:id="rId50"/>
    <p:sldId id="403" r:id="rId51"/>
  </p:sldIdLst>
  <p:sldSz cx="9144000" cy="6858000" type="screen4x3"/>
  <p:notesSz cx="6746875" cy="9913938"/>
  <p:kinsoku lang="ja-JP" invalStChars="、。，．・：；？！゛゜ヽヾゝゞ々ー’”）〕］｝〉》」』】°‰′″℃￠％ぁぃぅぇぉっゃゅょゎァィゥェォッャュョヮヵヶ!%),.:;?]}｡｣､･ｧｨｩｪｫｬｭｮｯｰﾞﾟ" invalEndChars="‘“（〔［｛〈《「『【￥＄$([\{｢￡"/>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A206"/>
    <a:srgbClr val="CC0000"/>
    <a:srgbClr val="33CC33"/>
    <a:srgbClr val="000000"/>
    <a:srgbClr val="660066"/>
    <a:srgbClr val="80008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997730-04A6-46E1-B870-277FEB11A296}" v="79" dt="2021-02-20T22:42:35.6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p:scale>
          <a:sx n="50" d="100"/>
          <a:sy n="50" d="100"/>
        </p:scale>
        <p:origin x="1740" y="3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microsoft.com/office/2016/11/relationships/changesInfo" Target="changesInfos/changesInfo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Ware" userId="79074874-acc3-4a36-ac27-0a846c2532c2" providerId="ADAL" clId="{21997730-04A6-46E1-B870-277FEB11A296}"/>
    <pc:docChg chg="undo custSel addSld delSld modSld">
      <pc:chgData name="Mark Ware" userId="79074874-acc3-4a36-ac27-0a846c2532c2" providerId="ADAL" clId="{21997730-04A6-46E1-B870-277FEB11A296}" dt="2021-02-20T22:43:04.494" v="451" actId="1076"/>
      <pc:docMkLst>
        <pc:docMk/>
      </pc:docMkLst>
      <pc:sldChg chg="modSp mod">
        <pc:chgData name="Mark Ware" userId="79074874-acc3-4a36-ac27-0a846c2532c2" providerId="ADAL" clId="{21997730-04A6-46E1-B870-277FEB11A296}" dt="2021-02-20T22:15:10.074" v="18" actId="207"/>
        <pc:sldMkLst>
          <pc:docMk/>
          <pc:sldMk cId="0" sldId="335"/>
        </pc:sldMkLst>
        <pc:spChg chg="mod">
          <ac:chgData name="Mark Ware" userId="79074874-acc3-4a36-ac27-0a846c2532c2" providerId="ADAL" clId="{21997730-04A6-46E1-B870-277FEB11A296}" dt="2021-02-20T22:15:10.074" v="18" actId="207"/>
          <ac:spMkLst>
            <pc:docMk/>
            <pc:sldMk cId="0" sldId="335"/>
            <ac:spMk id="2" creationId="{00000000-0000-0000-0000-000000000000}"/>
          </ac:spMkLst>
        </pc:spChg>
      </pc:sldChg>
      <pc:sldChg chg="modSp mod">
        <pc:chgData name="Mark Ware" userId="79074874-acc3-4a36-ac27-0a846c2532c2" providerId="ADAL" clId="{21997730-04A6-46E1-B870-277FEB11A296}" dt="2021-02-20T22:15:30.132" v="21" actId="207"/>
        <pc:sldMkLst>
          <pc:docMk/>
          <pc:sldMk cId="0" sldId="376"/>
        </pc:sldMkLst>
        <pc:spChg chg="mod">
          <ac:chgData name="Mark Ware" userId="79074874-acc3-4a36-ac27-0a846c2532c2" providerId="ADAL" clId="{21997730-04A6-46E1-B870-277FEB11A296}" dt="2021-02-20T22:15:30.132" v="21" actId="207"/>
          <ac:spMkLst>
            <pc:docMk/>
            <pc:sldMk cId="0" sldId="376"/>
            <ac:spMk id="2" creationId="{00000000-0000-0000-0000-000000000000}"/>
          </ac:spMkLst>
        </pc:spChg>
      </pc:sldChg>
      <pc:sldChg chg="modSp mod">
        <pc:chgData name="Mark Ware" userId="79074874-acc3-4a36-ac27-0a846c2532c2" providerId="ADAL" clId="{21997730-04A6-46E1-B870-277FEB11A296}" dt="2021-02-20T22:14:18.916" v="8" actId="207"/>
        <pc:sldMkLst>
          <pc:docMk/>
          <pc:sldMk cId="4036024233" sldId="384"/>
        </pc:sldMkLst>
        <pc:spChg chg="mod">
          <ac:chgData name="Mark Ware" userId="79074874-acc3-4a36-ac27-0a846c2532c2" providerId="ADAL" clId="{21997730-04A6-46E1-B870-277FEB11A296}" dt="2021-02-20T22:14:11.786" v="7" actId="207"/>
          <ac:spMkLst>
            <pc:docMk/>
            <pc:sldMk cId="4036024233" sldId="384"/>
            <ac:spMk id="2" creationId="{00000000-0000-0000-0000-000000000000}"/>
          </ac:spMkLst>
        </pc:spChg>
        <pc:spChg chg="mod">
          <ac:chgData name="Mark Ware" userId="79074874-acc3-4a36-ac27-0a846c2532c2" providerId="ADAL" clId="{21997730-04A6-46E1-B870-277FEB11A296}" dt="2021-02-20T22:14:18.916" v="8" actId="207"/>
          <ac:spMkLst>
            <pc:docMk/>
            <pc:sldMk cId="4036024233" sldId="384"/>
            <ac:spMk id="3" creationId="{00000000-0000-0000-0000-000000000000}"/>
          </ac:spMkLst>
        </pc:spChg>
      </pc:sldChg>
      <pc:sldChg chg="modSp mod">
        <pc:chgData name="Mark Ware" userId="79074874-acc3-4a36-ac27-0a846c2532c2" providerId="ADAL" clId="{21997730-04A6-46E1-B870-277FEB11A296}" dt="2021-02-20T22:14:39.321" v="12" actId="207"/>
        <pc:sldMkLst>
          <pc:docMk/>
          <pc:sldMk cId="4141572748" sldId="385"/>
        </pc:sldMkLst>
        <pc:spChg chg="mod">
          <ac:chgData name="Mark Ware" userId="79074874-acc3-4a36-ac27-0a846c2532c2" providerId="ADAL" clId="{21997730-04A6-46E1-B870-277FEB11A296}" dt="2021-02-20T22:14:39.321" v="12" actId="207"/>
          <ac:spMkLst>
            <pc:docMk/>
            <pc:sldMk cId="4141572748" sldId="385"/>
            <ac:spMk id="2" creationId="{00000000-0000-0000-0000-000000000000}"/>
          </ac:spMkLst>
        </pc:spChg>
      </pc:sldChg>
      <pc:sldChg chg="modSp mod">
        <pc:chgData name="Mark Ware" userId="79074874-acc3-4a36-ac27-0a846c2532c2" providerId="ADAL" clId="{21997730-04A6-46E1-B870-277FEB11A296}" dt="2021-02-20T22:14:57.217" v="15" actId="207"/>
        <pc:sldMkLst>
          <pc:docMk/>
          <pc:sldMk cId="1081974241" sldId="386"/>
        </pc:sldMkLst>
        <pc:spChg chg="mod">
          <ac:chgData name="Mark Ware" userId="79074874-acc3-4a36-ac27-0a846c2532c2" providerId="ADAL" clId="{21997730-04A6-46E1-B870-277FEB11A296}" dt="2021-02-20T22:14:57.217" v="15" actId="207"/>
          <ac:spMkLst>
            <pc:docMk/>
            <pc:sldMk cId="1081974241" sldId="386"/>
            <ac:spMk id="2" creationId="{00000000-0000-0000-0000-000000000000}"/>
          </ac:spMkLst>
        </pc:spChg>
      </pc:sldChg>
      <pc:sldChg chg="modSp del mod">
        <pc:chgData name="Mark Ware" userId="79074874-acc3-4a36-ac27-0a846c2532c2" providerId="ADAL" clId="{21997730-04A6-46E1-B870-277FEB11A296}" dt="2021-02-20T22:19:53.494" v="28" actId="47"/>
        <pc:sldMkLst>
          <pc:docMk/>
          <pc:sldMk cId="3572639864" sldId="387"/>
        </pc:sldMkLst>
        <pc:spChg chg="mod">
          <ac:chgData name="Mark Ware" userId="79074874-acc3-4a36-ac27-0a846c2532c2" providerId="ADAL" clId="{21997730-04A6-46E1-B870-277FEB11A296}" dt="2021-02-20T22:15:53.758" v="27" actId="207"/>
          <ac:spMkLst>
            <pc:docMk/>
            <pc:sldMk cId="3572639864" sldId="387"/>
            <ac:spMk id="2" creationId="{00000000-0000-0000-0000-000000000000}"/>
          </ac:spMkLst>
        </pc:spChg>
      </pc:sldChg>
      <pc:sldChg chg="del">
        <pc:chgData name="Mark Ware" userId="79074874-acc3-4a36-ac27-0a846c2532c2" providerId="ADAL" clId="{21997730-04A6-46E1-B870-277FEB11A296}" dt="2021-02-20T22:19:54.547" v="29" actId="47"/>
        <pc:sldMkLst>
          <pc:docMk/>
          <pc:sldMk cId="3260169988" sldId="388"/>
        </pc:sldMkLst>
      </pc:sldChg>
      <pc:sldChg chg="del">
        <pc:chgData name="Mark Ware" userId="79074874-acc3-4a36-ac27-0a846c2532c2" providerId="ADAL" clId="{21997730-04A6-46E1-B870-277FEB11A296}" dt="2021-02-20T22:19:57.175" v="30" actId="47"/>
        <pc:sldMkLst>
          <pc:docMk/>
          <pc:sldMk cId="3990760879" sldId="389"/>
        </pc:sldMkLst>
      </pc:sldChg>
      <pc:sldChg chg="modSp mod">
        <pc:chgData name="Mark Ware" userId="79074874-acc3-4a36-ac27-0a846c2532c2" providerId="ADAL" clId="{21997730-04A6-46E1-B870-277FEB11A296}" dt="2021-02-20T22:21:19.040" v="45" actId="120"/>
        <pc:sldMkLst>
          <pc:docMk/>
          <pc:sldMk cId="468302832" sldId="390"/>
        </pc:sldMkLst>
        <pc:spChg chg="mod">
          <ac:chgData name="Mark Ware" userId="79074874-acc3-4a36-ac27-0a846c2532c2" providerId="ADAL" clId="{21997730-04A6-46E1-B870-277FEB11A296}" dt="2021-02-20T22:21:19.040" v="45" actId="120"/>
          <ac:spMkLst>
            <pc:docMk/>
            <pc:sldMk cId="468302832" sldId="390"/>
            <ac:spMk id="2" creationId="{00000000-0000-0000-0000-000000000000}"/>
          </ac:spMkLst>
        </pc:spChg>
      </pc:sldChg>
      <pc:sldChg chg="modSp mod">
        <pc:chgData name="Mark Ware" userId="79074874-acc3-4a36-ac27-0a846c2532c2" providerId="ADAL" clId="{21997730-04A6-46E1-B870-277FEB11A296}" dt="2021-02-20T22:21:41.731" v="48" actId="207"/>
        <pc:sldMkLst>
          <pc:docMk/>
          <pc:sldMk cId="3990177883" sldId="391"/>
        </pc:sldMkLst>
        <pc:spChg chg="mod">
          <ac:chgData name="Mark Ware" userId="79074874-acc3-4a36-ac27-0a846c2532c2" providerId="ADAL" clId="{21997730-04A6-46E1-B870-277FEB11A296}" dt="2021-02-20T22:21:41.731" v="48" actId="207"/>
          <ac:spMkLst>
            <pc:docMk/>
            <pc:sldMk cId="3990177883" sldId="391"/>
            <ac:spMk id="2" creationId="{00000000-0000-0000-0000-000000000000}"/>
          </ac:spMkLst>
        </pc:spChg>
      </pc:sldChg>
      <pc:sldChg chg="del">
        <pc:chgData name="Mark Ware" userId="79074874-acc3-4a36-ac27-0a846c2532c2" providerId="ADAL" clId="{21997730-04A6-46E1-B870-277FEB11A296}" dt="2021-02-20T22:22:19.453" v="50" actId="47"/>
        <pc:sldMkLst>
          <pc:docMk/>
          <pc:sldMk cId="868135918" sldId="392"/>
        </pc:sldMkLst>
      </pc:sldChg>
      <pc:sldChg chg="modSp mod">
        <pc:chgData name="Mark Ware" userId="79074874-acc3-4a36-ac27-0a846c2532c2" providerId="ADAL" clId="{21997730-04A6-46E1-B870-277FEB11A296}" dt="2021-02-20T22:32:22.095" v="261" actId="120"/>
        <pc:sldMkLst>
          <pc:docMk/>
          <pc:sldMk cId="2397554352" sldId="393"/>
        </pc:sldMkLst>
        <pc:spChg chg="mod">
          <ac:chgData name="Mark Ware" userId="79074874-acc3-4a36-ac27-0a846c2532c2" providerId="ADAL" clId="{21997730-04A6-46E1-B870-277FEB11A296}" dt="2021-02-20T22:32:22.095" v="261" actId="120"/>
          <ac:spMkLst>
            <pc:docMk/>
            <pc:sldMk cId="2397554352" sldId="393"/>
            <ac:spMk id="2" creationId="{00000000-0000-0000-0000-000000000000}"/>
          </ac:spMkLst>
        </pc:spChg>
      </pc:sldChg>
      <pc:sldChg chg="modSp mod">
        <pc:chgData name="Mark Ware" userId="79074874-acc3-4a36-ac27-0a846c2532c2" providerId="ADAL" clId="{21997730-04A6-46E1-B870-277FEB11A296}" dt="2021-02-20T22:33:58.177" v="283" actId="12385"/>
        <pc:sldMkLst>
          <pc:docMk/>
          <pc:sldMk cId="1223476185" sldId="394"/>
        </pc:sldMkLst>
        <pc:spChg chg="mod">
          <ac:chgData name="Mark Ware" userId="79074874-acc3-4a36-ac27-0a846c2532c2" providerId="ADAL" clId="{21997730-04A6-46E1-B870-277FEB11A296}" dt="2021-02-20T22:32:31.221" v="264" actId="207"/>
          <ac:spMkLst>
            <pc:docMk/>
            <pc:sldMk cId="1223476185" sldId="394"/>
            <ac:spMk id="2" creationId="{00000000-0000-0000-0000-000000000000}"/>
          </ac:spMkLst>
        </pc:spChg>
        <pc:graphicFrameChg chg="mod">
          <ac:chgData name="Mark Ware" userId="79074874-acc3-4a36-ac27-0a846c2532c2" providerId="ADAL" clId="{21997730-04A6-46E1-B870-277FEB11A296}" dt="2021-02-20T22:33:58.177" v="283" actId="12385"/>
          <ac:graphicFrameMkLst>
            <pc:docMk/>
            <pc:sldMk cId="1223476185" sldId="394"/>
            <ac:graphicFrameMk id="5" creationId="{00000000-0000-0000-0000-000000000000}"/>
          </ac:graphicFrameMkLst>
        </pc:graphicFrameChg>
      </pc:sldChg>
      <pc:sldChg chg="modSp mod">
        <pc:chgData name="Mark Ware" userId="79074874-acc3-4a36-ac27-0a846c2532c2" providerId="ADAL" clId="{21997730-04A6-46E1-B870-277FEB11A296}" dt="2021-02-20T22:32:43.989" v="267" actId="207"/>
        <pc:sldMkLst>
          <pc:docMk/>
          <pc:sldMk cId="500894573" sldId="395"/>
        </pc:sldMkLst>
        <pc:spChg chg="mod">
          <ac:chgData name="Mark Ware" userId="79074874-acc3-4a36-ac27-0a846c2532c2" providerId="ADAL" clId="{21997730-04A6-46E1-B870-277FEB11A296}" dt="2021-02-20T22:32:43.989" v="267" actId="207"/>
          <ac:spMkLst>
            <pc:docMk/>
            <pc:sldMk cId="500894573" sldId="395"/>
            <ac:spMk id="2" creationId="{00000000-0000-0000-0000-000000000000}"/>
          </ac:spMkLst>
        </pc:spChg>
      </pc:sldChg>
      <pc:sldChg chg="modSp mod">
        <pc:chgData name="Mark Ware" userId="79074874-acc3-4a36-ac27-0a846c2532c2" providerId="ADAL" clId="{21997730-04A6-46E1-B870-277FEB11A296}" dt="2021-02-20T22:32:55.860" v="270" actId="120"/>
        <pc:sldMkLst>
          <pc:docMk/>
          <pc:sldMk cId="2832745368" sldId="396"/>
        </pc:sldMkLst>
        <pc:spChg chg="mod">
          <ac:chgData name="Mark Ware" userId="79074874-acc3-4a36-ac27-0a846c2532c2" providerId="ADAL" clId="{21997730-04A6-46E1-B870-277FEB11A296}" dt="2021-02-20T22:32:55.860" v="270" actId="120"/>
          <ac:spMkLst>
            <pc:docMk/>
            <pc:sldMk cId="2832745368" sldId="396"/>
            <ac:spMk id="2" creationId="{00000000-0000-0000-0000-000000000000}"/>
          </ac:spMkLst>
        </pc:spChg>
      </pc:sldChg>
      <pc:sldChg chg="modSp mod">
        <pc:chgData name="Mark Ware" userId="79074874-acc3-4a36-ac27-0a846c2532c2" providerId="ADAL" clId="{21997730-04A6-46E1-B870-277FEB11A296}" dt="2021-02-20T22:33:04.359" v="273" actId="207"/>
        <pc:sldMkLst>
          <pc:docMk/>
          <pc:sldMk cId="1512723839" sldId="397"/>
        </pc:sldMkLst>
        <pc:spChg chg="mod">
          <ac:chgData name="Mark Ware" userId="79074874-acc3-4a36-ac27-0a846c2532c2" providerId="ADAL" clId="{21997730-04A6-46E1-B870-277FEB11A296}" dt="2021-02-20T22:33:04.359" v="273" actId="207"/>
          <ac:spMkLst>
            <pc:docMk/>
            <pc:sldMk cId="1512723839" sldId="397"/>
            <ac:spMk id="2" creationId="{00000000-0000-0000-0000-000000000000}"/>
          </ac:spMkLst>
        </pc:spChg>
      </pc:sldChg>
      <pc:sldChg chg="modSp mod">
        <pc:chgData name="Mark Ware" userId="79074874-acc3-4a36-ac27-0a846c2532c2" providerId="ADAL" clId="{21997730-04A6-46E1-B870-277FEB11A296}" dt="2021-02-20T22:34:17.699" v="285" actId="12385"/>
        <pc:sldMkLst>
          <pc:docMk/>
          <pc:sldMk cId="3490009679" sldId="398"/>
        </pc:sldMkLst>
        <pc:spChg chg="mod">
          <ac:chgData name="Mark Ware" userId="79074874-acc3-4a36-ac27-0a846c2532c2" providerId="ADAL" clId="{21997730-04A6-46E1-B870-277FEB11A296}" dt="2021-02-20T22:33:17.615" v="276" actId="207"/>
          <ac:spMkLst>
            <pc:docMk/>
            <pc:sldMk cId="3490009679" sldId="398"/>
            <ac:spMk id="2" creationId="{00000000-0000-0000-0000-000000000000}"/>
          </ac:spMkLst>
        </pc:spChg>
        <pc:graphicFrameChg chg="mod">
          <ac:chgData name="Mark Ware" userId="79074874-acc3-4a36-ac27-0a846c2532c2" providerId="ADAL" clId="{21997730-04A6-46E1-B870-277FEB11A296}" dt="2021-02-20T22:34:17.699" v="285" actId="12385"/>
          <ac:graphicFrameMkLst>
            <pc:docMk/>
            <pc:sldMk cId="3490009679" sldId="398"/>
            <ac:graphicFrameMk id="5" creationId="{00000000-0000-0000-0000-000000000000}"/>
          </ac:graphicFrameMkLst>
        </pc:graphicFrameChg>
      </pc:sldChg>
      <pc:sldChg chg="modSp mod">
        <pc:chgData name="Mark Ware" userId="79074874-acc3-4a36-ac27-0a846c2532c2" providerId="ADAL" clId="{21997730-04A6-46E1-B870-277FEB11A296}" dt="2021-02-20T22:34:32.546" v="286" actId="12385"/>
        <pc:sldMkLst>
          <pc:docMk/>
          <pc:sldMk cId="1841971151" sldId="399"/>
        </pc:sldMkLst>
        <pc:spChg chg="mod">
          <ac:chgData name="Mark Ware" userId="79074874-acc3-4a36-ac27-0a846c2532c2" providerId="ADAL" clId="{21997730-04A6-46E1-B870-277FEB11A296}" dt="2021-02-20T22:33:25.506" v="279" actId="120"/>
          <ac:spMkLst>
            <pc:docMk/>
            <pc:sldMk cId="1841971151" sldId="399"/>
            <ac:spMk id="2" creationId="{00000000-0000-0000-0000-000000000000}"/>
          </ac:spMkLst>
        </pc:spChg>
        <pc:graphicFrameChg chg="mod">
          <ac:chgData name="Mark Ware" userId="79074874-acc3-4a36-ac27-0a846c2532c2" providerId="ADAL" clId="{21997730-04A6-46E1-B870-277FEB11A296}" dt="2021-02-20T22:34:32.546" v="286" actId="12385"/>
          <ac:graphicFrameMkLst>
            <pc:docMk/>
            <pc:sldMk cId="1841971151" sldId="399"/>
            <ac:graphicFrameMk id="5" creationId="{00000000-0000-0000-0000-000000000000}"/>
          </ac:graphicFrameMkLst>
        </pc:graphicFrameChg>
      </pc:sldChg>
      <pc:sldChg chg="modSp mod">
        <pc:chgData name="Mark Ware" userId="79074874-acc3-4a36-ac27-0a846c2532c2" providerId="ADAL" clId="{21997730-04A6-46E1-B870-277FEB11A296}" dt="2021-02-20T22:34:50.592" v="287" actId="12385"/>
        <pc:sldMkLst>
          <pc:docMk/>
          <pc:sldMk cId="2541178853" sldId="400"/>
        </pc:sldMkLst>
        <pc:spChg chg="mod">
          <ac:chgData name="Mark Ware" userId="79074874-acc3-4a36-ac27-0a846c2532c2" providerId="ADAL" clId="{21997730-04A6-46E1-B870-277FEB11A296}" dt="2021-02-20T22:33:37.285" v="282" actId="207"/>
          <ac:spMkLst>
            <pc:docMk/>
            <pc:sldMk cId="2541178853" sldId="400"/>
            <ac:spMk id="2" creationId="{00000000-0000-0000-0000-000000000000}"/>
          </ac:spMkLst>
        </pc:spChg>
        <pc:graphicFrameChg chg="mod">
          <ac:chgData name="Mark Ware" userId="79074874-acc3-4a36-ac27-0a846c2532c2" providerId="ADAL" clId="{21997730-04A6-46E1-B870-277FEB11A296}" dt="2021-02-20T22:34:50.592" v="287" actId="12385"/>
          <ac:graphicFrameMkLst>
            <pc:docMk/>
            <pc:sldMk cId="2541178853" sldId="400"/>
            <ac:graphicFrameMk id="5" creationId="{00000000-0000-0000-0000-000000000000}"/>
          </ac:graphicFrameMkLst>
        </pc:graphicFrameChg>
      </pc:sldChg>
      <pc:sldChg chg="modSp mod">
        <pc:chgData name="Mark Ware" userId="79074874-acc3-4a36-ac27-0a846c2532c2" providerId="ADAL" clId="{21997730-04A6-46E1-B870-277FEB11A296}" dt="2021-02-20T22:35:13.160" v="294" actId="207"/>
        <pc:sldMkLst>
          <pc:docMk/>
          <pc:sldMk cId="1233385685" sldId="401"/>
        </pc:sldMkLst>
        <pc:spChg chg="mod">
          <ac:chgData name="Mark Ware" userId="79074874-acc3-4a36-ac27-0a846c2532c2" providerId="ADAL" clId="{21997730-04A6-46E1-B870-277FEB11A296}" dt="2021-02-20T22:35:13.160" v="294" actId="207"/>
          <ac:spMkLst>
            <pc:docMk/>
            <pc:sldMk cId="1233385685" sldId="401"/>
            <ac:spMk id="2" creationId="{00000000-0000-0000-0000-000000000000}"/>
          </ac:spMkLst>
        </pc:spChg>
      </pc:sldChg>
      <pc:sldChg chg="modSp mod">
        <pc:chgData name="Mark Ware" userId="79074874-acc3-4a36-ac27-0a846c2532c2" providerId="ADAL" clId="{21997730-04A6-46E1-B870-277FEB11A296}" dt="2021-02-20T22:40:28.059" v="369" actId="1076"/>
        <pc:sldMkLst>
          <pc:docMk/>
          <pc:sldMk cId="1334989497" sldId="402"/>
        </pc:sldMkLst>
        <pc:spChg chg="mod">
          <ac:chgData name="Mark Ware" userId="79074874-acc3-4a36-ac27-0a846c2532c2" providerId="ADAL" clId="{21997730-04A6-46E1-B870-277FEB11A296}" dt="2021-02-20T22:35:06.302" v="291" actId="120"/>
          <ac:spMkLst>
            <pc:docMk/>
            <pc:sldMk cId="1334989497" sldId="402"/>
            <ac:spMk id="2" creationId="{00000000-0000-0000-0000-000000000000}"/>
          </ac:spMkLst>
        </pc:spChg>
        <pc:graphicFrameChg chg="mod">
          <ac:chgData name="Mark Ware" userId="79074874-acc3-4a36-ac27-0a846c2532c2" providerId="ADAL" clId="{21997730-04A6-46E1-B870-277FEB11A296}" dt="2021-02-20T22:40:28.059" v="369" actId="1076"/>
          <ac:graphicFrameMkLst>
            <pc:docMk/>
            <pc:sldMk cId="1334989497" sldId="402"/>
            <ac:graphicFrameMk id="5" creationId="{00000000-0000-0000-0000-000000000000}"/>
          </ac:graphicFrameMkLst>
        </pc:graphicFrameChg>
      </pc:sldChg>
      <pc:sldChg chg="modSp mod">
        <pc:chgData name="Mark Ware" userId="79074874-acc3-4a36-ac27-0a846c2532c2" providerId="ADAL" clId="{21997730-04A6-46E1-B870-277FEB11A296}" dt="2021-02-20T22:39:33.579" v="367" actId="20577"/>
        <pc:sldMkLst>
          <pc:docMk/>
          <pc:sldMk cId="1805980808" sldId="403"/>
        </pc:sldMkLst>
        <pc:spChg chg="mod">
          <ac:chgData name="Mark Ware" userId="79074874-acc3-4a36-ac27-0a846c2532c2" providerId="ADAL" clId="{21997730-04A6-46E1-B870-277FEB11A296}" dt="2021-02-20T22:39:28.251" v="339" actId="20577"/>
          <ac:spMkLst>
            <pc:docMk/>
            <pc:sldMk cId="1805980808" sldId="403"/>
            <ac:spMk id="2" creationId="{00000000-0000-0000-0000-000000000000}"/>
          </ac:spMkLst>
        </pc:spChg>
        <pc:spChg chg="mod">
          <ac:chgData name="Mark Ware" userId="79074874-acc3-4a36-ac27-0a846c2532c2" providerId="ADAL" clId="{21997730-04A6-46E1-B870-277FEB11A296}" dt="2021-02-20T22:39:33.579" v="367" actId="20577"/>
          <ac:spMkLst>
            <pc:docMk/>
            <pc:sldMk cId="1805980808" sldId="403"/>
            <ac:spMk id="3" creationId="{00000000-0000-0000-0000-000000000000}"/>
          </ac:spMkLst>
        </pc:spChg>
      </pc:sldChg>
      <pc:sldChg chg="modSp mod">
        <pc:chgData name="Mark Ware" userId="79074874-acc3-4a36-ac27-0a846c2532c2" providerId="ADAL" clId="{21997730-04A6-46E1-B870-277FEB11A296}" dt="2021-02-20T22:15:43.100" v="24" actId="207"/>
        <pc:sldMkLst>
          <pc:docMk/>
          <pc:sldMk cId="521814801" sldId="404"/>
        </pc:sldMkLst>
        <pc:spChg chg="mod">
          <ac:chgData name="Mark Ware" userId="79074874-acc3-4a36-ac27-0a846c2532c2" providerId="ADAL" clId="{21997730-04A6-46E1-B870-277FEB11A296}" dt="2021-02-20T22:15:43.100" v="24" actId="207"/>
          <ac:spMkLst>
            <pc:docMk/>
            <pc:sldMk cId="521814801" sldId="404"/>
            <ac:spMk id="2" creationId="{00000000-0000-0000-0000-000000000000}"/>
          </ac:spMkLst>
        </pc:spChg>
      </pc:sldChg>
      <pc:sldChg chg="modSp mod">
        <pc:chgData name="Mark Ware" userId="79074874-acc3-4a36-ac27-0a846c2532c2" providerId="ADAL" clId="{21997730-04A6-46E1-B870-277FEB11A296}" dt="2021-02-20T22:35:33.758" v="298" actId="207"/>
        <pc:sldMkLst>
          <pc:docMk/>
          <pc:sldMk cId="791886135" sldId="405"/>
        </pc:sldMkLst>
        <pc:spChg chg="mod">
          <ac:chgData name="Mark Ware" userId="79074874-acc3-4a36-ac27-0a846c2532c2" providerId="ADAL" clId="{21997730-04A6-46E1-B870-277FEB11A296}" dt="2021-02-20T22:35:33.758" v="298" actId="207"/>
          <ac:spMkLst>
            <pc:docMk/>
            <pc:sldMk cId="791886135" sldId="405"/>
            <ac:spMk id="2" creationId="{00000000-0000-0000-0000-000000000000}"/>
          </ac:spMkLst>
        </pc:spChg>
      </pc:sldChg>
      <pc:sldChg chg="modSp mod">
        <pc:chgData name="Mark Ware" userId="79074874-acc3-4a36-ac27-0a846c2532c2" providerId="ADAL" clId="{21997730-04A6-46E1-B870-277FEB11A296}" dt="2021-02-20T22:41:03.923" v="404" actId="5793"/>
        <pc:sldMkLst>
          <pc:docMk/>
          <pc:sldMk cId="3671163393" sldId="406"/>
        </pc:sldMkLst>
        <pc:spChg chg="mod">
          <ac:chgData name="Mark Ware" userId="79074874-acc3-4a36-ac27-0a846c2532c2" providerId="ADAL" clId="{21997730-04A6-46E1-B870-277FEB11A296}" dt="2021-02-20T22:35:41.448" v="301" actId="207"/>
          <ac:spMkLst>
            <pc:docMk/>
            <pc:sldMk cId="3671163393" sldId="406"/>
            <ac:spMk id="2" creationId="{00000000-0000-0000-0000-000000000000}"/>
          </ac:spMkLst>
        </pc:spChg>
        <pc:spChg chg="mod">
          <ac:chgData name="Mark Ware" userId="79074874-acc3-4a36-ac27-0a846c2532c2" providerId="ADAL" clId="{21997730-04A6-46E1-B870-277FEB11A296}" dt="2021-02-20T22:41:03.923" v="404" actId="5793"/>
          <ac:spMkLst>
            <pc:docMk/>
            <pc:sldMk cId="3671163393" sldId="406"/>
            <ac:spMk id="3" creationId="{00000000-0000-0000-0000-000000000000}"/>
          </ac:spMkLst>
        </pc:spChg>
      </pc:sldChg>
      <pc:sldChg chg="modSp mod">
        <pc:chgData name="Mark Ware" userId="79074874-acc3-4a36-ac27-0a846c2532c2" providerId="ADAL" clId="{21997730-04A6-46E1-B870-277FEB11A296}" dt="2021-02-20T22:36:09.318" v="307" actId="207"/>
        <pc:sldMkLst>
          <pc:docMk/>
          <pc:sldMk cId="3822498905" sldId="407"/>
        </pc:sldMkLst>
        <pc:spChg chg="mod">
          <ac:chgData name="Mark Ware" userId="79074874-acc3-4a36-ac27-0a846c2532c2" providerId="ADAL" clId="{21997730-04A6-46E1-B870-277FEB11A296}" dt="2021-02-20T22:36:09.318" v="307" actId="207"/>
          <ac:spMkLst>
            <pc:docMk/>
            <pc:sldMk cId="3822498905" sldId="407"/>
            <ac:spMk id="2" creationId="{00000000-0000-0000-0000-000000000000}"/>
          </ac:spMkLst>
        </pc:spChg>
      </pc:sldChg>
      <pc:sldChg chg="modSp mod">
        <pc:chgData name="Mark Ware" userId="79074874-acc3-4a36-ac27-0a846c2532c2" providerId="ADAL" clId="{21997730-04A6-46E1-B870-277FEB11A296}" dt="2021-02-20T22:37:27.546" v="318" actId="14100"/>
        <pc:sldMkLst>
          <pc:docMk/>
          <pc:sldMk cId="1670243371" sldId="408"/>
        </pc:sldMkLst>
        <pc:spChg chg="mod">
          <ac:chgData name="Mark Ware" userId="79074874-acc3-4a36-ac27-0a846c2532c2" providerId="ADAL" clId="{21997730-04A6-46E1-B870-277FEB11A296}" dt="2021-02-20T22:37:27.546" v="318" actId="14100"/>
          <ac:spMkLst>
            <pc:docMk/>
            <pc:sldMk cId="1670243371" sldId="408"/>
            <ac:spMk id="2" creationId="{00000000-0000-0000-0000-000000000000}"/>
          </ac:spMkLst>
        </pc:spChg>
      </pc:sldChg>
      <pc:sldChg chg="modSp mod">
        <pc:chgData name="Mark Ware" userId="79074874-acc3-4a36-ac27-0a846c2532c2" providerId="ADAL" clId="{21997730-04A6-46E1-B870-277FEB11A296}" dt="2021-02-20T22:37:22.444" v="317" actId="14100"/>
        <pc:sldMkLst>
          <pc:docMk/>
          <pc:sldMk cId="1629839692" sldId="409"/>
        </pc:sldMkLst>
        <pc:spChg chg="mod">
          <ac:chgData name="Mark Ware" userId="79074874-acc3-4a36-ac27-0a846c2532c2" providerId="ADAL" clId="{21997730-04A6-46E1-B870-277FEB11A296}" dt="2021-02-20T22:37:22.444" v="317" actId="14100"/>
          <ac:spMkLst>
            <pc:docMk/>
            <pc:sldMk cId="1629839692" sldId="409"/>
            <ac:spMk id="2" creationId="{00000000-0000-0000-0000-000000000000}"/>
          </ac:spMkLst>
        </pc:spChg>
      </pc:sldChg>
      <pc:sldChg chg="modSp mod">
        <pc:chgData name="Mark Ware" userId="79074874-acc3-4a36-ac27-0a846c2532c2" providerId="ADAL" clId="{21997730-04A6-46E1-B870-277FEB11A296}" dt="2021-02-20T22:37:39.453" v="319" actId="108"/>
        <pc:sldMkLst>
          <pc:docMk/>
          <pc:sldMk cId="2287810902" sldId="410"/>
        </pc:sldMkLst>
        <pc:spChg chg="mod">
          <ac:chgData name="Mark Ware" userId="79074874-acc3-4a36-ac27-0a846c2532c2" providerId="ADAL" clId="{21997730-04A6-46E1-B870-277FEB11A296}" dt="2021-02-20T22:37:39.453" v="319" actId="108"/>
          <ac:spMkLst>
            <pc:docMk/>
            <pc:sldMk cId="2287810902" sldId="410"/>
            <ac:spMk id="2" creationId="{00000000-0000-0000-0000-000000000000}"/>
          </ac:spMkLst>
        </pc:spChg>
      </pc:sldChg>
      <pc:sldChg chg="modSp mod">
        <pc:chgData name="Mark Ware" userId="79074874-acc3-4a36-ac27-0a846c2532c2" providerId="ADAL" clId="{21997730-04A6-46E1-B870-277FEB11A296}" dt="2021-02-20T22:37:45.249" v="320" actId="108"/>
        <pc:sldMkLst>
          <pc:docMk/>
          <pc:sldMk cId="3685797961" sldId="411"/>
        </pc:sldMkLst>
        <pc:spChg chg="mod">
          <ac:chgData name="Mark Ware" userId="79074874-acc3-4a36-ac27-0a846c2532c2" providerId="ADAL" clId="{21997730-04A6-46E1-B870-277FEB11A296}" dt="2021-02-20T22:37:45.249" v="320" actId="108"/>
          <ac:spMkLst>
            <pc:docMk/>
            <pc:sldMk cId="3685797961" sldId="411"/>
            <ac:spMk id="2" creationId="{00000000-0000-0000-0000-000000000000}"/>
          </ac:spMkLst>
        </pc:spChg>
      </pc:sldChg>
      <pc:sldChg chg="modSp mod">
        <pc:chgData name="Mark Ware" userId="79074874-acc3-4a36-ac27-0a846c2532c2" providerId="ADAL" clId="{21997730-04A6-46E1-B870-277FEB11A296}" dt="2021-02-20T22:38:26.922" v="327" actId="14100"/>
        <pc:sldMkLst>
          <pc:docMk/>
          <pc:sldMk cId="1653231130" sldId="412"/>
        </pc:sldMkLst>
        <pc:spChg chg="mod">
          <ac:chgData name="Mark Ware" userId="79074874-acc3-4a36-ac27-0a846c2532c2" providerId="ADAL" clId="{21997730-04A6-46E1-B870-277FEB11A296}" dt="2021-02-20T22:38:26.922" v="327" actId="14100"/>
          <ac:spMkLst>
            <pc:docMk/>
            <pc:sldMk cId="1653231130" sldId="412"/>
            <ac:spMk id="2" creationId="{00000000-0000-0000-0000-000000000000}"/>
          </ac:spMkLst>
        </pc:spChg>
      </pc:sldChg>
      <pc:sldChg chg="modSp mod">
        <pc:chgData name="Mark Ware" userId="79074874-acc3-4a36-ac27-0a846c2532c2" providerId="ADAL" clId="{21997730-04A6-46E1-B870-277FEB11A296}" dt="2021-02-20T22:38:48.732" v="331" actId="108"/>
        <pc:sldMkLst>
          <pc:docMk/>
          <pc:sldMk cId="2254587167" sldId="413"/>
        </pc:sldMkLst>
        <pc:spChg chg="mod">
          <ac:chgData name="Mark Ware" userId="79074874-acc3-4a36-ac27-0a846c2532c2" providerId="ADAL" clId="{21997730-04A6-46E1-B870-277FEB11A296}" dt="2021-02-20T22:38:48.732" v="331" actId="108"/>
          <ac:spMkLst>
            <pc:docMk/>
            <pc:sldMk cId="2254587167" sldId="413"/>
            <ac:spMk id="2" creationId="{00000000-0000-0000-0000-000000000000}"/>
          </ac:spMkLst>
        </pc:spChg>
      </pc:sldChg>
      <pc:sldChg chg="modSp mod">
        <pc:chgData name="Mark Ware" userId="79074874-acc3-4a36-ac27-0a846c2532c2" providerId="ADAL" clId="{21997730-04A6-46E1-B870-277FEB11A296}" dt="2021-02-20T22:38:53.782" v="332" actId="108"/>
        <pc:sldMkLst>
          <pc:docMk/>
          <pc:sldMk cId="4225029813" sldId="416"/>
        </pc:sldMkLst>
        <pc:spChg chg="mod">
          <ac:chgData name="Mark Ware" userId="79074874-acc3-4a36-ac27-0a846c2532c2" providerId="ADAL" clId="{21997730-04A6-46E1-B870-277FEB11A296}" dt="2021-02-20T22:38:53.782" v="332" actId="108"/>
          <ac:spMkLst>
            <pc:docMk/>
            <pc:sldMk cId="4225029813" sldId="416"/>
            <ac:spMk id="2" creationId="{00000000-0000-0000-0000-000000000000}"/>
          </ac:spMkLst>
        </pc:spChg>
      </pc:sldChg>
      <pc:sldChg chg="addSp delSp modSp mod">
        <pc:chgData name="Mark Ware" userId="79074874-acc3-4a36-ac27-0a846c2532c2" providerId="ADAL" clId="{21997730-04A6-46E1-B870-277FEB11A296}" dt="2021-02-20T22:43:04.494" v="451" actId="1076"/>
        <pc:sldMkLst>
          <pc:docMk/>
          <pc:sldMk cId="907938107" sldId="417"/>
        </pc:sldMkLst>
        <pc:spChg chg="add del mod">
          <ac:chgData name="Mark Ware" userId="79074874-acc3-4a36-ac27-0a846c2532c2" providerId="ADAL" clId="{21997730-04A6-46E1-B870-277FEB11A296}" dt="2021-02-20T22:42:58.754" v="450" actId="1076"/>
          <ac:spMkLst>
            <pc:docMk/>
            <pc:sldMk cId="907938107" sldId="417"/>
            <ac:spMk id="2" creationId="{00000000-0000-0000-0000-000000000000}"/>
          </ac:spMkLst>
        </pc:spChg>
        <pc:spChg chg="add del mod">
          <ac:chgData name="Mark Ware" userId="79074874-acc3-4a36-ac27-0a846c2532c2" providerId="ADAL" clId="{21997730-04A6-46E1-B870-277FEB11A296}" dt="2021-02-20T22:42:58.320" v="449" actId="21"/>
          <ac:spMkLst>
            <pc:docMk/>
            <pc:sldMk cId="907938107" sldId="417"/>
            <ac:spMk id="4" creationId="{56BEB875-6765-45A1-B96D-8618B5B0E16D}"/>
          </ac:spMkLst>
        </pc:spChg>
        <pc:grpChg chg="mod">
          <ac:chgData name="Mark Ware" userId="79074874-acc3-4a36-ac27-0a846c2532c2" providerId="ADAL" clId="{21997730-04A6-46E1-B870-277FEB11A296}" dt="2021-02-20T22:43:04.494" v="451" actId="1076"/>
          <ac:grpSpMkLst>
            <pc:docMk/>
            <pc:sldMk cId="907938107" sldId="417"/>
            <ac:grpSpMk id="67" creationId="{00000000-0000-0000-0000-000000000000}"/>
          </ac:grpSpMkLst>
        </pc:grpChg>
        <pc:grpChg chg="mod">
          <ac:chgData name="Mark Ware" userId="79074874-acc3-4a36-ac27-0a846c2532c2" providerId="ADAL" clId="{21997730-04A6-46E1-B870-277FEB11A296}" dt="2021-02-20T22:43:04.494" v="451" actId="1076"/>
          <ac:grpSpMkLst>
            <pc:docMk/>
            <pc:sldMk cId="907938107" sldId="417"/>
            <ac:grpSpMk id="125" creationId="{00000000-0000-0000-0000-000000000000}"/>
          </ac:grpSpMkLst>
        </pc:grpChg>
        <pc:grpChg chg="mod">
          <ac:chgData name="Mark Ware" userId="79074874-acc3-4a36-ac27-0a846c2532c2" providerId="ADAL" clId="{21997730-04A6-46E1-B870-277FEB11A296}" dt="2021-02-20T22:43:04.494" v="451" actId="1076"/>
          <ac:grpSpMkLst>
            <pc:docMk/>
            <pc:sldMk cId="907938107" sldId="417"/>
            <ac:grpSpMk id="134" creationId="{00000000-0000-0000-0000-000000000000}"/>
          </ac:grpSpMkLst>
        </pc:grpChg>
        <pc:grpChg chg="mod">
          <ac:chgData name="Mark Ware" userId="79074874-acc3-4a36-ac27-0a846c2532c2" providerId="ADAL" clId="{21997730-04A6-46E1-B870-277FEB11A296}" dt="2021-02-20T22:43:04.494" v="451" actId="1076"/>
          <ac:grpSpMkLst>
            <pc:docMk/>
            <pc:sldMk cId="907938107" sldId="417"/>
            <ac:grpSpMk id="144" creationId="{00000000-0000-0000-0000-000000000000}"/>
          </ac:grpSpMkLst>
        </pc:grpChg>
        <pc:grpChg chg="mod">
          <ac:chgData name="Mark Ware" userId="79074874-acc3-4a36-ac27-0a846c2532c2" providerId="ADAL" clId="{21997730-04A6-46E1-B870-277FEB11A296}" dt="2021-02-20T22:43:04.494" v="451" actId="1076"/>
          <ac:grpSpMkLst>
            <pc:docMk/>
            <pc:sldMk cId="907938107" sldId="417"/>
            <ac:grpSpMk id="152" creationId="{00000000-0000-0000-0000-000000000000}"/>
          </ac:grpSpMkLst>
        </pc:grpChg>
        <pc:grpChg chg="mod">
          <ac:chgData name="Mark Ware" userId="79074874-acc3-4a36-ac27-0a846c2532c2" providerId="ADAL" clId="{21997730-04A6-46E1-B870-277FEB11A296}" dt="2021-02-20T22:43:04.494" v="451" actId="1076"/>
          <ac:grpSpMkLst>
            <pc:docMk/>
            <pc:sldMk cId="907938107" sldId="417"/>
            <ac:grpSpMk id="162" creationId="{00000000-0000-0000-0000-000000000000}"/>
          </ac:grpSpMkLst>
        </pc:grpChg>
        <pc:grpChg chg="mod">
          <ac:chgData name="Mark Ware" userId="79074874-acc3-4a36-ac27-0a846c2532c2" providerId="ADAL" clId="{21997730-04A6-46E1-B870-277FEB11A296}" dt="2021-02-20T22:43:04.494" v="451" actId="1076"/>
          <ac:grpSpMkLst>
            <pc:docMk/>
            <pc:sldMk cId="907938107" sldId="417"/>
            <ac:grpSpMk id="170" creationId="{00000000-0000-0000-0000-000000000000}"/>
          </ac:grpSpMkLst>
        </pc:grpChg>
        <pc:cxnChg chg="mod">
          <ac:chgData name="Mark Ware" userId="79074874-acc3-4a36-ac27-0a846c2532c2" providerId="ADAL" clId="{21997730-04A6-46E1-B870-277FEB11A296}" dt="2021-02-20T22:43:04.494" v="451" actId="1076"/>
          <ac:cxnSpMkLst>
            <pc:docMk/>
            <pc:sldMk cId="907938107" sldId="417"/>
            <ac:cxnSpMk id="124" creationId="{00000000-0000-0000-0000-000000000000}"/>
          </ac:cxnSpMkLst>
        </pc:cxnChg>
        <pc:cxnChg chg="mod">
          <ac:chgData name="Mark Ware" userId="79074874-acc3-4a36-ac27-0a846c2532c2" providerId="ADAL" clId="{21997730-04A6-46E1-B870-277FEB11A296}" dt="2021-02-20T22:43:04.494" v="451" actId="1076"/>
          <ac:cxnSpMkLst>
            <pc:docMk/>
            <pc:sldMk cId="907938107" sldId="417"/>
            <ac:cxnSpMk id="143" creationId="{00000000-0000-0000-0000-000000000000}"/>
          </ac:cxnSpMkLst>
        </pc:cxnChg>
        <pc:cxnChg chg="mod">
          <ac:chgData name="Mark Ware" userId="79074874-acc3-4a36-ac27-0a846c2532c2" providerId="ADAL" clId="{21997730-04A6-46E1-B870-277FEB11A296}" dt="2021-02-20T22:43:04.494" v="451" actId="1076"/>
          <ac:cxnSpMkLst>
            <pc:docMk/>
            <pc:sldMk cId="907938107" sldId="417"/>
            <ac:cxnSpMk id="161" creationId="{00000000-0000-0000-0000-000000000000}"/>
          </ac:cxnSpMkLst>
        </pc:cxnChg>
        <pc:cxnChg chg="mod">
          <ac:chgData name="Mark Ware" userId="79074874-acc3-4a36-ac27-0a846c2532c2" providerId="ADAL" clId="{21997730-04A6-46E1-B870-277FEB11A296}" dt="2021-02-20T22:43:04.494" v="451" actId="1076"/>
          <ac:cxnSpMkLst>
            <pc:docMk/>
            <pc:sldMk cId="907938107" sldId="417"/>
            <ac:cxnSpMk id="179" creationId="{00000000-0000-0000-0000-000000000000}"/>
          </ac:cxnSpMkLst>
        </pc:cxnChg>
        <pc:cxnChg chg="mod">
          <ac:chgData name="Mark Ware" userId="79074874-acc3-4a36-ac27-0a846c2532c2" providerId="ADAL" clId="{21997730-04A6-46E1-B870-277FEB11A296}" dt="2021-02-20T22:43:04.494" v="451" actId="1076"/>
          <ac:cxnSpMkLst>
            <pc:docMk/>
            <pc:sldMk cId="907938107" sldId="417"/>
            <ac:cxnSpMk id="182" creationId="{00000000-0000-0000-0000-000000000000}"/>
          </ac:cxnSpMkLst>
        </pc:cxnChg>
      </pc:sldChg>
      <pc:sldChg chg="modSp mod">
        <pc:chgData name="Mark Ware" userId="79074874-acc3-4a36-ac27-0a846c2532c2" providerId="ADAL" clId="{21997730-04A6-46E1-B870-277FEB11A296}" dt="2021-02-20T22:20:30.869" v="33" actId="120"/>
        <pc:sldMkLst>
          <pc:docMk/>
          <pc:sldMk cId="610694111" sldId="418"/>
        </pc:sldMkLst>
        <pc:spChg chg="mod">
          <ac:chgData name="Mark Ware" userId="79074874-acc3-4a36-ac27-0a846c2532c2" providerId="ADAL" clId="{21997730-04A6-46E1-B870-277FEB11A296}" dt="2021-02-20T22:20:30.869" v="33" actId="120"/>
          <ac:spMkLst>
            <pc:docMk/>
            <pc:sldMk cId="610694111" sldId="418"/>
            <ac:spMk id="2" creationId="{00000000-0000-0000-0000-000000000000}"/>
          </ac:spMkLst>
        </pc:spChg>
      </pc:sldChg>
      <pc:sldChg chg="modSp mod">
        <pc:chgData name="Mark Ware" userId="79074874-acc3-4a36-ac27-0a846c2532c2" providerId="ADAL" clId="{21997730-04A6-46E1-B870-277FEB11A296}" dt="2021-02-20T22:20:47.187" v="36" actId="120"/>
        <pc:sldMkLst>
          <pc:docMk/>
          <pc:sldMk cId="3094132964" sldId="419"/>
        </pc:sldMkLst>
        <pc:spChg chg="mod">
          <ac:chgData name="Mark Ware" userId="79074874-acc3-4a36-ac27-0a846c2532c2" providerId="ADAL" clId="{21997730-04A6-46E1-B870-277FEB11A296}" dt="2021-02-20T22:20:47.187" v="36" actId="120"/>
          <ac:spMkLst>
            <pc:docMk/>
            <pc:sldMk cId="3094132964" sldId="419"/>
            <ac:spMk id="2" creationId="{00000000-0000-0000-0000-000000000000}"/>
          </ac:spMkLst>
        </pc:spChg>
      </pc:sldChg>
      <pc:sldChg chg="modSp mod">
        <pc:chgData name="Mark Ware" userId="79074874-acc3-4a36-ac27-0a846c2532c2" providerId="ADAL" clId="{21997730-04A6-46E1-B870-277FEB11A296}" dt="2021-02-20T22:20:56.234" v="39" actId="207"/>
        <pc:sldMkLst>
          <pc:docMk/>
          <pc:sldMk cId="1782964042" sldId="420"/>
        </pc:sldMkLst>
        <pc:spChg chg="mod">
          <ac:chgData name="Mark Ware" userId="79074874-acc3-4a36-ac27-0a846c2532c2" providerId="ADAL" clId="{21997730-04A6-46E1-B870-277FEB11A296}" dt="2021-02-20T22:20:56.234" v="39" actId="207"/>
          <ac:spMkLst>
            <pc:docMk/>
            <pc:sldMk cId="1782964042" sldId="420"/>
            <ac:spMk id="2" creationId="{00000000-0000-0000-0000-000000000000}"/>
          </ac:spMkLst>
        </pc:spChg>
      </pc:sldChg>
      <pc:sldChg chg="modSp mod">
        <pc:chgData name="Mark Ware" userId="79074874-acc3-4a36-ac27-0a846c2532c2" providerId="ADAL" clId="{21997730-04A6-46E1-B870-277FEB11A296}" dt="2021-02-20T22:21:06.877" v="42" actId="207"/>
        <pc:sldMkLst>
          <pc:docMk/>
          <pc:sldMk cId="47128446" sldId="421"/>
        </pc:sldMkLst>
        <pc:spChg chg="mod">
          <ac:chgData name="Mark Ware" userId="79074874-acc3-4a36-ac27-0a846c2532c2" providerId="ADAL" clId="{21997730-04A6-46E1-B870-277FEB11A296}" dt="2021-02-20T22:21:06.877" v="42" actId="207"/>
          <ac:spMkLst>
            <pc:docMk/>
            <pc:sldMk cId="47128446" sldId="421"/>
            <ac:spMk id="2" creationId="{00000000-0000-0000-0000-000000000000}"/>
          </ac:spMkLst>
        </pc:spChg>
      </pc:sldChg>
      <pc:sldChg chg="modSp mod">
        <pc:chgData name="Mark Ware" userId="79074874-acc3-4a36-ac27-0a846c2532c2" providerId="ADAL" clId="{21997730-04A6-46E1-B870-277FEB11A296}" dt="2021-02-20T22:35:52.548" v="304" actId="207"/>
        <pc:sldMkLst>
          <pc:docMk/>
          <pc:sldMk cId="151432406" sldId="422"/>
        </pc:sldMkLst>
        <pc:spChg chg="mod">
          <ac:chgData name="Mark Ware" userId="79074874-acc3-4a36-ac27-0a846c2532c2" providerId="ADAL" clId="{21997730-04A6-46E1-B870-277FEB11A296}" dt="2021-02-20T22:35:52.548" v="304" actId="207"/>
          <ac:spMkLst>
            <pc:docMk/>
            <pc:sldMk cId="151432406" sldId="422"/>
            <ac:spMk id="2" creationId="{00000000-0000-0000-0000-000000000000}"/>
          </ac:spMkLst>
        </pc:spChg>
      </pc:sldChg>
      <pc:sldChg chg="modSp mod">
        <pc:chgData name="Mark Ware" userId="79074874-acc3-4a36-ac27-0a846c2532c2" providerId="ADAL" clId="{21997730-04A6-46E1-B870-277FEB11A296}" dt="2021-02-20T22:41:39.726" v="416" actId="20577"/>
        <pc:sldMkLst>
          <pc:docMk/>
          <pc:sldMk cId="3226928381" sldId="423"/>
        </pc:sldMkLst>
        <pc:spChg chg="mod">
          <ac:chgData name="Mark Ware" userId="79074874-acc3-4a36-ac27-0a846c2532c2" providerId="ADAL" clId="{21997730-04A6-46E1-B870-277FEB11A296}" dt="2021-02-20T22:41:39.726" v="416" actId="20577"/>
          <ac:spMkLst>
            <pc:docMk/>
            <pc:sldMk cId="3226928381" sldId="423"/>
            <ac:spMk id="2" creationId="{00000000-0000-0000-0000-000000000000}"/>
          </ac:spMkLst>
        </pc:spChg>
      </pc:sldChg>
      <pc:sldChg chg="modSp mod">
        <pc:chgData name="Mark Ware" userId="79074874-acc3-4a36-ac27-0a846c2532c2" providerId="ADAL" clId="{21997730-04A6-46E1-B870-277FEB11A296}" dt="2021-02-20T22:41:28.371" v="410" actId="20577"/>
        <pc:sldMkLst>
          <pc:docMk/>
          <pc:sldMk cId="3989378520" sldId="424"/>
        </pc:sldMkLst>
        <pc:spChg chg="mod">
          <ac:chgData name="Mark Ware" userId="79074874-acc3-4a36-ac27-0a846c2532c2" providerId="ADAL" clId="{21997730-04A6-46E1-B870-277FEB11A296}" dt="2021-02-20T22:41:28.371" v="410" actId="20577"/>
          <ac:spMkLst>
            <pc:docMk/>
            <pc:sldMk cId="3989378520" sldId="424"/>
            <ac:spMk id="2" creationId="{00000000-0000-0000-0000-000000000000}"/>
          </ac:spMkLst>
        </pc:spChg>
      </pc:sldChg>
      <pc:sldChg chg="modSp mod">
        <pc:chgData name="Mark Ware" userId="79074874-acc3-4a36-ac27-0a846c2532c2" providerId="ADAL" clId="{21997730-04A6-46E1-B870-277FEB11A296}" dt="2021-02-20T22:41:45.179" v="422" actId="20577"/>
        <pc:sldMkLst>
          <pc:docMk/>
          <pc:sldMk cId="3582876590" sldId="425"/>
        </pc:sldMkLst>
        <pc:spChg chg="mod">
          <ac:chgData name="Mark Ware" userId="79074874-acc3-4a36-ac27-0a846c2532c2" providerId="ADAL" clId="{21997730-04A6-46E1-B870-277FEB11A296}" dt="2021-02-20T22:41:45.179" v="422" actId="20577"/>
          <ac:spMkLst>
            <pc:docMk/>
            <pc:sldMk cId="3582876590" sldId="425"/>
            <ac:spMk id="2" creationId="{00000000-0000-0000-0000-000000000000}"/>
          </ac:spMkLst>
        </pc:spChg>
      </pc:sldChg>
      <pc:sldChg chg="modSp mod">
        <pc:chgData name="Mark Ware" userId="79074874-acc3-4a36-ac27-0a846c2532c2" providerId="ADAL" clId="{21997730-04A6-46E1-B870-277FEB11A296}" dt="2021-02-20T22:41:51.570" v="428" actId="20577"/>
        <pc:sldMkLst>
          <pc:docMk/>
          <pc:sldMk cId="1667322752" sldId="426"/>
        </pc:sldMkLst>
        <pc:spChg chg="mod">
          <ac:chgData name="Mark Ware" userId="79074874-acc3-4a36-ac27-0a846c2532c2" providerId="ADAL" clId="{21997730-04A6-46E1-B870-277FEB11A296}" dt="2021-02-20T22:41:51.570" v="428" actId="20577"/>
          <ac:spMkLst>
            <pc:docMk/>
            <pc:sldMk cId="1667322752" sldId="426"/>
            <ac:spMk id="2" creationId="{00000000-0000-0000-0000-000000000000}"/>
          </ac:spMkLst>
        </pc:spChg>
      </pc:sldChg>
      <pc:sldChg chg="modSp mod">
        <pc:chgData name="Mark Ware" userId="79074874-acc3-4a36-ac27-0a846c2532c2" providerId="ADAL" clId="{21997730-04A6-46E1-B870-277FEB11A296}" dt="2021-02-20T22:42:09.901" v="436" actId="20577"/>
        <pc:sldMkLst>
          <pc:docMk/>
          <pc:sldMk cId="3761361133" sldId="427"/>
        </pc:sldMkLst>
        <pc:spChg chg="mod">
          <ac:chgData name="Mark Ware" userId="79074874-acc3-4a36-ac27-0a846c2532c2" providerId="ADAL" clId="{21997730-04A6-46E1-B870-277FEB11A296}" dt="2021-02-20T22:42:09.901" v="436" actId="20577"/>
          <ac:spMkLst>
            <pc:docMk/>
            <pc:sldMk cId="3761361133" sldId="427"/>
            <ac:spMk id="2" creationId="{00000000-0000-0000-0000-000000000000}"/>
          </ac:spMkLst>
        </pc:spChg>
      </pc:sldChg>
      <pc:sldChg chg="modSp mod">
        <pc:chgData name="Mark Ware" userId="79074874-acc3-4a36-ac27-0a846c2532c2" providerId="ADAL" clId="{21997730-04A6-46E1-B870-277FEB11A296}" dt="2021-02-20T22:42:23.610" v="439" actId="20577"/>
        <pc:sldMkLst>
          <pc:docMk/>
          <pc:sldMk cId="330177511" sldId="428"/>
        </pc:sldMkLst>
        <pc:spChg chg="mod">
          <ac:chgData name="Mark Ware" userId="79074874-acc3-4a36-ac27-0a846c2532c2" providerId="ADAL" clId="{21997730-04A6-46E1-B870-277FEB11A296}" dt="2021-02-20T22:42:23.610" v="439" actId="20577"/>
          <ac:spMkLst>
            <pc:docMk/>
            <pc:sldMk cId="330177511" sldId="428"/>
            <ac:spMk id="2" creationId="{00000000-0000-0000-0000-000000000000}"/>
          </ac:spMkLst>
        </pc:spChg>
      </pc:sldChg>
      <pc:sldChg chg="modSp mod setBg">
        <pc:chgData name="Mark Ware" userId="79074874-acc3-4a36-ac27-0a846c2532c2" providerId="ADAL" clId="{21997730-04A6-46E1-B870-277FEB11A296}" dt="2021-02-20T22:42:30.810" v="442" actId="20577"/>
        <pc:sldMkLst>
          <pc:docMk/>
          <pc:sldMk cId="4047004942" sldId="429"/>
        </pc:sldMkLst>
        <pc:spChg chg="mod">
          <ac:chgData name="Mark Ware" userId="79074874-acc3-4a36-ac27-0a846c2532c2" providerId="ADAL" clId="{21997730-04A6-46E1-B870-277FEB11A296}" dt="2021-02-20T22:42:30.810" v="442" actId="20577"/>
          <ac:spMkLst>
            <pc:docMk/>
            <pc:sldMk cId="4047004942" sldId="429"/>
            <ac:spMk id="2" creationId="{00000000-0000-0000-0000-000000000000}"/>
          </ac:spMkLst>
        </pc:spChg>
        <pc:spChg chg="mod">
          <ac:chgData name="Mark Ware" userId="79074874-acc3-4a36-ac27-0a846c2532c2" providerId="ADAL" clId="{21997730-04A6-46E1-B870-277FEB11A296}" dt="2021-02-20T22:38:05.631" v="323"/>
          <ac:spMkLst>
            <pc:docMk/>
            <pc:sldMk cId="4047004942" sldId="429"/>
            <ac:spMk id="5" creationId="{00000000-0000-0000-0000-000000000000}"/>
          </ac:spMkLst>
        </pc:spChg>
      </pc:sldChg>
      <pc:sldChg chg="modSp mod">
        <pc:chgData name="Mark Ware" userId="79074874-acc3-4a36-ac27-0a846c2532c2" providerId="ADAL" clId="{21997730-04A6-46E1-B870-277FEB11A296}" dt="2021-02-20T22:42:36.698" v="446" actId="20577"/>
        <pc:sldMkLst>
          <pc:docMk/>
          <pc:sldMk cId="1624457861" sldId="430"/>
        </pc:sldMkLst>
        <pc:spChg chg="mod">
          <ac:chgData name="Mark Ware" userId="79074874-acc3-4a36-ac27-0a846c2532c2" providerId="ADAL" clId="{21997730-04A6-46E1-B870-277FEB11A296}" dt="2021-02-20T22:42:36.698" v="446" actId="20577"/>
          <ac:spMkLst>
            <pc:docMk/>
            <pc:sldMk cId="1624457861" sldId="430"/>
            <ac:spMk id="2" creationId="{00000000-0000-0000-0000-000000000000}"/>
          </ac:spMkLst>
        </pc:spChg>
      </pc:sldChg>
      <pc:sldChg chg="del">
        <pc:chgData name="Mark Ware" userId="79074874-acc3-4a36-ac27-0a846c2532c2" providerId="ADAL" clId="{21997730-04A6-46E1-B870-277FEB11A296}" dt="2021-02-20T22:32:08.832" v="258" actId="47"/>
        <pc:sldMkLst>
          <pc:docMk/>
          <pc:sldMk cId="3969800014" sldId="437"/>
        </pc:sldMkLst>
      </pc:sldChg>
      <pc:sldChg chg="del">
        <pc:chgData name="Mark Ware" userId="79074874-acc3-4a36-ac27-0a846c2532c2" providerId="ADAL" clId="{21997730-04A6-46E1-B870-277FEB11A296}" dt="2021-02-20T22:35:24.540" v="295" actId="47"/>
        <pc:sldMkLst>
          <pc:docMk/>
          <pc:sldMk cId="4156232415" sldId="438"/>
        </pc:sldMkLst>
      </pc:sldChg>
      <pc:sldChg chg="del">
        <pc:chgData name="Mark Ware" userId="79074874-acc3-4a36-ac27-0a846c2532c2" providerId="ADAL" clId="{21997730-04A6-46E1-B870-277FEB11A296}" dt="2021-02-20T22:38:41.491" v="330" actId="47"/>
        <pc:sldMkLst>
          <pc:docMk/>
          <pc:sldMk cId="2472231050" sldId="439"/>
        </pc:sldMkLst>
      </pc:sldChg>
      <pc:sldChg chg="modSp mod">
        <pc:chgData name="Mark Ware" userId="79074874-acc3-4a36-ac27-0a846c2532c2" providerId="ADAL" clId="{21997730-04A6-46E1-B870-277FEB11A296}" dt="2021-02-20T22:28:05.308" v="239" actId="20577"/>
        <pc:sldMkLst>
          <pc:docMk/>
          <pc:sldMk cId="2441720796" sldId="440"/>
        </pc:sldMkLst>
        <pc:spChg chg="mod">
          <ac:chgData name="Mark Ware" userId="79074874-acc3-4a36-ac27-0a846c2532c2" providerId="ADAL" clId="{21997730-04A6-46E1-B870-277FEB11A296}" dt="2021-02-20T22:22:39.221" v="53" actId="207"/>
          <ac:spMkLst>
            <pc:docMk/>
            <pc:sldMk cId="2441720796" sldId="440"/>
            <ac:spMk id="2" creationId="{00000000-0000-0000-0000-000000000000}"/>
          </ac:spMkLst>
        </pc:spChg>
        <pc:spChg chg="mod">
          <ac:chgData name="Mark Ware" userId="79074874-acc3-4a36-ac27-0a846c2532c2" providerId="ADAL" clId="{21997730-04A6-46E1-B870-277FEB11A296}" dt="2021-02-20T22:28:05.308" v="239" actId="20577"/>
          <ac:spMkLst>
            <pc:docMk/>
            <pc:sldMk cId="2441720796" sldId="440"/>
            <ac:spMk id="3" creationId="{00000000-0000-0000-0000-000000000000}"/>
          </ac:spMkLst>
        </pc:spChg>
      </pc:sldChg>
      <pc:sldChg chg="addSp delSp modSp mod">
        <pc:chgData name="Mark Ware" userId="79074874-acc3-4a36-ac27-0a846c2532c2" providerId="ADAL" clId="{21997730-04A6-46E1-B870-277FEB11A296}" dt="2021-02-20T22:32:00.066" v="257" actId="1076"/>
        <pc:sldMkLst>
          <pc:docMk/>
          <pc:sldMk cId="3699657038" sldId="441"/>
        </pc:sldMkLst>
        <pc:spChg chg="add mod">
          <ac:chgData name="Mark Ware" userId="79074874-acc3-4a36-ac27-0a846c2532c2" providerId="ADAL" clId="{21997730-04A6-46E1-B870-277FEB11A296}" dt="2021-02-20T22:32:00.066" v="257" actId="1076"/>
          <ac:spMkLst>
            <pc:docMk/>
            <pc:sldMk cId="3699657038" sldId="441"/>
            <ac:spMk id="6" creationId="{ED06EB21-8C2F-464B-94C1-AE8C304AD6FC}"/>
          </ac:spMkLst>
        </pc:spChg>
        <pc:picChg chg="del">
          <ac:chgData name="Mark Ware" userId="79074874-acc3-4a36-ac27-0a846c2532c2" providerId="ADAL" clId="{21997730-04A6-46E1-B870-277FEB11A296}" dt="2021-02-20T22:29:22.333" v="240" actId="478"/>
          <ac:picMkLst>
            <pc:docMk/>
            <pc:sldMk cId="3699657038" sldId="441"/>
            <ac:picMk id="4" creationId="{00000000-0000-0000-0000-000000000000}"/>
          </ac:picMkLst>
        </pc:picChg>
        <pc:picChg chg="add mod">
          <ac:chgData name="Mark Ware" userId="79074874-acc3-4a36-ac27-0a846c2532c2" providerId="ADAL" clId="{21997730-04A6-46E1-B870-277FEB11A296}" dt="2021-02-20T22:31:11.093" v="242" actId="14100"/>
          <ac:picMkLst>
            <pc:docMk/>
            <pc:sldMk cId="3699657038" sldId="441"/>
            <ac:picMk id="5" creationId="{269493E1-7F79-4E73-8AF0-7512BF5C5216}"/>
          </ac:picMkLst>
        </pc:picChg>
      </pc:sldChg>
      <pc:sldChg chg="del">
        <pc:chgData name="Mark Ware" userId="79074874-acc3-4a36-ac27-0a846c2532c2" providerId="ADAL" clId="{21997730-04A6-46E1-B870-277FEB11A296}" dt="2021-02-20T22:39:08.932" v="334" actId="47"/>
        <pc:sldMkLst>
          <pc:docMk/>
          <pc:sldMk cId="2602104431" sldId="442"/>
        </pc:sldMkLst>
      </pc:sldChg>
      <pc:sldChg chg="modSp">
        <pc:chgData name="Mark Ware" userId="79074874-acc3-4a36-ac27-0a846c2532c2" providerId="ADAL" clId="{21997730-04A6-46E1-B870-277FEB11A296}" dt="2021-02-20T17:52:12.251" v="0" actId="207"/>
        <pc:sldMkLst>
          <pc:docMk/>
          <pc:sldMk cId="0" sldId="443"/>
        </pc:sldMkLst>
        <pc:spChg chg="mod">
          <ac:chgData name="Mark Ware" userId="79074874-acc3-4a36-ac27-0a846c2532c2" providerId="ADAL" clId="{21997730-04A6-46E1-B870-277FEB11A296}" dt="2021-02-20T17:52:12.251" v="0" actId="207"/>
          <ac:spMkLst>
            <pc:docMk/>
            <pc:sldMk cId="0" sldId="443"/>
            <ac:spMk id="3074" creationId="{00000000-0000-0000-0000-000000000000}"/>
          </ac:spMkLst>
        </pc:spChg>
      </pc:sldChg>
      <pc:sldChg chg="add">
        <pc:chgData name="Mark Ware" userId="79074874-acc3-4a36-ac27-0a846c2532c2" providerId="ADAL" clId="{21997730-04A6-46E1-B870-277FEB11A296}" dt="2021-02-20T22:22:15.658" v="49"/>
        <pc:sldMkLst>
          <pc:docMk/>
          <pc:sldMk cId="1404865653" sldId="44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005138" y="9440863"/>
            <a:ext cx="741362" cy="257175"/>
          </a:xfrm>
          <a:prstGeom prst="rect">
            <a:avLst/>
          </a:prstGeom>
          <a:noFill/>
          <a:ln w="12700">
            <a:noFill/>
            <a:miter lim="800000"/>
            <a:headEnd/>
            <a:tailEnd/>
          </a:ln>
          <a:effectLst/>
        </p:spPr>
        <p:txBody>
          <a:bodyPr wrap="none" lIns="88164" tIns="44883" rIns="88164" bIns="44883">
            <a:spAutoFit/>
          </a:bodyPr>
          <a:lstStyle/>
          <a:p>
            <a:pPr algn="ctr" defTabSz="876300" eaLnBrk="0" hangingPunct="0">
              <a:lnSpc>
                <a:spcPct val="90000"/>
              </a:lnSpc>
              <a:defRPr/>
            </a:pPr>
            <a:r>
              <a:rPr lang="en-GB" sz="1200">
                <a:cs typeface="+mn-cs"/>
              </a:rPr>
              <a:t>Page </a:t>
            </a:r>
            <a:fld id="{99EDAF0E-F803-4782-8AAA-8A8B1DFFF1D5}" type="slidenum">
              <a:rPr lang="en-GB" sz="1200">
                <a:cs typeface="+mn-cs"/>
              </a:rPr>
              <a:pPr algn="ctr" defTabSz="876300" eaLnBrk="0" hangingPunct="0">
                <a:lnSpc>
                  <a:spcPct val="90000"/>
                </a:lnSpc>
                <a:defRPr/>
              </a:pPr>
              <a:t>‹#›</a:t>
            </a:fld>
            <a:endParaRPr lang="en-GB" sz="1200">
              <a:cs typeface="+mn-cs"/>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0113" y="4713288"/>
            <a:ext cx="4946650" cy="4171950"/>
          </a:xfrm>
          <a:prstGeom prst="rect">
            <a:avLst/>
          </a:prstGeom>
          <a:noFill/>
          <a:ln w="12700">
            <a:noFill/>
            <a:miter lim="800000"/>
            <a:headEnd/>
            <a:tailEnd/>
          </a:ln>
          <a:effectLst/>
        </p:spPr>
        <p:txBody>
          <a:bodyPr vert="horz" wrap="square" lIns="91371" tIns="44883" rIns="91371" bIns="44883" numCol="1" anchor="t" anchorCtr="0" compatLnSpc="1">
            <a:prstTxWarp prst="textNoShape">
              <a:avLst/>
            </a:prstTxWarp>
          </a:bodyPr>
          <a:lstStyle/>
          <a:p>
            <a:pPr lvl="0"/>
            <a:r>
              <a:rPr lang="en-GB" noProof="0"/>
              <a:t>Body Text</a:t>
            </a:r>
          </a:p>
          <a:p>
            <a:pPr lvl="0"/>
            <a:r>
              <a:rPr lang="en-GB" noProof="0"/>
              <a:t>Second Level</a:t>
            </a:r>
          </a:p>
          <a:p>
            <a:pPr lvl="0"/>
            <a:r>
              <a:rPr lang="en-GB" noProof="0"/>
              <a:t>Third Level</a:t>
            </a:r>
          </a:p>
          <a:p>
            <a:pPr lvl="0"/>
            <a:r>
              <a:rPr lang="en-GB" noProof="0"/>
              <a:t>Fourth Level</a:t>
            </a:r>
          </a:p>
          <a:p>
            <a:pPr lvl="0"/>
            <a:r>
              <a:rPr lang="en-GB" noProof="0"/>
              <a:t>Fifth Level</a:t>
            </a:r>
          </a:p>
        </p:txBody>
      </p:sp>
      <p:sp>
        <p:nvSpPr>
          <p:cNvPr id="2051" name="Rectangle 3"/>
          <p:cNvSpPr>
            <a:spLocks noChangeArrowheads="1"/>
          </p:cNvSpPr>
          <p:nvPr/>
        </p:nvSpPr>
        <p:spPr bwMode="auto">
          <a:xfrm>
            <a:off x="3005138" y="9440863"/>
            <a:ext cx="741362" cy="257175"/>
          </a:xfrm>
          <a:prstGeom prst="rect">
            <a:avLst/>
          </a:prstGeom>
          <a:noFill/>
          <a:ln w="12700">
            <a:noFill/>
            <a:miter lim="800000"/>
            <a:headEnd/>
            <a:tailEnd/>
          </a:ln>
          <a:effectLst/>
        </p:spPr>
        <p:txBody>
          <a:bodyPr wrap="none" lIns="88164" tIns="44883" rIns="88164" bIns="44883">
            <a:spAutoFit/>
          </a:bodyPr>
          <a:lstStyle/>
          <a:p>
            <a:pPr algn="ctr" defTabSz="876300" eaLnBrk="0" hangingPunct="0">
              <a:lnSpc>
                <a:spcPct val="90000"/>
              </a:lnSpc>
              <a:defRPr/>
            </a:pPr>
            <a:r>
              <a:rPr lang="en-GB" sz="1200">
                <a:cs typeface="+mn-cs"/>
              </a:rPr>
              <a:t>Page </a:t>
            </a:r>
            <a:fld id="{B2339DC5-4EFD-4697-9EA8-C5C136BBA6CF}" type="slidenum">
              <a:rPr lang="en-GB" sz="1200">
                <a:cs typeface="+mn-cs"/>
              </a:rPr>
              <a:pPr algn="ctr" defTabSz="876300" eaLnBrk="0" hangingPunct="0">
                <a:lnSpc>
                  <a:spcPct val="90000"/>
                </a:lnSpc>
                <a:defRPr/>
              </a:pPr>
              <a:t>‹#›</a:t>
            </a:fld>
            <a:endParaRPr lang="en-GB" sz="1200">
              <a:cs typeface="+mn-cs"/>
            </a:endParaRPr>
          </a:p>
        </p:txBody>
      </p:sp>
      <p:sp>
        <p:nvSpPr>
          <p:cNvPr id="21508" name="Rectangle 4"/>
          <p:cNvSpPr>
            <a:spLocks noGrp="1" noRot="1" noChangeAspect="1" noChangeArrowheads="1" noTextEdit="1"/>
          </p:cNvSpPr>
          <p:nvPr>
            <p:ph type="sldImg" idx="2"/>
          </p:nvPr>
        </p:nvSpPr>
        <p:spPr bwMode="auto">
          <a:xfrm>
            <a:off x="1057275" y="863600"/>
            <a:ext cx="4632325" cy="3475038"/>
          </a:xfrm>
          <a:prstGeom prst="rect">
            <a:avLst/>
          </a:prstGeom>
          <a:noFill/>
          <a:ln w="12700">
            <a:solidFill>
              <a:schemeClr val="tx1"/>
            </a:solidFill>
            <a:miter lim="800000"/>
            <a:headEnd/>
            <a:tailEnd/>
          </a:ln>
        </p:spPr>
      </p:sp>
    </p:spTree>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Arial" charset="0"/>
      </a:defRPr>
    </a:lvl1pPr>
    <a:lvl2pPr marL="742950" indent="-285750" algn="l" rtl="0" eaLnBrk="0" fontAlgn="base" hangingPunct="0">
      <a:lnSpc>
        <a:spcPct val="90000"/>
      </a:lnSpc>
      <a:spcBef>
        <a:spcPct val="40000"/>
      </a:spcBef>
      <a:spcAft>
        <a:spcPct val="0"/>
      </a:spcAft>
      <a:defRPr sz="1200" kern="1200">
        <a:solidFill>
          <a:schemeClr val="tx1"/>
        </a:solidFill>
        <a:latin typeface="Arial" charset="0"/>
        <a:ea typeface="+mn-ea"/>
        <a:cs typeface="Arial" charset="0"/>
      </a:defRPr>
    </a:lvl2pPr>
    <a:lvl3pPr marL="1143000" indent="-228600" algn="l" rtl="0" eaLnBrk="0" fontAlgn="base" hangingPunct="0">
      <a:lnSpc>
        <a:spcPct val="90000"/>
      </a:lnSpc>
      <a:spcBef>
        <a:spcPct val="40000"/>
      </a:spcBef>
      <a:spcAft>
        <a:spcPct val="0"/>
      </a:spcAft>
      <a:defRPr sz="1200" kern="1200">
        <a:solidFill>
          <a:schemeClr val="tx1"/>
        </a:solidFill>
        <a:latin typeface="Arial" charset="0"/>
        <a:ea typeface="+mn-ea"/>
        <a:cs typeface="Arial" charset="0"/>
      </a:defRPr>
    </a:lvl3pPr>
    <a:lvl4pPr marL="1600200" indent="-228600" algn="l" rtl="0" eaLnBrk="0" fontAlgn="base" hangingPunct="0">
      <a:lnSpc>
        <a:spcPct val="90000"/>
      </a:lnSpc>
      <a:spcBef>
        <a:spcPct val="40000"/>
      </a:spcBef>
      <a:spcAft>
        <a:spcPct val="0"/>
      </a:spcAft>
      <a:defRPr sz="1200" kern="1200">
        <a:solidFill>
          <a:schemeClr val="tx1"/>
        </a:solidFill>
        <a:latin typeface="Arial" charset="0"/>
        <a:ea typeface="+mn-ea"/>
        <a:cs typeface="Arial" charset="0"/>
      </a:defRPr>
    </a:lvl4pPr>
    <a:lvl5pPr marL="2057400" indent="-228600" algn="l" rtl="0" eaLnBrk="0" fontAlgn="base" hangingPunct="0">
      <a:lnSpc>
        <a:spcPct val="90000"/>
      </a:lnSpc>
      <a:spcBef>
        <a:spcPct val="4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xfrm>
            <a:off x="1057275" y="863600"/>
            <a:ext cx="4632325" cy="3475038"/>
          </a:xfrm>
          <a:ln/>
        </p:spPr>
      </p:sp>
      <p:sp>
        <p:nvSpPr>
          <p:cNvPr id="22531" name="Notes Placeholder 2"/>
          <p:cNvSpPr>
            <a:spLocks noGrp="1"/>
          </p:cNvSpPr>
          <p:nvPr>
            <p:ph type="body" idx="1"/>
          </p:nvPr>
        </p:nvSpPr>
        <p:spPr>
          <a:noFill/>
          <a:ln w="9525"/>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335432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080231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7BB0F7E0-942E-4A5A-8FF5-933762ECAF07}" type="slidenum">
              <a:rPr lang="en-GB" smtClean="0"/>
              <a:pPr/>
              <a:t>47</a:t>
            </a:fld>
            <a:endParaRPr lang="en-GB"/>
          </a:p>
        </p:txBody>
      </p:sp>
    </p:spTree>
    <p:extLst>
      <p:ext uri="{BB962C8B-B14F-4D97-AF65-F5344CB8AC3E}">
        <p14:creationId xmlns:p14="http://schemas.microsoft.com/office/powerpoint/2010/main" val="3456944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4ECA1D28-2081-4CC5-ABEB-D4035B8015DB}" type="datetime1">
              <a:rPr lang="en-US" smtClean="0"/>
              <a:pPr>
                <a:defRPr/>
              </a:pPr>
              <a:t>2/20/2021</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C26EA46-D08B-4377-BE2E-9EF97A7201D1}"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711C589-AA3F-4B55-B73D-31B49772D336}" type="datetime1">
              <a:rPr lang="en-US" smtClean="0"/>
              <a:pPr>
                <a:defRPr/>
              </a:pPr>
              <a:t>2/20/2021</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CE2A2951-379E-47D9-84BB-6BC475149840}"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4"/>
            <a:ext cx="22288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3" y="274644"/>
            <a:ext cx="65341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C8D84E3-359E-424D-8505-07FB6EFE4D95}" type="datetime1">
              <a:rPr lang="en-US" smtClean="0"/>
              <a:pPr>
                <a:defRPr/>
              </a:pPr>
              <a:t>2/20/2021</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5B01D8D3-BE1F-489D-B158-BA57B7EFC23A}"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34CA6D0-ADC8-443A-87CF-FBC15F0F46C9}" type="datetime1">
              <a:rPr lang="en-US" smtClean="0"/>
              <a:pPr>
                <a:defRPr/>
              </a:pPr>
              <a:t>2/20/2021</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39E2FF1-E7C9-4477-B7A5-284F9D68FDAE}"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4FBB25A4-AD0C-44CD-B457-4DEEA04E8B5A}" type="datetime1">
              <a:rPr lang="en-US" smtClean="0"/>
              <a:pPr>
                <a:defRPr/>
              </a:pPr>
              <a:t>2/20/2021</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22B23CC9-8D5F-4AC7-81CD-9473520C3616}"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600206"/>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600206"/>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CFBDB12-75D9-4FD7-80D9-9945A4352D44}" type="datetime1">
              <a:rPr lang="en-US" smtClean="0"/>
              <a:pPr>
                <a:defRPr/>
              </a:pPr>
              <a:t>2/20/2021</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39B80F34-FEF3-4829-AEE0-C3A9CD5DDB04}"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088CE2A-E0C9-4D3B-A127-2896AD5AB66F}" type="datetime1">
              <a:rPr lang="en-US" smtClean="0"/>
              <a:pPr>
                <a:defRPr/>
              </a:pPr>
              <a:t>2/20/2021</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7E06DA3E-CB99-43EC-9614-924606266AE7}"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CC8DCC06-C5AF-41CC-BEBD-521A8E51A796}" type="datetime1">
              <a:rPr lang="en-US" smtClean="0"/>
              <a:pPr>
                <a:defRPr/>
              </a:pPr>
              <a:t>2/20/2021</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BCEF8F74-7C90-41CC-A0A9-37C5211AFA48}"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EBF0FB7-63E3-4127-8AC0-107A9DBC8024}" type="datetime1">
              <a:rPr lang="en-US" smtClean="0"/>
              <a:pPr>
                <a:defRPr/>
              </a:pPr>
              <a:t>2/20/2021</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04C196A9-43B6-40FC-B9EC-7ADB2B3FAD45}"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BE8EB81-E22D-49CF-86A3-694D8A0206C2}" type="datetime1">
              <a:rPr lang="en-US" smtClean="0"/>
              <a:pPr>
                <a:defRPr/>
              </a:pPr>
              <a:t>2/20/2021</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48E0042F-412E-4177-A6E3-C5FB1A283E2F}"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1FAED97-DD00-46ED-A20C-DA106C7515A7}" type="datetime1">
              <a:rPr lang="en-US" smtClean="0"/>
              <a:pPr>
                <a:defRPr/>
              </a:pPr>
              <a:t>2/20/2021</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8961CA58-9003-4E7B-B761-5D6A267CC177}"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1"/>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1F7A0A1C-4970-4EDA-92C6-770A2937BCC7}" type="datetime1">
              <a:rPr lang="en-US" smtClean="0"/>
              <a:pPr>
                <a:defRPr/>
              </a:pPr>
              <a:t>2/20/2021</a:t>
            </a:fld>
            <a:endParaRPr lang="en-GB"/>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a:defRPr/>
            </a:pPr>
            <a:endParaRPr lang="en-GB"/>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D874C71-17C5-4650-8FE0-891325D443DE}"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85800" y="2130426"/>
            <a:ext cx="7772400" cy="1470025"/>
          </a:xfrm>
          <a:solidFill>
            <a:srgbClr val="F8A206"/>
          </a:solidFill>
        </p:spPr>
        <p:txBody>
          <a:bodyPr rtlCol="0">
            <a:normAutofit fontScale="90000"/>
          </a:bodyPr>
          <a:lstStyle/>
          <a:p>
            <a:pPr eaLnBrk="1" fontAlgn="auto" hangingPunct="1">
              <a:spcAft>
                <a:spcPts val="0"/>
              </a:spcAft>
              <a:defRPr/>
            </a:pPr>
            <a:r>
              <a:rPr lang="en-GB" sz="4000" b="1" dirty="0">
                <a:solidFill>
                  <a:schemeClr val="bg1"/>
                </a:solidFill>
              </a:rPr>
              <a:t>Project Management &amp; </a:t>
            </a:r>
            <a:br>
              <a:rPr lang="en-GB" sz="4000" b="1" dirty="0">
                <a:solidFill>
                  <a:schemeClr val="bg1"/>
                </a:solidFill>
              </a:rPr>
            </a:br>
            <a:r>
              <a:rPr lang="en-GB" sz="4000" b="1" dirty="0">
                <a:solidFill>
                  <a:schemeClr val="bg1"/>
                </a:solidFill>
              </a:rPr>
              <a:t>Research Methodology</a:t>
            </a:r>
            <a:br>
              <a:rPr lang="en-GB" sz="4000" b="1" dirty="0">
                <a:solidFill>
                  <a:schemeClr val="bg1"/>
                </a:solidFill>
              </a:rPr>
            </a:br>
            <a:r>
              <a:rPr lang="en-GB" sz="3200" b="1" dirty="0">
                <a:solidFill>
                  <a:schemeClr val="bg1"/>
                </a:solidFill>
              </a:rPr>
              <a:t>(IS4S706)</a:t>
            </a:r>
            <a:endParaRPr lang="en-GB" sz="4200" b="1" dirty="0"/>
          </a:p>
        </p:txBody>
      </p:sp>
      <p:sp>
        <p:nvSpPr>
          <p:cNvPr id="3075" name="Rectangle 5"/>
          <p:cNvSpPr>
            <a:spLocks noGrp="1" noChangeArrowheads="1"/>
          </p:cNvSpPr>
          <p:nvPr>
            <p:ph type="subTitle" idx="1"/>
          </p:nvPr>
        </p:nvSpPr>
        <p:spPr/>
        <p:txBody>
          <a:bodyPr rtlCol="0">
            <a:normAutofit/>
          </a:bodyPr>
          <a:lstStyle/>
          <a:p>
            <a:pPr eaLnBrk="1" fontAlgn="auto" hangingPunct="1">
              <a:lnSpc>
                <a:spcPct val="90000"/>
              </a:lnSpc>
              <a:spcAft>
                <a:spcPts val="0"/>
              </a:spcAft>
              <a:buFont typeface="Arial" pitchFamily="34" charset="0"/>
              <a:buNone/>
              <a:defRPr/>
            </a:pPr>
            <a:r>
              <a:rPr lang="en-GB" sz="3600" b="1" dirty="0">
                <a:solidFill>
                  <a:schemeClr val="tx1"/>
                </a:solidFill>
              </a:rPr>
              <a:t>Time Management 2</a:t>
            </a:r>
          </a:p>
        </p:txBody>
      </p:sp>
      <p:sp>
        <p:nvSpPr>
          <p:cNvPr id="5" name="Slide Number Placeholder 4"/>
          <p:cNvSpPr>
            <a:spLocks noGrp="1"/>
          </p:cNvSpPr>
          <p:nvPr>
            <p:ph type="sldNum" sz="quarter" idx="12"/>
          </p:nvPr>
        </p:nvSpPr>
        <p:spPr/>
        <p:txBody>
          <a:bodyPr/>
          <a:lstStyle/>
          <a:p>
            <a:pPr>
              <a:defRPr/>
            </a:pPr>
            <a:fld id="{7C26EA46-D08B-4377-BE2E-9EF97A7201D1}" type="slidenum">
              <a:rPr lang="en-GB" smtClean="0"/>
              <a:pPr>
                <a:defRPr/>
              </a:pPr>
              <a:t>1</a:t>
            </a:fld>
            <a:endParaRPr lang="en-GB" dirty="0"/>
          </a:p>
        </p:txBody>
      </p:sp>
      <p:sp>
        <p:nvSpPr>
          <p:cNvPr id="6" name="Footer Placeholder 5"/>
          <p:cNvSpPr>
            <a:spLocks noGrp="1"/>
          </p:cNvSpPr>
          <p:nvPr>
            <p:ph type="ftr" sz="quarter" idx="11"/>
          </p:nvPr>
        </p:nvSpPr>
        <p:spPr/>
        <p:txBody>
          <a:bodyPr/>
          <a:lstStyle/>
          <a:p>
            <a:pPr>
              <a:defRPr/>
            </a:pP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8A206"/>
          </a:solidFill>
        </p:spPr>
        <p:txBody>
          <a:bodyPr/>
          <a:lstStyle/>
          <a:p>
            <a:pPr algn="l"/>
            <a:r>
              <a:rPr lang="en-GB" dirty="0">
                <a:solidFill>
                  <a:schemeClr val="bg1"/>
                </a:solidFill>
              </a:rPr>
              <a:t>Example 2</a:t>
            </a:r>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439E2FF1-E7C9-4477-B7A5-284F9D68FDAE}" type="slidenum">
              <a:rPr lang="en-GB" smtClean="0"/>
              <a:pPr>
                <a:defRPr/>
              </a:pPr>
              <a:t>10</a:t>
            </a:fld>
            <a:endParaRPr lang="en-GB"/>
          </a:p>
        </p:txBody>
      </p:sp>
      <p:sp>
        <p:nvSpPr>
          <p:cNvPr id="6" name="TextBox 5"/>
          <p:cNvSpPr txBox="1"/>
          <p:nvPr/>
        </p:nvSpPr>
        <p:spPr>
          <a:xfrm>
            <a:off x="1461116" y="2666440"/>
            <a:ext cx="338554" cy="369332"/>
          </a:xfrm>
          <a:prstGeom prst="rect">
            <a:avLst/>
          </a:prstGeom>
          <a:noFill/>
          <a:ln>
            <a:solidFill>
              <a:schemeClr val="tx1"/>
            </a:solidFill>
          </a:ln>
        </p:spPr>
        <p:txBody>
          <a:bodyPr wrap="none" rtlCol="0">
            <a:spAutoFit/>
          </a:bodyPr>
          <a:lstStyle/>
          <a:p>
            <a:r>
              <a:rPr lang="en-GB" dirty="0"/>
              <a:t>A</a:t>
            </a:r>
          </a:p>
        </p:txBody>
      </p:sp>
      <p:sp>
        <p:nvSpPr>
          <p:cNvPr id="7" name="TextBox 6"/>
          <p:cNvSpPr txBox="1"/>
          <p:nvPr/>
        </p:nvSpPr>
        <p:spPr>
          <a:xfrm>
            <a:off x="2954923" y="2656590"/>
            <a:ext cx="338554" cy="369332"/>
          </a:xfrm>
          <a:prstGeom prst="rect">
            <a:avLst/>
          </a:prstGeom>
          <a:noFill/>
          <a:ln>
            <a:solidFill>
              <a:schemeClr val="tx1"/>
            </a:solidFill>
          </a:ln>
        </p:spPr>
        <p:txBody>
          <a:bodyPr wrap="none" rtlCol="0">
            <a:spAutoFit/>
          </a:bodyPr>
          <a:lstStyle/>
          <a:p>
            <a:r>
              <a:rPr lang="en-GB" dirty="0"/>
              <a:t>B</a:t>
            </a:r>
          </a:p>
        </p:txBody>
      </p:sp>
      <p:sp>
        <p:nvSpPr>
          <p:cNvPr id="8" name="TextBox 7"/>
          <p:cNvSpPr txBox="1"/>
          <p:nvPr/>
        </p:nvSpPr>
        <p:spPr>
          <a:xfrm>
            <a:off x="4788030" y="2646740"/>
            <a:ext cx="351378" cy="369332"/>
          </a:xfrm>
          <a:prstGeom prst="rect">
            <a:avLst/>
          </a:prstGeom>
          <a:noFill/>
          <a:ln>
            <a:solidFill>
              <a:schemeClr val="tx1"/>
            </a:solidFill>
          </a:ln>
        </p:spPr>
        <p:txBody>
          <a:bodyPr wrap="none" rtlCol="0">
            <a:spAutoFit/>
          </a:bodyPr>
          <a:lstStyle/>
          <a:p>
            <a:r>
              <a:rPr lang="en-GB" dirty="0"/>
              <a:t>C</a:t>
            </a:r>
          </a:p>
        </p:txBody>
      </p:sp>
      <p:sp>
        <p:nvSpPr>
          <p:cNvPr id="9" name="TextBox 8"/>
          <p:cNvSpPr txBox="1"/>
          <p:nvPr/>
        </p:nvSpPr>
        <p:spPr>
          <a:xfrm>
            <a:off x="6488431" y="2636890"/>
            <a:ext cx="351378" cy="369332"/>
          </a:xfrm>
          <a:prstGeom prst="rect">
            <a:avLst/>
          </a:prstGeom>
          <a:noFill/>
          <a:ln>
            <a:solidFill>
              <a:schemeClr val="tx1"/>
            </a:solidFill>
          </a:ln>
        </p:spPr>
        <p:txBody>
          <a:bodyPr wrap="none" rtlCol="0">
            <a:spAutoFit/>
          </a:bodyPr>
          <a:lstStyle/>
          <a:p>
            <a:r>
              <a:rPr lang="en-GB" dirty="0"/>
              <a:t>D</a:t>
            </a:r>
          </a:p>
        </p:txBody>
      </p:sp>
      <p:cxnSp>
        <p:nvCxnSpPr>
          <p:cNvPr id="10" name="Straight Arrow Connector 9"/>
          <p:cNvCxnSpPr>
            <a:stCxn id="6" idx="3"/>
            <a:endCxn id="7" idx="1"/>
          </p:cNvCxnSpPr>
          <p:nvPr/>
        </p:nvCxnSpPr>
        <p:spPr>
          <a:xfrm flipV="1">
            <a:off x="1799670" y="2841256"/>
            <a:ext cx="1155253" cy="9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3"/>
            <a:endCxn id="8" idx="1"/>
          </p:cNvCxnSpPr>
          <p:nvPr/>
        </p:nvCxnSpPr>
        <p:spPr>
          <a:xfrm flipV="1">
            <a:off x="3293477" y="2831406"/>
            <a:ext cx="1494553" cy="9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3"/>
            <a:endCxn id="9" idx="1"/>
          </p:cNvCxnSpPr>
          <p:nvPr/>
        </p:nvCxnSpPr>
        <p:spPr>
          <a:xfrm flipV="1">
            <a:off x="5139408" y="2821556"/>
            <a:ext cx="1349023" cy="9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32281" y="2655271"/>
            <a:ext cx="633507" cy="369332"/>
          </a:xfrm>
          <a:prstGeom prst="rect">
            <a:avLst/>
          </a:prstGeom>
          <a:noFill/>
        </p:spPr>
        <p:txBody>
          <a:bodyPr wrap="none" rtlCol="0">
            <a:spAutoFit/>
          </a:bodyPr>
          <a:lstStyle/>
          <a:p>
            <a:r>
              <a:rPr lang="en-GB" dirty="0"/>
              <a:t>start</a:t>
            </a:r>
          </a:p>
        </p:txBody>
      </p:sp>
      <p:sp>
        <p:nvSpPr>
          <p:cNvPr id="14" name="TextBox 13"/>
          <p:cNvSpPr txBox="1"/>
          <p:nvPr/>
        </p:nvSpPr>
        <p:spPr>
          <a:xfrm>
            <a:off x="6839809" y="2636890"/>
            <a:ext cx="569387" cy="369332"/>
          </a:xfrm>
          <a:prstGeom prst="rect">
            <a:avLst/>
          </a:prstGeom>
          <a:noFill/>
        </p:spPr>
        <p:txBody>
          <a:bodyPr wrap="none" rtlCol="0">
            <a:spAutoFit/>
          </a:bodyPr>
          <a:lstStyle/>
          <a:p>
            <a:r>
              <a:rPr lang="en-GB" dirty="0"/>
              <a:t>end</a:t>
            </a:r>
          </a:p>
        </p:txBody>
      </p:sp>
      <p:sp>
        <p:nvSpPr>
          <p:cNvPr id="16" name="TextBox 15"/>
          <p:cNvSpPr txBox="1"/>
          <p:nvPr/>
        </p:nvSpPr>
        <p:spPr>
          <a:xfrm>
            <a:off x="1425056" y="3645030"/>
            <a:ext cx="338554" cy="369332"/>
          </a:xfrm>
          <a:prstGeom prst="rect">
            <a:avLst/>
          </a:prstGeom>
          <a:noFill/>
          <a:ln>
            <a:solidFill>
              <a:schemeClr val="tx1"/>
            </a:solidFill>
          </a:ln>
        </p:spPr>
        <p:txBody>
          <a:bodyPr wrap="none" rtlCol="0">
            <a:spAutoFit/>
          </a:bodyPr>
          <a:lstStyle/>
          <a:p>
            <a:r>
              <a:rPr lang="en-GB" dirty="0"/>
              <a:t>E</a:t>
            </a:r>
          </a:p>
        </p:txBody>
      </p:sp>
      <p:sp>
        <p:nvSpPr>
          <p:cNvPr id="17" name="TextBox 16"/>
          <p:cNvSpPr txBox="1"/>
          <p:nvPr/>
        </p:nvSpPr>
        <p:spPr>
          <a:xfrm>
            <a:off x="3298785" y="3613511"/>
            <a:ext cx="325730" cy="369332"/>
          </a:xfrm>
          <a:prstGeom prst="rect">
            <a:avLst/>
          </a:prstGeom>
          <a:noFill/>
          <a:ln>
            <a:solidFill>
              <a:schemeClr val="tx1"/>
            </a:solidFill>
          </a:ln>
        </p:spPr>
        <p:txBody>
          <a:bodyPr wrap="none" rtlCol="0">
            <a:spAutoFit/>
          </a:bodyPr>
          <a:lstStyle/>
          <a:p>
            <a:r>
              <a:rPr lang="en-GB" dirty="0"/>
              <a:t>F</a:t>
            </a:r>
          </a:p>
        </p:txBody>
      </p:sp>
      <p:cxnSp>
        <p:nvCxnSpPr>
          <p:cNvPr id="19" name="Straight Arrow Connector 18"/>
          <p:cNvCxnSpPr>
            <a:stCxn id="16" idx="3"/>
            <a:endCxn id="17" idx="1"/>
          </p:cNvCxnSpPr>
          <p:nvPr/>
        </p:nvCxnSpPr>
        <p:spPr>
          <a:xfrm flipV="1">
            <a:off x="1763610" y="3798177"/>
            <a:ext cx="1535175" cy="31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7" idx="3"/>
            <a:endCxn id="8" idx="1"/>
          </p:cNvCxnSpPr>
          <p:nvPr/>
        </p:nvCxnSpPr>
        <p:spPr>
          <a:xfrm flipV="1">
            <a:off x="3624515" y="2831406"/>
            <a:ext cx="1163515" cy="966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27480" y="3635748"/>
            <a:ext cx="633507" cy="369332"/>
          </a:xfrm>
          <a:prstGeom prst="rect">
            <a:avLst/>
          </a:prstGeom>
          <a:noFill/>
        </p:spPr>
        <p:txBody>
          <a:bodyPr wrap="none" rtlCol="0">
            <a:spAutoFit/>
          </a:bodyPr>
          <a:lstStyle/>
          <a:p>
            <a:r>
              <a:rPr lang="en-GB" dirty="0"/>
              <a:t>start</a:t>
            </a:r>
          </a:p>
        </p:txBody>
      </p:sp>
      <p:sp>
        <p:nvSpPr>
          <p:cNvPr id="23" name="TextBox 22"/>
          <p:cNvSpPr txBox="1"/>
          <p:nvPr/>
        </p:nvSpPr>
        <p:spPr>
          <a:xfrm>
            <a:off x="2483710" y="4509150"/>
            <a:ext cx="1992918" cy="369332"/>
          </a:xfrm>
          <a:prstGeom prst="rect">
            <a:avLst/>
          </a:prstGeom>
          <a:noFill/>
        </p:spPr>
        <p:txBody>
          <a:bodyPr wrap="none" rtlCol="0">
            <a:spAutoFit/>
          </a:bodyPr>
          <a:lstStyle/>
          <a:p>
            <a:r>
              <a:rPr lang="en-GB" dirty="0"/>
              <a:t>Path 1: A, B, C, D</a:t>
            </a:r>
          </a:p>
        </p:txBody>
      </p:sp>
      <p:sp>
        <p:nvSpPr>
          <p:cNvPr id="24" name="TextBox 23"/>
          <p:cNvSpPr txBox="1"/>
          <p:nvPr/>
        </p:nvSpPr>
        <p:spPr>
          <a:xfrm>
            <a:off x="2483710" y="4931928"/>
            <a:ext cx="1967270" cy="369332"/>
          </a:xfrm>
          <a:prstGeom prst="rect">
            <a:avLst/>
          </a:prstGeom>
          <a:noFill/>
        </p:spPr>
        <p:txBody>
          <a:bodyPr wrap="none" rtlCol="0">
            <a:spAutoFit/>
          </a:bodyPr>
          <a:lstStyle/>
          <a:p>
            <a:r>
              <a:rPr lang="en-GB" dirty="0"/>
              <a:t>Path 2: E, F, C, D</a:t>
            </a:r>
          </a:p>
        </p:txBody>
      </p:sp>
    </p:spTree>
    <p:extLst>
      <p:ext uri="{BB962C8B-B14F-4D97-AF65-F5344CB8AC3E}">
        <p14:creationId xmlns:p14="http://schemas.microsoft.com/office/powerpoint/2010/main" val="1782964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2" grpId="0"/>
      <p:bldP spid="23"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8A206"/>
          </a:solidFill>
        </p:spPr>
        <p:txBody>
          <a:bodyPr/>
          <a:lstStyle/>
          <a:p>
            <a:pPr algn="l"/>
            <a:r>
              <a:rPr lang="en-GB" dirty="0">
                <a:solidFill>
                  <a:schemeClr val="bg1"/>
                </a:solidFill>
              </a:rPr>
              <a:t>Example 3</a:t>
            </a:r>
          </a:p>
        </p:txBody>
      </p:sp>
      <p:sp>
        <p:nvSpPr>
          <p:cNvPr id="5" name="Slide Number Placeholder 4"/>
          <p:cNvSpPr>
            <a:spLocks noGrp="1"/>
          </p:cNvSpPr>
          <p:nvPr>
            <p:ph type="sldNum" sz="quarter" idx="12"/>
          </p:nvPr>
        </p:nvSpPr>
        <p:spPr/>
        <p:txBody>
          <a:bodyPr/>
          <a:lstStyle/>
          <a:p>
            <a:pPr>
              <a:defRPr/>
            </a:pPr>
            <a:fld id="{439E2FF1-E7C9-4477-B7A5-284F9D68FDAE}" type="slidenum">
              <a:rPr lang="en-GB" smtClean="0"/>
              <a:pPr>
                <a:defRPr/>
              </a:pPr>
              <a:t>11</a:t>
            </a:fld>
            <a:endParaRPr lang="en-GB"/>
          </a:p>
        </p:txBody>
      </p:sp>
      <p:sp>
        <p:nvSpPr>
          <p:cNvPr id="6" name="TextBox 5"/>
          <p:cNvSpPr txBox="1"/>
          <p:nvPr/>
        </p:nvSpPr>
        <p:spPr>
          <a:xfrm>
            <a:off x="1461116" y="2666440"/>
            <a:ext cx="338554" cy="369332"/>
          </a:xfrm>
          <a:prstGeom prst="rect">
            <a:avLst/>
          </a:prstGeom>
          <a:noFill/>
          <a:ln>
            <a:solidFill>
              <a:schemeClr val="tx1"/>
            </a:solidFill>
          </a:ln>
        </p:spPr>
        <p:txBody>
          <a:bodyPr wrap="none" rtlCol="0">
            <a:spAutoFit/>
          </a:bodyPr>
          <a:lstStyle/>
          <a:p>
            <a:r>
              <a:rPr lang="en-GB" dirty="0"/>
              <a:t>A</a:t>
            </a:r>
          </a:p>
        </p:txBody>
      </p:sp>
      <p:sp>
        <p:nvSpPr>
          <p:cNvPr id="7" name="TextBox 6"/>
          <p:cNvSpPr txBox="1"/>
          <p:nvPr/>
        </p:nvSpPr>
        <p:spPr>
          <a:xfrm>
            <a:off x="2954923" y="2656590"/>
            <a:ext cx="338554" cy="369332"/>
          </a:xfrm>
          <a:prstGeom prst="rect">
            <a:avLst/>
          </a:prstGeom>
          <a:noFill/>
          <a:ln>
            <a:solidFill>
              <a:schemeClr val="tx1"/>
            </a:solidFill>
          </a:ln>
        </p:spPr>
        <p:txBody>
          <a:bodyPr wrap="none" rtlCol="0">
            <a:spAutoFit/>
          </a:bodyPr>
          <a:lstStyle/>
          <a:p>
            <a:r>
              <a:rPr lang="en-GB" dirty="0"/>
              <a:t>B</a:t>
            </a:r>
          </a:p>
        </p:txBody>
      </p:sp>
      <p:sp>
        <p:nvSpPr>
          <p:cNvPr id="8" name="TextBox 7"/>
          <p:cNvSpPr txBox="1"/>
          <p:nvPr/>
        </p:nvSpPr>
        <p:spPr>
          <a:xfrm>
            <a:off x="4788030" y="2646740"/>
            <a:ext cx="351378" cy="369332"/>
          </a:xfrm>
          <a:prstGeom prst="rect">
            <a:avLst/>
          </a:prstGeom>
          <a:noFill/>
          <a:ln>
            <a:solidFill>
              <a:schemeClr val="tx1"/>
            </a:solidFill>
          </a:ln>
        </p:spPr>
        <p:txBody>
          <a:bodyPr wrap="none" rtlCol="0">
            <a:spAutoFit/>
          </a:bodyPr>
          <a:lstStyle/>
          <a:p>
            <a:r>
              <a:rPr lang="en-GB" dirty="0"/>
              <a:t>C</a:t>
            </a:r>
          </a:p>
        </p:txBody>
      </p:sp>
      <p:sp>
        <p:nvSpPr>
          <p:cNvPr id="9" name="TextBox 8"/>
          <p:cNvSpPr txBox="1"/>
          <p:nvPr/>
        </p:nvSpPr>
        <p:spPr>
          <a:xfrm>
            <a:off x="6488431" y="2636890"/>
            <a:ext cx="351378" cy="369332"/>
          </a:xfrm>
          <a:prstGeom prst="rect">
            <a:avLst/>
          </a:prstGeom>
          <a:noFill/>
          <a:ln>
            <a:solidFill>
              <a:schemeClr val="tx1"/>
            </a:solidFill>
          </a:ln>
        </p:spPr>
        <p:txBody>
          <a:bodyPr wrap="none" rtlCol="0">
            <a:spAutoFit/>
          </a:bodyPr>
          <a:lstStyle/>
          <a:p>
            <a:r>
              <a:rPr lang="en-GB" dirty="0"/>
              <a:t>D</a:t>
            </a:r>
          </a:p>
        </p:txBody>
      </p:sp>
      <p:cxnSp>
        <p:nvCxnSpPr>
          <p:cNvPr id="10" name="Straight Arrow Connector 9"/>
          <p:cNvCxnSpPr>
            <a:stCxn id="6" idx="3"/>
            <a:endCxn id="7" idx="1"/>
          </p:cNvCxnSpPr>
          <p:nvPr/>
        </p:nvCxnSpPr>
        <p:spPr>
          <a:xfrm flipV="1">
            <a:off x="1799670" y="2841256"/>
            <a:ext cx="1155253" cy="9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3"/>
            <a:endCxn id="8" idx="1"/>
          </p:cNvCxnSpPr>
          <p:nvPr/>
        </p:nvCxnSpPr>
        <p:spPr>
          <a:xfrm flipV="1">
            <a:off x="3293477" y="2831406"/>
            <a:ext cx="1494553" cy="9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3"/>
            <a:endCxn id="9" idx="1"/>
          </p:cNvCxnSpPr>
          <p:nvPr/>
        </p:nvCxnSpPr>
        <p:spPr>
          <a:xfrm flipV="1">
            <a:off x="5139408" y="2821556"/>
            <a:ext cx="1349023" cy="9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32281" y="2655271"/>
            <a:ext cx="633507" cy="369332"/>
          </a:xfrm>
          <a:prstGeom prst="rect">
            <a:avLst/>
          </a:prstGeom>
          <a:noFill/>
        </p:spPr>
        <p:txBody>
          <a:bodyPr wrap="none" rtlCol="0">
            <a:spAutoFit/>
          </a:bodyPr>
          <a:lstStyle/>
          <a:p>
            <a:r>
              <a:rPr lang="en-GB" dirty="0"/>
              <a:t>start</a:t>
            </a:r>
          </a:p>
        </p:txBody>
      </p:sp>
      <p:sp>
        <p:nvSpPr>
          <p:cNvPr id="14" name="TextBox 13"/>
          <p:cNvSpPr txBox="1"/>
          <p:nvPr/>
        </p:nvSpPr>
        <p:spPr>
          <a:xfrm>
            <a:off x="6839809" y="2636890"/>
            <a:ext cx="569387" cy="369332"/>
          </a:xfrm>
          <a:prstGeom prst="rect">
            <a:avLst/>
          </a:prstGeom>
          <a:noFill/>
        </p:spPr>
        <p:txBody>
          <a:bodyPr wrap="none" rtlCol="0">
            <a:spAutoFit/>
          </a:bodyPr>
          <a:lstStyle/>
          <a:p>
            <a:r>
              <a:rPr lang="en-GB" dirty="0"/>
              <a:t>end</a:t>
            </a:r>
          </a:p>
        </p:txBody>
      </p:sp>
      <p:sp>
        <p:nvSpPr>
          <p:cNvPr id="16" name="TextBox 15"/>
          <p:cNvSpPr txBox="1"/>
          <p:nvPr/>
        </p:nvSpPr>
        <p:spPr>
          <a:xfrm>
            <a:off x="1425056" y="3645030"/>
            <a:ext cx="338554" cy="369332"/>
          </a:xfrm>
          <a:prstGeom prst="rect">
            <a:avLst/>
          </a:prstGeom>
          <a:noFill/>
          <a:ln>
            <a:solidFill>
              <a:schemeClr val="tx1"/>
            </a:solidFill>
          </a:ln>
        </p:spPr>
        <p:txBody>
          <a:bodyPr wrap="none" rtlCol="0">
            <a:spAutoFit/>
          </a:bodyPr>
          <a:lstStyle/>
          <a:p>
            <a:r>
              <a:rPr lang="en-GB" dirty="0"/>
              <a:t>E</a:t>
            </a:r>
          </a:p>
        </p:txBody>
      </p:sp>
      <p:sp>
        <p:nvSpPr>
          <p:cNvPr id="17" name="TextBox 16"/>
          <p:cNvSpPr txBox="1"/>
          <p:nvPr/>
        </p:nvSpPr>
        <p:spPr>
          <a:xfrm>
            <a:off x="3298785" y="3613511"/>
            <a:ext cx="325730" cy="369332"/>
          </a:xfrm>
          <a:prstGeom prst="rect">
            <a:avLst/>
          </a:prstGeom>
          <a:noFill/>
          <a:ln>
            <a:solidFill>
              <a:schemeClr val="tx1"/>
            </a:solidFill>
          </a:ln>
        </p:spPr>
        <p:txBody>
          <a:bodyPr wrap="none" rtlCol="0">
            <a:spAutoFit/>
          </a:bodyPr>
          <a:lstStyle/>
          <a:p>
            <a:r>
              <a:rPr lang="en-GB" dirty="0"/>
              <a:t>F</a:t>
            </a:r>
          </a:p>
        </p:txBody>
      </p:sp>
      <p:cxnSp>
        <p:nvCxnSpPr>
          <p:cNvPr id="19" name="Straight Arrow Connector 18"/>
          <p:cNvCxnSpPr>
            <a:stCxn id="16" idx="3"/>
            <a:endCxn id="17" idx="1"/>
          </p:cNvCxnSpPr>
          <p:nvPr/>
        </p:nvCxnSpPr>
        <p:spPr>
          <a:xfrm flipV="1">
            <a:off x="1763610" y="3798177"/>
            <a:ext cx="1535175" cy="31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7" idx="3"/>
            <a:endCxn id="8" idx="1"/>
          </p:cNvCxnSpPr>
          <p:nvPr/>
        </p:nvCxnSpPr>
        <p:spPr>
          <a:xfrm flipV="1">
            <a:off x="3624515" y="2831406"/>
            <a:ext cx="1163515" cy="966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27480" y="3635748"/>
            <a:ext cx="633507" cy="369332"/>
          </a:xfrm>
          <a:prstGeom prst="rect">
            <a:avLst/>
          </a:prstGeom>
          <a:noFill/>
        </p:spPr>
        <p:txBody>
          <a:bodyPr wrap="none" rtlCol="0">
            <a:spAutoFit/>
          </a:bodyPr>
          <a:lstStyle/>
          <a:p>
            <a:r>
              <a:rPr lang="en-GB" dirty="0"/>
              <a:t>start</a:t>
            </a:r>
          </a:p>
        </p:txBody>
      </p:sp>
      <p:sp>
        <p:nvSpPr>
          <p:cNvPr id="23" name="TextBox 22"/>
          <p:cNvSpPr txBox="1"/>
          <p:nvPr/>
        </p:nvSpPr>
        <p:spPr>
          <a:xfrm>
            <a:off x="208689" y="4514085"/>
            <a:ext cx="1992918" cy="369332"/>
          </a:xfrm>
          <a:prstGeom prst="rect">
            <a:avLst/>
          </a:prstGeom>
          <a:noFill/>
        </p:spPr>
        <p:txBody>
          <a:bodyPr wrap="none" rtlCol="0">
            <a:spAutoFit/>
          </a:bodyPr>
          <a:lstStyle/>
          <a:p>
            <a:r>
              <a:rPr lang="en-GB" dirty="0"/>
              <a:t>Path 1: A, B, C, D</a:t>
            </a:r>
          </a:p>
        </p:txBody>
      </p:sp>
      <p:sp>
        <p:nvSpPr>
          <p:cNvPr id="24" name="TextBox 23"/>
          <p:cNvSpPr txBox="1"/>
          <p:nvPr/>
        </p:nvSpPr>
        <p:spPr>
          <a:xfrm>
            <a:off x="208689" y="4837779"/>
            <a:ext cx="1890326" cy="369332"/>
          </a:xfrm>
          <a:prstGeom prst="rect">
            <a:avLst/>
          </a:prstGeom>
          <a:noFill/>
        </p:spPr>
        <p:txBody>
          <a:bodyPr wrap="none" rtlCol="0">
            <a:spAutoFit/>
          </a:bodyPr>
          <a:lstStyle/>
          <a:p>
            <a:r>
              <a:rPr lang="en-GB" dirty="0"/>
              <a:t>Path 2: A, B, C, I</a:t>
            </a:r>
          </a:p>
        </p:txBody>
      </p:sp>
      <p:sp>
        <p:nvSpPr>
          <p:cNvPr id="25" name="TextBox 24"/>
          <p:cNvSpPr txBox="1"/>
          <p:nvPr/>
        </p:nvSpPr>
        <p:spPr>
          <a:xfrm>
            <a:off x="2296426" y="1841379"/>
            <a:ext cx="364202" cy="369332"/>
          </a:xfrm>
          <a:prstGeom prst="rect">
            <a:avLst/>
          </a:prstGeom>
          <a:noFill/>
          <a:ln>
            <a:solidFill>
              <a:schemeClr val="tx1"/>
            </a:solidFill>
          </a:ln>
        </p:spPr>
        <p:txBody>
          <a:bodyPr wrap="none" rtlCol="0">
            <a:spAutoFit/>
          </a:bodyPr>
          <a:lstStyle/>
          <a:p>
            <a:r>
              <a:rPr lang="en-GB" dirty="0"/>
              <a:t>G</a:t>
            </a:r>
          </a:p>
        </p:txBody>
      </p:sp>
      <p:sp>
        <p:nvSpPr>
          <p:cNvPr id="27" name="TextBox 26"/>
          <p:cNvSpPr txBox="1"/>
          <p:nvPr/>
        </p:nvSpPr>
        <p:spPr>
          <a:xfrm>
            <a:off x="3117788" y="1833173"/>
            <a:ext cx="351378" cy="369332"/>
          </a:xfrm>
          <a:prstGeom prst="rect">
            <a:avLst/>
          </a:prstGeom>
          <a:noFill/>
          <a:ln>
            <a:solidFill>
              <a:schemeClr val="tx1"/>
            </a:solidFill>
          </a:ln>
        </p:spPr>
        <p:txBody>
          <a:bodyPr wrap="none" rtlCol="0">
            <a:spAutoFit/>
          </a:bodyPr>
          <a:lstStyle/>
          <a:p>
            <a:r>
              <a:rPr lang="en-GB" dirty="0"/>
              <a:t>H</a:t>
            </a:r>
          </a:p>
        </p:txBody>
      </p:sp>
      <p:sp>
        <p:nvSpPr>
          <p:cNvPr id="28" name="TextBox 27"/>
          <p:cNvSpPr txBox="1"/>
          <p:nvPr/>
        </p:nvSpPr>
        <p:spPr>
          <a:xfrm>
            <a:off x="5689526" y="1833173"/>
            <a:ext cx="248786" cy="369332"/>
          </a:xfrm>
          <a:prstGeom prst="rect">
            <a:avLst/>
          </a:prstGeom>
          <a:noFill/>
          <a:ln>
            <a:solidFill>
              <a:schemeClr val="tx1"/>
            </a:solidFill>
          </a:ln>
        </p:spPr>
        <p:txBody>
          <a:bodyPr wrap="none" rtlCol="0">
            <a:spAutoFit/>
          </a:bodyPr>
          <a:lstStyle/>
          <a:p>
            <a:r>
              <a:rPr lang="en-GB" dirty="0"/>
              <a:t>I</a:t>
            </a:r>
          </a:p>
        </p:txBody>
      </p:sp>
      <p:cxnSp>
        <p:nvCxnSpPr>
          <p:cNvPr id="15" name="Straight Arrow Connector 14"/>
          <p:cNvCxnSpPr>
            <a:stCxn id="25" idx="3"/>
            <a:endCxn id="27" idx="1"/>
          </p:cNvCxnSpPr>
          <p:nvPr/>
        </p:nvCxnSpPr>
        <p:spPr>
          <a:xfrm flipV="1">
            <a:off x="2660628" y="2017839"/>
            <a:ext cx="457160" cy="8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7" idx="3"/>
            <a:endCxn id="28" idx="1"/>
          </p:cNvCxnSpPr>
          <p:nvPr/>
        </p:nvCxnSpPr>
        <p:spPr>
          <a:xfrm>
            <a:off x="3469166" y="2017839"/>
            <a:ext cx="22203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8" idx="3"/>
            <a:endCxn id="28" idx="1"/>
          </p:cNvCxnSpPr>
          <p:nvPr/>
        </p:nvCxnSpPr>
        <p:spPr>
          <a:xfrm flipV="1">
            <a:off x="5139408" y="2017839"/>
            <a:ext cx="550118" cy="813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973637" y="1814001"/>
            <a:ext cx="569387" cy="369332"/>
          </a:xfrm>
          <a:prstGeom prst="rect">
            <a:avLst/>
          </a:prstGeom>
          <a:noFill/>
        </p:spPr>
        <p:txBody>
          <a:bodyPr wrap="none" rtlCol="0">
            <a:spAutoFit/>
          </a:bodyPr>
          <a:lstStyle/>
          <a:p>
            <a:r>
              <a:rPr lang="en-GB" dirty="0"/>
              <a:t>end</a:t>
            </a:r>
          </a:p>
        </p:txBody>
      </p:sp>
      <p:sp>
        <p:nvSpPr>
          <p:cNvPr id="35" name="TextBox 34"/>
          <p:cNvSpPr txBox="1"/>
          <p:nvPr/>
        </p:nvSpPr>
        <p:spPr>
          <a:xfrm>
            <a:off x="3842070" y="4348570"/>
            <a:ext cx="300082" cy="369332"/>
          </a:xfrm>
          <a:prstGeom prst="rect">
            <a:avLst/>
          </a:prstGeom>
          <a:noFill/>
          <a:ln>
            <a:solidFill>
              <a:schemeClr val="tx1"/>
            </a:solidFill>
          </a:ln>
        </p:spPr>
        <p:txBody>
          <a:bodyPr wrap="none" rtlCol="0">
            <a:spAutoFit/>
          </a:bodyPr>
          <a:lstStyle/>
          <a:p>
            <a:r>
              <a:rPr lang="en-GB" dirty="0"/>
              <a:t>J</a:t>
            </a:r>
          </a:p>
        </p:txBody>
      </p:sp>
      <p:sp>
        <p:nvSpPr>
          <p:cNvPr id="37" name="TextBox 36"/>
          <p:cNvSpPr txBox="1"/>
          <p:nvPr/>
        </p:nvSpPr>
        <p:spPr>
          <a:xfrm>
            <a:off x="4957307" y="4345634"/>
            <a:ext cx="338554" cy="369332"/>
          </a:xfrm>
          <a:prstGeom prst="rect">
            <a:avLst/>
          </a:prstGeom>
          <a:noFill/>
          <a:ln>
            <a:solidFill>
              <a:schemeClr val="tx1"/>
            </a:solidFill>
          </a:ln>
        </p:spPr>
        <p:txBody>
          <a:bodyPr wrap="none" rtlCol="0">
            <a:spAutoFit/>
          </a:bodyPr>
          <a:lstStyle/>
          <a:p>
            <a:r>
              <a:rPr lang="en-GB" dirty="0"/>
              <a:t>K</a:t>
            </a:r>
          </a:p>
        </p:txBody>
      </p:sp>
      <p:cxnSp>
        <p:nvCxnSpPr>
          <p:cNvPr id="39" name="Straight Arrow Connector 38"/>
          <p:cNvCxnSpPr>
            <a:stCxn id="35" idx="3"/>
            <a:endCxn id="37" idx="1"/>
          </p:cNvCxnSpPr>
          <p:nvPr/>
        </p:nvCxnSpPr>
        <p:spPr>
          <a:xfrm flipV="1">
            <a:off x="4142152" y="4530300"/>
            <a:ext cx="815155" cy="2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210011" y="4352525"/>
            <a:ext cx="633507" cy="369332"/>
          </a:xfrm>
          <a:prstGeom prst="rect">
            <a:avLst/>
          </a:prstGeom>
          <a:noFill/>
        </p:spPr>
        <p:txBody>
          <a:bodyPr wrap="none" rtlCol="0">
            <a:spAutoFit/>
          </a:bodyPr>
          <a:lstStyle/>
          <a:p>
            <a:r>
              <a:rPr lang="en-GB" dirty="0"/>
              <a:t>start</a:t>
            </a:r>
          </a:p>
        </p:txBody>
      </p:sp>
      <p:sp>
        <p:nvSpPr>
          <p:cNvPr id="41" name="TextBox 40"/>
          <p:cNvSpPr txBox="1"/>
          <p:nvPr/>
        </p:nvSpPr>
        <p:spPr>
          <a:xfrm>
            <a:off x="5308834" y="4345634"/>
            <a:ext cx="569387" cy="369332"/>
          </a:xfrm>
          <a:prstGeom prst="rect">
            <a:avLst/>
          </a:prstGeom>
          <a:noFill/>
        </p:spPr>
        <p:txBody>
          <a:bodyPr wrap="none" rtlCol="0">
            <a:spAutoFit/>
          </a:bodyPr>
          <a:lstStyle/>
          <a:p>
            <a:r>
              <a:rPr lang="en-GB" dirty="0"/>
              <a:t>end</a:t>
            </a:r>
          </a:p>
        </p:txBody>
      </p:sp>
      <p:sp>
        <p:nvSpPr>
          <p:cNvPr id="42" name="TextBox 41"/>
          <p:cNvSpPr txBox="1"/>
          <p:nvPr/>
        </p:nvSpPr>
        <p:spPr>
          <a:xfrm>
            <a:off x="208689" y="5165649"/>
            <a:ext cx="1967270" cy="369332"/>
          </a:xfrm>
          <a:prstGeom prst="rect">
            <a:avLst/>
          </a:prstGeom>
          <a:noFill/>
        </p:spPr>
        <p:txBody>
          <a:bodyPr wrap="none" rtlCol="0">
            <a:spAutoFit/>
          </a:bodyPr>
          <a:lstStyle/>
          <a:p>
            <a:r>
              <a:rPr lang="en-GB" dirty="0"/>
              <a:t>Path 3: E, F, C, D</a:t>
            </a:r>
          </a:p>
        </p:txBody>
      </p:sp>
      <p:sp>
        <p:nvSpPr>
          <p:cNvPr id="43" name="TextBox 42"/>
          <p:cNvSpPr txBox="1"/>
          <p:nvPr/>
        </p:nvSpPr>
        <p:spPr>
          <a:xfrm>
            <a:off x="208689" y="5528243"/>
            <a:ext cx="1864678" cy="369332"/>
          </a:xfrm>
          <a:prstGeom prst="rect">
            <a:avLst/>
          </a:prstGeom>
          <a:noFill/>
        </p:spPr>
        <p:txBody>
          <a:bodyPr wrap="none" rtlCol="0">
            <a:spAutoFit/>
          </a:bodyPr>
          <a:lstStyle/>
          <a:p>
            <a:r>
              <a:rPr lang="en-GB" dirty="0"/>
              <a:t>Path 4: E, F, C, I</a:t>
            </a:r>
          </a:p>
        </p:txBody>
      </p:sp>
      <p:cxnSp>
        <p:nvCxnSpPr>
          <p:cNvPr id="50" name="Straight Arrow Connector 49"/>
          <p:cNvCxnSpPr>
            <a:stCxn id="6" idx="3"/>
            <a:endCxn id="25" idx="1"/>
          </p:cNvCxnSpPr>
          <p:nvPr/>
        </p:nvCxnSpPr>
        <p:spPr>
          <a:xfrm flipV="1">
            <a:off x="1799670" y="2026045"/>
            <a:ext cx="496756" cy="825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07686" y="5877340"/>
            <a:ext cx="1915974" cy="369332"/>
          </a:xfrm>
          <a:prstGeom prst="rect">
            <a:avLst/>
          </a:prstGeom>
          <a:noFill/>
        </p:spPr>
        <p:txBody>
          <a:bodyPr wrap="none" rtlCol="0">
            <a:spAutoFit/>
          </a:bodyPr>
          <a:lstStyle/>
          <a:p>
            <a:r>
              <a:rPr lang="en-GB" dirty="0"/>
              <a:t>Path 5: A, G, H, I</a:t>
            </a:r>
          </a:p>
        </p:txBody>
      </p:sp>
      <p:sp>
        <p:nvSpPr>
          <p:cNvPr id="52" name="TextBox 51"/>
          <p:cNvSpPr txBox="1"/>
          <p:nvPr/>
        </p:nvSpPr>
        <p:spPr>
          <a:xfrm>
            <a:off x="207686" y="6228108"/>
            <a:ext cx="1377300" cy="369332"/>
          </a:xfrm>
          <a:prstGeom prst="rect">
            <a:avLst/>
          </a:prstGeom>
          <a:noFill/>
        </p:spPr>
        <p:txBody>
          <a:bodyPr wrap="none" rtlCol="0">
            <a:spAutoFit/>
          </a:bodyPr>
          <a:lstStyle/>
          <a:p>
            <a:r>
              <a:rPr lang="en-GB" dirty="0"/>
              <a:t>Path 6: J, K</a:t>
            </a:r>
          </a:p>
        </p:txBody>
      </p:sp>
    </p:spTree>
    <p:extLst>
      <p:ext uri="{BB962C8B-B14F-4D97-AF65-F5344CB8AC3E}">
        <p14:creationId xmlns:p14="http://schemas.microsoft.com/office/powerpoint/2010/main" val="4712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2" grpId="0"/>
      <p:bldP spid="23" grpId="0"/>
      <p:bldP spid="24" grpId="0"/>
      <p:bldP spid="34" grpId="0"/>
      <p:bldP spid="40" grpId="0"/>
      <p:bldP spid="41" grpId="0"/>
      <p:bldP spid="42" grpId="0"/>
      <p:bldP spid="43" grpId="0"/>
      <p:bldP spid="51" grpId="0"/>
      <p:bldP spid="5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8A206"/>
          </a:solidFill>
        </p:spPr>
        <p:txBody>
          <a:bodyPr/>
          <a:lstStyle/>
          <a:p>
            <a:pPr algn="l"/>
            <a:r>
              <a:rPr lang="en-GB" dirty="0">
                <a:solidFill>
                  <a:schemeClr val="bg1"/>
                </a:solidFill>
              </a:rPr>
              <a:t>Critical Path Analysis</a:t>
            </a:r>
          </a:p>
        </p:txBody>
      </p:sp>
      <p:sp>
        <p:nvSpPr>
          <p:cNvPr id="3" name="Content Placeholder 2"/>
          <p:cNvSpPr>
            <a:spLocks noGrp="1"/>
          </p:cNvSpPr>
          <p:nvPr>
            <p:ph idx="1"/>
          </p:nvPr>
        </p:nvSpPr>
        <p:spPr/>
        <p:txBody>
          <a:bodyPr/>
          <a:lstStyle/>
          <a:p>
            <a:r>
              <a:rPr lang="en-GB" dirty="0"/>
              <a:t>Identifies the critical path, and hence the critical activities</a:t>
            </a:r>
          </a:p>
          <a:p>
            <a:r>
              <a:rPr lang="en-GB" dirty="0"/>
              <a:t>Critical path(s)</a:t>
            </a:r>
          </a:p>
          <a:p>
            <a:pPr lvl="2"/>
            <a:r>
              <a:rPr lang="en-GB" dirty="0"/>
              <a:t>The </a:t>
            </a:r>
            <a:r>
              <a:rPr lang="en-GB" b="1" dirty="0"/>
              <a:t>longest</a:t>
            </a:r>
            <a:r>
              <a:rPr lang="en-GB" dirty="0"/>
              <a:t> path(s) (in terms of TIME taken) through the network diagram</a:t>
            </a:r>
          </a:p>
          <a:p>
            <a:pPr lvl="2"/>
            <a:r>
              <a:rPr lang="en-GB" dirty="0"/>
              <a:t>This path(s) represents the </a:t>
            </a:r>
            <a:r>
              <a:rPr lang="en-GB" b="1" dirty="0"/>
              <a:t>shortest</a:t>
            </a:r>
            <a:r>
              <a:rPr lang="en-GB" dirty="0"/>
              <a:t> </a:t>
            </a:r>
            <a:r>
              <a:rPr lang="en-GB" b="1" dirty="0"/>
              <a:t>possible</a:t>
            </a:r>
            <a:r>
              <a:rPr lang="en-GB" dirty="0"/>
              <a:t> time in which the project could be completed</a:t>
            </a:r>
          </a:p>
          <a:p>
            <a:pPr lvl="2"/>
            <a:r>
              <a:rPr lang="en-GB" dirty="0"/>
              <a:t>Activities on the critical path(s) are critical activities</a:t>
            </a:r>
          </a:p>
          <a:p>
            <a:pPr lvl="3"/>
            <a:r>
              <a:rPr lang="en-GB" dirty="0"/>
              <a:t>i.e. delaying these activities will probably delay the project</a:t>
            </a:r>
          </a:p>
          <a:p>
            <a:pPr lvl="3"/>
            <a:r>
              <a:rPr lang="en-GB" dirty="0"/>
              <a:t>i.e. if you want to finish the project sooner, add resources to the critical activities</a:t>
            </a:r>
          </a:p>
          <a:p>
            <a:pPr lvl="2"/>
            <a:endParaRPr lang="en-GB" dirty="0"/>
          </a:p>
          <a:p>
            <a:pPr marL="0" indent="0">
              <a:buNone/>
            </a:pPr>
            <a:endParaRPr lang="en-GB" dirty="0"/>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439E2FF1-E7C9-4477-B7A5-284F9D68FDAE}" type="slidenum">
              <a:rPr lang="en-GB" smtClean="0"/>
              <a:pPr>
                <a:defRPr/>
              </a:pPr>
              <a:t>12</a:t>
            </a:fld>
            <a:endParaRPr lang="en-GB"/>
          </a:p>
        </p:txBody>
      </p:sp>
    </p:spTree>
    <p:extLst>
      <p:ext uri="{BB962C8B-B14F-4D97-AF65-F5344CB8AC3E}">
        <p14:creationId xmlns:p14="http://schemas.microsoft.com/office/powerpoint/2010/main" val="468302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8A206"/>
          </a:solidFill>
        </p:spPr>
        <p:txBody>
          <a:bodyPr/>
          <a:lstStyle/>
          <a:p>
            <a:pPr algn="l"/>
            <a:r>
              <a:rPr lang="en-GB" dirty="0">
                <a:solidFill>
                  <a:schemeClr val="bg1"/>
                </a:solidFill>
              </a:rPr>
              <a:t>Project “Simple” example</a:t>
            </a:r>
          </a:p>
        </p:txBody>
      </p:sp>
      <p:graphicFrame>
        <p:nvGraphicFramePr>
          <p:cNvPr id="5" name="Content Placeholder 4"/>
          <p:cNvGraphicFramePr>
            <a:graphicFrameLocks noGrp="1"/>
          </p:cNvGraphicFramePr>
          <p:nvPr>
            <p:ph idx="1"/>
          </p:nvPr>
        </p:nvGraphicFramePr>
        <p:xfrm>
          <a:off x="457200" y="1600200"/>
          <a:ext cx="2314600" cy="1910080"/>
        </p:xfrm>
        <a:graphic>
          <a:graphicData uri="http://schemas.openxmlformats.org/drawingml/2006/table">
            <a:tbl>
              <a:tblPr firstRow="1" bandRow="1">
                <a:tableStyleId>{5C22544A-7EE6-4342-B048-85BDC9FD1C3A}</a:tableStyleId>
              </a:tblPr>
              <a:tblGrid>
                <a:gridCol w="51440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tblGrid>
              <a:tr h="370840">
                <a:tc>
                  <a:txBody>
                    <a:bodyPr/>
                    <a:lstStyle/>
                    <a:p>
                      <a:r>
                        <a:rPr lang="en-GB" sz="1100" dirty="0"/>
                        <a:t>Task</a:t>
                      </a:r>
                    </a:p>
                  </a:txBody>
                  <a:tcPr/>
                </a:tc>
                <a:tc>
                  <a:txBody>
                    <a:bodyPr/>
                    <a:lstStyle/>
                    <a:p>
                      <a:r>
                        <a:rPr lang="en-GB" sz="1100" dirty="0"/>
                        <a:t>Duration</a:t>
                      </a:r>
                    </a:p>
                    <a:p>
                      <a:r>
                        <a:rPr lang="en-GB" sz="1100" dirty="0"/>
                        <a:t>(days)</a:t>
                      </a:r>
                    </a:p>
                  </a:txBody>
                  <a:tcPr/>
                </a:tc>
                <a:tc>
                  <a:txBody>
                    <a:bodyPr/>
                    <a:lstStyle/>
                    <a:p>
                      <a:r>
                        <a:rPr lang="en-GB" sz="1100" dirty="0"/>
                        <a:t>Precedence</a:t>
                      </a:r>
                    </a:p>
                  </a:txBody>
                  <a:tcPr/>
                </a:tc>
                <a:extLst>
                  <a:ext uri="{0D108BD9-81ED-4DB2-BD59-A6C34878D82A}">
                    <a16:rowId xmlns:a16="http://schemas.microsoft.com/office/drawing/2014/main" val="10000"/>
                  </a:ext>
                </a:extLst>
              </a:tr>
              <a:tr h="370840">
                <a:tc>
                  <a:txBody>
                    <a:bodyPr/>
                    <a:lstStyle/>
                    <a:p>
                      <a:r>
                        <a:rPr lang="en-GB" dirty="0"/>
                        <a:t>A</a:t>
                      </a:r>
                    </a:p>
                  </a:txBody>
                  <a:tcPr/>
                </a:tc>
                <a:tc>
                  <a:txBody>
                    <a:bodyPr/>
                    <a:lstStyle/>
                    <a:p>
                      <a:r>
                        <a:rPr lang="en-GB" dirty="0"/>
                        <a:t>4</a:t>
                      </a:r>
                    </a:p>
                  </a:txBody>
                  <a:tcPr/>
                </a:tc>
                <a:tc>
                  <a:txBody>
                    <a:bodyPr/>
                    <a:lstStyle/>
                    <a:p>
                      <a:endParaRPr lang="en-GB" dirty="0"/>
                    </a:p>
                  </a:txBody>
                  <a:tcPr/>
                </a:tc>
                <a:extLst>
                  <a:ext uri="{0D108BD9-81ED-4DB2-BD59-A6C34878D82A}">
                    <a16:rowId xmlns:a16="http://schemas.microsoft.com/office/drawing/2014/main" val="10001"/>
                  </a:ext>
                </a:extLst>
              </a:tr>
              <a:tr h="370840">
                <a:tc>
                  <a:txBody>
                    <a:bodyPr/>
                    <a:lstStyle/>
                    <a:p>
                      <a:r>
                        <a:rPr lang="en-GB" dirty="0"/>
                        <a:t>B</a:t>
                      </a:r>
                    </a:p>
                  </a:txBody>
                  <a:tcPr/>
                </a:tc>
                <a:tc>
                  <a:txBody>
                    <a:bodyPr/>
                    <a:lstStyle/>
                    <a:p>
                      <a:r>
                        <a:rPr lang="en-GB" dirty="0"/>
                        <a:t>7</a:t>
                      </a:r>
                    </a:p>
                  </a:txBody>
                  <a:tcPr/>
                </a:tc>
                <a:tc>
                  <a:txBody>
                    <a:bodyPr/>
                    <a:lstStyle/>
                    <a:p>
                      <a:r>
                        <a:rPr lang="en-GB" dirty="0"/>
                        <a:t>A</a:t>
                      </a:r>
                    </a:p>
                  </a:txBody>
                  <a:tcPr/>
                </a:tc>
                <a:extLst>
                  <a:ext uri="{0D108BD9-81ED-4DB2-BD59-A6C34878D82A}">
                    <a16:rowId xmlns:a16="http://schemas.microsoft.com/office/drawing/2014/main" val="10002"/>
                  </a:ext>
                </a:extLst>
              </a:tr>
              <a:tr h="370840">
                <a:tc>
                  <a:txBody>
                    <a:bodyPr/>
                    <a:lstStyle/>
                    <a:p>
                      <a:r>
                        <a:rPr lang="en-GB" dirty="0"/>
                        <a:t>C</a:t>
                      </a:r>
                    </a:p>
                  </a:txBody>
                  <a:tcPr/>
                </a:tc>
                <a:tc>
                  <a:txBody>
                    <a:bodyPr/>
                    <a:lstStyle/>
                    <a:p>
                      <a:r>
                        <a:rPr lang="en-GB" dirty="0"/>
                        <a:t>5</a:t>
                      </a:r>
                    </a:p>
                  </a:txBody>
                  <a:tcPr/>
                </a:tc>
                <a:tc>
                  <a:txBody>
                    <a:bodyPr/>
                    <a:lstStyle/>
                    <a:p>
                      <a:r>
                        <a:rPr lang="en-GB" dirty="0"/>
                        <a:t>A</a:t>
                      </a:r>
                    </a:p>
                  </a:txBody>
                  <a:tcPr/>
                </a:tc>
                <a:extLst>
                  <a:ext uri="{0D108BD9-81ED-4DB2-BD59-A6C34878D82A}">
                    <a16:rowId xmlns:a16="http://schemas.microsoft.com/office/drawing/2014/main" val="10003"/>
                  </a:ext>
                </a:extLst>
              </a:tr>
              <a:tr h="370840">
                <a:tc>
                  <a:txBody>
                    <a:bodyPr/>
                    <a:lstStyle/>
                    <a:p>
                      <a:r>
                        <a:rPr lang="en-GB" dirty="0"/>
                        <a:t>D</a:t>
                      </a:r>
                    </a:p>
                  </a:txBody>
                  <a:tcPr/>
                </a:tc>
                <a:tc>
                  <a:txBody>
                    <a:bodyPr/>
                    <a:lstStyle/>
                    <a:p>
                      <a:r>
                        <a:rPr lang="en-GB" dirty="0"/>
                        <a:t>3</a:t>
                      </a:r>
                    </a:p>
                  </a:txBody>
                  <a:tcPr/>
                </a:tc>
                <a:tc>
                  <a:txBody>
                    <a:bodyPr/>
                    <a:lstStyle/>
                    <a:p>
                      <a:r>
                        <a:rPr lang="en-GB" dirty="0"/>
                        <a:t>B, C</a:t>
                      </a:r>
                    </a:p>
                  </a:txBody>
                  <a:tcPr/>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2"/>
          </p:nvPr>
        </p:nvSpPr>
        <p:spPr/>
        <p:txBody>
          <a:bodyPr/>
          <a:lstStyle/>
          <a:p>
            <a:fld id="{C3E82C25-DCED-4D7F-BCD7-807A06F3DB27}" type="slidenum">
              <a:rPr lang="en-GB" smtClean="0"/>
              <a:pPr/>
              <a:t>13</a:t>
            </a:fld>
            <a:endParaRPr lang="en-GB"/>
          </a:p>
        </p:txBody>
      </p:sp>
      <p:sp>
        <p:nvSpPr>
          <p:cNvPr id="6" name="Rectangle 5"/>
          <p:cNvSpPr/>
          <p:nvPr/>
        </p:nvSpPr>
        <p:spPr>
          <a:xfrm>
            <a:off x="3131840" y="3717032"/>
            <a:ext cx="1152128" cy="72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a:t>
            </a:r>
          </a:p>
          <a:p>
            <a:pPr algn="ctr"/>
            <a:r>
              <a:rPr lang="en-GB" dirty="0">
                <a:solidFill>
                  <a:schemeClr val="tx1"/>
                </a:solidFill>
              </a:rPr>
              <a:t>4 days</a:t>
            </a:r>
          </a:p>
        </p:txBody>
      </p:sp>
      <p:sp>
        <p:nvSpPr>
          <p:cNvPr id="9" name="Rectangle 8"/>
          <p:cNvSpPr/>
          <p:nvPr/>
        </p:nvSpPr>
        <p:spPr>
          <a:xfrm>
            <a:off x="4932040" y="2924944"/>
            <a:ext cx="1152128" cy="72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B</a:t>
            </a:r>
          </a:p>
          <a:p>
            <a:pPr algn="ctr"/>
            <a:r>
              <a:rPr lang="en-GB" dirty="0">
                <a:solidFill>
                  <a:schemeClr val="tx1"/>
                </a:solidFill>
              </a:rPr>
              <a:t>7 days</a:t>
            </a:r>
          </a:p>
        </p:txBody>
      </p:sp>
      <p:sp>
        <p:nvSpPr>
          <p:cNvPr id="10" name="Rectangle 9"/>
          <p:cNvSpPr/>
          <p:nvPr/>
        </p:nvSpPr>
        <p:spPr>
          <a:xfrm>
            <a:off x="4932040" y="4437112"/>
            <a:ext cx="1152128" cy="72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a:t>
            </a:r>
          </a:p>
          <a:p>
            <a:pPr algn="ctr"/>
            <a:r>
              <a:rPr lang="en-GB" dirty="0">
                <a:solidFill>
                  <a:schemeClr val="tx1"/>
                </a:solidFill>
              </a:rPr>
              <a:t>5 days</a:t>
            </a:r>
          </a:p>
        </p:txBody>
      </p:sp>
      <p:sp>
        <p:nvSpPr>
          <p:cNvPr id="11" name="Rectangle 10"/>
          <p:cNvSpPr/>
          <p:nvPr/>
        </p:nvSpPr>
        <p:spPr>
          <a:xfrm>
            <a:off x="6876256" y="3717032"/>
            <a:ext cx="1152128" cy="72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a:t>
            </a:r>
          </a:p>
          <a:p>
            <a:pPr algn="ctr"/>
            <a:r>
              <a:rPr lang="en-GB" dirty="0">
                <a:solidFill>
                  <a:schemeClr val="tx1"/>
                </a:solidFill>
              </a:rPr>
              <a:t>3 days</a:t>
            </a:r>
          </a:p>
        </p:txBody>
      </p:sp>
      <p:cxnSp>
        <p:nvCxnSpPr>
          <p:cNvPr id="13" name="Straight Connector 12"/>
          <p:cNvCxnSpPr>
            <a:stCxn id="6" idx="3"/>
            <a:endCxn id="9" idx="1"/>
          </p:cNvCxnSpPr>
          <p:nvPr/>
        </p:nvCxnSpPr>
        <p:spPr>
          <a:xfrm flipV="1">
            <a:off x="4283968" y="3284984"/>
            <a:ext cx="648072" cy="792088"/>
          </a:xfrm>
          <a:prstGeom prst="line">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3"/>
            <a:endCxn id="10" idx="1"/>
          </p:cNvCxnSpPr>
          <p:nvPr/>
        </p:nvCxnSpPr>
        <p:spPr>
          <a:xfrm>
            <a:off x="4283968" y="4077072"/>
            <a:ext cx="648072" cy="720080"/>
          </a:xfrm>
          <a:prstGeom prst="line">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 idx="3"/>
            <a:endCxn id="11" idx="1"/>
          </p:cNvCxnSpPr>
          <p:nvPr/>
        </p:nvCxnSpPr>
        <p:spPr>
          <a:xfrm flipV="1">
            <a:off x="6084168" y="4077072"/>
            <a:ext cx="792088" cy="720080"/>
          </a:xfrm>
          <a:prstGeom prst="line">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3"/>
            <a:endCxn id="11" idx="1"/>
          </p:cNvCxnSpPr>
          <p:nvPr/>
        </p:nvCxnSpPr>
        <p:spPr>
          <a:xfrm>
            <a:off x="6084168" y="3284984"/>
            <a:ext cx="792088" cy="792088"/>
          </a:xfrm>
          <a:prstGeom prst="line">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43980" y="5728610"/>
            <a:ext cx="3732881" cy="369332"/>
          </a:xfrm>
          <a:prstGeom prst="rect">
            <a:avLst/>
          </a:prstGeom>
          <a:noFill/>
        </p:spPr>
        <p:txBody>
          <a:bodyPr wrap="none" rtlCol="0">
            <a:spAutoFit/>
          </a:bodyPr>
          <a:lstStyle/>
          <a:p>
            <a:r>
              <a:rPr lang="en-GB" dirty="0"/>
              <a:t>Path 2 = A, C, D   Total time = 12 d</a:t>
            </a:r>
          </a:p>
        </p:txBody>
      </p:sp>
      <p:sp>
        <p:nvSpPr>
          <p:cNvPr id="16" name="TextBox 15"/>
          <p:cNvSpPr txBox="1"/>
          <p:nvPr/>
        </p:nvSpPr>
        <p:spPr>
          <a:xfrm>
            <a:off x="943980" y="5359278"/>
            <a:ext cx="3720057" cy="369332"/>
          </a:xfrm>
          <a:prstGeom prst="rect">
            <a:avLst/>
          </a:prstGeom>
          <a:noFill/>
        </p:spPr>
        <p:txBody>
          <a:bodyPr wrap="none" rtlCol="0">
            <a:spAutoFit/>
          </a:bodyPr>
          <a:lstStyle/>
          <a:p>
            <a:r>
              <a:rPr lang="en-GB" dirty="0"/>
              <a:t>Path 1 = A, B, D   Total time = 14 d</a:t>
            </a:r>
          </a:p>
        </p:txBody>
      </p:sp>
      <p:sp>
        <p:nvSpPr>
          <p:cNvPr id="30" name="TextBox 29"/>
          <p:cNvSpPr txBox="1"/>
          <p:nvPr/>
        </p:nvSpPr>
        <p:spPr>
          <a:xfrm>
            <a:off x="5940152" y="5359278"/>
            <a:ext cx="1967205" cy="369332"/>
          </a:xfrm>
          <a:prstGeom prst="rect">
            <a:avLst/>
          </a:prstGeom>
          <a:noFill/>
        </p:spPr>
        <p:txBody>
          <a:bodyPr wrap="none" rtlCol="0">
            <a:spAutoFit/>
          </a:bodyPr>
          <a:lstStyle/>
          <a:p>
            <a:r>
              <a:rPr lang="en-GB" dirty="0"/>
              <a:t>Network Diagram</a:t>
            </a:r>
          </a:p>
        </p:txBody>
      </p:sp>
      <p:grpSp>
        <p:nvGrpSpPr>
          <p:cNvPr id="32" name="Group 31"/>
          <p:cNvGrpSpPr/>
          <p:nvPr/>
        </p:nvGrpSpPr>
        <p:grpSpPr>
          <a:xfrm>
            <a:off x="3144540" y="1736812"/>
            <a:ext cx="4896544" cy="2700300"/>
            <a:chOff x="3131840" y="1736812"/>
            <a:chExt cx="4896544" cy="2700300"/>
          </a:xfrm>
        </p:grpSpPr>
        <p:grpSp>
          <p:nvGrpSpPr>
            <p:cNvPr id="29" name="Group 28"/>
            <p:cNvGrpSpPr/>
            <p:nvPr/>
          </p:nvGrpSpPr>
          <p:grpSpPr>
            <a:xfrm>
              <a:off x="3131840" y="2924944"/>
              <a:ext cx="4896544" cy="1512168"/>
              <a:chOff x="3284240" y="3077344"/>
              <a:chExt cx="4896544" cy="1512168"/>
            </a:xfrm>
          </p:grpSpPr>
          <p:sp>
            <p:nvSpPr>
              <p:cNvPr id="24" name="Rectangle 23"/>
              <p:cNvSpPr/>
              <p:nvPr/>
            </p:nvSpPr>
            <p:spPr>
              <a:xfrm>
                <a:off x="3284240" y="3869432"/>
                <a:ext cx="1152128" cy="7200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A</a:t>
                </a:r>
              </a:p>
              <a:p>
                <a:pPr algn="ctr"/>
                <a:r>
                  <a:rPr lang="en-GB" dirty="0">
                    <a:solidFill>
                      <a:srgbClr val="FF0000"/>
                    </a:solidFill>
                  </a:rPr>
                  <a:t>4 days</a:t>
                </a:r>
              </a:p>
            </p:txBody>
          </p:sp>
          <p:sp>
            <p:nvSpPr>
              <p:cNvPr id="25" name="Rectangle 24"/>
              <p:cNvSpPr/>
              <p:nvPr/>
            </p:nvSpPr>
            <p:spPr>
              <a:xfrm>
                <a:off x="5084440" y="3077344"/>
                <a:ext cx="1152128" cy="7200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B</a:t>
                </a:r>
              </a:p>
              <a:p>
                <a:pPr algn="ctr"/>
                <a:r>
                  <a:rPr lang="en-GB" dirty="0">
                    <a:solidFill>
                      <a:srgbClr val="FF0000"/>
                    </a:solidFill>
                  </a:rPr>
                  <a:t>7 days</a:t>
                </a:r>
              </a:p>
            </p:txBody>
          </p:sp>
          <p:sp>
            <p:nvSpPr>
              <p:cNvPr id="26" name="Rectangle 25"/>
              <p:cNvSpPr/>
              <p:nvPr/>
            </p:nvSpPr>
            <p:spPr>
              <a:xfrm>
                <a:off x="7028656" y="3869432"/>
                <a:ext cx="1152128" cy="7200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D</a:t>
                </a:r>
              </a:p>
              <a:p>
                <a:pPr algn="ctr"/>
                <a:r>
                  <a:rPr lang="en-GB" dirty="0">
                    <a:solidFill>
                      <a:srgbClr val="FF0000"/>
                    </a:solidFill>
                  </a:rPr>
                  <a:t>3 days</a:t>
                </a:r>
              </a:p>
            </p:txBody>
          </p:sp>
          <p:cxnSp>
            <p:nvCxnSpPr>
              <p:cNvPr id="27" name="Straight Connector 26"/>
              <p:cNvCxnSpPr>
                <a:stCxn id="24" idx="3"/>
                <a:endCxn id="25" idx="1"/>
              </p:cNvCxnSpPr>
              <p:nvPr/>
            </p:nvCxnSpPr>
            <p:spPr>
              <a:xfrm flipV="1">
                <a:off x="4436368" y="3437384"/>
                <a:ext cx="648072" cy="792088"/>
              </a:xfrm>
              <a:prstGeom prst="line">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5" idx="3"/>
                <a:endCxn id="26" idx="1"/>
              </p:cNvCxnSpPr>
              <p:nvPr/>
            </p:nvCxnSpPr>
            <p:spPr>
              <a:xfrm>
                <a:off x="6236568" y="3437384"/>
                <a:ext cx="792088" cy="792088"/>
              </a:xfrm>
              <a:prstGeom prst="line">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4932040" y="1736812"/>
              <a:ext cx="3038589" cy="369332"/>
            </a:xfrm>
            <a:prstGeom prst="rect">
              <a:avLst/>
            </a:prstGeom>
            <a:noFill/>
          </p:spPr>
          <p:txBody>
            <a:bodyPr wrap="none" rtlCol="0">
              <a:spAutoFit/>
            </a:bodyPr>
            <a:lstStyle/>
            <a:p>
              <a:r>
                <a:rPr lang="en-GB" dirty="0">
                  <a:solidFill>
                    <a:srgbClr val="FF0000"/>
                  </a:solidFill>
                </a:rPr>
                <a:t>Critical path (the longest path)</a:t>
              </a:r>
            </a:p>
          </p:txBody>
        </p:sp>
      </p:grpSp>
      <p:sp>
        <p:nvSpPr>
          <p:cNvPr id="33" name="TextBox 32"/>
          <p:cNvSpPr txBox="1"/>
          <p:nvPr/>
        </p:nvSpPr>
        <p:spPr>
          <a:xfrm>
            <a:off x="4932040" y="2039897"/>
            <a:ext cx="3365024" cy="369332"/>
          </a:xfrm>
          <a:prstGeom prst="rect">
            <a:avLst/>
          </a:prstGeom>
          <a:noFill/>
        </p:spPr>
        <p:txBody>
          <a:bodyPr wrap="none" rtlCol="0">
            <a:spAutoFit/>
          </a:bodyPr>
          <a:lstStyle/>
          <a:p>
            <a:r>
              <a:rPr lang="en-GB" dirty="0">
                <a:solidFill>
                  <a:srgbClr val="FF0000"/>
                </a:solidFill>
              </a:rPr>
              <a:t>A, B and D are critical activities</a:t>
            </a:r>
          </a:p>
        </p:txBody>
      </p:sp>
      <p:sp>
        <p:nvSpPr>
          <p:cNvPr id="3" name="Rectangle 2"/>
          <p:cNvSpPr/>
          <p:nvPr/>
        </p:nvSpPr>
        <p:spPr>
          <a:xfrm>
            <a:off x="943980" y="5359278"/>
            <a:ext cx="4156074" cy="3693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9017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P spid="14" grpId="0"/>
      <p:bldP spid="16" grpId="0"/>
      <p:bldP spid="30" grpId="0"/>
      <p:bldP spid="33" grpId="0"/>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8575"/>
          </a:xfrm>
          <a:solidFill>
            <a:srgbClr val="F8A206"/>
          </a:solidFill>
        </p:spPr>
        <p:txBody>
          <a:bodyPr/>
          <a:lstStyle/>
          <a:p>
            <a:pPr algn="l"/>
            <a:r>
              <a:rPr lang="en-GB" dirty="0">
                <a:solidFill>
                  <a:schemeClr val="bg1"/>
                </a:solidFill>
              </a:rPr>
              <a:t>Example</a:t>
            </a:r>
          </a:p>
        </p:txBody>
      </p:sp>
      <p:sp>
        <p:nvSpPr>
          <p:cNvPr id="61" name="TextBox 60"/>
          <p:cNvSpPr txBox="1"/>
          <p:nvPr/>
        </p:nvSpPr>
        <p:spPr>
          <a:xfrm>
            <a:off x="4056100" y="1628800"/>
            <a:ext cx="4836380" cy="1354217"/>
          </a:xfrm>
          <a:prstGeom prst="rect">
            <a:avLst/>
          </a:prstGeom>
          <a:noFill/>
        </p:spPr>
        <p:txBody>
          <a:bodyPr wrap="square" rtlCol="0">
            <a:spAutoFit/>
          </a:bodyPr>
          <a:lstStyle/>
          <a:p>
            <a:r>
              <a:rPr lang="en-GB" sz="1600" dirty="0"/>
              <a:t>Path 1 = 1, 2, 3, 5, 7, 10. Total time = 14 days</a:t>
            </a:r>
          </a:p>
          <a:p>
            <a:r>
              <a:rPr lang="en-GB" sz="1600" dirty="0"/>
              <a:t>Path 2 = 1, 2, 3, 5, 7, 4, 6, 11. Total time = 18 days </a:t>
            </a:r>
          </a:p>
          <a:p>
            <a:r>
              <a:rPr lang="en-GB" sz="1600" dirty="0"/>
              <a:t>Path 3 = 1, 2, 3 ,5, 8, 4, 6, 11. Total time = 15 days </a:t>
            </a:r>
          </a:p>
          <a:p>
            <a:r>
              <a:rPr lang="en-GB" sz="1600" dirty="0"/>
              <a:t>Path 4 = 1, 2, 3, 5, 9, 4, 6, 11. Total time = 16 days</a:t>
            </a:r>
          </a:p>
          <a:p>
            <a:endParaRPr lang="en-GB" dirty="0"/>
          </a:p>
        </p:txBody>
      </p:sp>
      <p:sp>
        <p:nvSpPr>
          <p:cNvPr id="62" name="TextBox 61"/>
          <p:cNvSpPr txBox="1"/>
          <p:nvPr/>
        </p:nvSpPr>
        <p:spPr>
          <a:xfrm>
            <a:off x="4053566" y="1866276"/>
            <a:ext cx="5631002" cy="338554"/>
          </a:xfrm>
          <a:prstGeom prst="rect">
            <a:avLst/>
          </a:prstGeom>
          <a:noFill/>
        </p:spPr>
        <p:txBody>
          <a:bodyPr wrap="square" rtlCol="0">
            <a:spAutoFit/>
          </a:bodyPr>
          <a:lstStyle/>
          <a:p>
            <a:r>
              <a:rPr lang="en-GB" sz="1600" dirty="0">
                <a:solidFill>
                  <a:srgbClr val="FF0000"/>
                </a:solidFill>
              </a:rPr>
              <a:t>Path 2 = 1, 2, 3, 5, 7, 4, 6, 11. Total time = 18 days</a:t>
            </a:r>
          </a:p>
        </p:txBody>
      </p:sp>
      <p:grpSp>
        <p:nvGrpSpPr>
          <p:cNvPr id="15" name="Group 14">
            <a:extLst>
              <a:ext uri="{FF2B5EF4-FFF2-40B4-BE49-F238E27FC236}">
                <a16:creationId xmlns:a16="http://schemas.microsoft.com/office/drawing/2014/main" id="{354F22B9-80C2-46DE-9B66-DDCCDE725876}"/>
              </a:ext>
            </a:extLst>
          </p:cNvPr>
          <p:cNvGrpSpPr/>
          <p:nvPr/>
        </p:nvGrpSpPr>
        <p:grpSpPr>
          <a:xfrm>
            <a:off x="59123" y="3608604"/>
            <a:ext cx="9010714" cy="2850701"/>
            <a:chOff x="59123" y="3608604"/>
            <a:chExt cx="9010714" cy="2850701"/>
          </a:xfrm>
        </p:grpSpPr>
        <p:sp>
          <p:nvSpPr>
            <p:cNvPr id="54" name="TextBox 53">
              <a:extLst>
                <a:ext uri="{FF2B5EF4-FFF2-40B4-BE49-F238E27FC236}">
                  <a16:creationId xmlns:a16="http://schemas.microsoft.com/office/drawing/2014/main" id="{40DF8F90-5FDB-432F-A4BC-68F7437044E9}"/>
                </a:ext>
              </a:extLst>
            </p:cNvPr>
            <p:cNvSpPr txBox="1"/>
            <p:nvPr/>
          </p:nvSpPr>
          <p:spPr>
            <a:xfrm>
              <a:off x="59123" y="5031350"/>
              <a:ext cx="918694" cy="738664"/>
            </a:xfrm>
            <a:prstGeom prst="rect">
              <a:avLst/>
            </a:prstGeom>
            <a:noFill/>
            <a:ln>
              <a:solidFill>
                <a:schemeClr val="tx1"/>
              </a:solidFill>
            </a:ln>
          </p:spPr>
          <p:txBody>
            <a:bodyPr wrap="square" rtlCol="0">
              <a:spAutoFit/>
            </a:bodyPr>
            <a:lstStyle/>
            <a:p>
              <a:r>
                <a:rPr lang="en-GB" sz="1050" dirty="0"/>
                <a:t>1. </a:t>
              </a:r>
            </a:p>
            <a:p>
              <a:r>
                <a:rPr lang="en-GB" sz="1050" dirty="0"/>
                <a:t>Prepare foundations</a:t>
              </a:r>
            </a:p>
            <a:p>
              <a:r>
                <a:rPr lang="en-GB" sz="1050" dirty="0"/>
                <a:t>(3)</a:t>
              </a:r>
            </a:p>
          </p:txBody>
        </p:sp>
        <p:sp>
          <p:nvSpPr>
            <p:cNvPr id="57" name="TextBox 56">
              <a:extLst>
                <a:ext uri="{FF2B5EF4-FFF2-40B4-BE49-F238E27FC236}">
                  <a16:creationId xmlns:a16="http://schemas.microsoft.com/office/drawing/2014/main" id="{1756F706-563D-407C-ADEE-0518D7298937}"/>
                </a:ext>
              </a:extLst>
            </p:cNvPr>
            <p:cNvSpPr txBox="1"/>
            <p:nvPr/>
          </p:nvSpPr>
          <p:spPr>
            <a:xfrm>
              <a:off x="1260923" y="4950559"/>
              <a:ext cx="779569" cy="900246"/>
            </a:xfrm>
            <a:prstGeom prst="rect">
              <a:avLst/>
            </a:prstGeom>
            <a:noFill/>
            <a:ln>
              <a:solidFill>
                <a:schemeClr val="tx1"/>
              </a:solidFill>
            </a:ln>
          </p:spPr>
          <p:txBody>
            <a:bodyPr wrap="square" rtlCol="0">
              <a:spAutoFit/>
            </a:bodyPr>
            <a:lstStyle/>
            <a:p>
              <a:r>
                <a:rPr lang="en-GB" sz="1050" dirty="0"/>
                <a:t>2. </a:t>
              </a:r>
            </a:p>
            <a:p>
              <a:r>
                <a:rPr lang="en-GB" sz="1050" dirty="0"/>
                <a:t>Lay drains and floor (2)</a:t>
              </a:r>
            </a:p>
          </p:txBody>
        </p:sp>
        <p:sp>
          <p:nvSpPr>
            <p:cNvPr id="59" name="TextBox 58">
              <a:extLst>
                <a:ext uri="{FF2B5EF4-FFF2-40B4-BE49-F238E27FC236}">
                  <a16:creationId xmlns:a16="http://schemas.microsoft.com/office/drawing/2014/main" id="{5014C6B5-7D93-4AF0-802A-EAB05E229A00}"/>
                </a:ext>
              </a:extLst>
            </p:cNvPr>
            <p:cNvSpPr txBox="1"/>
            <p:nvPr/>
          </p:nvSpPr>
          <p:spPr>
            <a:xfrm>
              <a:off x="6024132" y="4839178"/>
              <a:ext cx="779570" cy="900246"/>
            </a:xfrm>
            <a:prstGeom prst="rect">
              <a:avLst/>
            </a:prstGeom>
            <a:noFill/>
            <a:ln>
              <a:solidFill>
                <a:schemeClr val="tx1"/>
              </a:solidFill>
            </a:ln>
          </p:spPr>
          <p:txBody>
            <a:bodyPr wrap="square" rIns="0" rtlCol="0">
              <a:spAutoFit/>
            </a:bodyPr>
            <a:lstStyle/>
            <a:p>
              <a:r>
                <a:rPr lang="en-GB" sz="1050" dirty="0"/>
                <a:t>4. </a:t>
              </a:r>
            </a:p>
            <a:p>
              <a:r>
                <a:rPr lang="en-GB" sz="1050" dirty="0"/>
                <a:t>Install services and fittings</a:t>
              </a:r>
            </a:p>
            <a:p>
              <a:r>
                <a:rPr lang="en-GB" sz="1050" dirty="0"/>
                <a:t>(1)</a:t>
              </a:r>
            </a:p>
          </p:txBody>
        </p:sp>
        <p:sp>
          <p:nvSpPr>
            <p:cNvPr id="63" name="TextBox 62">
              <a:extLst>
                <a:ext uri="{FF2B5EF4-FFF2-40B4-BE49-F238E27FC236}">
                  <a16:creationId xmlns:a16="http://schemas.microsoft.com/office/drawing/2014/main" id="{4A84200F-C453-4C61-9C33-883688B614EA}"/>
                </a:ext>
              </a:extLst>
            </p:cNvPr>
            <p:cNvSpPr txBox="1"/>
            <p:nvPr/>
          </p:nvSpPr>
          <p:spPr>
            <a:xfrm>
              <a:off x="4651692" y="4109087"/>
              <a:ext cx="874185" cy="738664"/>
            </a:xfrm>
            <a:prstGeom prst="rect">
              <a:avLst/>
            </a:prstGeom>
            <a:noFill/>
            <a:ln>
              <a:solidFill>
                <a:schemeClr val="tx1"/>
              </a:solidFill>
            </a:ln>
          </p:spPr>
          <p:txBody>
            <a:bodyPr wrap="square" rtlCol="0">
              <a:spAutoFit/>
            </a:bodyPr>
            <a:lstStyle/>
            <a:p>
              <a:r>
                <a:rPr lang="en-GB" sz="1050" dirty="0"/>
                <a:t>7. </a:t>
              </a:r>
            </a:p>
            <a:p>
              <a:r>
                <a:rPr lang="en-GB" sz="1050" dirty="0"/>
                <a:t>Construct roof</a:t>
              </a:r>
            </a:p>
            <a:p>
              <a:r>
                <a:rPr lang="en-GB" sz="1050" dirty="0"/>
                <a:t>(4)</a:t>
              </a:r>
            </a:p>
          </p:txBody>
        </p:sp>
        <p:cxnSp>
          <p:nvCxnSpPr>
            <p:cNvPr id="83" name="Straight Arrow Connector 82">
              <a:extLst>
                <a:ext uri="{FF2B5EF4-FFF2-40B4-BE49-F238E27FC236}">
                  <a16:creationId xmlns:a16="http://schemas.microsoft.com/office/drawing/2014/main" id="{92AEBB3E-C3DB-4D98-84B5-04BD88DF55C1}"/>
                </a:ext>
              </a:extLst>
            </p:cNvPr>
            <p:cNvCxnSpPr>
              <a:cxnSpLocks/>
              <a:stCxn id="54" idx="3"/>
              <a:endCxn id="57" idx="1"/>
            </p:cNvCxnSpPr>
            <p:nvPr/>
          </p:nvCxnSpPr>
          <p:spPr>
            <a:xfrm>
              <a:off x="977817" y="5400682"/>
              <a:ext cx="2831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A70EC875-D6E0-42D0-9CFE-3F6C86347980}"/>
                </a:ext>
              </a:extLst>
            </p:cNvPr>
            <p:cNvSpPr txBox="1"/>
            <p:nvPr/>
          </p:nvSpPr>
          <p:spPr>
            <a:xfrm>
              <a:off x="2288493" y="4950559"/>
              <a:ext cx="1010993" cy="900246"/>
            </a:xfrm>
            <a:prstGeom prst="rect">
              <a:avLst/>
            </a:prstGeom>
            <a:noFill/>
            <a:ln>
              <a:solidFill>
                <a:schemeClr val="tx1"/>
              </a:solidFill>
            </a:ln>
          </p:spPr>
          <p:txBody>
            <a:bodyPr wrap="square" rtlCol="0">
              <a:spAutoFit/>
            </a:bodyPr>
            <a:lstStyle/>
            <a:p>
              <a:r>
                <a:rPr lang="en-GB" sz="1050" dirty="0"/>
                <a:t>3. </a:t>
              </a:r>
            </a:p>
            <a:p>
              <a:r>
                <a:rPr lang="en-GB" sz="1050" dirty="0"/>
                <a:t>Make and position door frame </a:t>
              </a:r>
            </a:p>
            <a:p>
              <a:r>
                <a:rPr lang="en-GB" sz="1050" dirty="0"/>
                <a:t>(1)</a:t>
              </a:r>
            </a:p>
          </p:txBody>
        </p:sp>
        <p:sp>
          <p:nvSpPr>
            <p:cNvPr id="85" name="TextBox 84">
              <a:extLst>
                <a:ext uri="{FF2B5EF4-FFF2-40B4-BE49-F238E27FC236}">
                  <a16:creationId xmlns:a16="http://schemas.microsoft.com/office/drawing/2014/main" id="{65B7DC18-CB3A-441B-A7DA-2483BA1E5FEB}"/>
                </a:ext>
              </a:extLst>
            </p:cNvPr>
            <p:cNvSpPr txBox="1"/>
            <p:nvPr/>
          </p:nvSpPr>
          <p:spPr>
            <a:xfrm>
              <a:off x="3561424" y="5031350"/>
              <a:ext cx="779570" cy="738664"/>
            </a:xfrm>
            <a:prstGeom prst="rect">
              <a:avLst/>
            </a:prstGeom>
            <a:noFill/>
            <a:ln>
              <a:solidFill>
                <a:schemeClr val="tx1"/>
              </a:solidFill>
            </a:ln>
          </p:spPr>
          <p:txBody>
            <a:bodyPr wrap="square" rtlCol="0">
              <a:spAutoFit/>
            </a:bodyPr>
            <a:lstStyle/>
            <a:p>
              <a:r>
                <a:rPr lang="en-GB" sz="1050" dirty="0"/>
                <a:t>5. </a:t>
              </a:r>
            </a:p>
            <a:p>
              <a:r>
                <a:rPr lang="en-GB" sz="1050" dirty="0"/>
                <a:t>Construct walls</a:t>
              </a:r>
            </a:p>
            <a:p>
              <a:r>
                <a:rPr lang="en-GB" sz="1050" dirty="0"/>
                <a:t>(3)</a:t>
              </a:r>
            </a:p>
          </p:txBody>
        </p:sp>
        <p:cxnSp>
          <p:nvCxnSpPr>
            <p:cNvPr id="86" name="Straight Arrow Connector 85">
              <a:extLst>
                <a:ext uri="{FF2B5EF4-FFF2-40B4-BE49-F238E27FC236}">
                  <a16:creationId xmlns:a16="http://schemas.microsoft.com/office/drawing/2014/main" id="{BBA3AF89-4716-4B18-ACE8-566190764953}"/>
                </a:ext>
              </a:extLst>
            </p:cNvPr>
            <p:cNvCxnSpPr>
              <a:cxnSpLocks/>
              <a:stCxn id="57" idx="3"/>
              <a:endCxn id="84" idx="1"/>
            </p:cNvCxnSpPr>
            <p:nvPr/>
          </p:nvCxnSpPr>
          <p:spPr>
            <a:xfrm>
              <a:off x="2040492" y="5400682"/>
              <a:ext cx="248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7746199A-8349-4BF5-8BF7-7DA14F3516AD}"/>
                </a:ext>
              </a:extLst>
            </p:cNvPr>
            <p:cNvSpPr txBox="1"/>
            <p:nvPr/>
          </p:nvSpPr>
          <p:spPr>
            <a:xfrm>
              <a:off x="4680170" y="5720641"/>
              <a:ext cx="767503" cy="738664"/>
            </a:xfrm>
            <a:prstGeom prst="rect">
              <a:avLst/>
            </a:prstGeom>
            <a:noFill/>
            <a:ln>
              <a:solidFill>
                <a:schemeClr val="tx1"/>
              </a:solidFill>
            </a:ln>
          </p:spPr>
          <p:txBody>
            <a:bodyPr wrap="square" rtlCol="0">
              <a:spAutoFit/>
            </a:bodyPr>
            <a:lstStyle/>
            <a:p>
              <a:r>
                <a:rPr lang="en-GB" sz="1050" dirty="0"/>
                <a:t>9. </a:t>
              </a:r>
            </a:p>
            <a:p>
              <a:r>
                <a:rPr lang="en-GB" sz="1050" dirty="0"/>
                <a:t>Install windows</a:t>
              </a:r>
            </a:p>
            <a:p>
              <a:r>
                <a:rPr lang="en-GB" sz="1050" dirty="0"/>
                <a:t>(2)</a:t>
              </a:r>
            </a:p>
          </p:txBody>
        </p:sp>
        <p:cxnSp>
          <p:nvCxnSpPr>
            <p:cNvPr id="88" name="Straight Arrow Connector 87">
              <a:extLst>
                <a:ext uri="{FF2B5EF4-FFF2-40B4-BE49-F238E27FC236}">
                  <a16:creationId xmlns:a16="http://schemas.microsoft.com/office/drawing/2014/main" id="{1174584A-D7EF-4163-9A2E-90E432DE9128}"/>
                </a:ext>
              </a:extLst>
            </p:cNvPr>
            <p:cNvCxnSpPr>
              <a:cxnSpLocks/>
              <a:stCxn id="84" idx="3"/>
              <a:endCxn id="85" idx="1"/>
            </p:cNvCxnSpPr>
            <p:nvPr/>
          </p:nvCxnSpPr>
          <p:spPr>
            <a:xfrm>
              <a:off x="3299486" y="5400682"/>
              <a:ext cx="2619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1F93CCCB-C47A-4C1D-8098-503534E4E356}"/>
                </a:ext>
              </a:extLst>
            </p:cNvPr>
            <p:cNvSpPr txBox="1"/>
            <p:nvPr/>
          </p:nvSpPr>
          <p:spPr>
            <a:xfrm>
              <a:off x="7165442" y="4758387"/>
              <a:ext cx="806894" cy="1061829"/>
            </a:xfrm>
            <a:prstGeom prst="rect">
              <a:avLst/>
            </a:prstGeom>
            <a:noFill/>
            <a:ln>
              <a:solidFill>
                <a:schemeClr val="tx1"/>
              </a:solidFill>
            </a:ln>
          </p:spPr>
          <p:txBody>
            <a:bodyPr wrap="square" rIns="0" rtlCol="0">
              <a:spAutoFit/>
            </a:bodyPr>
            <a:lstStyle/>
            <a:p>
              <a:r>
                <a:rPr lang="en-GB" sz="1050" dirty="0"/>
                <a:t>6. </a:t>
              </a:r>
            </a:p>
            <a:p>
              <a:r>
                <a:rPr lang="en-GB" sz="1050" dirty="0"/>
                <a:t>Plaster ceiling and interior walls</a:t>
              </a:r>
            </a:p>
            <a:p>
              <a:r>
                <a:rPr lang="en-GB" sz="1050" dirty="0"/>
                <a:t>(2)</a:t>
              </a:r>
            </a:p>
          </p:txBody>
        </p:sp>
        <p:cxnSp>
          <p:nvCxnSpPr>
            <p:cNvPr id="90" name="Straight Arrow Connector 89">
              <a:extLst>
                <a:ext uri="{FF2B5EF4-FFF2-40B4-BE49-F238E27FC236}">
                  <a16:creationId xmlns:a16="http://schemas.microsoft.com/office/drawing/2014/main" id="{68884AB3-D99F-42F3-BDD3-537F5D93C90C}"/>
                </a:ext>
              </a:extLst>
            </p:cNvPr>
            <p:cNvCxnSpPr>
              <a:cxnSpLocks/>
            </p:cNvCxnSpPr>
            <p:nvPr/>
          </p:nvCxnSpPr>
          <p:spPr>
            <a:xfrm>
              <a:off x="4329608" y="5301615"/>
              <a:ext cx="333470" cy="829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61502A98-A481-433F-91D1-3F9273638D89}"/>
                </a:ext>
              </a:extLst>
            </p:cNvPr>
            <p:cNvSpPr txBox="1"/>
            <p:nvPr/>
          </p:nvSpPr>
          <p:spPr>
            <a:xfrm>
              <a:off x="6095135" y="3608604"/>
              <a:ext cx="874185" cy="1061829"/>
            </a:xfrm>
            <a:prstGeom prst="rect">
              <a:avLst/>
            </a:prstGeom>
            <a:noFill/>
            <a:ln>
              <a:solidFill>
                <a:schemeClr val="tx1"/>
              </a:solidFill>
            </a:ln>
          </p:spPr>
          <p:txBody>
            <a:bodyPr wrap="square" rtlCol="0">
              <a:spAutoFit/>
            </a:bodyPr>
            <a:lstStyle/>
            <a:p>
              <a:r>
                <a:rPr lang="en-GB" sz="1050" dirty="0"/>
                <a:t>10. </a:t>
              </a:r>
            </a:p>
            <a:p>
              <a:r>
                <a:rPr lang="en-GB" sz="1050" dirty="0"/>
                <a:t>Fit guttering and downpipes</a:t>
              </a:r>
            </a:p>
            <a:p>
              <a:r>
                <a:rPr lang="en-GB" sz="1050" dirty="0"/>
                <a:t>(1)</a:t>
              </a:r>
            </a:p>
          </p:txBody>
        </p:sp>
        <p:cxnSp>
          <p:nvCxnSpPr>
            <p:cNvPr id="92" name="Straight Arrow Connector 91">
              <a:extLst>
                <a:ext uri="{FF2B5EF4-FFF2-40B4-BE49-F238E27FC236}">
                  <a16:creationId xmlns:a16="http://schemas.microsoft.com/office/drawing/2014/main" id="{6ABBC82F-3FBB-433A-9603-797BD69CDB0E}"/>
                </a:ext>
              </a:extLst>
            </p:cNvPr>
            <p:cNvCxnSpPr>
              <a:cxnSpLocks/>
              <a:stCxn id="59" idx="3"/>
              <a:endCxn id="89" idx="1"/>
            </p:cNvCxnSpPr>
            <p:nvPr/>
          </p:nvCxnSpPr>
          <p:spPr>
            <a:xfrm>
              <a:off x="6803702" y="5289301"/>
              <a:ext cx="36174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36C3E23C-16F5-42B0-A60A-07349E5E677B}"/>
                </a:ext>
              </a:extLst>
            </p:cNvPr>
            <p:cNvSpPr txBox="1"/>
            <p:nvPr/>
          </p:nvSpPr>
          <p:spPr>
            <a:xfrm>
              <a:off x="4651692" y="5000761"/>
              <a:ext cx="897429" cy="577081"/>
            </a:xfrm>
            <a:prstGeom prst="rect">
              <a:avLst/>
            </a:prstGeom>
            <a:noFill/>
            <a:ln>
              <a:solidFill>
                <a:schemeClr val="tx1"/>
              </a:solidFill>
            </a:ln>
          </p:spPr>
          <p:txBody>
            <a:bodyPr wrap="square" rIns="0" rtlCol="0">
              <a:spAutoFit/>
            </a:bodyPr>
            <a:lstStyle/>
            <a:p>
              <a:r>
                <a:rPr lang="en-GB" sz="1050" dirty="0"/>
                <a:t>8.</a:t>
              </a:r>
            </a:p>
            <a:p>
              <a:r>
                <a:rPr lang="en-GB" sz="1050" dirty="0"/>
                <a:t>Install door</a:t>
              </a:r>
            </a:p>
            <a:p>
              <a:r>
                <a:rPr lang="en-GB" sz="1050" dirty="0"/>
                <a:t>(1)</a:t>
              </a:r>
            </a:p>
          </p:txBody>
        </p:sp>
        <p:cxnSp>
          <p:nvCxnSpPr>
            <p:cNvPr id="94" name="Straight Arrow Connector 93">
              <a:extLst>
                <a:ext uri="{FF2B5EF4-FFF2-40B4-BE49-F238E27FC236}">
                  <a16:creationId xmlns:a16="http://schemas.microsoft.com/office/drawing/2014/main" id="{1CF63FED-4121-4813-86E4-E1D4B7E77744}"/>
                </a:ext>
              </a:extLst>
            </p:cNvPr>
            <p:cNvCxnSpPr>
              <a:cxnSpLocks/>
              <a:stCxn id="87" idx="3"/>
              <a:endCxn id="59" idx="1"/>
            </p:cNvCxnSpPr>
            <p:nvPr/>
          </p:nvCxnSpPr>
          <p:spPr>
            <a:xfrm flipV="1">
              <a:off x="5447673" y="5289301"/>
              <a:ext cx="576459" cy="800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CC6647AA-D3DC-4189-862B-1B7366FC602B}"/>
                </a:ext>
              </a:extLst>
            </p:cNvPr>
            <p:cNvSpPr txBox="1"/>
            <p:nvPr/>
          </p:nvSpPr>
          <p:spPr>
            <a:xfrm>
              <a:off x="8316428" y="5000761"/>
              <a:ext cx="753409" cy="577081"/>
            </a:xfrm>
            <a:prstGeom prst="rect">
              <a:avLst/>
            </a:prstGeom>
            <a:noFill/>
            <a:ln>
              <a:solidFill>
                <a:schemeClr val="tx1"/>
              </a:solidFill>
            </a:ln>
          </p:spPr>
          <p:txBody>
            <a:bodyPr wrap="square" rIns="0" rtlCol="0">
              <a:spAutoFit/>
            </a:bodyPr>
            <a:lstStyle/>
            <a:p>
              <a:r>
                <a:rPr lang="en-GB" sz="1050" dirty="0"/>
                <a:t>11.</a:t>
              </a:r>
            </a:p>
            <a:p>
              <a:r>
                <a:rPr lang="en-GB" sz="1050" dirty="0"/>
                <a:t>Decorate</a:t>
              </a:r>
            </a:p>
            <a:p>
              <a:r>
                <a:rPr lang="en-GB" sz="1050" dirty="0"/>
                <a:t>(2)</a:t>
              </a:r>
            </a:p>
          </p:txBody>
        </p:sp>
        <p:cxnSp>
          <p:nvCxnSpPr>
            <p:cNvPr id="96" name="Straight Arrow Connector 95">
              <a:extLst>
                <a:ext uri="{FF2B5EF4-FFF2-40B4-BE49-F238E27FC236}">
                  <a16:creationId xmlns:a16="http://schemas.microsoft.com/office/drawing/2014/main" id="{79E98C7F-3C44-4694-B872-95BD41A25E14}"/>
                </a:ext>
              </a:extLst>
            </p:cNvPr>
            <p:cNvCxnSpPr>
              <a:cxnSpLocks/>
              <a:endCxn id="93" idx="1"/>
            </p:cNvCxnSpPr>
            <p:nvPr/>
          </p:nvCxnSpPr>
          <p:spPr>
            <a:xfrm flipV="1">
              <a:off x="4345217" y="5289302"/>
              <a:ext cx="306475" cy="30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26B827FD-DE76-486E-89C6-D4A48C5F3433}"/>
                </a:ext>
              </a:extLst>
            </p:cNvPr>
            <p:cNvCxnSpPr>
              <a:cxnSpLocks/>
              <a:endCxn id="63" idx="1"/>
            </p:cNvCxnSpPr>
            <p:nvPr/>
          </p:nvCxnSpPr>
          <p:spPr>
            <a:xfrm flipV="1">
              <a:off x="4358120" y="4478419"/>
              <a:ext cx="293572" cy="843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2F1DD3C2-D85E-42AD-8277-29E0B18CFB54}"/>
                </a:ext>
              </a:extLst>
            </p:cNvPr>
            <p:cNvCxnSpPr>
              <a:cxnSpLocks/>
              <a:stCxn id="63" idx="3"/>
              <a:endCxn id="59" idx="1"/>
            </p:cNvCxnSpPr>
            <p:nvPr/>
          </p:nvCxnSpPr>
          <p:spPr>
            <a:xfrm>
              <a:off x="5525877" y="4478419"/>
              <a:ext cx="498255" cy="810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51B5417C-16EC-431E-BAF7-B21A7709386B}"/>
                </a:ext>
              </a:extLst>
            </p:cNvPr>
            <p:cNvCxnSpPr>
              <a:cxnSpLocks/>
              <a:stCxn id="93" idx="3"/>
              <a:endCxn id="59" idx="1"/>
            </p:cNvCxnSpPr>
            <p:nvPr/>
          </p:nvCxnSpPr>
          <p:spPr>
            <a:xfrm flipV="1">
              <a:off x="5549121" y="5289301"/>
              <a:ext cx="47501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AF527A22-3928-48AE-A039-BF6AEDB91CD3}"/>
                </a:ext>
              </a:extLst>
            </p:cNvPr>
            <p:cNvCxnSpPr>
              <a:cxnSpLocks/>
            </p:cNvCxnSpPr>
            <p:nvPr/>
          </p:nvCxnSpPr>
          <p:spPr>
            <a:xfrm>
              <a:off x="7972336" y="5216658"/>
              <a:ext cx="3617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D86C99CB-ACC9-448E-BEEF-28F6089FE0D0}"/>
                </a:ext>
              </a:extLst>
            </p:cNvPr>
            <p:cNvCxnSpPr>
              <a:cxnSpLocks/>
              <a:stCxn id="63" idx="3"/>
              <a:endCxn id="91" idx="1"/>
            </p:cNvCxnSpPr>
            <p:nvPr/>
          </p:nvCxnSpPr>
          <p:spPr>
            <a:xfrm flipV="1">
              <a:off x="5525877" y="4139519"/>
              <a:ext cx="569258" cy="338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3E438201-31B5-4FEC-A376-8ADA12C74238}"/>
              </a:ext>
            </a:extLst>
          </p:cNvPr>
          <p:cNvPicPr>
            <a:picLocks noChangeAspect="1"/>
          </p:cNvPicPr>
          <p:nvPr/>
        </p:nvPicPr>
        <p:blipFill>
          <a:blip r:embed="rId2"/>
          <a:stretch>
            <a:fillRect/>
          </a:stretch>
        </p:blipFill>
        <p:spPr>
          <a:xfrm>
            <a:off x="59123" y="1171958"/>
            <a:ext cx="3942000" cy="2545078"/>
          </a:xfrm>
          <a:prstGeom prst="rect">
            <a:avLst/>
          </a:prstGeom>
        </p:spPr>
      </p:pic>
    </p:spTree>
    <p:extLst>
      <p:ext uri="{BB962C8B-B14F-4D97-AF65-F5344CB8AC3E}">
        <p14:creationId xmlns:p14="http://schemas.microsoft.com/office/powerpoint/2010/main" val="140486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8A206"/>
          </a:solidFill>
        </p:spPr>
        <p:txBody>
          <a:bodyPr/>
          <a:lstStyle/>
          <a:p>
            <a:pPr algn="l"/>
            <a:r>
              <a:rPr lang="en-GB" dirty="0">
                <a:solidFill>
                  <a:schemeClr val="bg1"/>
                </a:solidFill>
              </a:rPr>
              <a:t>Example application</a:t>
            </a:r>
          </a:p>
        </p:txBody>
      </p:sp>
      <p:sp>
        <p:nvSpPr>
          <p:cNvPr id="3" name="Content Placeholder 2"/>
          <p:cNvSpPr>
            <a:spLocks noGrp="1"/>
          </p:cNvSpPr>
          <p:nvPr>
            <p:ph idx="1"/>
          </p:nvPr>
        </p:nvSpPr>
        <p:spPr/>
        <p:txBody>
          <a:bodyPr/>
          <a:lstStyle/>
          <a:p>
            <a:r>
              <a:rPr lang="en-GB" dirty="0"/>
              <a:t>Accident analysis</a:t>
            </a:r>
          </a:p>
          <a:p>
            <a:pPr lvl="1"/>
            <a:r>
              <a:rPr lang="en-GB" dirty="0"/>
              <a:t>Neville A. Stanton &amp; Christopher Baber (2008) Modelling of human alarm handling response times: a case study of the Ladbroke Grove rail accident in the UK, Ergonomics, 51:4, 423-440</a:t>
            </a:r>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439E2FF1-E7C9-4477-B7A5-284F9D68FDAE}" type="slidenum">
              <a:rPr lang="en-GB" smtClean="0"/>
              <a:pPr>
                <a:defRPr/>
              </a:pPr>
              <a:t>15</a:t>
            </a:fld>
            <a:endParaRPr lang="en-GB"/>
          </a:p>
        </p:txBody>
      </p:sp>
    </p:spTree>
    <p:extLst>
      <p:ext uri="{BB962C8B-B14F-4D97-AF65-F5344CB8AC3E}">
        <p14:creationId xmlns:p14="http://schemas.microsoft.com/office/powerpoint/2010/main" val="2441720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endParaRPr lang="en-GB"/>
          </a:p>
        </p:txBody>
      </p:sp>
      <p:sp>
        <p:nvSpPr>
          <p:cNvPr id="3" name="Slide Number Placeholder 2"/>
          <p:cNvSpPr>
            <a:spLocks noGrp="1"/>
          </p:cNvSpPr>
          <p:nvPr>
            <p:ph type="sldNum" sz="quarter" idx="12"/>
          </p:nvPr>
        </p:nvSpPr>
        <p:spPr/>
        <p:txBody>
          <a:bodyPr/>
          <a:lstStyle/>
          <a:p>
            <a:pPr>
              <a:defRPr/>
            </a:pPr>
            <a:fld id="{04C196A9-43B6-40FC-B9EC-7ADB2B3FAD45}" type="slidenum">
              <a:rPr lang="en-GB" smtClean="0"/>
              <a:pPr>
                <a:defRPr/>
              </a:pPr>
              <a:t>16</a:t>
            </a:fld>
            <a:endParaRPr lang="en-GB"/>
          </a:p>
        </p:txBody>
      </p:sp>
      <p:pic>
        <p:nvPicPr>
          <p:cNvPr id="5" name="Picture 4">
            <a:extLst>
              <a:ext uri="{FF2B5EF4-FFF2-40B4-BE49-F238E27FC236}">
                <a16:creationId xmlns:a16="http://schemas.microsoft.com/office/drawing/2014/main" id="{269493E1-7F79-4E73-8AF0-7512BF5C5216}"/>
              </a:ext>
            </a:extLst>
          </p:cNvPr>
          <p:cNvPicPr>
            <a:picLocks noChangeAspect="1"/>
          </p:cNvPicPr>
          <p:nvPr/>
        </p:nvPicPr>
        <p:blipFill>
          <a:blip r:embed="rId2"/>
          <a:stretch>
            <a:fillRect/>
          </a:stretch>
        </p:blipFill>
        <p:spPr>
          <a:xfrm>
            <a:off x="161925" y="700088"/>
            <a:ext cx="7794545" cy="4823190"/>
          </a:xfrm>
          <a:prstGeom prst="rect">
            <a:avLst/>
          </a:prstGeom>
        </p:spPr>
      </p:pic>
      <p:sp>
        <p:nvSpPr>
          <p:cNvPr id="6" name="TextBox 5">
            <a:extLst>
              <a:ext uri="{FF2B5EF4-FFF2-40B4-BE49-F238E27FC236}">
                <a16:creationId xmlns:a16="http://schemas.microsoft.com/office/drawing/2014/main" id="{ED06EB21-8C2F-464B-94C1-AE8C304AD6FC}"/>
              </a:ext>
            </a:extLst>
          </p:cNvPr>
          <p:cNvSpPr txBox="1"/>
          <p:nvPr/>
        </p:nvSpPr>
        <p:spPr>
          <a:xfrm>
            <a:off x="2573010" y="4653170"/>
            <a:ext cx="6113790" cy="369332"/>
          </a:xfrm>
          <a:prstGeom prst="rect">
            <a:avLst/>
          </a:prstGeom>
          <a:noFill/>
        </p:spPr>
        <p:txBody>
          <a:bodyPr wrap="none" rtlCol="0">
            <a:spAutoFit/>
          </a:bodyPr>
          <a:lstStyle/>
          <a:p>
            <a:r>
              <a:rPr lang="en-GB" dirty="0"/>
              <a:t>Part of the Critical path analysis of the signaller’s activities</a:t>
            </a:r>
          </a:p>
        </p:txBody>
      </p:sp>
    </p:spTree>
    <p:extLst>
      <p:ext uri="{BB962C8B-B14F-4D97-AF65-F5344CB8AC3E}">
        <p14:creationId xmlns:p14="http://schemas.microsoft.com/office/powerpoint/2010/main" val="3699657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8A206"/>
          </a:solidFill>
        </p:spPr>
        <p:txBody>
          <a:bodyPr/>
          <a:lstStyle/>
          <a:p>
            <a:pPr algn="l"/>
            <a:r>
              <a:rPr lang="en-GB" dirty="0">
                <a:solidFill>
                  <a:schemeClr val="bg1"/>
                </a:solidFill>
              </a:rPr>
              <a:t>Activity Float</a:t>
            </a:r>
          </a:p>
        </p:txBody>
      </p:sp>
      <p:sp>
        <p:nvSpPr>
          <p:cNvPr id="3" name="Content Placeholder 2"/>
          <p:cNvSpPr>
            <a:spLocks noGrp="1"/>
          </p:cNvSpPr>
          <p:nvPr>
            <p:ph idx="1"/>
          </p:nvPr>
        </p:nvSpPr>
        <p:spPr/>
        <p:txBody>
          <a:bodyPr/>
          <a:lstStyle/>
          <a:p>
            <a:r>
              <a:rPr lang="en-GB" dirty="0"/>
              <a:t>Also known as Slack</a:t>
            </a:r>
          </a:p>
          <a:p>
            <a:r>
              <a:rPr lang="en-GB" dirty="0"/>
              <a:t>The float for any activity is the amount of time that it can slip (be delayed) before it causes the project to be delayed.</a:t>
            </a:r>
          </a:p>
          <a:p>
            <a:r>
              <a:rPr lang="en-GB" dirty="0"/>
              <a:t>Its quite straightforward to calculate the float for an activity in a network diagram.</a:t>
            </a:r>
          </a:p>
        </p:txBody>
      </p:sp>
      <p:sp>
        <p:nvSpPr>
          <p:cNvPr id="4" name="Slide Number Placeholder 3"/>
          <p:cNvSpPr>
            <a:spLocks noGrp="1"/>
          </p:cNvSpPr>
          <p:nvPr>
            <p:ph type="sldNum" sz="quarter" idx="12"/>
          </p:nvPr>
        </p:nvSpPr>
        <p:spPr/>
        <p:txBody>
          <a:bodyPr/>
          <a:lstStyle/>
          <a:p>
            <a:fld id="{C3E82C25-DCED-4D7F-BCD7-807A06F3DB27}" type="slidenum">
              <a:rPr lang="en-GB" smtClean="0"/>
              <a:pPr/>
              <a:t>17</a:t>
            </a:fld>
            <a:endParaRPr lang="en-GB"/>
          </a:p>
        </p:txBody>
      </p:sp>
    </p:spTree>
    <p:extLst>
      <p:ext uri="{BB962C8B-B14F-4D97-AF65-F5344CB8AC3E}">
        <p14:creationId xmlns:p14="http://schemas.microsoft.com/office/powerpoint/2010/main" val="2397554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8A206"/>
          </a:solidFill>
        </p:spPr>
        <p:txBody>
          <a:bodyPr/>
          <a:lstStyle/>
          <a:p>
            <a:pPr algn="l"/>
            <a:r>
              <a:rPr lang="en-GB" dirty="0">
                <a:solidFill>
                  <a:schemeClr val="bg1"/>
                </a:solidFill>
              </a:rPr>
              <a:t>Activity Float Example 1</a:t>
            </a:r>
          </a:p>
        </p:txBody>
      </p:sp>
      <p:sp>
        <p:nvSpPr>
          <p:cNvPr id="4" name="Slide Number Placeholder 3"/>
          <p:cNvSpPr>
            <a:spLocks noGrp="1"/>
          </p:cNvSpPr>
          <p:nvPr>
            <p:ph type="sldNum" sz="quarter" idx="12"/>
          </p:nvPr>
        </p:nvSpPr>
        <p:spPr/>
        <p:txBody>
          <a:bodyPr/>
          <a:lstStyle/>
          <a:p>
            <a:fld id="{C3E82C25-DCED-4D7F-BCD7-807A06F3DB27}" type="slidenum">
              <a:rPr lang="en-GB" smtClean="0"/>
              <a:pPr/>
              <a:t>18</a:t>
            </a:fld>
            <a:endParaRPr lang="en-GB"/>
          </a:p>
        </p:txBody>
      </p:sp>
      <p:graphicFrame>
        <p:nvGraphicFramePr>
          <p:cNvPr id="5" name="Content Placeholder 4"/>
          <p:cNvGraphicFramePr>
            <a:graphicFrameLocks/>
          </p:cNvGraphicFramePr>
          <p:nvPr>
            <p:extLst>
              <p:ext uri="{D42A27DB-BD31-4B8C-83A1-F6EECF244321}">
                <p14:modId xmlns:p14="http://schemas.microsoft.com/office/powerpoint/2010/main" val="337170239"/>
              </p:ext>
            </p:extLst>
          </p:nvPr>
        </p:nvGraphicFramePr>
        <p:xfrm>
          <a:off x="664028" y="2144486"/>
          <a:ext cx="2314600" cy="3022600"/>
        </p:xfrm>
        <a:graphic>
          <a:graphicData uri="http://schemas.openxmlformats.org/drawingml/2006/table">
            <a:tbl>
              <a:tblPr firstRow="1" bandRow="1">
                <a:tableStyleId>{8EC20E35-A176-4012-BC5E-935CFFF8708E}</a:tableStyleId>
              </a:tblPr>
              <a:tblGrid>
                <a:gridCol w="51440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tblGrid>
              <a:tr h="370840">
                <a:tc>
                  <a:txBody>
                    <a:bodyPr/>
                    <a:lstStyle/>
                    <a:p>
                      <a:r>
                        <a:rPr lang="en-GB" sz="1100" dirty="0"/>
                        <a:t>Task</a:t>
                      </a:r>
                    </a:p>
                  </a:txBody>
                  <a:tcPr/>
                </a:tc>
                <a:tc>
                  <a:txBody>
                    <a:bodyPr/>
                    <a:lstStyle/>
                    <a:p>
                      <a:r>
                        <a:rPr lang="en-GB" sz="1100" dirty="0"/>
                        <a:t>Duration</a:t>
                      </a:r>
                    </a:p>
                    <a:p>
                      <a:r>
                        <a:rPr lang="en-GB" sz="1100" dirty="0"/>
                        <a:t>(days)</a:t>
                      </a:r>
                    </a:p>
                  </a:txBody>
                  <a:tcPr/>
                </a:tc>
                <a:tc>
                  <a:txBody>
                    <a:bodyPr/>
                    <a:lstStyle/>
                    <a:p>
                      <a:r>
                        <a:rPr lang="en-GB" sz="1100" dirty="0"/>
                        <a:t>Precedence</a:t>
                      </a:r>
                    </a:p>
                  </a:txBody>
                  <a:tcPr/>
                </a:tc>
                <a:extLst>
                  <a:ext uri="{0D108BD9-81ED-4DB2-BD59-A6C34878D82A}">
                    <a16:rowId xmlns:a16="http://schemas.microsoft.com/office/drawing/2014/main" val="10000"/>
                  </a:ext>
                </a:extLst>
              </a:tr>
              <a:tr h="370840">
                <a:tc>
                  <a:txBody>
                    <a:bodyPr/>
                    <a:lstStyle/>
                    <a:p>
                      <a:r>
                        <a:rPr lang="en-GB" dirty="0"/>
                        <a:t>A</a:t>
                      </a:r>
                    </a:p>
                  </a:txBody>
                  <a:tcPr/>
                </a:tc>
                <a:tc>
                  <a:txBody>
                    <a:bodyPr/>
                    <a:lstStyle/>
                    <a:p>
                      <a:r>
                        <a:rPr lang="en-GB" dirty="0"/>
                        <a:t>3</a:t>
                      </a:r>
                    </a:p>
                  </a:txBody>
                  <a:tcPr/>
                </a:tc>
                <a:tc>
                  <a:txBody>
                    <a:bodyPr/>
                    <a:lstStyle/>
                    <a:p>
                      <a:endParaRPr lang="en-GB" dirty="0"/>
                    </a:p>
                  </a:txBody>
                  <a:tcPr/>
                </a:tc>
                <a:extLst>
                  <a:ext uri="{0D108BD9-81ED-4DB2-BD59-A6C34878D82A}">
                    <a16:rowId xmlns:a16="http://schemas.microsoft.com/office/drawing/2014/main" val="10001"/>
                  </a:ext>
                </a:extLst>
              </a:tr>
              <a:tr h="370840">
                <a:tc>
                  <a:txBody>
                    <a:bodyPr/>
                    <a:lstStyle/>
                    <a:p>
                      <a:r>
                        <a:rPr lang="en-GB" dirty="0"/>
                        <a:t>B</a:t>
                      </a:r>
                    </a:p>
                  </a:txBody>
                  <a:tcPr/>
                </a:tc>
                <a:tc>
                  <a:txBody>
                    <a:bodyPr/>
                    <a:lstStyle/>
                    <a:p>
                      <a:r>
                        <a:rPr lang="en-GB" dirty="0"/>
                        <a:t>1</a:t>
                      </a:r>
                    </a:p>
                  </a:txBody>
                  <a:tcPr/>
                </a:tc>
                <a:tc>
                  <a:txBody>
                    <a:bodyPr/>
                    <a:lstStyle/>
                    <a:p>
                      <a:r>
                        <a:rPr lang="en-GB" dirty="0"/>
                        <a:t>A</a:t>
                      </a:r>
                    </a:p>
                  </a:txBody>
                  <a:tcPr/>
                </a:tc>
                <a:extLst>
                  <a:ext uri="{0D108BD9-81ED-4DB2-BD59-A6C34878D82A}">
                    <a16:rowId xmlns:a16="http://schemas.microsoft.com/office/drawing/2014/main" val="10002"/>
                  </a:ext>
                </a:extLst>
              </a:tr>
              <a:tr h="370840">
                <a:tc>
                  <a:txBody>
                    <a:bodyPr/>
                    <a:lstStyle/>
                    <a:p>
                      <a:r>
                        <a:rPr lang="en-GB" dirty="0"/>
                        <a:t>C</a:t>
                      </a:r>
                    </a:p>
                  </a:txBody>
                  <a:tcPr/>
                </a:tc>
                <a:tc>
                  <a:txBody>
                    <a:bodyPr/>
                    <a:lstStyle/>
                    <a:p>
                      <a:r>
                        <a:rPr lang="en-GB" dirty="0"/>
                        <a:t>7</a:t>
                      </a:r>
                    </a:p>
                  </a:txBody>
                  <a:tcPr/>
                </a:tc>
                <a:tc>
                  <a:txBody>
                    <a:bodyPr/>
                    <a:lstStyle/>
                    <a:p>
                      <a:r>
                        <a:rPr lang="en-GB" dirty="0"/>
                        <a:t>B</a:t>
                      </a:r>
                    </a:p>
                  </a:txBody>
                  <a:tcPr/>
                </a:tc>
                <a:extLst>
                  <a:ext uri="{0D108BD9-81ED-4DB2-BD59-A6C34878D82A}">
                    <a16:rowId xmlns:a16="http://schemas.microsoft.com/office/drawing/2014/main" val="10003"/>
                  </a:ext>
                </a:extLst>
              </a:tr>
              <a:tr h="370840">
                <a:tc>
                  <a:txBody>
                    <a:bodyPr/>
                    <a:lstStyle/>
                    <a:p>
                      <a:r>
                        <a:rPr lang="en-GB" dirty="0"/>
                        <a:t>D</a:t>
                      </a:r>
                    </a:p>
                  </a:txBody>
                  <a:tcPr/>
                </a:tc>
                <a:tc>
                  <a:txBody>
                    <a:bodyPr/>
                    <a:lstStyle/>
                    <a:p>
                      <a:r>
                        <a:rPr lang="en-GB" dirty="0"/>
                        <a:t>4</a:t>
                      </a:r>
                    </a:p>
                  </a:txBody>
                  <a:tcPr/>
                </a:tc>
                <a:tc>
                  <a:txBody>
                    <a:bodyPr/>
                    <a:lstStyle/>
                    <a:p>
                      <a:endParaRPr lang="en-GB" dirty="0"/>
                    </a:p>
                  </a:txBody>
                  <a:tcPr/>
                </a:tc>
                <a:extLst>
                  <a:ext uri="{0D108BD9-81ED-4DB2-BD59-A6C34878D82A}">
                    <a16:rowId xmlns:a16="http://schemas.microsoft.com/office/drawing/2014/main" val="10004"/>
                  </a:ext>
                </a:extLst>
              </a:tr>
              <a:tr h="370840">
                <a:tc>
                  <a:txBody>
                    <a:bodyPr/>
                    <a:lstStyle/>
                    <a:p>
                      <a:r>
                        <a:rPr lang="en-GB" dirty="0"/>
                        <a:t>E</a:t>
                      </a:r>
                    </a:p>
                  </a:txBody>
                  <a:tcPr/>
                </a:tc>
                <a:tc>
                  <a:txBody>
                    <a:bodyPr/>
                    <a:lstStyle/>
                    <a:p>
                      <a:r>
                        <a:rPr lang="en-GB" dirty="0"/>
                        <a:t>3</a:t>
                      </a:r>
                    </a:p>
                  </a:txBody>
                  <a:tcPr/>
                </a:tc>
                <a:tc>
                  <a:txBody>
                    <a:bodyPr/>
                    <a:lstStyle/>
                    <a:p>
                      <a:r>
                        <a:rPr lang="en-GB" dirty="0"/>
                        <a:t>D</a:t>
                      </a:r>
                    </a:p>
                  </a:txBody>
                  <a:tcPr/>
                </a:tc>
                <a:extLst>
                  <a:ext uri="{0D108BD9-81ED-4DB2-BD59-A6C34878D82A}">
                    <a16:rowId xmlns:a16="http://schemas.microsoft.com/office/drawing/2014/main" val="10005"/>
                  </a:ext>
                </a:extLst>
              </a:tr>
              <a:tr h="370840">
                <a:tc>
                  <a:txBody>
                    <a:bodyPr/>
                    <a:lstStyle/>
                    <a:p>
                      <a:r>
                        <a:rPr lang="en-GB" dirty="0"/>
                        <a:t>F</a:t>
                      </a:r>
                    </a:p>
                  </a:txBody>
                  <a:tcPr/>
                </a:tc>
                <a:tc>
                  <a:txBody>
                    <a:bodyPr/>
                    <a:lstStyle/>
                    <a:p>
                      <a:r>
                        <a:rPr lang="en-GB" dirty="0"/>
                        <a:t>2</a:t>
                      </a:r>
                    </a:p>
                  </a:txBody>
                  <a:tcPr/>
                </a:tc>
                <a:tc>
                  <a:txBody>
                    <a:bodyPr/>
                    <a:lstStyle/>
                    <a:p>
                      <a:r>
                        <a:rPr lang="en-GB" dirty="0"/>
                        <a:t>D</a:t>
                      </a:r>
                    </a:p>
                  </a:txBody>
                  <a:tcPr/>
                </a:tc>
                <a:extLst>
                  <a:ext uri="{0D108BD9-81ED-4DB2-BD59-A6C34878D82A}">
                    <a16:rowId xmlns:a16="http://schemas.microsoft.com/office/drawing/2014/main" val="10006"/>
                  </a:ext>
                </a:extLst>
              </a:tr>
              <a:tr h="370840">
                <a:tc>
                  <a:txBody>
                    <a:bodyPr/>
                    <a:lstStyle/>
                    <a:p>
                      <a:r>
                        <a:rPr lang="en-GB" dirty="0"/>
                        <a:t>G</a:t>
                      </a:r>
                    </a:p>
                  </a:txBody>
                  <a:tcPr/>
                </a:tc>
                <a:tc>
                  <a:txBody>
                    <a:bodyPr/>
                    <a:lstStyle/>
                    <a:p>
                      <a:r>
                        <a:rPr lang="en-GB" dirty="0"/>
                        <a:t>2</a:t>
                      </a:r>
                    </a:p>
                  </a:txBody>
                  <a:tcPr/>
                </a:tc>
                <a:tc>
                  <a:txBody>
                    <a:bodyPr/>
                    <a:lstStyle/>
                    <a:p>
                      <a:r>
                        <a:rPr lang="en-GB" dirty="0"/>
                        <a:t>F</a:t>
                      </a:r>
                    </a:p>
                  </a:txBody>
                  <a:tcPr/>
                </a:tc>
                <a:extLst>
                  <a:ext uri="{0D108BD9-81ED-4DB2-BD59-A6C34878D82A}">
                    <a16:rowId xmlns:a16="http://schemas.microsoft.com/office/drawing/2014/main" val="10007"/>
                  </a:ext>
                </a:extLst>
              </a:tr>
            </a:tbl>
          </a:graphicData>
        </a:graphic>
      </p:graphicFrame>
      <p:sp>
        <p:nvSpPr>
          <p:cNvPr id="6" name="TextBox 5"/>
          <p:cNvSpPr txBox="1"/>
          <p:nvPr/>
        </p:nvSpPr>
        <p:spPr>
          <a:xfrm>
            <a:off x="3995057" y="2677886"/>
            <a:ext cx="317716" cy="369332"/>
          </a:xfrm>
          <a:prstGeom prst="rect">
            <a:avLst/>
          </a:prstGeom>
          <a:noFill/>
          <a:ln w="19050">
            <a:solidFill>
              <a:schemeClr val="tx1"/>
            </a:solidFill>
          </a:ln>
        </p:spPr>
        <p:txBody>
          <a:bodyPr wrap="none" rtlCol="0">
            <a:spAutoFit/>
          </a:bodyPr>
          <a:lstStyle/>
          <a:p>
            <a:r>
              <a:rPr lang="en-GB" dirty="0"/>
              <a:t>A</a:t>
            </a:r>
          </a:p>
        </p:txBody>
      </p:sp>
      <p:cxnSp>
        <p:nvCxnSpPr>
          <p:cNvPr id="8" name="Straight Arrow Connector 7"/>
          <p:cNvCxnSpPr>
            <a:stCxn id="6" idx="3"/>
          </p:cNvCxnSpPr>
          <p:nvPr/>
        </p:nvCxnSpPr>
        <p:spPr>
          <a:xfrm flipV="1">
            <a:off x="4312773" y="2536371"/>
            <a:ext cx="749084" cy="32618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061857" y="2351705"/>
            <a:ext cx="309700" cy="369332"/>
          </a:xfrm>
          <a:prstGeom prst="rect">
            <a:avLst/>
          </a:prstGeom>
          <a:noFill/>
          <a:ln w="19050">
            <a:solidFill>
              <a:schemeClr val="tx1"/>
            </a:solidFill>
          </a:ln>
        </p:spPr>
        <p:txBody>
          <a:bodyPr wrap="none" rtlCol="0">
            <a:spAutoFit/>
          </a:bodyPr>
          <a:lstStyle/>
          <a:p>
            <a:r>
              <a:rPr lang="en-GB" dirty="0"/>
              <a:t>B</a:t>
            </a:r>
          </a:p>
        </p:txBody>
      </p:sp>
      <p:cxnSp>
        <p:nvCxnSpPr>
          <p:cNvPr id="11" name="Straight Arrow Connector 10"/>
          <p:cNvCxnSpPr>
            <a:endCxn id="12" idx="1"/>
          </p:cNvCxnSpPr>
          <p:nvPr/>
        </p:nvCxnSpPr>
        <p:spPr>
          <a:xfrm>
            <a:off x="5371557" y="2504106"/>
            <a:ext cx="749084" cy="21693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20641" y="2536371"/>
            <a:ext cx="308098" cy="369332"/>
          </a:xfrm>
          <a:prstGeom prst="rect">
            <a:avLst/>
          </a:prstGeom>
          <a:noFill/>
          <a:ln w="19050">
            <a:solidFill>
              <a:schemeClr val="tx1"/>
            </a:solidFill>
          </a:ln>
        </p:spPr>
        <p:txBody>
          <a:bodyPr wrap="none" rtlCol="0">
            <a:spAutoFit/>
          </a:bodyPr>
          <a:lstStyle/>
          <a:p>
            <a:r>
              <a:rPr lang="en-GB" dirty="0"/>
              <a:t>C</a:t>
            </a:r>
          </a:p>
        </p:txBody>
      </p:sp>
      <p:sp>
        <p:nvSpPr>
          <p:cNvPr id="14" name="TextBox 13"/>
          <p:cNvSpPr txBox="1"/>
          <p:nvPr/>
        </p:nvSpPr>
        <p:spPr>
          <a:xfrm>
            <a:off x="4119518" y="3525799"/>
            <a:ext cx="317716" cy="369332"/>
          </a:xfrm>
          <a:prstGeom prst="rect">
            <a:avLst/>
          </a:prstGeom>
          <a:noFill/>
          <a:ln w="19050">
            <a:solidFill>
              <a:schemeClr val="tx1"/>
            </a:solidFill>
          </a:ln>
        </p:spPr>
        <p:txBody>
          <a:bodyPr wrap="square" rtlCol="0">
            <a:spAutoFit/>
          </a:bodyPr>
          <a:lstStyle/>
          <a:p>
            <a:r>
              <a:rPr lang="en-GB" dirty="0"/>
              <a:t>D</a:t>
            </a:r>
          </a:p>
        </p:txBody>
      </p:sp>
      <p:cxnSp>
        <p:nvCxnSpPr>
          <p:cNvPr id="15" name="Straight Arrow Connector 14"/>
          <p:cNvCxnSpPr>
            <a:stCxn id="14" idx="3"/>
            <a:endCxn id="16" idx="1"/>
          </p:cNvCxnSpPr>
          <p:nvPr/>
        </p:nvCxnSpPr>
        <p:spPr>
          <a:xfrm>
            <a:off x="4437234" y="3710465"/>
            <a:ext cx="624623" cy="36933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061857" y="3895131"/>
            <a:ext cx="309700" cy="369332"/>
          </a:xfrm>
          <a:prstGeom prst="rect">
            <a:avLst/>
          </a:prstGeom>
          <a:noFill/>
          <a:ln w="19050">
            <a:solidFill>
              <a:schemeClr val="tx1"/>
            </a:solidFill>
          </a:ln>
        </p:spPr>
        <p:txBody>
          <a:bodyPr wrap="square" rtlCol="0">
            <a:spAutoFit/>
          </a:bodyPr>
          <a:lstStyle/>
          <a:p>
            <a:r>
              <a:rPr lang="en-GB" dirty="0"/>
              <a:t>F</a:t>
            </a:r>
          </a:p>
        </p:txBody>
      </p:sp>
      <p:cxnSp>
        <p:nvCxnSpPr>
          <p:cNvPr id="17" name="Straight Arrow Connector 16"/>
          <p:cNvCxnSpPr>
            <a:endCxn id="18" idx="1"/>
          </p:cNvCxnSpPr>
          <p:nvPr/>
        </p:nvCxnSpPr>
        <p:spPr>
          <a:xfrm flipV="1">
            <a:off x="5371557" y="3568950"/>
            <a:ext cx="873545" cy="51084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45102" y="3384284"/>
            <a:ext cx="308098" cy="369332"/>
          </a:xfrm>
          <a:prstGeom prst="rect">
            <a:avLst/>
          </a:prstGeom>
          <a:noFill/>
          <a:ln w="19050">
            <a:solidFill>
              <a:schemeClr val="tx1"/>
            </a:solidFill>
          </a:ln>
        </p:spPr>
        <p:txBody>
          <a:bodyPr wrap="square" rtlCol="0">
            <a:spAutoFit/>
          </a:bodyPr>
          <a:lstStyle/>
          <a:p>
            <a:r>
              <a:rPr lang="en-GB" dirty="0"/>
              <a:t>G</a:t>
            </a:r>
          </a:p>
        </p:txBody>
      </p:sp>
      <p:sp>
        <p:nvSpPr>
          <p:cNvPr id="21" name="TextBox 20"/>
          <p:cNvSpPr txBox="1"/>
          <p:nvPr/>
        </p:nvSpPr>
        <p:spPr>
          <a:xfrm>
            <a:off x="5053841" y="3199618"/>
            <a:ext cx="317716" cy="369332"/>
          </a:xfrm>
          <a:prstGeom prst="rect">
            <a:avLst/>
          </a:prstGeom>
          <a:noFill/>
          <a:ln w="19050">
            <a:solidFill>
              <a:schemeClr val="tx1"/>
            </a:solidFill>
          </a:ln>
        </p:spPr>
        <p:txBody>
          <a:bodyPr wrap="square" rtlCol="0">
            <a:spAutoFit/>
          </a:bodyPr>
          <a:lstStyle/>
          <a:p>
            <a:r>
              <a:rPr lang="en-GB" dirty="0"/>
              <a:t>E</a:t>
            </a:r>
          </a:p>
        </p:txBody>
      </p:sp>
      <p:cxnSp>
        <p:nvCxnSpPr>
          <p:cNvPr id="23" name="Straight Arrow Connector 22"/>
          <p:cNvCxnSpPr>
            <a:stCxn id="14" idx="3"/>
          </p:cNvCxnSpPr>
          <p:nvPr/>
        </p:nvCxnSpPr>
        <p:spPr>
          <a:xfrm flipV="1">
            <a:off x="4437234" y="3384284"/>
            <a:ext cx="616607" cy="32618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47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2" grpId="0" animBg="1"/>
      <p:bldP spid="14" grpId="0" animBg="1"/>
      <p:bldP spid="16" grpId="0" animBg="1"/>
      <p:bldP spid="18" grpId="0" animBg="1"/>
      <p:bldP spid="2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8A206"/>
          </a:solidFill>
        </p:spPr>
        <p:txBody>
          <a:bodyPr/>
          <a:lstStyle/>
          <a:p>
            <a:pPr algn="l"/>
            <a:r>
              <a:rPr lang="en-GB" dirty="0">
                <a:solidFill>
                  <a:schemeClr val="bg1"/>
                </a:solidFill>
              </a:rPr>
              <a:t>Activity Float Example 1</a:t>
            </a:r>
          </a:p>
        </p:txBody>
      </p:sp>
      <p:sp>
        <p:nvSpPr>
          <p:cNvPr id="3" name="Content Placeholder 2"/>
          <p:cNvSpPr>
            <a:spLocks noGrp="1"/>
          </p:cNvSpPr>
          <p:nvPr>
            <p:ph idx="1"/>
          </p:nvPr>
        </p:nvSpPr>
        <p:spPr/>
        <p:txBody>
          <a:bodyPr/>
          <a:lstStyle/>
          <a:p>
            <a:r>
              <a:rPr lang="en-GB" dirty="0"/>
              <a:t>The float for every activity on the critical path is zero.</a:t>
            </a:r>
          </a:p>
        </p:txBody>
      </p:sp>
      <p:sp>
        <p:nvSpPr>
          <p:cNvPr id="4" name="Slide Number Placeholder 3"/>
          <p:cNvSpPr>
            <a:spLocks noGrp="1"/>
          </p:cNvSpPr>
          <p:nvPr>
            <p:ph type="sldNum" sz="quarter" idx="12"/>
          </p:nvPr>
        </p:nvSpPr>
        <p:spPr/>
        <p:txBody>
          <a:bodyPr/>
          <a:lstStyle/>
          <a:p>
            <a:fld id="{C3E82C25-DCED-4D7F-BCD7-807A06F3DB27}" type="slidenum">
              <a:rPr lang="en-GB" smtClean="0"/>
              <a:pPr/>
              <a:t>19</a:t>
            </a:fld>
            <a:endParaRPr lang="en-GB"/>
          </a:p>
        </p:txBody>
      </p:sp>
      <p:sp>
        <p:nvSpPr>
          <p:cNvPr id="5" name="TextBox 4"/>
          <p:cNvSpPr txBox="1"/>
          <p:nvPr/>
        </p:nvSpPr>
        <p:spPr>
          <a:xfrm>
            <a:off x="1535705" y="2915652"/>
            <a:ext cx="628698" cy="369332"/>
          </a:xfrm>
          <a:prstGeom prst="rect">
            <a:avLst/>
          </a:prstGeom>
          <a:noFill/>
          <a:ln w="12700">
            <a:solidFill>
              <a:schemeClr val="tx1"/>
            </a:solidFill>
          </a:ln>
        </p:spPr>
        <p:txBody>
          <a:bodyPr wrap="none" rtlCol="0">
            <a:spAutoFit/>
          </a:bodyPr>
          <a:lstStyle/>
          <a:p>
            <a:r>
              <a:rPr lang="en-GB" dirty="0"/>
              <a:t>A (3)</a:t>
            </a:r>
          </a:p>
        </p:txBody>
      </p:sp>
      <p:sp>
        <p:nvSpPr>
          <p:cNvPr id="6" name="TextBox 5"/>
          <p:cNvSpPr txBox="1"/>
          <p:nvPr/>
        </p:nvSpPr>
        <p:spPr>
          <a:xfrm>
            <a:off x="2590165" y="2698720"/>
            <a:ext cx="625492" cy="369332"/>
          </a:xfrm>
          <a:prstGeom prst="rect">
            <a:avLst/>
          </a:prstGeom>
          <a:noFill/>
          <a:ln w="12700">
            <a:solidFill>
              <a:schemeClr val="tx1"/>
            </a:solidFill>
          </a:ln>
        </p:spPr>
        <p:txBody>
          <a:bodyPr wrap="none" rtlCol="0">
            <a:spAutoFit/>
          </a:bodyPr>
          <a:lstStyle/>
          <a:p>
            <a:r>
              <a:rPr lang="en-GB" dirty="0"/>
              <a:t>B (1)</a:t>
            </a:r>
          </a:p>
        </p:txBody>
      </p:sp>
      <p:sp>
        <p:nvSpPr>
          <p:cNvPr id="7" name="TextBox 6"/>
          <p:cNvSpPr txBox="1"/>
          <p:nvPr/>
        </p:nvSpPr>
        <p:spPr>
          <a:xfrm>
            <a:off x="3922313" y="2730986"/>
            <a:ext cx="619080" cy="369332"/>
          </a:xfrm>
          <a:prstGeom prst="rect">
            <a:avLst/>
          </a:prstGeom>
          <a:noFill/>
          <a:ln w="12700">
            <a:solidFill>
              <a:schemeClr val="tx1"/>
            </a:solidFill>
          </a:ln>
        </p:spPr>
        <p:txBody>
          <a:bodyPr wrap="none" rtlCol="0">
            <a:spAutoFit/>
          </a:bodyPr>
          <a:lstStyle/>
          <a:p>
            <a:r>
              <a:rPr lang="en-GB" dirty="0"/>
              <a:t>C (7)</a:t>
            </a:r>
          </a:p>
        </p:txBody>
      </p:sp>
      <p:cxnSp>
        <p:nvCxnSpPr>
          <p:cNvPr id="9" name="Straight Arrow Connector 8"/>
          <p:cNvCxnSpPr>
            <a:stCxn id="5" idx="3"/>
            <a:endCxn id="6" idx="1"/>
          </p:cNvCxnSpPr>
          <p:nvPr/>
        </p:nvCxnSpPr>
        <p:spPr>
          <a:xfrm flipV="1">
            <a:off x="2164403" y="2883386"/>
            <a:ext cx="425762" cy="21693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7" idx="1"/>
          </p:cNvCxnSpPr>
          <p:nvPr/>
        </p:nvCxnSpPr>
        <p:spPr>
          <a:xfrm>
            <a:off x="3215657" y="2883386"/>
            <a:ext cx="706656" cy="3226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35705" y="3667090"/>
            <a:ext cx="638316" cy="369332"/>
          </a:xfrm>
          <a:prstGeom prst="rect">
            <a:avLst/>
          </a:prstGeom>
          <a:noFill/>
          <a:ln w="12700">
            <a:solidFill>
              <a:schemeClr val="tx1"/>
            </a:solidFill>
          </a:ln>
        </p:spPr>
        <p:txBody>
          <a:bodyPr wrap="none" rtlCol="0">
            <a:spAutoFit/>
          </a:bodyPr>
          <a:lstStyle/>
          <a:p>
            <a:r>
              <a:rPr lang="en-GB" dirty="0"/>
              <a:t>D (4)</a:t>
            </a:r>
          </a:p>
        </p:txBody>
      </p:sp>
      <p:sp>
        <p:nvSpPr>
          <p:cNvPr id="13" name="TextBox 12"/>
          <p:cNvSpPr txBox="1"/>
          <p:nvPr/>
        </p:nvSpPr>
        <p:spPr>
          <a:xfrm>
            <a:off x="2614210" y="4370610"/>
            <a:ext cx="601447" cy="369332"/>
          </a:xfrm>
          <a:prstGeom prst="rect">
            <a:avLst/>
          </a:prstGeom>
          <a:noFill/>
          <a:ln w="12700">
            <a:solidFill>
              <a:schemeClr val="tx1"/>
            </a:solidFill>
          </a:ln>
        </p:spPr>
        <p:txBody>
          <a:bodyPr wrap="none" rtlCol="0">
            <a:spAutoFit/>
          </a:bodyPr>
          <a:lstStyle/>
          <a:p>
            <a:r>
              <a:rPr lang="en-GB" dirty="0"/>
              <a:t>F (2)</a:t>
            </a:r>
          </a:p>
        </p:txBody>
      </p:sp>
      <p:sp>
        <p:nvSpPr>
          <p:cNvPr id="14" name="TextBox 13"/>
          <p:cNvSpPr txBox="1"/>
          <p:nvPr/>
        </p:nvSpPr>
        <p:spPr>
          <a:xfrm>
            <a:off x="4209411" y="3667090"/>
            <a:ext cx="641522" cy="369332"/>
          </a:xfrm>
          <a:prstGeom prst="rect">
            <a:avLst/>
          </a:prstGeom>
          <a:noFill/>
          <a:ln w="12700">
            <a:solidFill>
              <a:schemeClr val="tx1"/>
            </a:solidFill>
          </a:ln>
        </p:spPr>
        <p:txBody>
          <a:bodyPr wrap="none" rtlCol="0">
            <a:spAutoFit/>
          </a:bodyPr>
          <a:lstStyle/>
          <a:p>
            <a:r>
              <a:rPr lang="en-GB" dirty="0"/>
              <a:t>G (2)</a:t>
            </a:r>
          </a:p>
        </p:txBody>
      </p:sp>
      <p:cxnSp>
        <p:nvCxnSpPr>
          <p:cNvPr id="15" name="Straight Arrow Connector 14"/>
          <p:cNvCxnSpPr>
            <a:stCxn id="12" idx="3"/>
            <a:endCxn id="13" idx="1"/>
          </p:cNvCxnSpPr>
          <p:nvPr/>
        </p:nvCxnSpPr>
        <p:spPr>
          <a:xfrm>
            <a:off x="2174021" y="3851756"/>
            <a:ext cx="440189" cy="70352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3" idx="3"/>
            <a:endCxn id="14" idx="1"/>
          </p:cNvCxnSpPr>
          <p:nvPr/>
        </p:nvCxnSpPr>
        <p:spPr>
          <a:xfrm flipV="1">
            <a:off x="3215657" y="3851756"/>
            <a:ext cx="993754" cy="70352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894896" y="3297758"/>
            <a:ext cx="607859" cy="369332"/>
          </a:xfrm>
          <a:prstGeom prst="rect">
            <a:avLst/>
          </a:prstGeom>
          <a:noFill/>
          <a:ln w="12700">
            <a:solidFill>
              <a:schemeClr val="tx1"/>
            </a:solidFill>
          </a:ln>
        </p:spPr>
        <p:txBody>
          <a:bodyPr wrap="none" rtlCol="0">
            <a:spAutoFit/>
          </a:bodyPr>
          <a:lstStyle/>
          <a:p>
            <a:r>
              <a:rPr lang="en-GB" dirty="0"/>
              <a:t>E (3)</a:t>
            </a:r>
          </a:p>
        </p:txBody>
      </p:sp>
      <p:cxnSp>
        <p:nvCxnSpPr>
          <p:cNvPr id="23" name="Straight Arrow Connector 22"/>
          <p:cNvCxnSpPr>
            <a:stCxn id="12" idx="3"/>
            <a:endCxn id="21" idx="1"/>
          </p:cNvCxnSpPr>
          <p:nvPr/>
        </p:nvCxnSpPr>
        <p:spPr>
          <a:xfrm flipV="1">
            <a:off x="2174021" y="3482424"/>
            <a:ext cx="720875" cy="36933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209411" y="4689140"/>
            <a:ext cx="2511072" cy="1200329"/>
          </a:xfrm>
          <a:prstGeom prst="rect">
            <a:avLst/>
          </a:prstGeom>
          <a:noFill/>
        </p:spPr>
        <p:txBody>
          <a:bodyPr wrap="none" rtlCol="0">
            <a:spAutoFit/>
          </a:bodyPr>
          <a:lstStyle/>
          <a:p>
            <a:r>
              <a:rPr lang="en-GB" dirty="0"/>
              <a:t>3 paths through network</a:t>
            </a:r>
          </a:p>
          <a:p>
            <a:r>
              <a:rPr lang="en-GB" dirty="0"/>
              <a:t>A, B, C. 	Total time = 11</a:t>
            </a:r>
          </a:p>
          <a:p>
            <a:r>
              <a:rPr lang="en-GB" dirty="0"/>
              <a:t>D, E	Total time = 7</a:t>
            </a:r>
          </a:p>
          <a:p>
            <a:r>
              <a:rPr lang="en-GB" dirty="0"/>
              <a:t>D, F, G	Total time = 8</a:t>
            </a:r>
          </a:p>
        </p:txBody>
      </p:sp>
      <p:grpSp>
        <p:nvGrpSpPr>
          <p:cNvPr id="53" name="Group 52"/>
          <p:cNvGrpSpPr/>
          <p:nvPr/>
        </p:nvGrpSpPr>
        <p:grpSpPr>
          <a:xfrm>
            <a:off x="1530308" y="2698720"/>
            <a:ext cx="3005688" cy="586264"/>
            <a:chOff x="1688105" y="2851120"/>
            <a:chExt cx="3005688" cy="586264"/>
          </a:xfrm>
        </p:grpSpPr>
        <p:sp>
          <p:nvSpPr>
            <p:cNvPr id="48" name="TextBox 47"/>
            <p:cNvSpPr txBox="1"/>
            <p:nvPr/>
          </p:nvSpPr>
          <p:spPr>
            <a:xfrm>
              <a:off x="1688105" y="3068052"/>
              <a:ext cx="628698" cy="369332"/>
            </a:xfrm>
            <a:prstGeom prst="rect">
              <a:avLst/>
            </a:prstGeom>
            <a:noFill/>
            <a:ln w="19050">
              <a:solidFill>
                <a:srgbClr val="FF0000"/>
              </a:solidFill>
            </a:ln>
          </p:spPr>
          <p:txBody>
            <a:bodyPr wrap="none" rtlCol="0">
              <a:spAutoFit/>
            </a:bodyPr>
            <a:lstStyle/>
            <a:p>
              <a:r>
                <a:rPr lang="en-GB" dirty="0"/>
                <a:t>A (3)</a:t>
              </a:r>
            </a:p>
          </p:txBody>
        </p:sp>
        <p:sp>
          <p:nvSpPr>
            <p:cNvPr id="49" name="TextBox 48"/>
            <p:cNvSpPr txBox="1"/>
            <p:nvPr/>
          </p:nvSpPr>
          <p:spPr>
            <a:xfrm>
              <a:off x="2742565" y="2851120"/>
              <a:ext cx="625492" cy="369332"/>
            </a:xfrm>
            <a:prstGeom prst="rect">
              <a:avLst/>
            </a:prstGeom>
            <a:noFill/>
            <a:ln w="19050">
              <a:solidFill>
                <a:srgbClr val="FF0000"/>
              </a:solidFill>
            </a:ln>
          </p:spPr>
          <p:txBody>
            <a:bodyPr wrap="none" rtlCol="0">
              <a:spAutoFit/>
            </a:bodyPr>
            <a:lstStyle/>
            <a:p>
              <a:r>
                <a:rPr lang="en-GB" dirty="0"/>
                <a:t>B (1)</a:t>
              </a:r>
            </a:p>
          </p:txBody>
        </p:sp>
        <p:sp>
          <p:nvSpPr>
            <p:cNvPr id="50" name="TextBox 49"/>
            <p:cNvSpPr txBox="1"/>
            <p:nvPr/>
          </p:nvSpPr>
          <p:spPr>
            <a:xfrm>
              <a:off x="4074713" y="2883386"/>
              <a:ext cx="619080" cy="369332"/>
            </a:xfrm>
            <a:prstGeom prst="rect">
              <a:avLst/>
            </a:prstGeom>
            <a:noFill/>
            <a:ln w="19050">
              <a:solidFill>
                <a:srgbClr val="FF0000"/>
              </a:solidFill>
            </a:ln>
          </p:spPr>
          <p:txBody>
            <a:bodyPr wrap="none" rtlCol="0">
              <a:spAutoFit/>
            </a:bodyPr>
            <a:lstStyle/>
            <a:p>
              <a:r>
                <a:rPr lang="en-GB" dirty="0"/>
                <a:t>C (7)</a:t>
              </a:r>
            </a:p>
          </p:txBody>
        </p:sp>
        <p:cxnSp>
          <p:nvCxnSpPr>
            <p:cNvPr id="51" name="Straight Arrow Connector 50"/>
            <p:cNvCxnSpPr>
              <a:stCxn id="48" idx="3"/>
              <a:endCxn id="49" idx="1"/>
            </p:cNvCxnSpPr>
            <p:nvPr/>
          </p:nvCxnSpPr>
          <p:spPr>
            <a:xfrm flipV="1">
              <a:off x="2316803" y="3035786"/>
              <a:ext cx="425762" cy="21693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9" idx="3"/>
              <a:endCxn id="50" idx="1"/>
            </p:cNvCxnSpPr>
            <p:nvPr/>
          </p:nvCxnSpPr>
          <p:spPr>
            <a:xfrm>
              <a:off x="3368057" y="3035786"/>
              <a:ext cx="706656" cy="3226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54" name="TextBox 53"/>
          <p:cNvSpPr txBox="1"/>
          <p:nvPr/>
        </p:nvSpPr>
        <p:spPr>
          <a:xfrm>
            <a:off x="1466113" y="2617167"/>
            <a:ext cx="729623" cy="307777"/>
          </a:xfrm>
          <a:prstGeom prst="rect">
            <a:avLst/>
          </a:prstGeom>
          <a:noFill/>
        </p:spPr>
        <p:txBody>
          <a:bodyPr wrap="none" rtlCol="0">
            <a:spAutoFit/>
          </a:bodyPr>
          <a:lstStyle/>
          <a:p>
            <a:r>
              <a:rPr lang="en-GB" sz="1400" dirty="0"/>
              <a:t>Float=0</a:t>
            </a:r>
          </a:p>
        </p:txBody>
      </p:sp>
      <p:sp>
        <p:nvSpPr>
          <p:cNvPr id="55" name="TextBox 54"/>
          <p:cNvSpPr txBox="1"/>
          <p:nvPr/>
        </p:nvSpPr>
        <p:spPr>
          <a:xfrm>
            <a:off x="2546233" y="2420888"/>
            <a:ext cx="729623" cy="307777"/>
          </a:xfrm>
          <a:prstGeom prst="rect">
            <a:avLst/>
          </a:prstGeom>
          <a:noFill/>
        </p:spPr>
        <p:txBody>
          <a:bodyPr wrap="none" rtlCol="0">
            <a:spAutoFit/>
          </a:bodyPr>
          <a:lstStyle/>
          <a:p>
            <a:r>
              <a:rPr lang="en-GB" sz="1400" dirty="0"/>
              <a:t>Float=0</a:t>
            </a:r>
          </a:p>
        </p:txBody>
      </p:sp>
      <p:sp>
        <p:nvSpPr>
          <p:cNvPr id="56" name="TextBox 55"/>
          <p:cNvSpPr txBox="1"/>
          <p:nvPr/>
        </p:nvSpPr>
        <p:spPr>
          <a:xfrm>
            <a:off x="3815916" y="2456892"/>
            <a:ext cx="729623" cy="307777"/>
          </a:xfrm>
          <a:prstGeom prst="rect">
            <a:avLst/>
          </a:prstGeom>
          <a:noFill/>
        </p:spPr>
        <p:txBody>
          <a:bodyPr wrap="none" rtlCol="0">
            <a:spAutoFit/>
          </a:bodyPr>
          <a:lstStyle/>
          <a:p>
            <a:r>
              <a:rPr lang="en-GB" sz="1400" dirty="0"/>
              <a:t>Float=0</a:t>
            </a:r>
          </a:p>
        </p:txBody>
      </p:sp>
      <p:sp>
        <p:nvSpPr>
          <p:cNvPr id="8" name="Rectangle 7"/>
          <p:cNvSpPr/>
          <p:nvPr/>
        </p:nvSpPr>
        <p:spPr>
          <a:xfrm>
            <a:off x="4067930" y="4941210"/>
            <a:ext cx="2880400" cy="3600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00894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56" grpId="0"/>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8A206"/>
          </a:solidFill>
        </p:spPr>
        <p:txBody>
          <a:bodyPr/>
          <a:lstStyle/>
          <a:p>
            <a:pPr algn="l"/>
            <a:r>
              <a:rPr lang="en-GB" dirty="0">
                <a:solidFill>
                  <a:schemeClr val="bg1"/>
                </a:solidFill>
              </a:rPr>
              <a:t>Last time</a:t>
            </a:r>
          </a:p>
        </p:txBody>
      </p:sp>
      <p:sp>
        <p:nvSpPr>
          <p:cNvPr id="3" name="Content Placeholder 2"/>
          <p:cNvSpPr>
            <a:spLocks noGrp="1"/>
          </p:cNvSpPr>
          <p:nvPr>
            <p:ph idx="1"/>
          </p:nvPr>
        </p:nvSpPr>
        <p:spPr/>
        <p:txBody>
          <a:bodyPr/>
          <a:lstStyle/>
          <a:p>
            <a:r>
              <a:rPr lang="en-GB" dirty="0"/>
              <a:t>Activity based planning</a:t>
            </a:r>
          </a:p>
          <a:p>
            <a:pPr lvl="1"/>
            <a:r>
              <a:rPr lang="en-GB" dirty="0"/>
              <a:t>Define Activities (or Tasks)</a:t>
            </a:r>
          </a:p>
          <a:p>
            <a:pPr lvl="1"/>
            <a:r>
              <a:rPr lang="en-GB" dirty="0"/>
              <a:t>Sequence Activities</a:t>
            </a:r>
          </a:p>
          <a:p>
            <a:pPr lvl="1"/>
            <a:r>
              <a:rPr lang="en-GB" dirty="0"/>
              <a:t>Estimate Activity Resources</a:t>
            </a:r>
          </a:p>
          <a:p>
            <a:pPr lvl="1"/>
            <a:r>
              <a:rPr lang="en-GB" dirty="0"/>
              <a:t>Estimate Activity Durations</a:t>
            </a:r>
          </a:p>
          <a:p>
            <a:pPr lvl="1"/>
            <a:r>
              <a:rPr lang="en-GB" dirty="0"/>
              <a:t>Develop Schedule</a:t>
            </a:r>
          </a:p>
          <a:p>
            <a:pPr lvl="1"/>
            <a:r>
              <a:rPr lang="en-GB" b="1" dirty="0"/>
              <a:t>Control Schedule</a:t>
            </a:r>
          </a:p>
          <a:p>
            <a:pPr lvl="1"/>
            <a:endParaRPr lang="en-GB" dirty="0"/>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439E2FF1-E7C9-4477-B7A5-284F9D68FDAE}" type="slidenum">
              <a:rPr lang="en-GB" smtClean="0"/>
              <a:pPr>
                <a:defRPr/>
              </a:pPr>
              <a:t>2</a:t>
            </a:fld>
            <a:endParaRPr lang="en-GB"/>
          </a:p>
        </p:txBody>
      </p:sp>
    </p:spTree>
    <p:extLst>
      <p:ext uri="{BB962C8B-B14F-4D97-AF65-F5344CB8AC3E}">
        <p14:creationId xmlns:p14="http://schemas.microsoft.com/office/powerpoint/2010/main" val="4036024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8A206"/>
          </a:solidFill>
        </p:spPr>
        <p:txBody>
          <a:bodyPr/>
          <a:lstStyle/>
          <a:p>
            <a:pPr algn="l"/>
            <a:r>
              <a:rPr lang="en-GB" dirty="0">
                <a:solidFill>
                  <a:schemeClr val="bg1"/>
                </a:solidFill>
              </a:rPr>
              <a:t>Activity Float Example 1</a:t>
            </a:r>
          </a:p>
        </p:txBody>
      </p:sp>
      <p:sp>
        <p:nvSpPr>
          <p:cNvPr id="3" name="Content Placeholder 2"/>
          <p:cNvSpPr>
            <a:spLocks noGrp="1"/>
          </p:cNvSpPr>
          <p:nvPr>
            <p:ph idx="1"/>
          </p:nvPr>
        </p:nvSpPr>
        <p:spPr/>
        <p:txBody>
          <a:bodyPr/>
          <a:lstStyle/>
          <a:p>
            <a:r>
              <a:rPr lang="en-GB" dirty="0"/>
              <a:t>Find next longest path. Subtract its duration from duration of critical path, that’s the float for these activities (ignoring the activities that have already been assigned a float value).</a:t>
            </a:r>
          </a:p>
        </p:txBody>
      </p:sp>
      <p:sp>
        <p:nvSpPr>
          <p:cNvPr id="4" name="Slide Number Placeholder 3"/>
          <p:cNvSpPr>
            <a:spLocks noGrp="1"/>
          </p:cNvSpPr>
          <p:nvPr>
            <p:ph type="sldNum" sz="quarter" idx="12"/>
          </p:nvPr>
        </p:nvSpPr>
        <p:spPr/>
        <p:txBody>
          <a:bodyPr/>
          <a:lstStyle/>
          <a:p>
            <a:fld id="{C3E82C25-DCED-4D7F-BCD7-807A06F3DB27}" type="slidenum">
              <a:rPr lang="en-GB" smtClean="0"/>
              <a:pPr/>
              <a:t>20</a:t>
            </a:fld>
            <a:endParaRPr lang="en-GB"/>
          </a:p>
        </p:txBody>
      </p:sp>
      <p:sp>
        <p:nvSpPr>
          <p:cNvPr id="5" name="TextBox 4"/>
          <p:cNvSpPr txBox="1"/>
          <p:nvPr/>
        </p:nvSpPr>
        <p:spPr>
          <a:xfrm>
            <a:off x="526792" y="4293209"/>
            <a:ext cx="628698" cy="369332"/>
          </a:xfrm>
          <a:prstGeom prst="rect">
            <a:avLst/>
          </a:prstGeom>
          <a:noFill/>
          <a:ln w="12700">
            <a:solidFill>
              <a:schemeClr val="tx1"/>
            </a:solidFill>
          </a:ln>
        </p:spPr>
        <p:txBody>
          <a:bodyPr wrap="none" rtlCol="0">
            <a:spAutoFit/>
          </a:bodyPr>
          <a:lstStyle/>
          <a:p>
            <a:r>
              <a:rPr lang="en-GB" dirty="0"/>
              <a:t>A (3)</a:t>
            </a:r>
          </a:p>
        </p:txBody>
      </p:sp>
      <p:sp>
        <p:nvSpPr>
          <p:cNvPr id="6" name="TextBox 5"/>
          <p:cNvSpPr txBox="1"/>
          <p:nvPr/>
        </p:nvSpPr>
        <p:spPr>
          <a:xfrm>
            <a:off x="1581252" y="4076277"/>
            <a:ext cx="625492" cy="369332"/>
          </a:xfrm>
          <a:prstGeom prst="rect">
            <a:avLst/>
          </a:prstGeom>
          <a:noFill/>
          <a:ln w="12700">
            <a:solidFill>
              <a:schemeClr val="tx1"/>
            </a:solidFill>
          </a:ln>
        </p:spPr>
        <p:txBody>
          <a:bodyPr wrap="none" rtlCol="0">
            <a:spAutoFit/>
          </a:bodyPr>
          <a:lstStyle/>
          <a:p>
            <a:r>
              <a:rPr lang="en-GB" dirty="0"/>
              <a:t>B (1)</a:t>
            </a:r>
          </a:p>
        </p:txBody>
      </p:sp>
      <p:sp>
        <p:nvSpPr>
          <p:cNvPr id="7" name="TextBox 6"/>
          <p:cNvSpPr txBox="1"/>
          <p:nvPr/>
        </p:nvSpPr>
        <p:spPr>
          <a:xfrm>
            <a:off x="2913400" y="4108543"/>
            <a:ext cx="619080" cy="369332"/>
          </a:xfrm>
          <a:prstGeom prst="rect">
            <a:avLst/>
          </a:prstGeom>
          <a:noFill/>
          <a:ln w="12700">
            <a:solidFill>
              <a:schemeClr val="tx1"/>
            </a:solidFill>
          </a:ln>
        </p:spPr>
        <p:txBody>
          <a:bodyPr wrap="none" rtlCol="0">
            <a:spAutoFit/>
          </a:bodyPr>
          <a:lstStyle/>
          <a:p>
            <a:r>
              <a:rPr lang="en-GB" dirty="0"/>
              <a:t>C (7)</a:t>
            </a:r>
          </a:p>
        </p:txBody>
      </p:sp>
      <p:cxnSp>
        <p:nvCxnSpPr>
          <p:cNvPr id="9" name="Straight Arrow Connector 8"/>
          <p:cNvCxnSpPr>
            <a:stCxn id="5" idx="3"/>
            <a:endCxn id="6" idx="1"/>
          </p:cNvCxnSpPr>
          <p:nvPr/>
        </p:nvCxnSpPr>
        <p:spPr>
          <a:xfrm flipV="1">
            <a:off x="1155490" y="4260943"/>
            <a:ext cx="425762" cy="21693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7" idx="1"/>
          </p:cNvCxnSpPr>
          <p:nvPr/>
        </p:nvCxnSpPr>
        <p:spPr>
          <a:xfrm>
            <a:off x="2206744" y="4260943"/>
            <a:ext cx="706656" cy="3226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6792" y="5057347"/>
            <a:ext cx="638316" cy="369332"/>
          </a:xfrm>
          <a:prstGeom prst="rect">
            <a:avLst/>
          </a:prstGeom>
          <a:noFill/>
          <a:ln w="12700">
            <a:solidFill>
              <a:schemeClr val="tx1"/>
            </a:solidFill>
          </a:ln>
        </p:spPr>
        <p:txBody>
          <a:bodyPr wrap="none" rtlCol="0">
            <a:spAutoFit/>
          </a:bodyPr>
          <a:lstStyle/>
          <a:p>
            <a:r>
              <a:rPr lang="en-GB" dirty="0"/>
              <a:t>D (4)</a:t>
            </a:r>
          </a:p>
        </p:txBody>
      </p:sp>
      <p:sp>
        <p:nvSpPr>
          <p:cNvPr id="13" name="TextBox 12"/>
          <p:cNvSpPr txBox="1"/>
          <p:nvPr/>
        </p:nvSpPr>
        <p:spPr>
          <a:xfrm>
            <a:off x="1605297" y="5697365"/>
            <a:ext cx="601447" cy="369332"/>
          </a:xfrm>
          <a:prstGeom prst="rect">
            <a:avLst/>
          </a:prstGeom>
          <a:noFill/>
          <a:ln w="12700">
            <a:solidFill>
              <a:schemeClr val="tx1"/>
            </a:solidFill>
          </a:ln>
        </p:spPr>
        <p:txBody>
          <a:bodyPr wrap="none" rtlCol="0">
            <a:spAutoFit/>
          </a:bodyPr>
          <a:lstStyle/>
          <a:p>
            <a:r>
              <a:rPr lang="en-GB" dirty="0"/>
              <a:t>F (2)</a:t>
            </a:r>
          </a:p>
        </p:txBody>
      </p:sp>
      <p:sp>
        <p:nvSpPr>
          <p:cNvPr id="14" name="TextBox 13"/>
          <p:cNvSpPr txBox="1"/>
          <p:nvPr/>
        </p:nvSpPr>
        <p:spPr>
          <a:xfrm>
            <a:off x="3200498" y="5044647"/>
            <a:ext cx="641522" cy="369332"/>
          </a:xfrm>
          <a:prstGeom prst="rect">
            <a:avLst/>
          </a:prstGeom>
          <a:noFill/>
          <a:ln w="12700">
            <a:solidFill>
              <a:schemeClr val="tx1"/>
            </a:solidFill>
          </a:ln>
        </p:spPr>
        <p:txBody>
          <a:bodyPr wrap="none" rtlCol="0">
            <a:spAutoFit/>
          </a:bodyPr>
          <a:lstStyle/>
          <a:p>
            <a:r>
              <a:rPr lang="en-GB" dirty="0"/>
              <a:t>G (2)</a:t>
            </a:r>
          </a:p>
        </p:txBody>
      </p:sp>
      <p:cxnSp>
        <p:nvCxnSpPr>
          <p:cNvPr id="15" name="Straight Arrow Connector 14"/>
          <p:cNvCxnSpPr>
            <a:stCxn id="12" idx="3"/>
            <a:endCxn id="13" idx="1"/>
          </p:cNvCxnSpPr>
          <p:nvPr/>
        </p:nvCxnSpPr>
        <p:spPr>
          <a:xfrm>
            <a:off x="1165108" y="5242013"/>
            <a:ext cx="440189" cy="64001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3" idx="3"/>
            <a:endCxn id="14" idx="1"/>
          </p:cNvCxnSpPr>
          <p:nvPr/>
        </p:nvCxnSpPr>
        <p:spPr>
          <a:xfrm flipV="1">
            <a:off x="2206744" y="5229313"/>
            <a:ext cx="993754" cy="65271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885983" y="4675315"/>
            <a:ext cx="607859" cy="369332"/>
          </a:xfrm>
          <a:prstGeom prst="rect">
            <a:avLst/>
          </a:prstGeom>
          <a:noFill/>
          <a:ln w="12700">
            <a:solidFill>
              <a:schemeClr val="tx1"/>
            </a:solidFill>
          </a:ln>
        </p:spPr>
        <p:txBody>
          <a:bodyPr wrap="none" rtlCol="0">
            <a:spAutoFit/>
          </a:bodyPr>
          <a:lstStyle/>
          <a:p>
            <a:r>
              <a:rPr lang="en-GB" dirty="0"/>
              <a:t>E (3)</a:t>
            </a:r>
          </a:p>
        </p:txBody>
      </p:sp>
      <p:cxnSp>
        <p:nvCxnSpPr>
          <p:cNvPr id="23" name="Straight Arrow Connector 22"/>
          <p:cNvCxnSpPr>
            <a:stCxn id="12" idx="3"/>
            <a:endCxn id="21" idx="1"/>
          </p:cNvCxnSpPr>
          <p:nvPr/>
        </p:nvCxnSpPr>
        <p:spPr>
          <a:xfrm flipV="1">
            <a:off x="1165108" y="4859981"/>
            <a:ext cx="720875" cy="38203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209411" y="5433027"/>
            <a:ext cx="2511072" cy="1200329"/>
          </a:xfrm>
          <a:prstGeom prst="rect">
            <a:avLst/>
          </a:prstGeom>
          <a:noFill/>
        </p:spPr>
        <p:txBody>
          <a:bodyPr wrap="none" rtlCol="0">
            <a:spAutoFit/>
          </a:bodyPr>
          <a:lstStyle/>
          <a:p>
            <a:r>
              <a:rPr lang="en-GB" dirty="0"/>
              <a:t>3 paths through network</a:t>
            </a:r>
          </a:p>
          <a:p>
            <a:r>
              <a:rPr lang="en-GB" dirty="0"/>
              <a:t>A, B, C. 	Total time = 11</a:t>
            </a:r>
          </a:p>
          <a:p>
            <a:r>
              <a:rPr lang="en-GB" dirty="0"/>
              <a:t>D, E	Total time = 7</a:t>
            </a:r>
          </a:p>
          <a:p>
            <a:r>
              <a:rPr lang="en-GB" dirty="0"/>
              <a:t>D, F, G	Total time = 8</a:t>
            </a:r>
          </a:p>
        </p:txBody>
      </p:sp>
      <p:grpSp>
        <p:nvGrpSpPr>
          <p:cNvPr id="10" name="Group 52"/>
          <p:cNvGrpSpPr/>
          <p:nvPr/>
        </p:nvGrpSpPr>
        <p:grpSpPr>
          <a:xfrm>
            <a:off x="521395" y="4076277"/>
            <a:ext cx="3005688" cy="586264"/>
            <a:chOff x="1688105" y="2851120"/>
            <a:chExt cx="3005688" cy="586264"/>
          </a:xfrm>
        </p:grpSpPr>
        <p:sp>
          <p:nvSpPr>
            <p:cNvPr id="48" name="TextBox 47"/>
            <p:cNvSpPr txBox="1"/>
            <p:nvPr/>
          </p:nvSpPr>
          <p:spPr>
            <a:xfrm>
              <a:off x="1688105" y="3068052"/>
              <a:ext cx="628698" cy="369332"/>
            </a:xfrm>
            <a:prstGeom prst="rect">
              <a:avLst/>
            </a:prstGeom>
            <a:noFill/>
            <a:ln w="19050">
              <a:solidFill>
                <a:srgbClr val="FF0000"/>
              </a:solidFill>
            </a:ln>
          </p:spPr>
          <p:txBody>
            <a:bodyPr wrap="none" rtlCol="0">
              <a:spAutoFit/>
            </a:bodyPr>
            <a:lstStyle/>
            <a:p>
              <a:r>
                <a:rPr lang="en-GB" dirty="0"/>
                <a:t>A (3)</a:t>
              </a:r>
            </a:p>
          </p:txBody>
        </p:sp>
        <p:sp>
          <p:nvSpPr>
            <p:cNvPr id="49" name="TextBox 48"/>
            <p:cNvSpPr txBox="1"/>
            <p:nvPr/>
          </p:nvSpPr>
          <p:spPr>
            <a:xfrm>
              <a:off x="2742565" y="2851120"/>
              <a:ext cx="625492" cy="369332"/>
            </a:xfrm>
            <a:prstGeom prst="rect">
              <a:avLst/>
            </a:prstGeom>
            <a:noFill/>
            <a:ln w="19050">
              <a:solidFill>
                <a:srgbClr val="FF0000"/>
              </a:solidFill>
            </a:ln>
          </p:spPr>
          <p:txBody>
            <a:bodyPr wrap="none" rtlCol="0">
              <a:spAutoFit/>
            </a:bodyPr>
            <a:lstStyle/>
            <a:p>
              <a:r>
                <a:rPr lang="en-GB" dirty="0"/>
                <a:t>B (1)</a:t>
              </a:r>
            </a:p>
          </p:txBody>
        </p:sp>
        <p:sp>
          <p:nvSpPr>
            <p:cNvPr id="50" name="TextBox 49"/>
            <p:cNvSpPr txBox="1"/>
            <p:nvPr/>
          </p:nvSpPr>
          <p:spPr>
            <a:xfrm>
              <a:off x="4074713" y="2883386"/>
              <a:ext cx="619080" cy="369332"/>
            </a:xfrm>
            <a:prstGeom prst="rect">
              <a:avLst/>
            </a:prstGeom>
            <a:noFill/>
            <a:ln w="19050">
              <a:solidFill>
                <a:srgbClr val="FF0000"/>
              </a:solidFill>
            </a:ln>
          </p:spPr>
          <p:txBody>
            <a:bodyPr wrap="none" rtlCol="0">
              <a:spAutoFit/>
            </a:bodyPr>
            <a:lstStyle/>
            <a:p>
              <a:r>
                <a:rPr lang="en-GB" dirty="0"/>
                <a:t>C (7)</a:t>
              </a:r>
            </a:p>
          </p:txBody>
        </p:sp>
        <p:cxnSp>
          <p:nvCxnSpPr>
            <p:cNvPr id="51" name="Straight Arrow Connector 50"/>
            <p:cNvCxnSpPr>
              <a:stCxn id="48" idx="3"/>
              <a:endCxn id="49" idx="1"/>
            </p:cNvCxnSpPr>
            <p:nvPr/>
          </p:nvCxnSpPr>
          <p:spPr>
            <a:xfrm flipV="1">
              <a:off x="2316803" y="3035786"/>
              <a:ext cx="425762" cy="21693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9" idx="3"/>
              <a:endCxn id="50" idx="1"/>
            </p:cNvCxnSpPr>
            <p:nvPr/>
          </p:nvCxnSpPr>
          <p:spPr>
            <a:xfrm>
              <a:off x="3368057" y="3035786"/>
              <a:ext cx="706656" cy="3226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54" name="TextBox 53"/>
          <p:cNvSpPr txBox="1"/>
          <p:nvPr/>
        </p:nvSpPr>
        <p:spPr>
          <a:xfrm>
            <a:off x="457200" y="3994724"/>
            <a:ext cx="729623" cy="307777"/>
          </a:xfrm>
          <a:prstGeom prst="rect">
            <a:avLst/>
          </a:prstGeom>
          <a:noFill/>
        </p:spPr>
        <p:txBody>
          <a:bodyPr wrap="none" rtlCol="0">
            <a:spAutoFit/>
          </a:bodyPr>
          <a:lstStyle/>
          <a:p>
            <a:r>
              <a:rPr lang="en-GB" sz="1400" dirty="0"/>
              <a:t>Float=0</a:t>
            </a:r>
          </a:p>
        </p:txBody>
      </p:sp>
      <p:sp>
        <p:nvSpPr>
          <p:cNvPr id="55" name="TextBox 54"/>
          <p:cNvSpPr txBox="1"/>
          <p:nvPr/>
        </p:nvSpPr>
        <p:spPr>
          <a:xfrm>
            <a:off x="1537320" y="3798445"/>
            <a:ext cx="729623" cy="307777"/>
          </a:xfrm>
          <a:prstGeom prst="rect">
            <a:avLst/>
          </a:prstGeom>
          <a:noFill/>
        </p:spPr>
        <p:txBody>
          <a:bodyPr wrap="none" rtlCol="0">
            <a:spAutoFit/>
          </a:bodyPr>
          <a:lstStyle/>
          <a:p>
            <a:r>
              <a:rPr lang="en-GB" sz="1400" dirty="0"/>
              <a:t>Float=0</a:t>
            </a:r>
          </a:p>
        </p:txBody>
      </p:sp>
      <p:sp>
        <p:nvSpPr>
          <p:cNvPr id="56" name="TextBox 55"/>
          <p:cNvSpPr txBox="1"/>
          <p:nvPr/>
        </p:nvSpPr>
        <p:spPr>
          <a:xfrm>
            <a:off x="2807003" y="3834449"/>
            <a:ext cx="729623" cy="307777"/>
          </a:xfrm>
          <a:prstGeom prst="rect">
            <a:avLst/>
          </a:prstGeom>
          <a:noFill/>
        </p:spPr>
        <p:txBody>
          <a:bodyPr wrap="none" rtlCol="0">
            <a:spAutoFit/>
          </a:bodyPr>
          <a:lstStyle/>
          <a:p>
            <a:r>
              <a:rPr lang="en-GB" sz="1400" dirty="0"/>
              <a:t>Float=0</a:t>
            </a:r>
          </a:p>
        </p:txBody>
      </p:sp>
      <p:grpSp>
        <p:nvGrpSpPr>
          <p:cNvPr id="42" name="Group 41"/>
          <p:cNvGrpSpPr/>
          <p:nvPr/>
        </p:nvGrpSpPr>
        <p:grpSpPr>
          <a:xfrm>
            <a:off x="533400" y="5053953"/>
            <a:ext cx="3308678" cy="1022050"/>
            <a:chOff x="1688105" y="4563377"/>
            <a:chExt cx="3308678" cy="1022050"/>
          </a:xfrm>
        </p:grpSpPr>
        <p:sp>
          <p:nvSpPr>
            <p:cNvPr id="36" name="TextBox 35"/>
            <p:cNvSpPr txBox="1"/>
            <p:nvPr/>
          </p:nvSpPr>
          <p:spPr>
            <a:xfrm>
              <a:off x="1688105" y="4563377"/>
              <a:ext cx="638316" cy="369332"/>
            </a:xfrm>
            <a:prstGeom prst="rect">
              <a:avLst/>
            </a:prstGeom>
            <a:noFill/>
            <a:ln w="19050">
              <a:solidFill>
                <a:srgbClr val="0070C0"/>
              </a:solidFill>
            </a:ln>
          </p:spPr>
          <p:txBody>
            <a:bodyPr wrap="none" rtlCol="0">
              <a:spAutoFit/>
            </a:bodyPr>
            <a:lstStyle/>
            <a:p>
              <a:r>
                <a:rPr lang="en-GB" dirty="0"/>
                <a:t>D (4)</a:t>
              </a:r>
            </a:p>
          </p:txBody>
        </p:sp>
        <p:sp>
          <p:nvSpPr>
            <p:cNvPr id="37" name="TextBox 36"/>
            <p:cNvSpPr txBox="1"/>
            <p:nvPr/>
          </p:nvSpPr>
          <p:spPr>
            <a:xfrm>
              <a:off x="2766610" y="5216095"/>
              <a:ext cx="601447" cy="369332"/>
            </a:xfrm>
            <a:prstGeom prst="rect">
              <a:avLst/>
            </a:prstGeom>
            <a:noFill/>
            <a:ln w="19050">
              <a:solidFill>
                <a:srgbClr val="0070C0"/>
              </a:solidFill>
            </a:ln>
          </p:spPr>
          <p:txBody>
            <a:bodyPr wrap="none" rtlCol="0">
              <a:spAutoFit/>
            </a:bodyPr>
            <a:lstStyle/>
            <a:p>
              <a:r>
                <a:rPr lang="en-GB" dirty="0"/>
                <a:t>F (2)</a:t>
              </a:r>
            </a:p>
          </p:txBody>
        </p:sp>
        <p:sp>
          <p:nvSpPr>
            <p:cNvPr id="39" name="TextBox 38"/>
            <p:cNvSpPr txBox="1"/>
            <p:nvPr/>
          </p:nvSpPr>
          <p:spPr>
            <a:xfrm>
              <a:off x="4355261" y="4563377"/>
              <a:ext cx="641522" cy="369332"/>
            </a:xfrm>
            <a:prstGeom prst="rect">
              <a:avLst/>
            </a:prstGeom>
            <a:noFill/>
            <a:ln w="19050">
              <a:solidFill>
                <a:srgbClr val="0070C0"/>
              </a:solidFill>
            </a:ln>
          </p:spPr>
          <p:txBody>
            <a:bodyPr wrap="none" rtlCol="0">
              <a:spAutoFit/>
            </a:bodyPr>
            <a:lstStyle/>
            <a:p>
              <a:r>
                <a:rPr lang="en-GB" dirty="0"/>
                <a:t>G (2)</a:t>
              </a:r>
            </a:p>
          </p:txBody>
        </p:sp>
        <p:cxnSp>
          <p:nvCxnSpPr>
            <p:cNvPr id="40" name="Straight Arrow Connector 39"/>
            <p:cNvCxnSpPr>
              <a:stCxn id="36" idx="3"/>
              <a:endCxn id="37" idx="1"/>
            </p:cNvCxnSpPr>
            <p:nvPr/>
          </p:nvCxnSpPr>
          <p:spPr>
            <a:xfrm>
              <a:off x="2326421" y="4748043"/>
              <a:ext cx="440189" cy="652718"/>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7" idx="3"/>
              <a:endCxn id="39" idx="1"/>
            </p:cNvCxnSpPr>
            <p:nvPr/>
          </p:nvCxnSpPr>
          <p:spPr>
            <a:xfrm flipV="1">
              <a:off x="3368057" y="4748043"/>
              <a:ext cx="987204" cy="652718"/>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3162271" y="4782283"/>
            <a:ext cx="729623" cy="307777"/>
          </a:xfrm>
          <a:prstGeom prst="rect">
            <a:avLst/>
          </a:prstGeom>
          <a:noFill/>
        </p:spPr>
        <p:txBody>
          <a:bodyPr wrap="none" rtlCol="0">
            <a:spAutoFit/>
          </a:bodyPr>
          <a:lstStyle/>
          <a:p>
            <a:r>
              <a:rPr lang="en-GB" sz="1400" dirty="0"/>
              <a:t>Float=3</a:t>
            </a:r>
          </a:p>
        </p:txBody>
      </p:sp>
      <p:sp>
        <p:nvSpPr>
          <p:cNvPr id="44" name="TextBox 43"/>
          <p:cNvSpPr txBox="1"/>
          <p:nvPr/>
        </p:nvSpPr>
        <p:spPr>
          <a:xfrm>
            <a:off x="1537320" y="5413979"/>
            <a:ext cx="729623" cy="307777"/>
          </a:xfrm>
          <a:prstGeom prst="rect">
            <a:avLst/>
          </a:prstGeom>
          <a:noFill/>
        </p:spPr>
        <p:txBody>
          <a:bodyPr wrap="none" rtlCol="0">
            <a:spAutoFit/>
          </a:bodyPr>
          <a:lstStyle/>
          <a:p>
            <a:r>
              <a:rPr lang="en-GB" sz="1400" dirty="0"/>
              <a:t>Float=3</a:t>
            </a:r>
          </a:p>
        </p:txBody>
      </p:sp>
      <p:sp>
        <p:nvSpPr>
          <p:cNvPr id="45" name="TextBox 44"/>
          <p:cNvSpPr txBox="1"/>
          <p:nvPr/>
        </p:nvSpPr>
        <p:spPr>
          <a:xfrm>
            <a:off x="457200" y="4793169"/>
            <a:ext cx="729623" cy="307777"/>
          </a:xfrm>
          <a:prstGeom prst="rect">
            <a:avLst/>
          </a:prstGeom>
          <a:noFill/>
        </p:spPr>
        <p:txBody>
          <a:bodyPr wrap="none" rtlCol="0">
            <a:spAutoFit/>
          </a:bodyPr>
          <a:lstStyle/>
          <a:p>
            <a:r>
              <a:rPr lang="en-GB" sz="1400" dirty="0"/>
              <a:t>Float=3</a:t>
            </a:r>
          </a:p>
        </p:txBody>
      </p:sp>
      <p:sp>
        <p:nvSpPr>
          <p:cNvPr id="8" name="Rectangle 7"/>
          <p:cNvSpPr/>
          <p:nvPr/>
        </p:nvSpPr>
        <p:spPr>
          <a:xfrm>
            <a:off x="4209411" y="5805329"/>
            <a:ext cx="2666909" cy="2160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4209411" y="6258915"/>
            <a:ext cx="2594899" cy="323956"/>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3274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8A206"/>
          </a:solidFill>
        </p:spPr>
        <p:txBody>
          <a:bodyPr/>
          <a:lstStyle/>
          <a:p>
            <a:pPr algn="l"/>
            <a:r>
              <a:rPr lang="en-GB" dirty="0">
                <a:solidFill>
                  <a:schemeClr val="bg1"/>
                </a:solidFill>
              </a:rPr>
              <a:t>Activity Float Example 1</a:t>
            </a:r>
          </a:p>
        </p:txBody>
      </p:sp>
      <p:sp>
        <p:nvSpPr>
          <p:cNvPr id="3" name="Content Placeholder 2"/>
          <p:cNvSpPr>
            <a:spLocks noGrp="1"/>
          </p:cNvSpPr>
          <p:nvPr>
            <p:ph idx="1"/>
          </p:nvPr>
        </p:nvSpPr>
        <p:spPr/>
        <p:txBody>
          <a:bodyPr>
            <a:normAutofit/>
          </a:bodyPr>
          <a:lstStyle/>
          <a:p>
            <a:pPr>
              <a:spcBef>
                <a:spcPts val="0"/>
              </a:spcBef>
            </a:pPr>
            <a:r>
              <a:rPr lang="en-GB" sz="2400" dirty="0"/>
              <a:t>Do the same for the next longest path, and so on. In this example, the next longest path is D, E. The float for activity D has already been calculated, so this is left as it is.</a:t>
            </a:r>
          </a:p>
        </p:txBody>
      </p:sp>
      <p:sp>
        <p:nvSpPr>
          <p:cNvPr id="4" name="Slide Number Placeholder 3"/>
          <p:cNvSpPr>
            <a:spLocks noGrp="1"/>
          </p:cNvSpPr>
          <p:nvPr>
            <p:ph type="sldNum" sz="quarter" idx="12"/>
          </p:nvPr>
        </p:nvSpPr>
        <p:spPr/>
        <p:txBody>
          <a:bodyPr/>
          <a:lstStyle/>
          <a:p>
            <a:fld id="{C3E82C25-DCED-4D7F-BCD7-807A06F3DB27}" type="slidenum">
              <a:rPr lang="en-GB" smtClean="0"/>
              <a:pPr/>
              <a:t>21</a:t>
            </a:fld>
            <a:endParaRPr lang="en-GB" dirty="0"/>
          </a:p>
        </p:txBody>
      </p:sp>
      <p:sp>
        <p:nvSpPr>
          <p:cNvPr id="5" name="TextBox 4"/>
          <p:cNvSpPr txBox="1"/>
          <p:nvPr/>
        </p:nvSpPr>
        <p:spPr>
          <a:xfrm>
            <a:off x="1535705" y="3659539"/>
            <a:ext cx="628698" cy="369332"/>
          </a:xfrm>
          <a:prstGeom prst="rect">
            <a:avLst/>
          </a:prstGeom>
          <a:noFill/>
          <a:ln w="12700">
            <a:solidFill>
              <a:schemeClr val="tx1"/>
            </a:solidFill>
          </a:ln>
        </p:spPr>
        <p:txBody>
          <a:bodyPr wrap="none" rtlCol="0">
            <a:spAutoFit/>
          </a:bodyPr>
          <a:lstStyle/>
          <a:p>
            <a:r>
              <a:rPr lang="en-GB" dirty="0"/>
              <a:t>A (3)</a:t>
            </a:r>
          </a:p>
        </p:txBody>
      </p:sp>
      <p:sp>
        <p:nvSpPr>
          <p:cNvPr id="6" name="TextBox 5"/>
          <p:cNvSpPr txBox="1"/>
          <p:nvPr/>
        </p:nvSpPr>
        <p:spPr>
          <a:xfrm>
            <a:off x="2590165" y="3442607"/>
            <a:ext cx="625492" cy="369332"/>
          </a:xfrm>
          <a:prstGeom prst="rect">
            <a:avLst/>
          </a:prstGeom>
          <a:noFill/>
          <a:ln w="12700">
            <a:solidFill>
              <a:schemeClr val="tx1"/>
            </a:solidFill>
          </a:ln>
        </p:spPr>
        <p:txBody>
          <a:bodyPr wrap="none" rtlCol="0">
            <a:spAutoFit/>
          </a:bodyPr>
          <a:lstStyle/>
          <a:p>
            <a:r>
              <a:rPr lang="en-GB" dirty="0"/>
              <a:t>B (1)</a:t>
            </a:r>
          </a:p>
        </p:txBody>
      </p:sp>
      <p:sp>
        <p:nvSpPr>
          <p:cNvPr id="7" name="TextBox 6"/>
          <p:cNvSpPr txBox="1"/>
          <p:nvPr/>
        </p:nvSpPr>
        <p:spPr>
          <a:xfrm>
            <a:off x="3922313" y="3474873"/>
            <a:ext cx="619080" cy="369332"/>
          </a:xfrm>
          <a:prstGeom prst="rect">
            <a:avLst/>
          </a:prstGeom>
          <a:noFill/>
          <a:ln w="12700">
            <a:solidFill>
              <a:schemeClr val="tx1"/>
            </a:solidFill>
          </a:ln>
        </p:spPr>
        <p:txBody>
          <a:bodyPr wrap="none" rtlCol="0">
            <a:spAutoFit/>
          </a:bodyPr>
          <a:lstStyle/>
          <a:p>
            <a:r>
              <a:rPr lang="en-GB" dirty="0"/>
              <a:t>C (7)</a:t>
            </a:r>
          </a:p>
        </p:txBody>
      </p:sp>
      <p:cxnSp>
        <p:nvCxnSpPr>
          <p:cNvPr id="9" name="Straight Arrow Connector 8"/>
          <p:cNvCxnSpPr>
            <a:stCxn id="5" idx="3"/>
            <a:endCxn id="6" idx="1"/>
          </p:cNvCxnSpPr>
          <p:nvPr/>
        </p:nvCxnSpPr>
        <p:spPr>
          <a:xfrm flipV="1">
            <a:off x="2164403" y="3627273"/>
            <a:ext cx="425762" cy="21693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7" idx="1"/>
          </p:cNvCxnSpPr>
          <p:nvPr/>
        </p:nvCxnSpPr>
        <p:spPr>
          <a:xfrm>
            <a:off x="3215657" y="3627273"/>
            <a:ext cx="706656" cy="3226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48405" y="4423677"/>
            <a:ext cx="638316" cy="369332"/>
          </a:xfrm>
          <a:prstGeom prst="rect">
            <a:avLst/>
          </a:prstGeom>
          <a:noFill/>
          <a:ln w="12700">
            <a:solidFill>
              <a:schemeClr val="tx1"/>
            </a:solidFill>
          </a:ln>
        </p:spPr>
        <p:txBody>
          <a:bodyPr wrap="none" rtlCol="0">
            <a:spAutoFit/>
          </a:bodyPr>
          <a:lstStyle/>
          <a:p>
            <a:r>
              <a:rPr lang="en-GB" dirty="0"/>
              <a:t>D (4)</a:t>
            </a:r>
          </a:p>
        </p:txBody>
      </p:sp>
      <p:sp>
        <p:nvSpPr>
          <p:cNvPr id="13" name="TextBox 12"/>
          <p:cNvSpPr txBox="1"/>
          <p:nvPr/>
        </p:nvSpPr>
        <p:spPr>
          <a:xfrm>
            <a:off x="2614210" y="5063695"/>
            <a:ext cx="601447" cy="369332"/>
          </a:xfrm>
          <a:prstGeom prst="rect">
            <a:avLst/>
          </a:prstGeom>
          <a:noFill/>
          <a:ln w="12700">
            <a:solidFill>
              <a:schemeClr val="tx1"/>
            </a:solidFill>
          </a:ln>
        </p:spPr>
        <p:txBody>
          <a:bodyPr wrap="none" rtlCol="0">
            <a:spAutoFit/>
          </a:bodyPr>
          <a:lstStyle/>
          <a:p>
            <a:r>
              <a:rPr lang="en-GB" dirty="0"/>
              <a:t>F (2)</a:t>
            </a:r>
          </a:p>
        </p:txBody>
      </p:sp>
      <p:sp>
        <p:nvSpPr>
          <p:cNvPr id="14" name="TextBox 13"/>
          <p:cNvSpPr txBox="1"/>
          <p:nvPr/>
        </p:nvSpPr>
        <p:spPr>
          <a:xfrm>
            <a:off x="4209411" y="4410977"/>
            <a:ext cx="641522" cy="369332"/>
          </a:xfrm>
          <a:prstGeom prst="rect">
            <a:avLst/>
          </a:prstGeom>
          <a:noFill/>
          <a:ln w="12700">
            <a:solidFill>
              <a:schemeClr val="tx1"/>
            </a:solidFill>
          </a:ln>
        </p:spPr>
        <p:txBody>
          <a:bodyPr wrap="none" rtlCol="0">
            <a:spAutoFit/>
          </a:bodyPr>
          <a:lstStyle/>
          <a:p>
            <a:r>
              <a:rPr lang="en-GB" dirty="0"/>
              <a:t>G (2)</a:t>
            </a:r>
          </a:p>
        </p:txBody>
      </p:sp>
      <p:cxnSp>
        <p:nvCxnSpPr>
          <p:cNvPr id="15" name="Straight Arrow Connector 14"/>
          <p:cNvCxnSpPr>
            <a:stCxn id="12" idx="3"/>
            <a:endCxn id="13" idx="1"/>
          </p:cNvCxnSpPr>
          <p:nvPr/>
        </p:nvCxnSpPr>
        <p:spPr>
          <a:xfrm>
            <a:off x="2186721" y="4608343"/>
            <a:ext cx="427489" cy="64001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3" idx="3"/>
            <a:endCxn id="14" idx="1"/>
          </p:cNvCxnSpPr>
          <p:nvPr/>
        </p:nvCxnSpPr>
        <p:spPr>
          <a:xfrm flipV="1">
            <a:off x="3215657" y="4595643"/>
            <a:ext cx="993754" cy="65271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894896" y="4041645"/>
            <a:ext cx="607859" cy="369332"/>
          </a:xfrm>
          <a:prstGeom prst="rect">
            <a:avLst/>
          </a:prstGeom>
          <a:noFill/>
          <a:ln w="12700">
            <a:solidFill>
              <a:schemeClr val="tx1"/>
            </a:solidFill>
          </a:ln>
        </p:spPr>
        <p:txBody>
          <a:bodyPr wrap="none" rtlCol="0">
            <a:spAutoFit/>
          </a:bodyPr>
          <a:lstStyle/>
          <a:p>
            <a:r>
              <a:rPr lang="en-GB" dirty="0"/>
              <a:t>E (3)</a:t>
            </a:r>
          </a:p>
        </p:txBody>
      </p:sp>
      <p:cxnSp>
        <p:nvCxnSpPr>
          <p:cNvPr id="23" name="Straight Arrow Connector 22"/>
          <p:cNvCxnSpPr>
            <a:stCxn id="12" idx="3"/>
            <a:endCxn id="21" idx="1"/>
          </p:cNvCxnSpPr>
          <p:nvPr/>
        </p:nvCxnSpPr>
        <p:spPr>
          <a:xfrm flipV="1">
            <a:off x="2186721" y="4226311"/>
            <a:ext cx="708175" cy="38203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209411" y="5433027"/>
            <a:ext cx="2511072" cy="1200329"/>
          </a:xfrm>
          <a:prstGeom prst="rect">
            <a:avLst/>
          </a:prstGeom>
          <a:noFill/>
        </p:spPr>
        <p:txBody>
          <a:bodyPr wrap="none" rtlCol="0">
            <a:spAutoFit/>
          </a:bodyPr>
          <a:lstStyle/>
          <a:p>
            <a:r>
              <a:rPr lang="en-GB" dirty="0"/>
              <a:t>3 paths through network</a:t>
            </a:r>
          </a:p>
          <a:p>
            <a:r>
              <a:rPr lang="en-GB" dirty="0"/>
              <a:t>A, B, C. 	Total time = 11</a:t>
            </a:r>
          </a:p>
          <a:p>
            <a:r>
              <a:rPr lang="en-GB" dirty="0"/>
              <a:t>D, E	Total time = 7</a:t>
            </a:r>
          </a:p>
          <a:p>
            <a:r>
              <a:rPr lang="en-GB" dirty="0"/>
              <a:t>D, F, G	Total time = 8</a:t>
            </a:r>
          </a:p>
        </p:txBody>
      </p:sp>
      <p:grpSp>
        <p:nvGrpSpPr>
          <p:cNvPr id="8" name="Group 52"/>
          <p:cNvGrpSpPr/>
          <p:nvPr/>
        </p:nvGrpSpPr>
        <p:grpSpPr>
          <a:xfrm>
            <a:off x="1530308" y="3442607"/>
            <a:ext cx="3005688" cy="586264"/>
            <a:chOff x="1688105" y="2851120"/>
            <a:chExt cx="3005688" cy="586264"/>
          </a:xfrm>
        </p:grpSpPr>
        <p:sp>
          <p:nvSpPr>
            <p:cNvPr id="48" name="TextBox 47"/>
            <p:cNvSpPr txBox="1"/>
            <p:nvPr/>
          </p:nvSpPr>
          <p:spPr>
            <a:xfrm>
              <a:off x="1688105" y="3068052"/>
              <a:ext cx="628698" cy="369332"/>
            </a:xfrm>
            <a:prstGeom prst="rect">
              <a:avLst/>
            </a:prstGeom>
            <a:noFill/>
            <a:ln w="19050">
              <a:solidFill>
                <a:srgbClr val="FF0000"/>
              </a:solidFill>
            </a:ln>
          </p:spPr>
          <p:txBody>
            <a:bodyPr wrap="none" rtlCol="0">
              <a:spAutoFit/>
            </a:bodyPr>
            <a:lstStyle/>
            <a:p>
              <a:r>
                <a:rPr lang="en-GB" dirty="0"/>
                <a:t>A (3)</a:t>
              </a:r>
            </a:p>
          </p:txBody>
        </p:sp>
        <p:sp>
          <p:nvSpPr>
            <p:cNvPr id="49" name="TextBox 48"/>
            <p:cNvSpPr txBox="1"/>
            <p:nvPr/>
          </p:nvSpPr>
          <p:spPr>
            <a:xfrm>
              <a:off x="2742565" y="2851120"/>
              <a:ext cx="625492" cy="369332"/>
            </a:xfrm>
            <a:prstGeom prst="rect">
              <a:avLst/>
            </a:prstGeom>
            <a:noFill/>
            <a:ln w="19050">
              <a:solidFill>
                <a:srgbClr val="FF0000"/>
              </a:solidFill>
            </a:ln>
          </p:spPr>
          <p:txBody>
            <a:bodyPr wrap="none" rtlCol="0">
              <a:spAutoFit/>
            </a:bodyPr>
            <a:lstStyle/>
            <a:p>
              <a:r>
                <a:rPr lang="en-GB" dirty="0"/>
                <a:t>B (1)</a:t>
              </a:r>
            </a:p>
          </p:txBody>
        </p:sp>
        <p:sp>
          <p:nvSpPr>
            <p:cNvPr id="50" name="TextBox 49"/>
            <p:cNvSpPr txBox="1"/>
            <p:nvPr/>
          </p:nvSpPr>
          <p:spPr>
            <a:xfrm>
              <a:off x="4074713" y="2883386"/>
              <a:ext cx="619080" cy="369332"/>
            </a:xfrm>
            <a:prstGeom prst="rect">
              <a:avLst/>
            </a:prstGeom>
            <a:noFill/>
            <a:ln w="19050">
              <a:solidFill>
                <a:srgbClr val="FF0000"/>
              </a:solidFill>
            </a:ln>
          </p:spPr>
          <p:txBody>
            <a:bodyPr wrap="none" rtlCol="0">
              <a:spAutoFit/>
            </a:bodyPr>
            <a:lstStyle/>
            <a:p>
              <a:r>
                <a:rPr lang="en-GB" dirty="0"/>
                <a:t>C (7)</a:t>
              </a:r>
            </a:p>
          </p:txBody>
        </p:sp>
        <p:cxnSp>
          <p:nvCxnSpPr>
            <p:cNvPr id="51" name="Straight Arrow Connector 50"/>
            <p:cNvCxnSpPr>
              <a:stCxn id="48" idx="3"/>
              <a:endCxn id="49" idx="1"/>
            </p:cNvCxnSpPr>
            <p:nvPr/>
          </p:nvCxnSpPr>
          <p:spPr>
            <a:xfrm flipV="1">
              <a:off x="2316803" y="3035786"/>
              <a:ext cx="425762" cy="21693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9" idx="3"/>
              <a:endCxn id="50" idx="1"/>
            </p:cNvCxnSpPr>
            <p:nvPr/>
          </p:nvCxnSpPr>
          <p:spPr>
            <a:xfrm>
              <a:off x="3368057" y="3035786"/>
              <a:ext cx="706656" cy="3226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54" name="TextBox 53"/>
          <p:cNvSpPr txBox="1"/>
          <p:nvPr/>
        </p:nvSpPr>
        <p:spPr>
          <a:xfrm>
            <a:off x="1466113" y="3361054"/>
            <a:ext cx="729623" cy="307777"/>
          </a:xfrm>
          <a:prstGeom prst="rect">
            <a:avLst/>
          </a:prstGeom>
          <a:noFill/>
        </p:spPr>
        <p:txBody>
          <a:bodyPr wrap="none" rtlCol="0">
            <a:spAutoFit/>
          </a:bodyPr>
          <a:lstStyle/>
          <a:p>
            <a:r>
              <a:rPr lang="en-GB" sz="1400" dirty="0"/>
              <a:t>Float=0</a:t>
            </a:r>
          </a:p>
        </p:txBody>
      </p:sp>
      <p:sp>
        <p:nvSpPr>
          <p:cNvPr id="55" name="TextBox 54"/>
          <p:cNvSpPr txBox="1"/>
          <p:nvPr/>
        </p:nvSpPr>
        <p:spPr>
          <a:xfrm>
            <a:off x="2546233" y="3164775"/>
            <a:ext cx="729623" cy="307777"/>
          </a:xfrm>
          <a:prstGeom prst="rect">
            <a:avLst/>
          </a:prstGeom>
          <a:noFill/>
        </p:spPr>
        <p:txBody>
          <a:bodyPr wrap="none" rtlCol="0">
            <a:spAutoFit/>
          </a:bodyPr>
          <a:lstStyle/>
          <a:p>
            <a:r>
              <a:rPr lang="en-GB" sz="1400" dirty="0"/>
              <a:t>Float=0</a:t>
            </a:r>
          </a:p>
        </p:txBody>
      </p:sp>
      <p:sp>
        <p:nvSpPr>
          <p:cNvPr id="56" name="TextBox 55"/>
          <p:cNvSpPr txBox="1"/>
          <p:nvPr/>
        </p:nvSpPr>
        <p:spPr>
          <a:xfrm>
            <a:off x="3815916" y="3200779"/>
            <a:ext cx="729623" cy="307777"/>
          </a:xfrm>
          <a:prstGeom prst="rect">
            <a:avLst/>
          </a:prstGeom>
          <a:noFill/>
        </p:spPr>
        <p:txBody>
          <a:bodyPr wrap="none" rtlCol="0">
            <a:spAutoFit/>
          </a:bodyPr>
          <a:lstStyle/>
          <a:p>
            <a:r>
              <a:rPr lang="en-GB" sz="1400" dirty="0"/>
              <a:t>Float=0</a:t>
            </a:r>
          </a:p>
        </p:txBody>
      </p:sp>
      <p:grpSp>
        <p:nvGrpSpPr>
          <p:cNvPr id="10" name="Group 41"/>
          <p:cNvGrpSpPr/>
          <p:nvPr/>
        </p:nvGrpSpPr>
        <p:grpSpPr>
          <a:xfrm>
            <a:off x="1539258" y="4414261"/>
            <a:ext cx="3308678" cy="1022050"/>
            <a:chOff x="1688105" y="4563377"/>
            <a:chExt cx="3308678" cy="1022050"/>
          </a:xfrm>
        </p:grpSpPr>
        <p:sp>
          <p:nvSpPr>
            <p:cNvPr id="36" name="TextBox 35"/>
            <p:cNvSpPr txBox="1"/>
            <p:nvPr/>
          </p:nvSpPr>
          <p:spPr>
            <a:xfrm>
              <a:off x="1688105" y="4563377"/>
              <a:ext cx="638316" cy="369332"/>
            </a:xfrm>
            <a:prstGeom prst="rect">
              <a:avLst/>
            </a:prstGeom>
            <a:noFill/>
            <a:ln w="19050">
              <a:solidFill>
                <a:srgbClr val="0070C0"/>
              </a:solidFill>
            </a:ln>
          </p:spPr>
          <p:txBody>
            <a:bodyPr wrap="none" rtlCol="0">
              <a:spAutoFit/>
            </a:bodyPr>
            <a:lstStyle/>
            <a:p>
              <a:r>
                <a:rPr lang="en-GB" dirty="0"/>
                <a:t>D (4)</a:t>
              </a:r>
            </a:p>
          </p:txBody>
        </p:sp>
        <p:sp>
          <p:nvSpPr>
            <p:cNvPr id="37" name="TextBox 36"/>
            <p:cNvSpPr txBox="1"/>
            <p:nvPr/>
          </p:nvSpPr>
          <p:spPr>
            <a:xfrm>
              <a:off x="2766610" y="5216095"/>
              <a:ext cx="601447" cy="369332"/>
            </a:xfrm>
            <a:prstGeom prst="rect">
              <a:avLst/>
            </a:prstGeom>
            <a:noFill/>
            <a:ln w="19050">
              <a:solidFill>
                <a:srgbClr val="0070C0"/>
              </a:solidFill>
            </a:ln>
          </p:spPr>
          <p:txBody>
            <a:bodyPr wrap="none" rtlCol="0">
              <a:spAutoFit/>
            </a:bodyPr>
            <a:lstStyle/>
            <a:p>
              <a:r>
                <a:rPr lang="en-GB" dirty="0"/>
                <a:t>F (2)</a:t>
              </a:r>
            </a:p>
          </p:txBody>
        </p:sp>
        <p:sp>
          <p:nvSpPr>
            <p:cNvPr id="39" name="TextBox 38"/>
            <p:cNvSpPr txBox="1"/>
            <p:nvPr/>
          </p:nvSpPr>
          <p:spPr>
            <a:xfrm>
              <a:off x="4355261" y="4563377"/>
              <a:ext cx="641522" cy="369332"/>
            </a:xfrm>
            <a:prstGeom prst="rect">
              <a:avLst/>
            </a:prstGeom>
            <a:noFill/>
            <a:ln w="19050">
              <a:solidFill>
                <a:srgbClr val="0070C0"/>
              </a:solidFill>
            </a:ln>
          </p:spPr>
          <p:txBody>
            <a:bodyPr wrap="none" rtlCol="0">
              <a:spAutoFit/>
            </a:bodyPr>
            <a:lstStyle/>
            <a:p>
              <a:r>
                <a:rPr lang="en-GB" dirty="0"/>
                <a:t>G (2)</a:t>
              </a:r>
            </a:p>
          </p:txBody>
        </p:sp>
        <p:cxnSp>
          <p:nvCxnSpPr>
            <p:cNvPr id="40" name="Straight Arrow Connector 39"/>
            <p:cNvCxnSpPr>
              <a:stCxn id="36" idx="3"/>
              <a:endCxn id="37" idx="1"/>
            </p:cNvCxnSpPr>
            <p:nvPr/>
          </p:nvCxnSpPr>
          <p:spPr>
            <a:xfrm>
              <a:off x="2326421" y="4748043"/>
              <a:ext cx="440189" cy="652718"/>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7" idx="3"/>
              <a:endCxn id="39" idx="1"/>
            </p:cNvCxnSpPr>
            <p:nvPr/>
          </p:nvCxnSpPr>
          <p:spPr>
            <a:xfrm flipV="1">
              <a:off x="3368057" y="4748043"/>
              <a:ext cx="987204" cy="652718"/>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4171184" y="4148613"/>
            <a:ext cx="729623" cy="307777"/>
          </a:xfrm>
          <a:prstGeom prst="rect">
            <a:avLst/>
          </a:prstGeom>
          <a:noFill/>
        </p:spPr>
        <p:txBody>
          <a:bodyPr wrap="none" rtlCol="0">
            <a:spAutoFit/>
          </a:bodyPr>
          <a:lstStyle/>
          <a:p>
            <a:r>
              <a:rPr lang="en-GB" sz="1400" dirty="0"/>
              <a:t>Float=3</a:t>
            </a:r>
          </a:p>
        </p:txBody>
      </p:sp>
      <p:sp>
        <p:nvSpPr>
          <p:cNvPr id="44" name="TextBox 43"/>
          <p:cNvSpPr txBox="1"/>
          <p:nvPr/>
        </p:nvSpPr>
        <p:spPr>
          <a:xfrm>
            <a:off x="2546233" y="4780309"/>
            <a:ext cx="729623" cy="307777"/>
          </a:xfrm>
          <a:prstGeom prst="rect">
            <a:avLst/>
          </a:prstGeom>
          <a:noFill/>
        </p:spPr>
        <p:txBody>
          <a:bodyPr wrap="none" rtlCol="0">
            <a:spAutoFit/>
          </a:bodyPr>
          <a:lstStyle/>
          <a:p>
            <a:r>
              <a:rPr lang="en-GB" sz="1400" dirty="0"/>
              <a:t>Float=3</a:t>
            </a:r>
          </a:p>
        </p:txBody>
      </p:sp>
      <p:sp>
        <p:nvSpPr>
          <p:cNvPr id="45" name="TextBox 44"/>
          <p:cNvSpPr txBox="1"/>
          <p:nvPr/>
        </p:nvSpPr>
        <p:spPr>
          <a:xfrm>
            <a:off x="1466113" y="4159499"/>
            <a:ext cx="729623" cy="307777"/>
          </a:xfrm>
          <a:prstGeom prst="rect">
            <a:avLst/>
          </a:prstGeom>
          <a:noFill/>
        </p:spPr>
        <p:txBody>
          <a:bodyPr wrap="none" rtlCol="0">
            <a:spAutoFit/>
          </a:bodyPr>
          <a:lstStyle/>
          <a:p>
            <a:r>
              <a:rPr lang="en-GB" sz="1400" dirty="0"/>
              <a:t>Float=3</a:t>
            </a:r>
          </a:p>
        </p:txBody>
      </p:sp>
      <p:sp>
        <p:nvSpPr>
          <p:cNvPr id="58" name="TextBox 57"/>
          <p:cNvSpPr txBox="1"/>
          <p:nvPr/>
        </p:nvSpPr>
        <p:spPr>
          <a:xfrm>
            <a:off x="2818379" y="3807045"/>
            <a:ext cx="729623" cy="307777"/>
          </a:xfrm>
          <a:prstGeom prst="rect">
            <a:avLst/>
          </a:prstGeom>
          <a:noFill/>
        </p:spPr>
        <p:txBody>
          <a:bodyPr wrap="none" rtlCol="0">
            <a:spAutoFit/>
          </a:bodyPr>
          <a:lstStyle/>
          <a:p>
            <a:r>
              <a:rPr lang="en-GB" sz="1400" dirty="0"/>
              <a:t>Float=4</a:t>
            </a:r>
          </a:p>
        </p:txBody>
      </p:sp>
      <p:grpSp>
        <p:nvGrpSpPr>
          <p:cNvPr id="60" name="Group 59"/>
          <p:cNvGrpSpPr/>
          <p:nvPr/>
        </p:nvGrpSpPr>
        <p:grpSpPr>
          <a:xfrm>
            <a:off x="1548405" y="4052527"/>
            <a:ext cx="1954346" cy="741636"/>
            <a:chOff x="1548405" y="4052527"/>
            <a:chExt cx="1954346" cy="741636"/>
          </a:xfrm>
        </p:grpSpPr>
        <p:grpSp>
          <p:nvGrpSpPr>
            <p:cNvPr id="57" name="Group 56"/>
            <p:cNvGrpSpPr/>
            <p:nvPr/>
          </p:nvGrpSpPr>
          <p:grpSpPr>
            <a:xfrm>
              <a:off x="2174017" y="4052527"/>
              <a:ext cx="1328734" cy="553998"/>
              <a:chOff x="2326421" y="4194045"/>
              <a:chExt cx="1328734" cy="553998"/>
            </a:xfrm>
          </p:grpSpPr>
          <p:sp>
            <p:nvSpPr>
              <p:cNvPr id="46" name="TextBox 45"/>
              <p:cNvSpPr txBox="1"/>
              <p:nvPr/>
            </p:nvSpPr>
            <p:spPr>
              <a:xfrm>
                <a:off x="3047296" y="4194045"/>
                <a:ext cx="607859" cy="369332"/>
              </a:xfrm>
              <a:prstGeom prst="rect">
                <a:avLst/>
              </a:prstGeom>
              <a:noFill/>
              <a:ln w="19050">
                <a:solidFill>
                  <a:srgbClr val="00B050"/>
                </a:solidFill>
              </a:ln>
            </p:spPr>
            <p:txBody>
              <a:bodyPr wrap="none" rtlCol="0">
                <a:spAutoFit/>
              </a:bodyPr>
              <a:lstStyle/>
              <a:p>
                <a:r>
                  <a:rPr lang="en-GB" dirty="0"/>
                  <a:t>E (3)</a:t>
                </a:r>
              </a:p>
            </p:txBody>
          </p:sp>
          <p:cxnSp>
            <p:nvCxnSpPr>
              <p:cNvPr id="53" name="Straight Arrow Connector 52"/>
              <p:cNvCxnSpPr>
                <a:endCxn id="46" idx="1"/>
              </p:cNvCxnSpPr>
              <p:nvPr/>
            </p:nvCxnSpPr>
            <p:spPr>
              <a:xfrm flipV="1">
                <a:off x="2326421" y="4378711"/>
                <a:ext cx="720875" cy="369332"/>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59" name="TextBox 58"/>
            <p:cNvSpPr txBox="1"/>
            <p:nvPr/>
          </p:nvSpPr>
          <p:spPr>
            <a:xfrm>
              <a:off x="1548405" y="4424831"/>
              <a:ext cx="638316" cy="369332"/>
            </a:xfrm>
            <a:prstGeom prst="rect">
              <a:avLst/>
            </a:prstGeom>
            <a:noFill/>
            <a:ln w="19050">
              <a:solidFill>
                <a:srgbClr val="00B050"/>
              </a:solidFill>
            </a:ln>
          </p:spPr>
          <p:txBody>
            <a:bodyPr wrap="none" rtlCol="0">
              <a:spAutoFit/>
            </a:bodyPr>
            <a:lstStyle/>
            <a:p>
              <a:r>
                <a:rPr lang="en-GB" dirty="0"/>
                <a:t>D (4)</a:t>
              </a:r>
            </a:p>
          </p:txBody>
        </p:sp>
      </p:grpSp>
      <p:sp>
        <p:nvSpPr>
          <p:cNvPr id="17" name="Rectangle 16"/>
          <p:cNvSpPr/>
          <p:nvPr/>
        </p:nvSpPr>
        <p:spPr>
          <a:xfrm>
            <a:off x="4209411" y="5781203"/>
            <a:ext cx="2594899" cy="2160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4163848" y="6349587"/>
            <a:ext cx="2549299" cy="323956"/>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4067930" y="6021360"/>
            <a:ext cx="2880400" cy="28804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1272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8A206"/>
          </a:solidFill>
        </p:spPr>
        <p:txBody>
          <a:bodyPr/>
          <a:lstStyle/>
          <a:p>
            <a:pPr algn="l"/>
            <a:r>
              <a:rPr lang="en-GB" dirty="0">
                <a:solidFill>
                  <a:schemeClr val="bg1"/>
                </a:solidFill>
              </a:rPr>
              <a:t>Activity Float Example 1</a:t>
            </a:r>
          </a:p>
        </p:txBody>
      </p:sp>
      <p:sp>
        <p:nvSpPr>
          <p:cNvPr id="4" name="Slide Number Placeholder 3"/>
          <p:cNvSpPr>
            <a:spLocks noGrp="1"/>
          </p:cNvSpPr>
          <p:nvPr>
            <p:ph type="sldNum" sz="quarter" idx="12"/>
          </p:nvPr>
        </p:nvSpPr>
        <p:spPr/>
        <p:txBody>
          <a:bodyPr/>
          <a:lstStyle/>
          <a:p>
            <a:fld id="{C3E82C25-DCED-4D7F-BCD7-807A06F3DB27}" type="slidenum">
              <a:rPr lang="en-GB" smtClean="0"/>
              <a:pPr/>
              <a:t>22</a:t>
            </a:fld>
            <a:endParaRPr lang="en-GB"/>
          </a:p>
        </p:txBody>
      </p:sp>
      <p:graphicFrame>
        <p:nvGraphicFramePr>
          <p:cNvPr id="5" name="Content Placeholder 4"/>
          <p:cNvGraphicFramePr>
            <a:graphicFrameLocks/>
          </p:cNvGraphicFramePr>
          <p:nvPr>
            <p:extLst>
              <p:ext uri="{D42A27DB-BD31-4B8C-83A1-F6EECF244321}">
                <p14:modId xmlns:p14="http://schemas.microsoft.com/office/powerpoint/2010/main" val="1677688219"/>
              </p:ext>
            </p:extLst>
          </p:nvPr>
        </p:nvGraphicFramePr>
        <p:xfrm>
          <a:off x="261257" y="1817914"/>
          <a:ext cx="4125685" cy="3022600"/>
        </p:xfrm>
        <a:graphic>
          <a:graphicData uri="http://schemas.openxmlformats.org/drawingml/2006/table">
            <a:tbl>
              <a:tblPr firstRow="1" bandRow="1">
                <a:tableStyleId>{8EC20E35-A176-4012-BC5E-935CFFF8708E}</a:tableStyleId>
              </a:tblPr>
              <a:tblGrid>
                <a:gridCol w="625163">
                  <a:extLst>
                    <a:ext uri="{9D8B030D-6E8A-4147-A177-3AD203B41FA5}">
                      <a16:colId xmlns:a16="http://schemas.microsoft.com/office/drawing/2014/main" val="20000"/>
                    </a:ext>
                  </a:extLst>
                </a:gridCol>
                <a:gridCol w="875130">
                  <a:extLst>
                    <a:ext uri="{9D8B030D-6E8A-4147-A177-3AD203B41FA5}">
                      <a16:colId xmlns:a16="http://schemas.microsoft.com/office/drawing/2014/main" val="20001"/>
                    </a:ext>
                  </a:extLst>
                </a:gridCol>
                <a:gridCol w="1312696">
                  <a:extLst>
                    <a:ext uri="{9D8B030D-6E8A-4147-A177-3AD203B41FA5}">
                      <a16:colId xmlns:a16="http://schemas.microsoft.com/office/drawing/2014/main" val="20002"/>
                    </a:ext>
                  </a:extLst>
                </a:gridCol>
                <a:gridCol w="1312696">
                  <a:extLst>
                    <a:ext uri="{9D8B030D-6E8A-4147-A177-3AD203B41FA5}">
                      <a16:colId xmlns:a16="http://schemas.microsoft.com/office/drawing/2014/main" val="20003"/>
                    </a:ext>
                  </a:extLst>
                </a:gridCol>
              </a:tblGrid>
              <a:tr h="370840">
                <a:tc>
                  <a:txBody>
                    <a:bodyPr/>
                    <a:lstStyle/>
                    <a:p>
                      <a:r>
                        <a:rPr lang="en-GB" sz="1100" dirty="0"/>
                        <a:t>Task</a:t>
                      </a:r>
                    </a:p>
                  </a:txBody>
                  <a:tcPr/>
                </a:tc>
                <a:tc>
                  <a:txBody>
                    <a:bodyPr/>
                    <a:lstStyle/>
                    <a:p>
                      <a:r>
                        <a:rPr lang="en-GB" sz="1100" dirty="0"/>
                        <a:t>Duration</a:t>
                      </a:r>
                    </a:p>
                    <a:p>
                      <a:r>
                        <a:rPr lang="en-GB" sz="1100" dirty="0"/>
                        <a:t>(days)</a:t>
                      </a:r>
                    </a:p>
                  </a:txBody>
                  <a:tcPr/>
                </a:tc>
                <a:tc>
                  <a:txBody>
                    <a:bodyPr/>
                    <a:lstStyle/>
                    <a:p>
                      <a:r>
                        <a:rPr lang="en-GB" sz="1100" dirty="0"/>
                        <a:t>Precedence</a:t>
                      </a:r>
                    </a:p>
                  </a:txBody>
                  <a:tcPr/>
                </a:tc>
                <a:tc>
                  <a:txBody>
                    <a:bodyPr/>
                    <a:lstStyle/>
                    <a:p>
                      <a:r>
                        <a:rPr lang="en-GB" sz="1100" dirty="0"/>
                        <a:t>Float</a:t>
                      </a:r>
                    </a:p>
                  </a:txBody>
                  <a:tcPr/>
                </a:tc>
                <a:extLst>
                  <a:ext uri="{0D108BD9-81ED-4DB2-BD59-A6C34878D82A}">
                    <a16:rowId xmlns:a16="http://schemas.microsoft.com/office/drawing/2014/main" val="10000"/>
                  </a:ext>
                </a:extLst>
              </a:tr>
              <a:tr h="370840">
                <a:tc>
                  <a:txBody>
                    <a:bodyPr/>
                    <a:lstStyle/>
                    <a:p>
                      <a:r>
                        <a:rPr lang="en-GB" dirty="0"/>
                        <a:t>A</a:t>
                      </a:r>
                    </a:p>
                  </a:txBody>
                  <a:tcPr/>
                </a:tc>
                <a:tc>
                  <a:txBody>
                    <a:bodyPr/>
                    <a:lstStyle/>
                    <a:p>
                      <a:r>
                        <a:rPr lang="en-GB" dirty="0"/>
                        <a:t>3</a:t>
                      </a:r>
                    </a:p>
                  </a:txBody>
                  <a:tcPr/>
                </a:tc>
                <a:tc>
                  <a:txBody>
                    <a:bodyPr/>
                    <a:lstStyle/>
                    <a:p>
                      <a:endParaRPr lang="en-GB" dirty="0"/>
                    </a:p>
                  </a:txBody>
                  <a:tcPr/>
                </a:tc>
                <a:tc>
                  <a:txBody>
                    <a:bodyPr/>
                    <a:lstStyle/>
                    <a:p>
                      <a:r>
                        <a:rPr lang="en-GB" dirty="0"/>
                        <a:t>0</a:t>
                      </a:r>
                    </a:p>
                  </a:txBody>
                  <a:tcPr/>
                </a:tc>
                <a:extLst>
                  <a:ext uri="{0D108BD9-81ED-4DB2-BD59-A6C34878D82A}">
                    <a16:rowId xmlns:a16="http://schemas.microsoft.com/office/drawing/2014/main" val="10001"/>
                  </a:ext>
                </a:extLst>
              </a:tr>
              <a:tr h="370840">
                <a:tc>
                  <a:txBody>
                    <a:bodyPr/>
                    <a:lstStyle/>
                    <a:p>
                      <a:r>
                        <a:rPr lang="en-GB" dirty="0"/>
                        <a:t>B</a:t>
                      </a:r>
                    </a:p>
                  </a:txBody>
                  <a:tcPr/>
                </a:tc>
                <a:tc>
                  <a:txBody>
                    <a:bodyPr/>
                    <a:lstStyle/>
                    <a:p>
                      <a:r>
                        <a:rPr lang="en-GB" dirty="0"/>
                        <a:t>1</a:t>
                      </a:r>
                    </a:p>
                  </a:txBody>
                  <a:tcPr/>
                </a:tc>
                <a:tc>
                  <a:txBody>
                    <a:bodyPr/>
                    <a:lstStyle/>
                    <a:p>
                      <a:r>
                        <a:rPr lang="en-GB" dirty="0"/>
                        <a:t>A</a:t>
                      </a:r>
                    </a:p>
                  </a:txBody>
                  <a:tcPr/>
                </a:tc>
                <a:tc>
                  <a:txBody>
                    <a:bodyPr/>
                    <a:lstStyle/>
                    <a:p>
                      <a:r>
                        <a:rPr lang="en-GB" dirty="0"/>
                        <a:t>0</a:t>
                      </a:r>
                    </a:p>
                  </a:txBody>
                  <a:tcPr/>
                </a:tc>
                <a:extLst>
                  <a:ext uri="{0D108BD9-81ED-4DB2-BD59-A6C34878D82A}">
                    <a16:rowId xmlns:a16="http://schemas.microsoft.com/office/drawing/2014/main" val="10002"/>
                  </a:ext>
                </a:extLst>
              </a:tr>
              <a:tr h="370840">
                <a:tc>
                  <a:txBody>
                    <a:bodyPr/>
                    <a:lstStyle/>
                    <a:p>
                      <a:r>
                        <a:rPr lang="en-GB" dirty="0"/>
                        <a:t>C</a:t>
                      </a:r>
                    </a:p>
                  </a:txBody>
                  <a:tcPr/>
                </a:tc>
                <a:tc>
                  <a:txBody>
                    <a:bodyPr/>
                    <a:lstStyle/>
                    <a:p>
                      <a:r>
                        <a:rPr lang="en-GB" dirty="0"/>
                        <a:t>7</a:t>
                      </a:r>
                    </a:p>
                  </a:txBody>
                  <a:tcPr/>
                </a:tc>
                <a:tc>
                  <a:txBody>
                    <a:bodyPr/>
                    <a:lstStyle/>
                    <a:p>
                      <a:r>
                        <a:rPr lang="en-GB" dirty="0"/>
                        <a:t>B</a:t>
                      </a:r>
                    </a:p>
                  </a:txBody>
                  <a:tcPr/>
                </a:tc>
                <a:tc>
                  <a:txBody>
                    <a:bodyPr/>
                    <a:lstStyle/>
                    <a:p>
                      <a:r>
                        <a:rPr lang="en-GB" dirty="0"/>
                        <a:t>0</a:t>
                      </a:r>
                    </a:p>
                  </a:txBody>
                  <a:tcPr/>
                </a:tc>
                <a:extLst>
                  <a:ext uri="{0D108BD9-81ED-4DB2-BD59-A6C34878D82A}">
                    <a16:rowId xmlns:a16="http://schemas.microsoft.com/office/drawing/2014/main" val="10003"/>
                  </a:ext>
                </a:extLst>
              </a:tr>
              <a:tr h="370840">
                <a:tc>
                  <a:txBody>
                    <a:bodyPr/>
                    <a:lstStyle/>
                    <a:p>
                      <a:r>
                        <a:rPr lang="en-GB" dirty="0"/>
                        <a:t>D</a:t>
                      </a:r>
                    </a:p>
                  </a:txBody>
                  <a:tcPr/>
                </a:tc>
                <a:tc>
                  <a:txBody>
                    <a:bodyPr/>
                    <a:lstStyle/>
                    <a:p>
                      <a:r>
                        <a:rPr lang="en-GB" dirty="0"/>
                        <a:t>4</a:t>
                      </a:r>
                    </a:p>
                  </a:txBody>
                  <a:tcPr/>
                </a:tc>
                <a:tc>
                  <a:txBody>
                    <a:bodyPr/>
                    <a:lstStyle/>
                    <a:p>
                      <a:endParaRPr lang="en-GB" dirty="0"/>
                    </a:p>
                  </a:txBody>
                  <a:tcPr/>
                </a:tc>
                <a:tc>
                  <a:txBody>
                    <a:bodyPr/>
                    <a:lstStyle/>
                    <a:p>
                      <a:r>
                        <a:rPr lang="en-GB" dirty="0"/>
                        <a:t>3</a:t>
                      </a:r>
                    </a:p>
                  </a:txBody>
                  <a:tcPr/>
                </a:tc>
                <a:extLst>
                  <a:ext uri="{0D108BD9-81ED-4DB2-BD59-A6C34878D82A}">
                    <a16:rowId xmlns:a16="http://schemas.microsoft.com/office/drawing/2014/main" val="10004"/>
                  </a:ext>
                </a:extLst>
              </a:tr>
              <a:tr h="370840">
                <a:tc>
                  <a:txBody>
                    <a:bodyPr/>
                    <a:lstStyle/>
                    <a:p>
                      <a:r>
                        <a:rPr lang="en-GB" dirty="0"/>
                        <a:t>E</a:t>
                      </a:r>
                    </a:p>
                  </a:txBody>
                  <a:tcPr/>
                </a:tc>
                <a:tc>
                  <a:txBody>
                    <a:bodyPr/>
                    <a:lstStyle/>
                    <a:p>
                      <a:r>
                        <a:rPr lang="en-GB" dirty="0"/>
                        <a:t>3</a:t>
                      </a:r>
                    </a:p>
                  </a:txBody>
                  <a:tcPr/>
                </a:tc>
                <a:tc>
                  <a:txBody>
                    <a:bodyPr/>
                    <a:lstStyle/>
                    <a:p>
                      <a:r>
                        <a:rPr lang="en-GB" dirty="0"/>
                        <a:t>D</a:t>
                      </a:r>
                    </a:p>
                  </a:txBody>
                  <a:tcPr/>
                </a:tc>
                <a:tc>
                  <a:txBody>
                    <a:bodyPr/>
                    <a:lstStyle/>
                    <a:p>
                      <a:r>
                        <a:rPr lang="en-GB" dirty="0"/>
                        <a:t>4</a:t>
                      </a:r>
                    </a:p>
                  </a:txBody>
                  <a:tcPr/>
                </a:tc>
                <a:extLst>
                  <a:ext uri="{0D108BD9-81ED-4DB2-BD59-A6C34878D82A}">
                    <a16:rowId xmlns:a16="http://schemas.microsoft.com/office/drawing/2014/main" val="10005"/>
                  </a:ext>
                </a:extLst>
              </a:tr>
              <a:tr h="370840">
                <a:tc>
                  <a:txBody>
                    <a:bodyPr/>
                    <a:lstStyle/>
                    <a:p>
                      <a:r>
                        <a:rPr lang="en-GB" dirty="0"/>
                        <a:t>F</a:t>
                      </a:r>
                    </a:p>
                  </a:txBody>
                  <a:tcPr/>
                </a:tc>
                <a:tc>
                  <a:txBody>
                    <a:bodyPr/>
                    <a:lstStyle/>
                    <a:p>
                      <a:r>
                        <a:rPr lang="en-GB" dirty="0"/>
                        <a:t>2</a:t>
                      </a:r>
                    </a:p>
                  </a:txBody>
                  <a:tcPr/>
                </a:tc>
                <a:tc>
                  <a:txBody>
                    <a:bodyPr/>
                    <a:lstStyle/>
                    <a:p>
                      <a:r>
                        <a:rPr lang="en-GB" dirty="0"/>
                        <a:t>D</a:t>
                      </a:r>
                    </a:p>
                  </a:txBody>
                  <a:tcPr/>
                </a:tc>
                <a:tc>
                  <a:txBody>
                    <a:bodyPr/>
                    <a:lstStyle/>
                    <a:p>
                      <a:r>
                        <a:rPr lang="en-GB" dirty="0"/>
                        <a:t>3</a:t>
                      </a:r>
                    </a:p>
                  </a:txBody>
                  <a:tcPr/>
                </a:tc>
                <a:extLst>
                  <a:ext uri="{0D108BD9-81ED-4DB2-BD59-A6C34878D82A}">
                    <a16:rowId xmlns:a16="http://schemas.microsoft.com/office/drawing/2014/main" val="10006"/>
                  </a:ext>
                </a:extLst>
              </a:tr>
              <a:tr h="370840">
                <a:tc>
                  <a:txBody>
                    <a:bodyPr/>
                    <a:lstStyle/>
                    <a:p>
                      <a:r>
                        <a:rPr lang="en-GB" dirty="0"/>
                        <a:t>G</a:t>
                      </a:r>
                    </a:p>
                  </a:txBody>
                  <a:tcPr/>
                </a:tc>
                <a:tc>
                  <a:txBody>
                    <a:bodyPr/>
                    <a:lstStyle/>
                    <a:p>
                      <a:r>
                        <a:rPr lang="en-GB" dirty="0"/>
                        <a:t>2</a:t>
                      </a:r>
                    </a:p>
                  </a:txBody>
                  <a:tcPr/>
                </a:tc>
                <a:tc>
                  <a:txBody>
                    <a:bodyPr/>
                    <a:lstStyle/>
                    <a:p>
                      <a:r>
                        <a:rPr lang="en-GB" dirty="0"/>
                        <a:t>F</a:t>
                      </a:r>
                    </a:p>
                  </a:txBody>
                  <a:tcPr/>
                </a:tc>
                <a:tc>
                  <a:txBody>
                    <a:bodyPr/>
                    <a:lstStyle/>
                    <a:p>
                      <a:r>
                        <a:rPr lang="en-GB" dirty="0"/>
                        <a:t>3</a:t>
                      </a:r>
                    </a:p>
                  </a:txBody>
                  <a:tcPr/>
                </a:tc>
                <a:extLst>
                  <a:ext uri="{0D108BD9-81ED-4DB2-BD59-A6C34878D82A}">
                    <a16:rowId xmlns:a16="http://schemas.microsoft.com/office/drawing/2014/main" val="10007"/>
                  </a:ext>
                </a:extLst>
              </a:tr>
            </a:tbl>
          </a:graphicData>
        </a:graphic>
      </p:graphicFrame>
      <p:sp>
        <p:nvSpPr>
          <p:cNvPr id="26" name="TextBox 25"/>
          <p:cNvSpPr txBox="1"/>
          <p:nvPr/>
        </p:nvSpPr>
        <p:spPr>
          <a:xfrm>
            <a:off x="4550228" y="2100943"/>
            <a:ext cx="3962401" cy="3139321"/>
          </a:xfrm>
          <a:prstGeom prst="rect">
            <a:avLst/>
          </a:prstGeom>
          <a:noFill/>
        </p:spPr>
        <p:txBody>
          <a:bodyPr wrap="square" rtlCol="0">
            <a:spAutoFit/>
          </a:bodyPr>
          <a:lstStyle/>
          <a:p>
            <a:r>
              <a:rPr lang="en-GB" dirty="0"/>
              <a:t>Activities A, B and C cannot be delayed.</a:t>
            </a:r>
          </a:p>
          <a:p>
            <a:endParaRPr lang="en-GB" dirty="0"/>
          </a:p>
          <a:p>
            <a:r>
              <a:rPr lang="en-GB" dirty="0"/>
              <a:t>Activity D or F or G can be delayed by up to 3 days.</a:t>
            </a:r>
          </a:p>
          <a:p>
            <a:endParaRPr lang="en-GB" dirty="0"/>
          </a:p>
          <a:p>
            <a:r>
              <a:rPr lang="en-GB" dirty="0"/>
              <a:t>Activity E can be delayed by up to 4 days.</a:t>
            </a:r>
          </a:p>
          <a:p>
            <a:endParaRPr lang="en-GB" dirty="0"/>
          </a:p>
          <a:p>
            <a:r>
              <a:rPr lang="en-GB" dirty="0"/>
              <a:t>NOTE – as soon as an activity is delayed, the critical path and float information has to be recalculated for all activities.</a:t>
            </a:r>
          </a:p>
        </p:txBody>
      </p:sp>
    </p:spTree>
    <p:extLst>
      <p:ext uri="{BB962C8B-B14F-4D97-AF65-F5344CB8AC3E}">
        <p14:creationId xmlns:p14="http://schemas.microsoft.com/office/powerpoint/2010/main" val="3490009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8A206"/>
          </a:solidFill>
        </p:spPr>
        <p:txBody>
          <a:bodyPr/>
          <a:lstStyle/>
          <a:p>
            <a:pPr algn="l"/>
            <a:r>
              <a:rPr lang="en-GB" dirty="0">
                <a:solidFill>
                  <a:schemeClr val="bg1"/>
                </a:solidFill>
              </a:rPr>
              <a:t>Activity Float Example 2</a:t>
            </a:r>
          </a:p>
        </p:txBody>
      </p:sp>
      <p:sp>
        <p:nvSpPr>
          <p:cNvPr id="3" name="Content Placeholder 2"/>
          <p:cNvSpPr>
            <a:spLocks noGrp="1"/>
          </p:cNvSpPr>
          <p:nvPr>
            <p:ph idx="1"/>
          </p:nvPr>
        </p:nvSpPr>
        <p:spPr>
          <a:xfrm>
            <a:off x="457200" y="1600200"/>
            <a:ext cx="8229600" cy="2002971"/>
          </a:xfrm>
        </p:spPr>
        <p:txBody>
          <a:bodyPr>
            <a:normAutofit/>
          </a:bodyPr>
          <a:lstStyle/>
          <a:p>
            <a:r>
              <a:rPr lang="en-GB" sz="2800" dirty="0"/>
              <a:t>Project survival. Collect wood. Light fire. Fetch water. Boil water. Gather branches. Build shelter. Catch fish. Cook fish.  </a:t>
            </a:r>
          </a:p>
        </p:txBody>
      </p:sp>
      <p:sp>
        <p:nvSpPr>
          <p:cNvPr id="4" name="Slide Number Placeholder 3"/>
          <p:cNvSpPr>
            <a:spLocks noGrp="1"/>
          </p:cNvSpPr>
          <p:nvPr>
            <p:ph type="sldNum" sz="quarter" idx="12"/>
          </p:nvPr>
        </p:nvSpPr>
        <p:spPr/>
        <p:txBody>
          <a:bodyPr/>
          <a:lstStyle/>
          <a:p>
            <a:fld id="{C3E82C25-DCED-4D7F-BCD7-807A06F3DB27}" type="slidenum">
              <a:rPr lang="en-GB" smtClean="0"/>
              <a:pPr/>
              <a:t>23</a:t>
            </a:fld>
            <a:endParaRPr lang="en-GB"/>
          </a:p>
        </p:txBody>
      </p:sp>
      <p:graphicFrame>
        <p:nvGraphicFramePr>
          <p:cNvPr id="5" name="Content Placeholder 4"/>
          <p:cNvGraphicFramePr>
            <a:graphicFrameLocks/>
          </p:cNvGraphicFramePr>
          <p:nvPr>
            <p:extLst>
              <p:ext uri="{D42A27DB-BD31-4B8C-83A1-F6EECF244321}">
                <p14:modId xmlns:p14="http://schemas.microsoft.com/office/powerpoint/2010/main" val="4159799690"/>
              </p:ext>
            </p:extLst>
          </p:nvPr>
        </p:nvGraphicFramePr>
        <p:xfrm>
          <a:off x="1959427" y="2965792"/>
          <a:ext cx="4974772" cy="3755683"/>
        </p:xfrm>
        <a:graphic>
          <a:graphicData uri="http://schemas.openxmlformats.org/drawingml/2006/table">
            <a:tbl>
              <a:tblPr firstRow="1" bandRow="1">
                <a:tableStyleId>{8EC20E35-A176-4012-BC5E-935CFFF8708E}</a:tableStyleId>
              </a:tblPr>
              <a:tblGrid>
                <a:gridCol w="468086">
                  <a:extLst>
                    <a:ext uri="{9D8B030D-6E8A-4147-A177-3AD203B41FA5}">
                      <a16:colId xmlns:a16="http://schemas.microsoft.com/office/drawing/2014/main" val="20000"/>
                    </a:ext>
                  </a:extLst>
                </a:gridCol>
                <a:gridCol w="1970315">
                  <a:extLst>
                    <a:ext uri="{9D8B030D-6E8A-4147-A177-3AD203B41FA5}">
                      <a16:colId xmlns:a16="http://schemas.microsoft.com/office/drawing/2014/main" val="20001"/>
                    </a:ext>
                  </a:extLst>
                </a:gridCol>
                <a:gridCol w="1611086">
                  <a:extLst>
                    <a:ext uri="{9D8B030D-6E8A-4147-A177-3AD203B41FA5}">
                      <a16:colId xmlns:a16="http://schemas.microsoft.com/office/drawing/2014/main" val="20002"/>
                    </a:ext>
                  </a:extLst>
                </a:gridCol>
                <a:gridCol w="925285">
                  <a:extLst>
                    <a:ext uri="{9D8B030D-6E8A-4147-A177-3AD203B41FA5}">
                      <a16:colId xmlns:a16="http://schemas.microsoft.com/office/drawing/2014/main" val="20003"/>
                    </a:ext>
                  </a:extLst>
                </a:gridCol>
              </a:tblGrid>
              <a:tr h="293915">
                <a:tc>
                  <a:txBody>
                    <a:bodyPr/>
                    <a:lstStyle/>
                    <a:p>
                      <a:r>
                        <a:rPr lang="en-GB" sz="1100" dirty="0"/>
                        <a:t>ID</a:t>
                      </a:r>
                    </a:p>
                  </a:txBody>
                  <a:tcPr/>
                </a:tc>
                <a:tc>
                  <a:txBody>
                    <a:bodyPr/>
                    <a:lstStyle/>
                    <a:p>
                      <a:r>
                        <a:rPr lang="en-GB" sz="1100" dirty="0"/>
                        <a:t>Task</a:t>
                      </a:r>
                    </a:p>
                  </a:txBody>
                  <a:tcPr/>
                </a:tc>
                <a:tc>
                  <a:txBody>
                    <a:bodyPr/>
                    <a:lstStyle/>
                    <a:p>
                      <a:r>
                        <a:rPr lang="en-GB" sz="1100" dirty="0"/>
                        <a:t>Duration</a:t>
                      </a:r>
                      <a:r>
                        <a:rPr lang="en-GB" sz="1100" baseline="0" dirty="0"/>
                        <a:t> </a:t>
                      </a:r>
                      <a:r>
                        <a:rPr lang="en-GB" sz="1100" dirty="0"/>
                        <a:t>(minutes)</a:t>
                      </a:r>
                    </a:p>
                  </a:txBody>
                  <a:tcPr/>
                </a:tc>
                <a:tc>
                  <a:txBody>
                    <a:bodyPr/>
                    <a:lstStyle/>
                    <a:p>
                      <a:r>
                        <a:rPr lang="en-GB" sz="1100" dirty="0"/>
                        <a:t>Precedence</a:t>
                      </a:r>
                    </a:p>
                  </a:txBody>
                  <a:tcPr/>
                </a:tc>
                <a:extLst>
                  <a:ext uri="{0D108BD9-81ED-4DB2-BD59-A6C34878D82A}">
                    <a16:rowId xmlns:a16="http://schemas.microsoft.com/office/drawing/2014/main" val="10000"/>
                  </a:ext>
                </a:extLst>
              </a:tr>
              <a:tr h="432721">
                <a:tc>
                  <a:txBody>
                    <a:bodyPr/>
                    <a:lstStyle/>
                    <a:p>
                      <a:r>
                        <a:rPr lang="en-GB" dirty="0"/>
                        <a:t>A</a:t>
                      </a:r>
                    </a:p>
                  </a:txBody>
                  <a:tcPr/>
                </a:tc>
                <a:tc>
                  <a:txBody>
                    <a:bodyPr/>
                    <a:lstStyle/>
                    <a:p>
                      <a:r>
                        <a:rPr lang="en-GB" dirty="0"/>
                        <a:t>Collect</a:t>
                      </a:r>
                      <a:r>
                        <a:rPr lang="en-GB" baseline="0" dirty="0"/>
                        <a:t> wood</a:t>
                      </a:r>
                      <a:endParaRPr lang="en-GB" dirty="0"/>
                    </a:p>
                  </a:txBody>
                  <a:tcPr/>
                </a:tc>
                <a:tc>
                  <a:txBody>
                    <a:bodyPr/>
                    <a:lstStyle/>
                    <a:p>
                      <a:r>
                        <a:rPr lang="en-GB" dirty="0"/>
                        <a:t>40</a:t>
                      </a:r>
                    </a:p>
                  </a:txBody>
                  <a:tcPr/>
                </a:tc>
                <a:tc>
                  <a:txBody>
                    <a:bodyPr/>
                    <a:lstStyle/>
                    <a:p>
                      <a:r>
                        <a:rPr lang="en-GB" dirty="0"/>
                        <a:t>-</a:t>
                      </a:r>
                    </a:p>
                  </a:txBody>
                  <a:tcPr/>
                </a:tc>
                <a:extLst>
                  <a:ext uri="{0D108BD9-81ED-4DB2-BD59-A6C34878D82A}">
                    <a16:rowId xmlns:a16="http://schemas.microsoft.com/office/drawing/2014/main" val="10001"/>
                  </a:ext>
                </a:extLst>
              </a:tr>
              <a:tr h="432721">
                <a:tc>
                  <a:txBody>
                    <a:bodyPr/>
                    <a:lstStyle/>
                    <a:p>
                      <a:r>
                        <a:rPr lang="en-GB" dirty="0"/>
                        <a:t>B</a:t>
                      </a:r>
                    </a:p>
                  </a:txBody>
                  <a:tcPr/>
                </a:tc>
                <a:tc>
                  <a:txBody>
                    <a:bodyPr/>
                    <a:lstStyle/>
                    <a:p>
                      <a:r>
                        <a:rPr lang="en-GB" dirty="0"/>
                        <a:t>Light fire</a:t>
                      </a:r>
                    </a:p>
                  </a:txBody>
                  <a:tcPr/>
                </a:tc>
                <a:tc>
                  <a:txBody>
                    <a:bodyPr/>
                    <a:lstStyle/>
                    <a:p>
                      <a:r>
                        <a:rPr lang="en-GB" dirty="0"/>
                        <a:t>60</a:t>
                      </a:r>
                    </a:p>
                  </a:txBody>
                  <a:tcPr/>
                </a:tc>
                <a:tc>
                  <a:txBody>
                    <a:bodyPr/>
                    <a:lstStyle/>
                    <a:p>
                      <a:r>
                        <a:rPr lang="en-GB" dirty="0"/>
                        <a:t>A</a:t>
                      </a:r>
                    </a:p>
                  </a:txBody>
                  <a:tcPr/>
                </a:tc>
                <a:extLst>
                  <a:ext uri="{0D108BD9-81ED-4DB2-BD59-A6C34878D82A}">
                    <a16:rowId xmlns:a16="http://schemas.microsoft.com/office/drawing/2014/main" val="10002"/>
                  </a:ext>
                </a:extLst>
              </a:tr>
              <a:tr h="432721">
                <a:tc>
                  <a:txBody>
                    <a:bodyPr/>
                    <a:lstStyle/>
                    <a:p>
                      <a:r>
                        <a:rPr lang="en-GB" dirty="0"/>
                        <a:t>C</a:t>
                      </a:r>
                    </a:p>
                  </a:txBody>
                  <a:tcPr/>
                </a:tc>
                <a:tc>
                  <a:txBody>
                    <a:bodyPr/>
                    <a:lstStyle/>
                    <a:p>
                      <a:r>
                        <a:rPr lang="en-GB" dirty="0"/>
                        <a:t>Fetch water</a:t>
                      </a:r>
                    </a:p>
                  </a:txBody>
                  <a:tcPr/>
                </a:tc>
                <a:tc>
                  <a:txBody>
                    <a:bodyPr/>
                    <a:lstStyle/>
                    <a:p>
                      <a:r>
                        <a:rPr lang="en-GB" dirty="0"/>
                        <a:t>45</a:t>
                      </a:r>
                    </a:p>
                  </a:txBody>
                  <a:tcPr/>
                </a:tc>
                <a:tc>
                  <a:txBody>
                    <a:bodyPr/>
                    <a:lstStyle/>
                    <a:p>
                      <a:r>
                        <a:rPr lang="en-GB" dirty="0"/>
                        <a:t>-</a:t>
                      </a:r>
                    </a:p>
                  </a:txBody>
                  <a:tcPr/>
                </a:tc>
                <a:extLst>
                  <a:ext uri="{0D108BD9-81ED-4DB2-BD59-A6C34878D82A}">
                    <a16:rowId xmlns:a16="http://schemas.microsoft.com/office/drawing/2014/main" val="10003"/>
                  </a:ext>
                </a:extLst>
              </a:tr>
              <a:tr h="432721">
                <a:tc>
                  <a:txBody>
                    <a:bodyPr/>
                    <a:lstStyle/>
                    <a:p>
                      <a:r>
                        <a:rPr lang="en-GB" dirty="0"/>
                        <a:t>D</a:t>
                      </a:r>
                    </a:p>
                  </a:txBody>
                  <a:tcPr/>
                </a:tc>
                <a:tc>
                  <a:txBody>
                    <a:bodyPr/>
                    <a:lstStyle/>
                    <a:p>
                      <a:r>
                        <a:rPr lang="en-GB" dirty="0"/>
                        <a:t>Boil water</a:t>
                      </a:r>
                    </a:p>
                  </a:txBody>
                  <a:tcPr/>
                </a:tc>
                <a:tc>
                  <a:txBody>
                    <a:bodyPr/>
                    <a:lstStyle/>
                    <a:p>
                      <a:r>
                        <a:rPr lang="en-GB" dirty="0"/>
                        <a:t>20</a:t>
                      </a:r>
                    </a:p>
                  </a:txBody>
                  <a:tcPr/>
                </a:tc>
                <a:tc>
                  <a:txBody>
                    <a:bodyPr/>
                    <a:lstStyle/>
                    <a:p>
                      <a:r>
                        <a:rPr lang="en-GB" dirty="0"/>
                        <a:t>B, C</a:t>
                      </a:r>
                    </a:p>
                  </a:txBody>
                  <a:tcPr/>
                </a:tc>
                <a:extLst>
                  <a:ext uri="{0D108BD9-81ED-4DB2-BD59-A6C34878D82A}">
                    <a16:rowId xmlns:a16="http://schemas.microsoft.com/office/drawing/2014/main" val="10004"/>
                  </a:ext>
                </a:extLst>
              </a:tr>
              <a:tr h="432721">
                <a:tc>
                  <a:txBody>
                    <a:bodyPr/>
                    <a:lstStyle/>
                    <a:p>
                      <a:r>
                        <a:rPr lang="en-GB" dirty="0"/>
                        <a:t>E</a:t>
                      </a:r>
                    </a:p>
                  </a:txBody>
                  <a:tcPr/>
                </a:tc>
                <a:tc>
                  <a:txBody>
                    <a:bodyPr/>
                    <a:lstStyle/>
                    <a:p>
                      <a:r>
                        <a:rPr lang="en-GB" dirty="0"/>
                        <a:t>Gather branches</a:t>
                      </a:r>
                    </a:p>
                  </a:txBody>
                  <a:tcPr/>
                </a:tc>
                <a:tc>
                  <a:txBody>
                    <a:bodyPr/>
                    <a:lstStyle/>
                    <a:p>
                      <a:r>
                        <a:rPr lang="en-GB" dirty="0"/>
                        <a:t>60</a:t>
                      </a:r>
                    </a:p>
                  </a:txBody>
                  <a:tcPr/>
                </a:tc>
                <a:tc>
                  <a:txBody>
                    <a:bodyPr/>
                    <a:lstStyle/>
                    <a:p>
                      <a:r>
                        <a:rPr lang="en-GB" dirty="0"/>
                        <a:t>-</a:t>
                      </a:r>
                    </a:p>
                  </a:txBody>
                  <a:tcPr/>
                </a:tc>
                <a:extLst>
                  <a:ext uri="{0D108BD9-81ED-4DB2-BD59-A6C34878D82A}">
                    <a16:rowId xmlns:a16="http://schemas.microsoft.com/office/drawing/2014/main" val="10005"/>
                  </a:ext>
                </a:extLst>
              </a:tr>
              <a:tr h="432721">
                <a:tc>
                  <a:txBody>
                    <a:bodyPr/>
                    <a:lstStyle/>
                    <a:p>
                      <a:r>
                        <a:rPr lang="en-GB" dirty="0"/>
                        <a:t>F</a:t>
                      </a:r>
                    </a:p>
                  </a:txBody>
                  <a:tcPr/>
                </a:tc>
                <a:tc>
                  <a:txBody>
                    <a:bodyPr/>
                    <a:lstStyle/>
                    <a:p>
                      <a:r>
                        <a:rPr lang="en-GB" dirty="0"/>
                        <a:t>Build shelter</a:t>
                      </a:r>
                    </a:p>
                  </a:txBody>
                  <a:tcPr/>
                </a:tc>
                <a:tc>
                  <a:txBody>
                    <a:bodyPr/>
                    <a:lstStyle/>
                    <a:p>
                      <a:r>
                        <a:rPr lang="en-GB" dirty="0"/>
                        <a:t>75</a:t>
                      </a:r>
                    </a:p>
                  </a:txBody>
                  <a:tcPr/>
                </a:tc>
                <a:tc>
                  <a:txBody>
                    <a:bodyPr/>
                    <a:lstStyle/>
                    <a:p>
                      <a:r>
                        <a:rPr lang="en-GB" dirty="0"/>
                        <a:t>E</a:t>
                      </a:r>
                    </a:p>
                  </a:txBody>
                  <a:tcPr/>
                </a:tc>
                <a:extLst>
                  <a:ext uri="{0D108BD9-81ED-4DB2-BD59-A6C34878D82A}">
                    <a16:rowId xmlns:a16="http://schemas.microsoft.com/office/drawing/2014/main" val="10006"/>
                  </a:ext>
                </a:extLst>
              </a:tr>
              <a:tr h="432721">
                <a:tc>
                  <a:txBody>
                    <a:bodyPr/>
                    <a:lstStyle/>
                    <a:p>
                      <a:r>
                        <a:rPr lang="en-GB" dirty="0"/>
                        <a:t>G</a:t>
                      </a:r>
                    </a:p>
                  </a:txBody>
                  <a:tcPr/>
                </a:tc>
                <a:tc>
                  <a:txBody>
                    <a:bodyPr/>
                    <a:lstStyle/>
                    <a:p>
                      <a:r>
                        <a:rPr lang="en-GB" dirty="0"/>
                        <a:t>Catch fish</a:t>
                      </a:r>
                    </a:p>
                  </a:txBody>
                  <a:tcPr/>
                </a:tc>
                <a:tc>
                  <a:txBody>
                    <a:bodyPr/>
                    <a:lstStyle/>
                    <a:p>
                      <a:r>
                        <a:rPr lang="en-GB" dirty="0"/>
                        <a:t>90</a:t>
                      </a:r>
                    </a:p>
                  </a:txBody>
                  <a:tcPr/>
                </a:tc>
                <a:tc>
                  <a:txBody>
                    <a:bodyPr/>
                    <a:lstStyle/>
                    <a:p>
                      <a:r>
                        <a:rPr lang="en-GB" dirty="0"/>
                        <a:t>-</a:t>
                      </a:r>
                    </a:p>
                  </a:txBody>
                  <a:tcPr/>
                </a:tc>
                <a:extLst>
                  <a:ext uri="{0D108BD9-81ED-4DB2-BD59-A6C34878D82A}">
                    <a16:rowId xmlns:a16="http://schemas.microsoft.com/office/drawing/2014/main" val="10007"/>
                  </a:ext>
                </a:extLst>
              </a:tr>
              <a:tr h="432721">
                <a:tc>
                  <a:txBody>
                    <a:bodyPr/>
                    <a:lstStyle/>
                    <a:p>
                      <a:r>
                        <a:rPr lang="en-GB" dirty="0"/>
                        <a:t>H</a:t>
                      </a:r>
                    </a:p>
                  </a:txBody>
                  <a:tcPr/>
                </a:tc>
                <a:tc>
                  <a:txBody>
                    <a:bodyPr/>
                    <a:lstStyle/>
                    <a:p>
                      <a:r>
                        <a:rPr lang="en-GB" dirty="0"/>
                        <a:t>Cook fish</a:t>
                      </a:r>
                    </a:p>
                  </a:txBody>
                  <a:tcPr/>
                </a:tc>
                <a:tc>
                  <a:txBody>
                    <a:bodyPr/>
                    <a:lstStyle/>
                    <a:p>
                      <a:r>
                        <a:rPr lang="en-GB" dirty="0"/>
                        <a:t>20</a:t>
                      </a:r>
                    </a:p>
                  </a:txBody>
                  <a:tcPr/>
                </a:tc>
                <a:tc>
                  <a:txBody>
                    <a:bodyPr/>
                    <a:lstStyle/>
                    <a:p>
                      <a:r>
                        <a:rPr lang="en-GB" dirty="0"/>
                        <a:t>B, G</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841971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8A206"/>
          </a:solidFill>
        </p:spPr>
        <p:txBody>
          <a:bodyPr/>
          <a:lstStyle/>
          <a:p>
            <a:pPr algn="l"/>
            <a:r>
              <a:rPr lang="en-GB" dirty="0">
                <a:solidFill>
                  <a:schemeClr val="bg1"/>
                </a:solidFill>
              </a:rPr>
              <a:t>Activity Float Example 2</a:t>
            </a:r>
          </a:p>
        </p:txBody>
      </p:sp>
      <p:sp>
        <p:nvSpPr>
          <p:cNvPr id="4" name="Slide Number Placeholder 3"/>
          <p:cNvSpPr>
            <a:spLocks noGrp="1"/>
          </p:cNvSpPr>
          <p:nvPr>
            <p:ph type="sldNum" sz="quarter" idx="12"/>
          </p:nvPr>
        </p:nvSpPr>
        <p:spPr/>
        <p:txBody>
          <a:bodyPr/>
          <a:lstStyle/>
          <a:p>
            <a:fld id="{C3E82C25-DCED-4D7F-BCD7-807A06F3DB27}" type="slidenum">
              <a:rPr lang="en-GB" smtClean="0"/>
              <a:pPr/>
              <a:t>24</a:t>
            </a:fld>
            <a:endParaRPr lang="en-GB"/>
          </a:p>
        </p:txBody>
      </p:sp>
      <p:graphicFrame>
        <p:nvGraphicFramePr>
          <p:cNvPr id="5" name="Content Placeholder 4"/>
          <p:cNvGraphicFramePr>
            <a:graphicFrameLocks/>
          </p:cNvGraphicFramePr>
          <p:nvPr>
            <p:extLst>
              <p:ext uri="{D42A27DB-BD31-4B8C-83A1-F6EECF244321}">
                <p14:modId xmlns:p14="http://schemas.microsoft.com/office/powerpoint/2010/main" val="2089071702"/>
              </p:ext>
            </p:extLst>
          </p:nvPr>
        </p:nvGraphicFramePr>
        <p:xfrm>
          <a:off x="174172" y="1786970"/>
          <a:ext cx="2873828" cy="2610076"/>
        </p:xfrm>
        <a:graphic>
          <a:graphicData uri="http://schemas.openxmlformats.org/drawingml/2006/table">
            <a:tbl>
              <a:tblPr firstRow="1" bandRow="1">
                <a:tableStyleId>{8EC20E35-A176-4012-BC5E-935CFFF8708E}</a:tableStyleId>
              </a:tblPr>
              <a:tblGrid>
                <a:gridCol w="270404">
                  <a:extLst>
                    <a:ext uri="{9D8B030D-6E8A-4147-A177-3AD203B41FA5}">
                      <a16:colId xmlns:a16="http://schemas.microsoft.com/office/drawing/2014/main" val="20000"/>
                    </a:ext>
                  </a:extLst>
                </a:gridCol>
                <a:gridCol w="1138212">
                  <a:extLst>
                    <a:ext uri="{9D8B030D-6E8A-4147-A177-3AD203B41FA5}">
                      <a16:colId xmlns:a16="http://schemas.microsoft.com/office/drawing/2014/main" val="20001"/>
                    </a:ext>
                  </a:extLst>
                </a:gridCol>
                <a:gridCol w="930693">
                  <a:extLst>
                    <a:ext uri="{9D8B030D-6E8A-4147-A177-3AD203B41FA5}">
                      <a16:colId xmlns:a16="http://schemas.microsoft.com/office/drawing/2014/main" val="20002"/>
                    </a:ext>
                  </a:extLst>
                </a:gridCol>
                <a:gridCol w="534519">
                  <a:extLst>
                    <a:ext uri="{9D8B030D-6E8A-4147-A177-3AD203B41FA5}">
                      <a16:colId xmlns:a16="http://schemas.microsoft.com/office/drawing/2014/main" val="20003"/>
                    </a:ext>
                  </a:extLst>
                </a:gridCol>
              </a:tblGrid>
              <a:tr h="354180">
                <a:tc>
                  <a:txBody>
                    <a:bodyPr/>
                    <a:lstStyle/>
                    <a:p>
                      <a:r>
                        <a:rPr lang="en-GB" sz="700" dirty="0"/>
                        <a:t>ID</a:t>
                      </a:r>
                    </a:p>
                  </a:txBody>
                  <a:tcPr/>
                </a:tc>
                <a:tc>
                  <a:txBody>
                    <a:bodyPr/>
                    <a:lstStyle/>
                    <a:p>
                      <a:r>
                        <a:rPr lang="en-GB" sz="700" dirty="0"/>
                        <a:t>Task</a:t>
                      </a:r>
                    </a:p>
                  </a:txBody>
                  <a:tcPr/>
                </a:tc>
                <a:tc>
                  <a:txBody>
                    <a:bodyPr/>
                    <a:lstStyle/>
                    <a:p>
                      <a:r>
                        <a:rPr lang="en-GB" sz="700" dirty="0"/>
                        <a:t>Duration</a:t>
                      </a:r>
                      <a:r>
                        <a:rPr lang="en-GB" sz="700" baseline="0" dirty="0"/>
                        <a:t> </a:t>
                      </a:r>
                      <a:r>
                        <a:rPr lang="en-GB" sz="700" dirty="0"/>
                        <a:t>(minutes)</a:t>
                      </a:r>
                    </a:p>
                  </a:txBody>
                  <a:tcPr/>
                </a:tc>
                <a:tc>
                  <a:txBody>
                    <a:bodyPr/>
                    <a:lstStyle/>
                    <a:p>
                      <a:r>
                        <a:rPr lang="en-GB" sz="700" dirty="0"/>
                        <a:t>Precedence</a:t>
                      </a:r>
                    </a:p>
                  </a:txBody>
                  <a:tcPr/>
                </a:tc>
                <a:extLst>
                  <a:ext uri="{0D108BD9-81ED-4DB2-BD59-A6C34878D82A}">
                    <a16:rowId xmlns:a16="http://schemas.microsoft.com/office/drawing/2014/main" val="10000"/>
                  </a:ext>
                </a:extLst>
              </a:tr>
              <a:tr h="281987">
                <a:tc>
                  <a:txBody>
                    <a:bodyPr/>
                    <a:lstStyle/>
                    <a:p>
                      <a:r>
                        <a:rPr lang="en-GB" sz="1050" dirty="0"/>
                        <a:t>A</a:t>
                      </a:r>
                    </a:p>
                  </a:txBody>
                  <a:tcPr/>
                </a:tc>
                <a:tc>
                  <a:txBody>
                    <a:bodyPr/>
                    <a:lstStyle/>
                    <a:p>
                      <a:r>
                        <a:rPr lang="en-GB" sz="1050" dirty="0"/>
                        <a:t>Collect</a:t>
                      </a:r>
                      <a:r>
                        <a:rPr lang="en-GB" sz="1050" baseline="0" dirty="0"/>
                        <a:t> wood</a:t>
                      </a:r>
                      <a:endParaRPr lang="en-GB" sz="1050" dirty="0"/>
                    </a:p>
                  </a:txBody>
                  <a:tcPr/>
                </a:tc>
                <a:tc>
                  <a:txBody>
                    <a:bodyPr/>
                    <a:lstStyle/>
                    <a:p>
                      <a:r>
                        <a:rPr lang="en-GB" sz="1050" dirty="0"/>
                        <a:t>40</a:t>
                      </a:r>
                    </a:p>
                  </a:txBody>
                  <a:tcPr/>
                </a:tc>
                <a:tc>
                  <a:txBody>
                    <a:bodyPr/>
                    <a:lstStyle/>
                    <a:p>
                      <a:r>
                        <a:rPr lang="en-GB" sz="1050" dirty="0"/>
                        <a:t>-</a:t>
                      </a:r>
                    </a:p>
                  </a:txBody>
                  <a:tcPr/>
                </a:tc>
                <a:extLst>
                  <a:ext uri="{0D108BD9-81ED-4DB2-BD59-A6C34878D82A}">
                    <a16:rowId xmlns:a16="http://schemas.microsoft.com/office/drawing/2014/main" val="10001"/>
                  </a:ext>
                </a:extLst>
              </a:tr>
              <a:tr h="281987">
                <a:tc>
                  <a:txBody>
                    <a:bodyPr/>
                    <a:lstStyle/>
                    <a:p>
                      <a:r>
                        <a:rPr lang="en-GB" sz="1050" dirty="0"/>
                        <a:t>B</a:t>
                      </a:r>
                    </a:p>
                  </a:txBody>
                  <a:tcPr/>
                </a:tc>
                <a:tc>
                  <a:txBody>
                    <a:bodyPr/>
                    <a:lstStyle/>
                    <a:p>
                      <a:r>
                        <a:rPr lang="en-GB" sz="1050" dirty="0"/>
                        <a:t>Light fire</a:t>
                      </a:r>
                    </a:p>
                  </a:txBody>
                  <a:tcPr/>
                </a:tc>
                <a:tc>
                  <a:txBody>
                    <a:bodyPr/>
                    <a:lstStyle/>
                    <a:p>
                      <a:r>
                        <a:rPr lang="en-GB" sz="1050" dirty="0"/>
                        <a:t>60</a:t>
                      </a:r>
                    </a:p>
                  </a:txBody>
                  <a:tcPr/>
                </a:tc>
                <a:tc>
                  <a:txBody>
                    <a:bodyPr/>
                    <a:lstStyle/>
                    <a:p>
                      <a:r>
                        <a:rPr lang="en-GB" sz="1050" dirty="0"/>
                        <a:t>A</a:t>
                      </a:r>
                    </a:p>
                  </a:txBody>
                  <a:tcPr/>
                </a:tc>
                <a:extLst>
                  <a:ext uri="{0D108BD9-81ED-4DB2-BD59-A6C34878D82A}">
                    <a16:rowId xmlns:a16="http://schemas.microsoft.com/office/drawing/2014/main" val="10002"/>
                  </a:ext>
                </a:extLst>
              </a:tr>
              <a:tr h="281987">
                <a:tc>
                  <a:txBody>
                    <a:bodyPr/>
                    <a:lstStyle/>
                    <a:p>
                      <a:r>
                        <a:rPr lang="en-GB" sz="1050" dirty="0"/>
                        <a:t>C</a:t>
                      </a:r>
                    </a:p>
                  </a:txBody>
                  <a:tcPr/>
                </a:tc>
                <a:tc>
                  <a:txBody>
                    <a:bodyPr/>
                    <a:lstStyle/>
                    <a:p>
                      <a:r>
                        <a:rPr lang="en-GB" sz="1050" dirty="0"/>
                        <a:t>Fetch water</a:t>
                      </a:r>
                    </a:p>
                  </a:txBody>
                  <a:tcPr/>
                </a:tc>
                <a:tc>
                  <a:txBody>
                    <a:bodyPr/>
                    <a:lstStyle/>
                    <a:p>
                      <a:r>
                        <a:rPr lang="en-GB" sz="1050" dirty="0"/>
                        <a:t>45</a:t>
                      </a:r>
                    </a:p>
                  </a:txBody>
                  <a:tcPr/>
                </a:tc>
                <a:tc>
                  <a:txBody>
                    <a:bodyPr/>
                    <a:lstStyle/>
                    <a:p>
                      <a:r>
                        <a:rPr lang="en-GB" sz="1050" dirty="0"/>
                        <a:t>-</a:t>
                      </a:r>
                    </a:p>
                  </a:txBody>
                  <a:tcPr/>
                </a:tc>
                <a:extLst>
                  <a:ext uri="{0D108BD9-81ED-4DB2-BD59-A6C34878D82A}">
                    <a16:rowId xmlns:a16="http://schemas.microsoft.com/office/drawing/2014/main" val="10003"/>
                  </a:ext>
                </a:extLst>
              </a:tr>
              <a:tr h="281987">
                <a:tc>
                  <a:txBody>
                    <a:bodyPr/>
                    <a:lstStyle/>
                    <a:p>
                      <a:r>
                        <a:rPr lang="en-GB" sz="1050" dirty="0"/>
                        <a:t>D</a:t>
                      </a:r>
                    </a:p>
                  </a:txBody>
                  <a:tcPr/>
                </a:tc>
                <a:tc>
                  <a:txBody>
                    <a:bodyPr/>
                    <a:lstStyle/>
                    <a:p>
                      <a:r>
                        <a:rPr lang="en-GB" sz="1050" dirty="0"/>
                        <a:t>Boil water</a:t>
                      </a:r>
                    </a:p>
                  </a:txBody>
                  <a:tcPr/>
                </a:tc>
                <a:tc>
                  <a:txBody>
                    <a:bodyPr/>
                    <a:lstStyle/>
                    <a:p>
                      <a:r>
                        <a:rPr lang="en-GB" sz="1050" dirty="0"/>
                        <a:t>20</a:t>
                      </a:r>
                    </a:p>
                  </a:txBody>
                  <a:tcPr/>
                </a:tc>
                <a:tc>
                  <a:txBody>
                    <a:bodyPr/>
                    <a:lstStyle/>
                    <a:p>
                      <a:r>
                        <a:rPr lang="en-GB" sz="1050" dirty="0"/>
                        <a:t>B, C</a:t>
                      </a:r>
                    </a:p>
                  </a:txBody>
                  <a:tcPr/>
                </a:tc>
                <a:extLst>
                  <a:ext uri="{0D108BD9-81ED-4DB2-BD59-A6C34878D82A}">
                    <a16:rowId xmlns:a16="http://schemas.microsoft.com/office/drawing/2014/main" val="10004"/>
                  </a:ext>
                </a:extLst>
              </a:tr>
              <a:tr h="281987">
                <a:tc>
                  <a:txBody>
                    <a:bodyPr/>
                    <a:lstStyle/>
                    <a:p>
                      <a:r>
                        <a:rPr lang="en-GB" sz="1050" dirty="0"/>
                        <a:t>E</a:t>
                      </a:r>
                    </a:p>
                  </a:txBody>
                  <a:tcPr/>
                </a:tc>
                <a:tc>
                  <a:txBody>
                    <a:bodyPr/>
                    <a:lstStyle/>
                    <a:p>
                      <a:r>
                        <a:rPr lang="en-GB" sz="1050" dirty="0"/>
                        <a:t>Gather branches</a:t>
                      </a:r>
                    </a:p>
                  </a:txBody>
                  <a:tcPr/>
                </a:tc>
                <a:tc>
                  <a:txBody>
                    <a:bodyPr/>
                    <a:lstStyle/>
                    <a:p>
                      <a:r>
                        <a:rPr lang="en-GB" sz="1050" dirty="0"/>
                        <a:t>60</a:t>
                      </a:r>
                    </a:p>
                  </a:txBody>
                  <a:tcPr/>
                </a:tc>
                <a:tc>
                  <a:txBody>
                    <a:bodyPr/>
                    <a:lstStyle/>
                    <a:p>
                      <a:r>
                        <a:rPr lang="en-GB" sz="1050" dirty="0"/>
                        <a:t>-</a:t>
                      </a:r>
                    </a:p>
                  </a:txBody>
                  <a:tcPr/>
                </a:tc>
                <a:extLst>
                  <a:ext uri="{0D108BD9-81ED-4DB2-BD59-A6C34878D82A}">
                    <a16:rowId xmlns:a16="http://schemas.microsoft.com/office/drawing/2014/main" val="10005"/>
                  </a:ext>
                </a:extLst>
              </a:tr>
              <a:tr h="281987">
                <a:tc>
                  <a:txBody>
                    <a:bodyPr/>
                    <a:lstStyle/>
                    <a:p>
                      <a:r>
                        <a:rPr lang="en-GB" sz="1050" dirty="0"/>
                        <a:t>F</a:t>
                      </a:r>
                    </a:p>
                  </a:txBody>
                  <a:tcPr/>
                </a:tc>
                <a:tc>
                  <a:txBody>
                    <a:bodyPr/>
                    <a:lstStyle/>
                    <a:p>
                      <a:r>
                        <a:rPr lang="en-GB" sz="1050" dirty="0"/>
                        <a:t>Build shelter</a:t>
                      </a:r>
                    </a:p>
                  </a:txBody>
                  <a:tcPr/>
                </a:tc>
                <a:tc>
                  <a:txBody>
                    <a:bodyPr/>
                    <a:lstStyle/>
                    <a:p>
                      <a:r>
                        <a:rPr lang="en-GB" sz="1050" dirty="0"/>
                        <a:t>75</a:t>
                      </a:r>
                    </a:p>
                  </a:txBody>
                  <a:tcPr/>
                </a:tc>
                <a:tc>
                  <a:txBody>
                    <a:bodyPr/>
                    <a:lstStyle/>
                    <a:p>
                      <a:r>
                        <a:rPr lang="en-GB" sz="1050" dirty="0"/>
                        <a:t>E</a:t>
                      </a:r>
                    </a:p>
                  </a:txBody>
                  <a:tcPr/>
                </a:tc>
                <a:extLst>
                  <a:ext uri="{0D108BD9-81ED-4DB2-BD59-A6C34878D82A}">
                    <a16:rowId xmlns:a16="http://schemas.microsoft.com/office/drawing/2014/main" val="10006"/>
                  </a:ext>
                </a:extLst>
              </a:tr>
              <a:tr h="281987">
                <a:tc>
                  <a:txBody>
                    <a:bodyPr/>
                    <a:lstStyle/>
                    <a:p>
                      <a:r>
                        <a:rPr lang="en-GB" sz="1050" dirty="0"/>
                        <a:t>G</a:t>
                      </a:r>
                    </a:p>
                  </a:txBody>
                  <a:tcPr/>
                </a:tc>
                <a:tc>
                  <a:txBody>
                    <a:bodyPr/>
                    <a:lstStyle/>
                    <a:p>
                      <a:r>
                        <a:rPr lang="en-GB" sz="1050" dirty="0"/>
                        <a:t>Catch fish</a:t>
                      </a:r>
                    </a:p>
                  </a:txBody>
                  <a:tcPr/>
                </a:tc>
                <a:tc>
                  <a:txBody>
                    <a:bodyPr/>
                    <a:lstStyle/>
                    <a:p>
                      <a:r>
                        <a:rPr lang="en-GB" sz="1050" dirty="0"/>
                        <a:t>90</a:t>
                      </a:r>
                    </a:p>
                  </a:txBody>
                  <a:tcPr/>
                </a:tc>
                <a:tc>
                  <a:txBody>
                    <a:bodyPr/>
                    <a:lstStyle/>
                    <a:p>
                      <a:r>
                        <a:rPr lang="en-GB" sz="1050" dirty="0"/>
                        <a:t>-</a:t>
                      </a:r>
                    </a:p>
                  </a:txBody>
                  <a:tcPr/>
                </a:tc>
                <a:extLst>
                  <a:ext uri="{0D108BD9-81ED-4DB2-BD59-A6C34878D82A}">
                    <a16:rowId xmlns:a16="http://schemas.microsoft.com/office/drawing/2014/main" val="10007"/>
                  </a:ext>
                </a:extLst>
              </a:tr>
              <a:tr h="281987">
                <a:tc>
                  <a:txBody>
                    <a:bodyPr/>
                    <a:lstStyle/>
                    <a:p>
                      <a:r>
                        <a:rPr lang="en-GB" sz="1050" dirty="0"/>
                        <a:t>H</a:t>
                      </a:r>
                    </a:p>
                  </a:txBody>
                  <a:tcPr/>
                </a:tc>
                <a:tc>
                  <a:txBody>
                    <a:bodyPr/>
                    <a:lstStyle/>
                    <a:p>
                      <a:r>
                        <a:rPr lang="en-GB" sz="1050" dirty="0"/>
                        <a:t>Cook fish</a:t>
                      </a:r>
                    </a:p>
                  </a:txBody>
                  <a:tcPr/>
                </a:tc>
                <a:tc>
                  <a:txBody>
                    <a:bodyPr/>
                    <a:lstStyle/>
                    <a:p>
                      <a:r>
                        <a:rPr lang="en-GB" sz="1050" dirty="0"/>
                        <a:t>20</a:t>
                      </a:r>
                    </a:p>
                  </a:txBody>
                  <a:tcPr/>
                </a:tc>
                <a:tc>
                  <a:txBody>
                    <a:bodyPr/>
                    <a:lstStyle/>
                    <a:p>
                      <a:r>
                        <a:rPr lang="en-GB" sz="1050" dirty="0"/>
                        <a:t>B, G</a:t>
                      </a:r>
                    </a:p>
                  </a:txBody>
                  <a:tcPr/>
                </a:tc>
                <a:extLst>
                  <a:ext uri="{0D108BD9-81ED-4DB2-BD59-A6C34878D82A}">
                    <a16:rowId xmlns:a16="http://schemas.microsoft.com/office/drawing/2014/main" val="10008"/>
                  </a:ext>
                </a:extLst>
              </a:tr>
            </a:tbl>
          </a:graphicData>
        </a:graphic>
      </p:graphicFrame>
      <p:sp>
        <p:nvSpPr>
          <p:cNvPr id="8" name="TextBox 7"/>
          <p:cNvSpPr txBox="1"/>
          <p:nvPr/>
        </p:nvSpPr>
        <p:spPr>
          <a:xfrm>
            <a:off x="4888868" y="3023734"/>
            <a:ext cx="317716" cy="369332"/>
          </a:xfrm>
          <a:prstGeom prst="rect">
            <a:avLst/>
          </a:prstGeom>
          <a:noFill/>
          <a:ln w="19050">
            <a:solidFill>
              <a:schemeClr val="tx1"/>
            </a:solidFill>
          </a:ln>
        </p:spPr>
        <p:txBody>
          <a:bodyPr wrap="none" rtlCol="0">
            <a:spAutoFit/>
          </a:bodyPr>
          <a:lstStyle/>
          <a:p>
            <a:r>
              <a:rPr lang="en-GB" dirty="0"/>
              <a:t>A</a:t>
            </a:r>
          </a:p>
        </p:txBody>
      </p:sp>
      <p:sp>
        <p:nvSpPr>
          <p:cNvPr id="9" name="TextBox 8"/>
          <p:cNvSpPr txBox="1"/>
          <p:nvPr/>
        </p:nvSpPr>
        <p:spPr>
          <a:xfrm>
            <a:off x="4888868" y="2284287"/>
            <a:ext cx="330540" cy="369332"/>
          </a:xfrm>
          <a:prstGeom prst="rect">
            <a:avLst/>
          </a:prstGeom>
          <a:noFill/>
          <a:ln w="19050">
            <a:solidFill>
              <a:schemeClr val="tx1"/>
            </a:solidFill>
          </a:ln>
        </p:spPr>
        <p:txBody>
          <a:bodyPr wrap="none" rtlCol="0">
            <a:spAutoFit/>
          </a:bodyPr>
          <a:lstStyle/>
          <a:p>
            <a:r>
              <a:rPr lang="en-GB" dirty="0"/>
              <a:t>G</a:t>
            </a:r>
          </a:p>
        </p:txBody>
      </p:sp>
      <p:sp>
        <p:nvSpPr>
          <p:cNvPr id="10" name="TextBox 9"/>
          <p:cNvSpPr txBox="1"/>
          <p:nvPr/>
        </p:nvSpPr>
        <p:spPr>
          <a:xfrm>
            <a:off x="4882410" y="3688545"/>
            <a:ext cx="317716" cy="369332"/>
          </a:xfrm>
          <a:prstGeom prst="rect">
            <a:avLst/>
          </a:prstGeom>
          <a:noFill/>
          <a:ln w="19050">
            <a:solidFill>
              <a:schemeClr val="tx1"/>
            </a:solidFill>
          </a:ln>
        </p:spPr>
        <p:txBody>
          <a:bodyPr wrap="none" rtlCol="0">
            <a:spAutoFit/>
          </a:bodyPr>
          <a:lstStyle/>
          <a:p>
            <a:r>
              <a:rPr lang="en-GB" dirty="0"/>
              <a:t>C</a:t>
            </a:r>
          </a:p>
        </p:txBody>
      </p:sp>
      <p:sp>
        <p:nvSpPr>
          <p:cNvPr id="11" name="TextBox 10"/>
          <p:cNvSpPr txBox="1"/>
          <p:nvPr/>
        </p:nvSpPr>
        <p:spPr>
          <a:xfrm>
            <a:off x="4882410" y="4479924"/>
            <a:ext cx="296876" cy="369332"/>
          </a:xfrm>
          <a:prstGeom prst="rect">
            <a:avLst/>
          </a:prstGeom>
          <a:noFill/>
          <a:ln w="19050">
            <a:solidFill>
              <a:schemeClr val="tx1"/>
            </a:solidFill>
          </a:ln>
        </p:spPr>
        <p:txBody>
          <a:bodyPr wrap="none" rtlCol="0">
            <a:spAutoFit/>
          </a:bodyPr>
          <a:lstStyle/>
          <a:p>
            <a:r>
              <a:rPr lang="en-GB" dirty="0"/>
              <a:t>E</a:t>
            </a:r>
          </a:p>
        </p:txBody>
      </p:sp>
      <p:sp>
        <p:nvSpPr>
          <p:cNvPr id="12" name="TextBox 11"/>
          <p:cNvSpPr txBox="1"/>
          <p:nvPr/>
        </p:nvSpPr>
        <p:spPr>
          <a:xfrm>
            <a:off x="6717668" y="2144486"/>
            <a:ext cx="328936" cy="369332"/>
          </a:xfrm>
          <a:prstGeom prst="rect">
            <a:avLst/>
          </a:prstGeom>
          <a:noFill/>
          <a:ln w="19050">
            <a:solidFill>
              <a:schemeClr val="tx1"/>
            </a:solidFill>
          </a:ln>
        </p:spPr>
        <p:txBody>
          <a:bodyPr wrap="none" rtlCol="0">
            <a:spAutoFit/>
          </a:bodyPr>
          <a:lstStyle/>
          <a:p>
            <a:r>
              <a:rPr lang="en-GB" dirty="0"/>
              <a:t>H</a:t>
            </a:r>
          </a:p>
        </p:txBody>
      </p:sp>
      <p:sp>
        <p:nvSpPr>
          <p:cNvPr id="13" name="TextBox 12"/>
          <p:cNvSpPr txBox="1"/>
          <p:nvPr/>
        </p:nvSpPr>
        <p:spPr>
          <a:xfrm>
            <a:off x="5997181" y="3023734"/>
            <a:ext cx="317716" cy="369332"/>
          </a:xfrm>
          <a:prstGeom prst="rect">
            <a:avLst/>
          </a:prstGeom>
          <a:noFill/>
          <a:ln w="19050">
            <a:solidFill>
              <a:schemeClr val="tx1"/>
            </a:solidFill>
          </a:ln>
        </p:spPr>
        <p:txBody>
          <a:bodyPr wrap="none" rtlCol="0">
            <a:spAutoFit/>
          </a:bodyPr>
          <a:lstStyle/>
          <a:p>
            <a:r>
              <a:rPr lang="en-GB" dirty="0"/>
              <a:t>B</a:t>
            </a:r>
          </a:p>
        </p:txBody>
      </p:sp>
      <p:sp>
        <p:nvSpPr>
          <p:cNvPr id="14" name="TextBox 13"/>
          <p:cNvSpPr txBox="1"/>
          <p:nvPr/>
        </p:nvSpPr>
        <p:spPr>
          <a:xfrm>
            <a:off x="6554001" y="3688545"/>
            <a:ext cx="327334" cy="369332"/>
          </a:xfrm>
          <a:prstGeom prst="rect">
            <a:avLst/>
          </a:prstGeom>
          <a:noFill/>
          <a:ln w="19050">
            <a:solidFill>
              <a:schemeClr val="tx1"/>
            </a:solidFill>
          </a:ln>
        </p:spPr>
        <p:txBody>
          <a:bodyPr wrap="none" rtlCol="0">
            <a:spAutoFit/>
          </a:bodyPr>
          <a:lstStyle/>
          <a:p>
            <a:r>
              <a:rPr lang="en-GB" dirty="0"/>
              <a:t>D</a:t>
            </a:r>
          </a:p>
        </p:txBody>
      </p:sp>
      <p:sp>
        <p:nvSpPr>
          <p:cNvPr id="15" name="TextBox 14"/>
          <p:cNvSpPr txBox="1"/>
          <p:nvPr/>
        </p:nvSpPr>
        <p:spPr>
          <a:xfrm>
            <a:off x="5997181" y="4479924"/>
            <a:ext cx="290464" cy="369332"/>
          </a:xfrm>
          <a:prstGeom prst="rect">
            <a:avLst/>
          </a:prstGeom>
          <a:noFill/>
          <a:ln w="19050">
            <a:solidFill>
              <a:schemeClr val="tx1"/>
            </a:solidFill>
          </a:ln>
        </p:spPr>
        <p:txBody>
          <a:bodyPr wrap="none" rtlCol="0">
            <a:spAutoFit/>
          </a:bodyPr>
          <a:lstStyle/>
          <a:p>
            <a:r>
              <a:rPr lang="en-GB" dirty="0"/>
              <a:t>F</a:t>
            </a:r>
          </a:p>
        </p:txBody>
      </p:sp>
      <p:cxnSp>
        <p:nvCxnSpPr>
          <p:cNvPr id="17" name="Straight Arrow Connector 16"/>
          <p:cNvCxnSpPr>
            <a:stCxn id="8" idx="3"/>
            <a:endCxn id="13" idx="1"/>
          </p:cNvCxnSpPr>
          <p:nvPr/>
        </p:nvCxnSpPr>
        <p:spPr>
          <a:xfrm>
            <a:off x="5206584" y="3208400"/>
            <a:ext cx="79059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219408" y="3883705"/>
            <a:ext cx="133459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322369" y="3208400"/>
            <a:ext cx="231632" cy="4801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5" idx="1"/>
          </p:cNvCxnSpPr>
          <p:nvPr/>
        </p:nvCxnSpPr>
        <p:spPr>
          <a:xfrm flipV="1">
            <a:off x="5179286" y="4664590"/>
            <a:ext cx="817895" cy="28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2" idx="1"/>
          </p:cNvCxnSpPr>
          <p:nvPr/>
        </p:nvCxnSpPr>
        <p:spPr>
          <a:xfrm flipV="1">
            <a:off x="5219408" y="2329152"/>
            <a:ext cx="1498260" cy="152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3" idx="3"/>
            <a:endCxn id="12" idx="2"/>
          </p:cNvCxnSpPr>
          <p:nvPr/>
        </p:nvCxnSpPr>
        <p:spPr>
          <a:xfrm flipV="1">
            <a:off x="6314897" y="2513818"/>
            <a:ext cx="567239" cy="69458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826352" y="2012408"/>
            <a:ext cx="393056" cy="338554"/>
          </a:xfrm>
          <a:prstGeom prst="rect">
            <a:avLst/>
          </a:prstGeom>
          <a:noFill/>
        </p:spPr>
        <p:txBody>
          <a:bodyPr wrap="none" rtlCol="0">
            <a:spAutoFit/>
          </a:bodyPr>
          <a:lstStyle/>
          <a:p>
            <a:r>
              <a:rPr lang="en-GB" sz="1600" dirty="0"/>
              <a:t>90</a:t>
            </a:r>
          </a:p>
        </p:txBody>
      </p:sp>
      <p:sp>
        <p:nvSpPr>
          <p:cNvPr id="56" name="TextBox 55"/>
          <p:cNvSpPr txBox="1"/>
          <p:nvPr/>
        </p:nvSpPr>
        <p:spPr>
          <a:xfrm>
            <a:off x="4826352" y="2755358"/>
            <a:ext cx="393056" cy="338554"/>
          </a:xfrm>
          <a:prstGeom prst="rect">
            <a:avLst/>
          </a:prstGeom>
          <a:noFill/>
        </p:spPr>
        <p:txBody>
          <a:bodyPr wrap="none" rtlCol="0">
            <a:spAutoFit/>
          </a:bodyPr>
          <a:lstStyle/>
          <a:p>
            <a:r>
              <a:rPr lang="en-GB" sz="1600" dirty="0"/>
              <a:t>40</a:t>
            </a:r>
          </a:p>
        </p:txBody>
      </p:sp>
      <p:sp>
        <p:nvSpPr>
          <p:cNvPr id="57" name="TextBox 56"/>
          <p:cNvSpPr txBox="1"/>
          <p:nvPr/>
        </p:nvSpPr>
        <p:spPr>
          <a:xfrm>
            <a:off x="5930506" y="2743087"/>
            <a:ext cx="393056" cy="338554"/>
          </a:xfrm>
          <a:prstGeom prst="rect">
            <a:avLst/>
          </a:prstGeom>
          <a:noFill/>
        </p:spPr>
        <p:txBody>
          <a:bodyPr wrap="none" rtlCol="0">
            <a:spAutoFit/>
          </a:bodyPr>
          <a:lstStyle/>
          <a:p>
            <a:r>
              <a:rPr lang="en-GB" sz="1600" dirty="0"/>
              <a:t>60</a:t>
            </a:r>
          </a:p>
        </p:txBody>
      </p:sp>
      <p:sp>
        <p:nvSpPr>
          <p:cNvPr id="58" name="TextBox 57"/>
          <p:cNvSpPr txBox="1"/>
          <p:nvPr/>
        </p:nvSpPr>
        <p:spPr>
          <a:xfrm>
            <a:off x="4812668" y="3421100"/>
            <a:ext cx="393056" cy="338554"/>
          </a:xfrm>
          <a:prstGeom prst="rect">
            <a:avLst/>
          </a:prstGeom>
          <a:noFill/>
        </p:spPr>
        <p:txBody>
          <a:bodyPr wrap="none" rtlCol="0">
            <a:spAutoFit/>
          </a:bodyPr>
          <a:lstStyle/>
          <a:p>
            <a:r>
              <a:rPr lang="en-GB" sz="1600" dirty="0"/>
              <a:t>45</a:t>
            </a:r>
          </a:p>
        </p:txBody>
      </p:sp>
      <p:sp>
        <p:nvSpPr>
          <p:cNvPr id="59" name="TextBox 58"/>
          <p:cNvSpPr txBox="1"/>
          <p:nvPr/>
        </p:nvSpPr>
        <p:spPr>
          <a:xfrm>
            <a:off x="6520198" y="3407141"/>
            <a:ext cx="393056" cy="338554"/>
          </a:xfrm>
          <a:prstGeom prst="rect">
            <a:avLst/>
          </a:prstGeom>
          <a:noFill/>
        </p:spPr>
        <p:txBody>
          <a:bodyPr wrap="none" rtlCol="0">
            <a:spAutoFit/>
          </a:bodyPr>
          <a:lstStyle/>
          <a:p>
            <a:r>
              <a:rPr lang="en-GB" sz="1600" dirty="0"/>
              <a:t>20</a:t>
            </a:r>
          </a:p>
        </p:txBody>
      </p:sp>
      <p:sp>
        <p:nvSpPr>
          <p:cNvPr id="60" name="TextBox 59"/>
          <p:cNvSpPr txBox="1"/>
          <p:nvPr/>
        </p:nvSpPr>
        <p:spPr>
          <a:xfrm>
            <a:off x="4782224" y="4208719"/>
            <a:ext cx="393056" cy="338554"/>
          </a:xfrm>
          <a:prstGeom prst="rect">
            <a:avLst/>
          </a:prstGeom>
          <a:noFill/>
        </p:spPr>
        <p:txBody>
          <a:bodyPr wrap="none" rtlCol="0">
            <a:spAutoFit/>
          </a:bodyPr>
          <a:lstStyle/>
          <a:p>
            <a:r>
              <a:rPr lang="en-GB" sz="1600" dirty="0"/>
              <a:t>60</a:t>
            </a:r>
          </a:p>
        </p:txBody>
      </p:sp>
      <p:sp>
        <p:nvSpPr>
          <p:cNvPr id="61" name="TextBox 60"/>
          <p:cNvSpPr txBox="1"/>
          <p:nvPr/>
        </p:nvSpPr>
        <p:spPr>
          <a:xfrm>
            <a:off x="5930506" y="4198520"/>
            <a:ext cx="393056" cy="338554"/>
          </a:xfrm>
          <a:prstGeom prst="rect">
            <a:avLst/>
          </a:prstGeom>
          <a:noFill/>
        </p:spPr>
        <p:txBody>
          <a:bodyPr wrap="none" rtlCol="0">
            <a:spAutoFit/>
          </a:bodyPr>
          <a:lstStyle/>
          <a:p>
            <a:r>
              <a:rPr lang="en-GB" sz="1600" dirty="0"/>
              <a:t>75</a:t>
            </a:r>
          </a:p>
        </p:txBody>
      </p:sp>
      <p:sp>
        <p:nvSpPr>
          <p:cNvPr id="62" name="TextBox 61"/>
          <p:cNvSpPr txBox="1"/>
          <p:nvPr/>
        </p:nvSpPr>
        <p:spPr>
          <a:xfrm>
            <a:off x="6637182" y="1873879"/>
            <a:ext cx="393056" cy="338554"/>
          </a:xfrm>
          <a:prstGeom prst="rect">
            <a:avLst/>
          </a:prstGeom>
          <a:noFill/>
        </p:spPr>
        <p:txBody>
          <a:bodyPr wrap="none" rtlCol="0">
            <a:spAutoFit/>
          </a:bodyPr>
          <a:lstStyle/>
          <a:p>
            <a:r>
              <a:rPr lang="en-GB" sz="1600" dirty="0"/>
              <a:t>20</a:t>
            </a:r>
          </a:p>
        </p:txBody>
      </p:sp>
    </p:spTree>
    <p:extLst>
      <p:ext uri="{BB962C8B-B14F-4D97-AF65-F5344CB8AC3E}">
        <p14:creationId xmlns:p14="http://schemas.microsoft.com/office/powerpoint/2010/main" val="2541178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8A206"/>
          </a:solidFill>
        </p:spPr>
        <p:txBody>
          <a:bodyPr/>
          <a:lstStyle/>
          <a:p>
            <a:pPr algn="l"/>
            <a:r>
              <a:rPr lang="en-GB" dirty="0">
                <a:solidFill>
                  <a:schemeClr val="bg1"/>
                </a:solidFill>
              </a:rPr>
              <a:t>Activity Float Example 2</a:t>
            </a:r>
          </a:p>
        </p:txBody>
      </p:sp>
      <p:sp>
        <p:nvSpPr>
          <p:cNvPr id="4" name="Slide Number Placeholder 3"/>
          <p:cNvSpPr>
            <a:spLocks noGrp="1"/>
          </p:cNvSpPr>
          <p:nvPr>
            <p:ph type="sldNum" sz="quarter" idx="12"/>
          </p:nvPr>
        </p:nvSpPr>
        <p:spPr/>
        <p:txBody>
          <a:bodyPr/>
          <a:lstStyle/>
          <a:p>
            <a:fld id="{C3E82C25-DCED-4D7F-BCD7-807A06F3DB27}" type="slidenum">
              <a:rPr lang="en-GB" smtClean="0"/>
              <a:pPr/>
              <a:t>25</a:t>
            </a:fld>
            <a:endParaRPr lang="en-GB" dirty="0"/>
          </a:p>
        </p:txBody>
      </p:sp>
      <p:grpSp>
        <p:nvGrpSpPr>
          <p:cNvPr id="36" name="Group 35"/>
          <p:cNvGrpSpPr/>
          <p:nvPr/>
        </p:nvGrpSpPr>
        <p:grpSpPr>
          <a:xfrm>
            <a:off x="3023666" y="1504726"/>
            <a:ext cx="2704398" cy="3676870"/>
            <a:chOff x="2801216" y="1486482"/>
            <a:chExt cx="2264380" cy="2906533"/>
          </a:xfrm>
        </p:grpSpPr>
        <p:sp>
          <p:nvSpPr>
            <p:cNvPr id="5" name="TextBox 4"/>
            <p:cNvSpPr txBox="1"/>
            <p:nvPr/>
          </p:nvSpPr>
          <p:spPr>
            <a:xfrm>
              <a:off x="2907860" y="2567493"/>
              <a:ext cx="317716" cy="369332"/>
            </a:xfrm>
            <a:prstGeom prst="rect">
              <a:avLst/>
            </a:prstGeom>
            <a:noFill/>
            <a:ln w="19050">
              <a:solidFill>
                <a:schemeClr val="tx1"/>
              </a:solidFill>
            </a:ln>
          </p:spPr>
          <p:txBody>
            <a:bodyPr wrap="none" rtlCol="0">
              <a:spAutoFit/>
            </a:bodyPr>
            <a:lstStyle/>
            <a:p>
              <a:r>
                <a:rPr lang="en-GB" dirty="0"/>
                <a:t>A</a:t>
              </a:r>
            </a:p>
          </p:txBody>
        </p:sp>
        <p:sp>
          <p:nvSpPr>
            <p:cNvPr id="6" name="TextBox 5"/>
            <p:cNvSpPr txBox="1"/>
            <p:nvPr/>
          </p:nvSpPr>
          <p:spPr>
            <a:xfrm>
              <a:off x="2907860" y="1828046"/>
              <a:ext cx="330540" cy="369332"/>
            </a:xfrm>
            <a:prstGeom prst="rect">
              <a:avLst/>
            </a:prstGeom>
            <a:noFill/>
            <a:ln w="19050">
              <a:solidFill>
                <a:schemeClr val="tx1"/>
              </a:solidFill>
            </a:ln>
          </p:spPr>
          <p:txBody>
            <a:bodyPr wrap="none" rtlCol="0">
              <a:spAutoFit/>
            </a:bodyPr>
            <a:lstStyle/>
            <a:p>
              <a:r>
                <a:rPr lang="en-GB" dirty="0"/>
                <a:t>G</a:t>
              </a:r>
            </a:p>
          </p:txBody>
        </p:sp>
        <p:sp>
          <p:nvSpPr>
            <p:cNvPr id="7" name="TextBox 6"/>
            <p:cNvSpPr txBox="1"/>
            <p:nvPr/>
          </p:nvSpPr>
          <p:spPr>
            <a:xfrm>
              <a:off x="2901402" y="3232304"/>
              <a:ext cx="317716" cy="369332"/>
            </a:xfrm>
            <a:prstGeom prst="rect">
              <a:avLst/>
            </a:prstGeom>
            <a:noFill/>
            <a:ln w="19050">
              <a:solidFill>
                <a:schemeClr val="tx1"/>
              </a:solidFill>
            </a:ln>
          </p:spPr>
          <p:txBody>
            <a:bodyPr wrap="none" rtlCol="0">
              <a:spAutoFit/>
            </a:bodyPr>
            <a:lstStyle/>
            <a:p>
              <a:r>
                <a:rPr lang="en-GB" dirty="0"/>
                <a:t>C</a:t>
              </a:r>
            </a:p>
          </p:txBody>
        </p:sp>
        <p:sp>
          <p:nvSpPr>
            <p:cNvPr id="8" name="TextBox 7"/>
            <p:cNvSpPr txBox="1"/>
            <p:nvPr/>
          </p:nvSpPr>
          <p:spPr>
            <a:xfrm>
              <a:off x="2901402" y="4023683"/>
              <a:ext cx="296876" cy="369332"/>
            </a:xfrm>
            <a:prstGeom prst="rect">
              <a:avLst/>
            </a:prstGeom>
            <a:noFill/>
            <a:ln w="19050">
              <a:solidFill>
                <a:schemeClr val="tx1"/>
              </a:solidFill>
            </a:ln>
          </p:spPr>
          <p:txBody>
            <a:bodyPr wrap="none" rtlCol="0">
              <a:spAutoFit/>
            </a:bodyPr>
            <a:lstStyle/>
            <a:p>
              <a:r>
                <a:rPr lang="en-GB" dirty="0"/>
                <a:t>E</a:t>
              </a:r>
            </a:p>
          </p:txBody>
        </p:sp>
        <p:sp>
          <p:nvSpPr>
            <p:cNvPr id="9" name="TextBox 8"/>
            <p:cNvSpPr txBox="1"/>
            <p:nvPr/>
          </p:nvSpPr>
          <p:spPr>
            <a:xfrm>
              <a:off x="4736660" y="1688245"/>
              <a:ext cx="328936" cy="369332"/>
            </a:xfrm>
            <a:prstGeom prst="rect">
              <a:avLst/>
            </a:prstGeom>
            <a:noFill/>
            <a:ln w="19050">
              <a:solidFill>
                <a:schemeClr val="tx1"/>
              </a:solidFill>
            </a:ln>
          </p:spPr>
          <p:txBody>
            <a:bodyPr wrap="none" rtlCol="0">
              <a:spAutoFit/>
            </a:bodyPr>
            <a:lstStyle/>
            <a:p>
              <a:r>
                <a:rPr lang="en-GB" dirty="0"/>
                <a:t>H</a:t>
              </a:r>
            </a:p>
          </p:txBody>
        </p:sp>
        <p:sp>
          <p:nvSpPr>
            <p:cNvPr id="10" name="TextBox 9"/>
            <p:cNvSpPr txBox="1"/>
            <p:nvPr/>
          </p:nvSpPr>
          <p:spPr>
            <a:xfrm>
              <a:off x="4016173" y="2567493"/>
              <a:ext cx="317716" cy="369332"/>
            </a:xfrm>
            <a:prstGeom prst="rect">
              <a:avLst/>
            </a:prstGeom>
            <a:noFill/>
            <a:ln w="19050">
              <a:solidFill>
                <a:schemeClr val="tx1"/>
              </a:solidFill>
            </a:ln>
          </p:spPr>
          <p:txBody>
            <a:bodyPr wrap="none" rtlCol="0">
              <a:spAutoFit/>
            </a:bodyPr>
            <a:lstStyle/>
            <a:p>
              <a:r>
                <a:rPr lang="en-GB" dirty="0"/>
                <a:t>B</a:t>
              </a:r>
            </a:p>
          </p:txBody>
        </p:sp>
        <p:sp>
          <p:nvSpPr>
            <p:cNvPr id="11" name="TextBox 10"/>
            <p:cNvSpPr txBox="1"/>
            <p:nvPr/>
          </p:nvSpPr>
          <p:spPr>
            <a:xfrm>
              <a:off x="4572993" y="3232304"/>
              <a:ext cx="327334" cy="369332"/>
            </a:xfrm>
            <a:prstGeom prst="rect">
              <a:avLst/>
            </a:prstGeom>
            <a:noFill/>
            <a:ln w="19050">
              <a:solidFill>
                <a:schemeClr val="tx1"/>
              </a:solidFill>
            </a:ln>
          </p:spPr>
          <p:txBody>
            <a:bodyPr wrap="none" rtlCol="0">
              <a:spAutoFit/>
            </a:bodyPr>
            <a:lstStyle/>
            <a:p>
              <a:r>
                <a:rPr lang="en-GB" dirty="0"/>
                <a:t>D</a:t>
              </a:r>
            </a:p>
          </p:txBody>
        </p:sp>
        <p:sp>
          <p:nvSpPr>
            <p:cNvPr id="12" name="TextBox 11"/>
            <p:cNvSpPr txBox="1"/>
            <p:nvPr/>
          </p:nvSpPr>
          <p:spPr>
            <a:xfrm>
              <a:off x="4016173" y="4023683"/>
              <a:ext cx="290464" cy="369332"/>
            </a:xfrm>
            <a:prstGeom prst="rect">
              <a:avLst/>
            </a:prstGeom>
            <a:noFill/>
            <a:ln w="19050">
              <a:solidFill>
                <a:schemeClr val="tx1"/>
              </a:solidFill>
            </a:ln>
          </p:spPr>
          <p:txBody>
            <a:bodyPr wrap="none" rtlCol="0">
              <a:spAutoFit/>
            </a:bodyPr>
            <a:lstStyle/>
            <a:p>
              <a:r>
                <a:rPr lang="en-GB" dirty="0"/>
                <a:t>F</a:t>
              </a:r>
            </a:p>
          </p:txBody>
        </p:sp>
        <p:cxnSp>
          <p:nvCxnSpPr>
            <p:cNvPr id="13" name="Straight Arrow Connector 12"/>
            <p:cNvCxnSpPr>
              <a:stCxn id="5" idx="3"/>
              <a:endCxn id="10" idx="1"/>
            </p:cNvCxnSpPr>
            <p:nvPr/>
          </p:nvCxnSpPr>
          <p:spPr>
            <a:xfrm>
              <a:off x="3225576" y="2752159"/>
              <a:ext cx="79059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238400" y="3427464"/>
              <a:ext cx="133459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341361" y="2752159"/>
              <a:ext cx="231632" cy="4801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2" idx="1"/>
            </p:cNvCxnSpPr>
            <p:nvPr/>
          </p:nvCxnSpPr>
          <p:spPr>
            <a:xfrm flipV="1">
              <a:off x="3198278" y="4208349"/>
              <a:ext cx="817895" cy="28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9" idx="1"/>
            </p:cNvCxnSpPr>
            <p:nvPr/>
          </p:nvCxnSpPr>
          <p:spPr>
            <a:xfrm flipV="1">
              <a:off x="3238400" y="1872911"/>
              <a:ext cx="1498260" cy="152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3"/>
              <a:endCxn id="9" idx="2"/>
            </p:cNvCxnSpPr>
            <p:nvPr/>
          </p:nvCxnSpPr>
          <p:spPr>
            <a:xfrm flipV="1">
              <a:off x="4333889" y="2057577"/>
              <a:ext cx="567239" cy="69458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845344" y="1616404"/>
              <a:ext cx="393056" cy="338554"/>
            </a:xfrm>
            <a:prstGeom prst="rect">
              <a:avLst/>
            </a:prstGeom>
            <a:noFill/>
          </p:spPr>
          <p:txBody>
            <a:bodyPr wrap="none" rtlCol="0">
              <a:spAutoFit/>
            </a:bodyPr>
            <a:lstStyle/>
            <a:p>
              <a:r>
                <a:rPr lang="en-GB" sz="1600" dirty="0"/>
                <a:t>90</a:t>
              </a:r>
            </a:p>
          </p:txBody>
        </p:sp>
        <p:sp>
          <p:nvSpPr>
            <p:cNvPr id="29" name="TextBox 28"/>
            <p:cNvSpPr txBox="1"/>
            <p:nvPr/>
          </p:nvSpPr>
          <p:spPr>
            <a:xfrm>
              <a:off x="2845344" y="2359354"/>
              <a:ext cx="329104" cy="267624"/>
            </a:xfrm>
            <a:prstGeom prst="rect">
              <a:avLst/>
            </a:prstGeom>
            <a:noFill/>
          </p:spPr>
          <p:txBody>
            <a:bodyPr wrap="none" rtlCol="0">
              <a:spAutoFit/>
            </a:bodyPr>
            <a:lstStyle/>
            <a:p>
              <a:r>
                <a:rPr lang="en-GB" sz="1600" dirty="0"/>
                <a:t>40</a:t>
              </a:r>
            </a:p>
          </p:txBody>
        </p:sp>
        <p:sp>
          <p:nvSpPr>
            <p:cNvPr id="30" name="TextBox 29"/>
            <p:cNvSpPr txBox="1"/>
            <p:nvPr/>
          </p:nvSpPr>
          <p:spPr>
            <a:xfrm>
              <a:off x="3949498" y="2364293"/>
              <a:ext cx="393056" cy="338554"/>
            </a:xfrm>
            <a:prstGeom prst="rect">
              <a:avLst/>
            </a:prstGeom>
            <a:noFill/>
          </p:spPr>
          <p:txBody>
            <a:bodyPr wrap="none" rtlCol="0">
              <a:spAutoFit/>
            </a:bodyPr>
            <a:lstStyle/>
            <a:p>
              <a:r>
                <a:rPr lang="en-GB" sz="1600" dirty="0"/>
                <a:t>60</a:t>
              </a:r>
            </a:p>
          </p:txBody>
        </p:sp>
        <p:sp>
          <p:nvSpPr>
            <p:cNvPr id="31" name="TextBox 30"/>
            <p:cNvSpPr txBox="1"/>
            <p:nvPr/>
          </p:nvSpPr>
          <p:spPr>
            <a:xfrm>
              <a:off x="2831660" y="3033701"/>
              <a:ext cx="393056" cy="338554"/>
            </a:xfrm>
            <a:prstGeom prst="rect">
              <a:avLst/>
            </a:prstGeom>
            <a:noFill/>
          </p:spPr>
          <p:txBody>
            <a:bodyPr wrap="none" rtlCol="0">
              <a:spAutoFit/>
            </a:bodyPr>
            <a:lstStyle/>
            <a:p>
              <a:r>
                <a:rPr lang="en-GB" sz="1600" dirty="0"/>
                <a:t>45</a:t>
              </a:r>
            </a:p>
          </p:txBody>
        </p:sp>
        <p:sp>
          <p:nvSpPr>
            <p:cNvPr id="32" name="TextBox 31"/>
            <p:cNvSpPr txBox="1"/>
            <p:nvPr/>
          </p:nvSpPr>
          <p:spPr>
            <a:xfrm>
              <a:off x="4539190" y="3019742"/>
              <a:ext cx="393056" cy="338554"/>
            </a:xfrm>
            <a:prstGeom prst="rect">
              <a:avLst/>
            </a:prstGeom>
            <a:noFill/>
          </p:spPr>
          <p:txBody>
            <a:bodyPr wrap="none" rtlCol="0">
              <a:spAutoFit/>
            </a:bodyPr>
            <a:lstStyle/>
            <a:p>
              <a:r>
                <a:rPr lang="en-GB" sz="1600" dirty="0"/>
                <a:t>20</a:t>
              </a:r>
            </a:p>
          </p:txBody>
        </p:sp>
        <p:sp>
          <p:nvSpPr>
            <p:cNvPr id="33" name="TextBox 32"/>
            <p:cNvSpPr txBox="1"/>
            <p:nvPr/>
          </p:nvSpPr>
          <p:spPr>
            <a:xfrm>
              <a:off x="2801216" y="3812715"/>
              <a:ext cx="393056" cy="338554"/>
            </a:xfrm>
            <a:prstGeom prst="rect">
              <a:avLst/>
            </a:prstGeom>
            <a:noFill/>
          </p:spPr>
          <p:txBody>
            <a:bodyPr wrap="none" rtlCol="0">
              <a:spAutoFit/>
            </a:bodyPr>
            <a:lstStyle/>
            <a:p>
              <a:r>
                <a:rPr lang="en-GB" sz="1600" dirty="0"/>
                <a:t>60</a:t>
              </a:r>
            </a:p>
          </p:txBody>
        </p:sp>
        <p:sp>
          <p:nvSpPr>
            <p:cNvPr id="34" name="TextBox 33"/>
            <p:cNvSpPr txBox="1"/>
            <p:nvPr/>
          </p:nvSpPr>
          <p:spPr>
            <a:xfrm>
              <a:off x="3949498" y="3802516"/>
              <a:ext cx="393056" cy="338554"/>
            </a:xfrm>
            <a:prstGeom prst="rect">
              <a:avLst/>
            </a:prstGeom>
            <a:noFill/>
          </p:spPr>
          <p:txBody>
            <a:bodyPr wrap="none" rtlCol="0">
              <a:spAutoFit/>
            </a:bodyPr>
            <a:lstStyle/>
            <a:p>
              <a:r>
                <a:rPr lang="en-GB" sz="1600" dirty="0"/>
                <a:t>75</a:t>
              </a:r>
            </a:p>
          </p:txBody>
        </p:sp>
        <p:sp>
          <p:nvSpPr>
            <p:cNvPr id="35" name="TextBox 34"/>
            <p:cNvSpPr txBox="1"/>
            <p:nvPr/>
          </p:nvSpPr>
          <p:spPr>
            <a:xfrm>
              <a:off x="4656174" y="1486482"/>
              <a:ext cx="393056" cy="338554"/>
            </a:xfrm>
            <a:prstGeom prst="rect">
              <a:avLst/>
            </a:prstGeom>
            <a:noFill/>
          </p:spPr>
          <p:txBody>
            <a:bodyPr wrap="none" rtlCol="0">
              <a:spAutoFit/>
            </a:bodyPr>
            <a:lstStyle/>
            <a:p>
              <a:r>
                <a:rPr lang="en-GB" sz="1600" dirty="0"/>
                <a:t>20</a:t>
              </a:r>
            </a:p>
          </p:txBody>
        </p:sp>
      </p:grpSp>
      <p:sp>
        <p:nvSpPr>
          <p:cNvPr id="37" name="TextBox 36"/>
          <p:cNvSpPr txBox="1"/>
          <p:nvPr/>
        </p:nvSpPr>
        <p:spPr>
          <a:xfrm>
            <a:off x="250371" y="5421086"/>
            <a:ext cx="2706703" cy="1477328"/>
          </a:xfrm>
          <a:prstGeom prst="rect">
            <a:avLst/>
          </a:prstGeom>
          <a:noFill/>
        </p:spPr>
        <p:txBody>
          <a:bodyPr wrap="none" rtlCol="0">
            <a:spAutoFit/>
          </a:bodyPr>
          <a:lstStyle/>
          <a:p>
            <a:r>
              <a:rPr lang="en-GB" dirty="0"/>
              <a:t>Path 1: G, H. Time = 110</a:t>
            </a:r>
          </a:p>
          <a:p>
            <a:r>
              <a:rPr lang="en-GB" dirty="0"/>
              <a:t>Path 2: A, B, D. Time =  120</a:t>
            </a:r>
          </a:p>
          <a:p>
            <a:r>
              <a:rPr lang="en-GB" dirty="0"/>
              <a:t>Path 3: C, D. Time = 65</a:t>
            </a:r>
          </a:p>
          <a:p>
            <a:r>
              <a:rPr lang="en-GB" dirty="0"/>
              <a:t>Path 4: E, F. Time = 135 </a:t>
            </a:r>
          </a:p>
          <a:p>
            <a:r>
              <a:rPr lang="en-GB" dirty="0"/>
              <a:t>Path 5: A, B, H. Time = 120</a:t>
            </a:r>
          </a:p>
        </p:txBody>
      </p:sp>
      <p:sp>
        <p:nvSpPr>
          <p:cNvPr id="38" name="TextBox 37"/>
          <p:cNvSpPr txBox="1"/>
          <p:nvPr/>
        </p:nvSpPr>
        <p:spPr>
          <a:xfrm>
            <a:off x="3347830" y="6219425"/>
            <a:ext cx="2227148" cy="369332"/>
          </a:xfrm>
          <a:prstGeom prst="rect">
            <a:avLst/>
          </a:prstGeom>
          <a:noFill/>
        </p:spPr>
        <p:txBody>
          <a:bodyPr wrap="none" rtlCol="0">
            <a:spAutoFit/>
          </a:bodyPr>
          <a:lstStyle/>
          <a:p>
            <a:r>
              <a:rPr lang="en-GB" dirty="0">
                <a:solidFill>
                  <a:srgbClr val="FF0000"/>
                </a:solidFill>
              </a:rPr>
              <a:t>Critical path. Float = 0</a:t>
            </a:r>
          </a:p>
        </p:txBody>
      </p:sp>
      <p:sp>
        <p:nvSpPr>
          <p:cNvPr id="39" name="Rectangle 38"/>
          <p:cNvSpPr/>
          <p:nvPr/>
        </p:nvSpPr>
        <p:spPr>
          <a:xfrm>
            <a:off x="315682" y="6302820"/>
            <a:ext cx="2528077" cy="2358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p:cNvSpPr txBox="1"/>
          <p:nvPr/>
        </p:nvSpPr>
        <p:spPr>
          <a:xfrm>
            <a:off x="3026237" y="5148942"/>
            <a:ext cx="721864" cy="276999"/>
          </a:xfrm>
          <a:prstGeom prst="rect">
            <a:avLst/>
          </a:prstGeom>
          <a:noFill/>
        </p:spPr>
        <p:txBody>
          <a:bodyPr wrap="none" rtlCol="0">
            <a:spAutoFit/>
          </a:bodyPr>
          <a:lstStyle/>
          <a:p>
            <a:r>
              <a:rPr lang="en-GB" sz="1200" dirty="0"/>
              <a:t>Float = 0</a:t>
            </a:r>
          </a:p>
        </p:txBody>
      </p:sp>
      <p:sp>
        <p:nvSpPr>
          <p:cNvPr id="41" name="TextBox 40"/>
          <p:cNvSpPr txBox="1"/>
          <p:nvPr/>
        </p:nvSpPr>
        <p:spPr>
          <a:xfrm>
            <a:off x="4386983" y="5148938"/>
            <a:ext cx="721864" cy="276999"/>
          </a:xfrm>
          <a:prstGeom prst="rect">
            <a:avLst/>
          </a:prstGeom>
          <a:noFill/>
        </p:spPr>
        <p:txBody>
          <a:bodyPr wrap="none" rtlCol="0">
            <a:spAutoFit/>
          </a:bodyPr>
          <a:lstStyle/>
          <a:p>
            <a:r>
              <a:rPr lang="en-GB" sz="1200" dirty="0"/>
              <a:t>Float = 0</a:t>
            </a:r>
          </a:p>
        </p:txBody>
      </p:sp>
      <p:sp>
        <p:nvSpPr>
          <p:cNvPr id="42" name="Rectangle 41"/>
          <p:cNvSpPr/>
          <p:nvPr/>
        </p:nvSpPr>
        <p:spPr>
          <a:xfrm>
            <a:off x="304796" y="5773095"/>
            <a:ext cx="2899014" cy="235803"/>
          </a:xfrm>
          <a:prstGeom prst="rect">
            <a:avLst/>
          </a:prstGeom>
          <a:no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3347830" y="5696893"/>
            <a:ext cx="4134658" cy="369332"/>
          </a:xfrm>
          <a:prstGeom prst="rect">
            <a:avLst/>
          </a:prstGeom>
          <a:noFill/>
        </p:spPr>
        <p:txBody>
          <a:bodyPr wrap="none" rtlCol="0">
            <a:spAutoFit/>
          </a:bodyPr>
          <a:lstStyle/>
          <a:p>
            <a:r>
              <a:rPr lang="en-GB" dirty="0">
                <a:solidFill>
                  <a:srgbClr val="7030A0"/>
                </a:solidFill>
              </a:rPr>
              <a:t>Second longest. Difference = 135-120 = 15</a:t>
            </a:r>
          </a:p>
        </p:txBody>
      </p:sp>
      <p:sp>
        <p:nvSpPr>
          <p:cNvPr id="44" name="TextBox 43"/>
          <p:cNvSpPr txBox="1"/>
          <p:nvPr/>
        </p:nvSpPr>
        <p:spPr>
          <a:xfrm>
            <a:off x="3033275" y="3294973"/>
            <a:ext cx="800412" cy="276999"/>
          </a:xfrm>
          <a:prstGeom prst="rect">
            <a:avLst/>
          </a:prstGeom>
          <a:noFill/>
        </p:spPr>
        <p:txBody>
          <a:bodyPr wrap="none" rtlCol="0">
            <a:spAutoFit/>
          </a:bodyPr>
          <a:lstStyle/>
          <a:p>
            <a:r>
              <a:rPr lang="en-GB" sz="1200" dirty="0"/>
              <a:t>Float = 15</a:t>
            </a:r>
          </a:p>
        </p:txBody>
      </p:sp>
      <p:sp>
        <p:nvSpPr>
          <p:cNvPr id="45" name="TextBox 44"/>
          <p:cNvSpPr txBox="1"/>
          <p:nvPr/>
        </p:nvSpPr>
        <p:spPr>
          <a:xfrm>
            <a:off x="4282764" y="3284087"/>
            <a:ext cx="800412" cy="276999"/>
          </a:xfrm>
          <a:prstGeom prst="rect">
            <a:avLst/>
          </a:prstGeom>
          <a:noFill/>
        </p:spPr>
        <p:txBody>
          <a:bodyPr wrap="none" rtlCol="0">
            <a:spAutoFit/>
          </a:bodyPr>
          <a:lstStyle/>
          <a:p>
            <a:r>
              <a:rPr lang="en-GB" sz="1200" dirty="0"/>
              <a:t>Float = 15</a:t>
            </a:r>
          </a:p>
        </p:txBody>
      </p:sp>
      <p:sp>
        <p:nvSpPr>
          <p:cNvPr id="46" name="TextBox 45"/>
          <p:cNvSpPr txBox="1"/>
          <p:nvPr/>
        </p:nvSpPr>
        <p:spPr>
          <a:xfrm>
            <a:off x="4807689" y="4111419"/>
            <a:ext cx="800412" cy="276999"/>
          </a:xfrm>
          <a:prstGeom prst="rect">
            <a:avLst/>
          </a:prstGeom>
          <a:noFill/>
        </p:spPr>
        <p:txBody>
          <a:bodyPr wrap="none" rtlCol="0">
            <a:spAutoFit/>
          </a:bodyPr>
          <a:lstStyle/>
          <a:p>
            <a:r>
              <a:rPr lang="en-GB" sz="1200" dirty="0"/>
              <a:t>Float = 15</a:t>
            </a:r>
          </a:p>
        </p:txBody>
      </p:sp>
      <p:sp>
        <p:nvSpPr>
          <p:cNvPr id="47" name="Rectangle 46"/>
          <p:cNvSpPr/>
          <p:nvPr/>
        </p:nvSpPr>
        <p:spPr>
          <a:xfrm>
            <a:off x="304796" y="5490059"/>
            <a:ext cx="2652277" cy="23580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3347830" y="5413853"/>
            <a:ext cx="3937873" cy="369332"/>
          </a:xfrm>
          <a:prstGeom prst="rect">
            <a:avLst/>
          </a:prstGeom>
          <a:noFill/>
        </p:spPr>
        <p:txBody>
          <a:bodyPr wrap="none" rtlCol="0">
            <a:spAutoFit/>
          </a:bodyPr>
          <a:lstStyle/>
          <a:p>
            <a:r>
              <a:rPr lang="en-GB" dirty="0">
                <a:solidFill>
                  <a:srgbClr val="0070C0"/>
                </a:solidFill>
              </a:rPr>
              <a:t>Third longest. Difference = 135-110 = 25</a:t>
            </a:r>
          </a:p>
        </p:txBody>
      </p:sp>
      <p:sp>
        <p:nvSpPr>
          <p:cNvPr id="49" name="Rectangle 48"/>
          <p:cNvSpPr/>
          <p:nvPr/>
        </p:nvSpPr>
        <p:spPr>
          <a:xfrm>
            <a:off x="315683" y="6045245"/>
            <a:ext cx="2471058" cy="235803"/>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TextBox 49"/>
          <p:cNvSpPr txBox="1"/>
          <p:nvPr/>
        </p:nvSpPr>
        <p:spPr>
          <a:xfrm>
            <a:off x="3347830" y="5990807"/>
            <a:ext cx="3960315" cy="369332"/>
          </a:xfrm>
          <a:prstGeom prst="rect">
            <a:avLst/>
          </a:prstGeom>
          <a:noFill/>
        </p:spPr>
        <p:txBody>
          <a:bodyPr wrap="none" rtlCol="0">
            <a:spAutoFit/>
          </a:bodyPr>
          <a:lstStyle/>
          <a:p>
            <a:r>
              <a:rPr lang="en-GB" dirty="0">
                <a:solidFill>
                  <a:srgbClr val="92D050"/>
                </a:solidFill>
              </a:rPr>
              <a:t>Fourth longest. Difference = 135-65 = 70</a:t>
            </a:r>
          </a:p>
        </p:txBody>
      </p:sp>
      <p:sp>
        <p:nvSpPr>
          <p:cNvPr id="51" name="TextBox 50"/>
          <p:cNvSpPr txBox="1"/>
          <p:nvPr/>
        </p:nvSpPr>
        <p:spPr>
          <a:xfrm>
            <a:off x="3055043" y="2369659"/>
            <a:ext cx="800412" cy="276999"/>
          </a:xfrm>
          <a:prstGeom prst="rect">
            <a:avLst/>
          </a:prstGeom>
          <a:noFill/>
        </p:spPr>
        <p:txBody>
          <a:bodyPr wrap="none" rtlCol="0">
            <a:spAutoFit/>
          </a:bodyPr>
          <a:lstStyle/>
          <a:p>
            <a:r>
              <a:rPr lang="en-GB" sz="1200" dirty="0"/>
              <a:t>Float = 25</a:t>
            </a:r>
          </a:p>
        </p:txBody>
      </p:sp>
      <p:sp>
        <p:nvSpPr>
          <p:cNvPr id="52" name="TextBox 51"/>
          <p:cNvSpPr txBox="1"/>
          <p:nvPr/>
        </p:nvSpPr>
        <p:spPr>
          <a:xfrm>
            <a:off x="4661198" y="2159697"/>
            <a:ext cx="800412" cy="276999"/>
          </a:xfrm>
          <a:prstGeom prst="rect">
            <a:avLst/>
          </a:prstGeom>
          <a:noFill/>
        </p:spPr>
        <p:txBody>
          <a:bodyPr wrap="none" rtlCol="0">
            <a:spAutoFit/>
          </a:bodyPr>
          <a:lstStyle/>
          <a:p>
            <a:r>
              <a:rPr lang="en-GB" sz="1200" dirty="0"/>
              <a:t>Float = 15</a:t>
            </a:r>
          </a:p>
        </p:txBody>
      </p:sp>
      <p:sp>
        <p:nvSpPr>
          <p:cNvPr id="53" name="TextBox 52"/>
          <p:cNvSpPr txBox="1"/>
          <p:nvPr/>
        </p:nvSpPr>
        <p:spPr>
          <a:xfrm>
            <a:off x="3042168" y="4136933"/>
            <a:ext cx="800412" cy="276999"/>
          </a:xfrm>
          <a:prstGeom prst="rect">
            <a:avLst/>
          </a:prstGeom>
          <a:noFill/>
        </p:spPr>
        <p:txBody>
          <a:bodyPr wrap="none" rtlCol="0">
            <a:spAutoFit/>
          </a:bodyPr>
          <a:lstStyle/>
          <a:p>
            <a:r>
              <a:rPr lang="en-GB" sz="1200" dirty="0"/>
              <a:t>Float = 70</a:t>
            </a:r>
          </a:p>
        </p:txBody>
      </p:sp>
      <p:sp>
        <p:nvSpPr>
          <p:cNvPr id="54" name="TextBox 53"/>
          <p:cNvSpPr txBox="1"/>
          <p:nvPr/>
        </p:nvSpPr>
        <p:spPr>
          <a:xfrm>
            <a:off x="3347830" y="6535093"/>
            <a:ext cx="4134658" cy="369332"/>
          </a:xfrm>
          <a:prstGeom prst="rect">
            <a:avLst/>
          </a:prstGeom>
          <a:noFill/>
        </p:spPr>
        <p:txBody>
          <a:bodyPr wrap="none" rtlCol="0">
            <a:spAutoFit/>
          </a:bodyPr>
          <a:lstStyle/>
          <a:p>
            <a:r>
              <a:rPr lang="en-GB" dirty="0">
                <a:solidFill>
                  <a:srgbClr val="7030A0"/>
                </a:solidFill>
              </a:rPr>
              <a:t>Second longest. Difference = 135-120 = 15</a:t>
            </a:r>
          </a:p>
        </p:txBody>
      </p:sp>
      <p:sp>
        <p:nvSpPr>
          <p:cNvPr id="55" name="Rectangle 54"/>
          <p:cNvSpPr/>
          <p:nvPr/>
        </p:nvSpPr>
        <p:spPr>
          <a:xfrm>
            <a:off x="289556" y="6596055"/>
            <a:ext cx="2861477" cy="235803"/>
          </a:xfrm>
          <a:prstGeom prst="rect">
            <a:avLst/>
          </a:prstGeom>
          <a:no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3338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animBg="1"/>
      <p:bldP spid="40" grpId="0"/>
      <p:bldP spid="41" grpId="0"/>
      <p:bldP spid="42" grpId="0" animBg="1"/>
      <p:bldP spid="43" grpId="0"/>
      <p:bldP spid="44" grpId="0"/>
      <p:bldP spid="45" grpId="0"/>
      <p:bldP spid="46" grpId="0"/>
      <p:bldP spid="47" grpId="0" animBg="1"/>
      <p:bldP spid="48" grpId="0"/>
      <p:bldP spid="49" grpId="0" animBg="1"/>
      <p:bldP spid="50" grpId="0"/>
      <p:bldP spid="51" grpId="0"/>
      <p:bldP spid="52" grpId="0"/>
      <p:bldP spid="53" grpId="0"/>
      <p:bldP spid="54" grpId="0"/>
      <p:bldP spid="5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8A206"/>
          </a:solidFill>
        </p:spPr>
        <p:txBody>
          <a:bodyPr/>
          <a:lstStyle/>
          <a:p>
            <a:pPr algn="l"/>
            <a:r>
              <a:rPr lang="en-GB" dirty="0">
                <a:solidFill>
                  <a:schemeClr val="bg1"/>
                </a:solidFill>
              </a:rPr>
              <a:t>Activity Float Example 2</a:t>
            </a:r>
          </a:p>
        </p:txBody>
      </p:sp>
      <p:sp>
        <p:nvSpPr>
          <p:cNvPr id="4" name="Slide Number Placeholder 3"/>
          <p:cNvSpPr>
            <a:spLocks noGrp="1"/>
          </p:cNvSpPr>
          <p:nvPr>
            <p:ph type="sldNum" sz="quarter" idx="12"/>
          </p:nvPr>
        </p:nvSpPr>
        <p:spPr/>
        <p:txBody>
          <a:bodyPr/>
          <a:lstStyle/>
          <a:p>
            <a:fld id="{C3E82C25-DCED-4D7F-BCD7-807A06F3DB27}" type="slidenum">
              <a:rPr lang="en-GB" smtClean="0"/>
              <a:pPr/>
              <a:t>26</a:t>
            </a:fld>
            <a:endParaRPr lang="en-GB"/>
          </a:p>
        </p:txBody>
      </p:sp>
      <p:graphicFrame>
        <p:nvGraphicFramePr>
          <p:cNvPr id="5" name="Content Placeholder 4"/>
          <p:cNvGraphicFramePr>
            <a:graphicFrameLocks/>
          </p:cNvGraphicFramePr>
          <p:nvPr>
            <p:extLst>
              <p:ext uri="{D42A27DB-BD31-4B8C-83A1-F6EECF244321}">
                <p14:modId xmlns:p14="http://schemas.microsoft.com/office/powerpoint/2010/main" val="734751000"/>
              </p:ext>
            </p:extLst>
          </p:nvPr>
        </p:nvGraphicFramePr>
        <p:xfrm>
          <a:off x="1636486" y="2075513"/>
          <a:ext cx="5871028" cy="3640902"/>
        </p:xfrm>
        <a:graphic>
          <a:graphicData uri="http://schemas.openxmlformats.org/drawingml/2006/table">
            <a:tbl>
              <a:tblPr firstRow="1" bandRow="1">
                <a:tableStyleId>{8EC20E35-A176-4012-BC5E-935CFFF8708E}</a:tableStyleId>
              </a:tblPr>
              <a:tblGrid>
                <a:gridCol w="465783">
                  <a:extLst>
                    <a:ext uri="{9D8B030D-6E8A-4147-A177-3AD203B41FA5}">
                      <a16:colId xmlns:a16="http://schemas.microsoft.com/office/drawing/2014/main" val="20000"/>
                    </a:ext>
                  </a:extLst>
                </a:gridCol>
                <a:gridCol w="1960620">
                  <a:extLst>
                    <a:ext uri="{9D8B030D-6E8A-4147-A177-3AD203B41FA5}">
                      <a16:colId xmlns:a16="http://schemas.microsoft.com/office/drawing/2014/main" val="20001"/>
                    </a:ext>
                  </a:extLst>
                </a:gridCol>
                <a:gridCol w="1603159">
                  <a:extLst>
                    <a:ext uri="{9D8B030D-6E8A-4147-A177-3AD203B41FA5}">
                      <a16:colId xmlns:a16="http://schemas.microsoft.com/office/drawing/2014/main" val="20002"/>
                    </a:ext>
                  </a:extLst>
                </a:gridCol>
                <a:gridCol w="920733">
                  <a:extLst>
                    <a:ext uri="{9D8B030D-6E8A-4147-A177-3AD203B41FA5}">
                      <a16:colId xmlns:a16="http://schemas.microsoft.com/office/drawing/2014/main" val="20003"/>
                    </a:ext>
                  </a:extLst>
                </a:gridCol>
                <a:gridCol w="920733">
                  <a:extLst>
                    <a:ext uri="{9D8B030D-6E8A-4147-A177-3AD203B41FA5}">
                      <a16:colId xmlns:a16="http://schemas.microsoft.com/office/drawing/2014/main" val="20004"/>
                    </a:ext>
                  </a:extLst>
                </a:gridCol>
              </a:tblGrid>
              <a:tr h="470982">
                <a:tc>
                  <a:txBody>
                    <a:bodyPr/>
                    <a:lstStyle/>
                    <a:p>
                      <a:r>
                        <a:rPr lang="en-GB" sz="1200" dirty="0"/>
                        <a:t>ID</a:t>
                      </a:r>
                    </a:p>
                  </a:txBody>
                  <a:tcPr/>
                </a:tc>
                <a:tc>
                  <a:txBody>
                    <a:bodyPr/>
                    <a:lstStyle/>
                    <a:p>
                      <a:r>
                        <a:rPr lang="en-GB" sz="1200" dirty="0"/>
                        <a:t>Task</a:t>
                      </a:r>
                    </a:p>
                  </a:txBody>
                  <a:tcPr/>
                </a:tc>
                <a:tc>
                  <a:txBody>
                    <a:bodyPr/>
                    <a:lstStyle/>
                    <a:p>
                      <a:r>
                        <a:rPr lang="en-GB" sz="1200" dirty="0"/>
                        <a:t>Duration</a:t>
                      </a:r>
                      <a:r>
                        <a:rPr lang="en-GB" sz="1200" baseline="0" dirty="0"/>
                        <a:t> </a:t>
                      </a:r>
                      <a:r>
                        <a:rPr lang="en-GB" sz="1200" dirty="0"/>
                        <a:t>(minutes)</a:t>
                      </a:r>
                    </a:p>
                  </a:txBody>
                  <a:tcPr/>
                </a:tc>
                <a:tc>
                  <a:txBody>
                    <a:bodyPr/>
                    <a:lstStyle/>
                    <a:p>
                      <a:r>
                        <a:rPr lang="en-GB" sz="1200" dirty="0"/>
                        <a:t>Precedence</a:t>
                      </a:r>
                    </a:p>
                  </a:txBody>
                  <a:tcPr/>
                </a:tc>
                <a:tc>
                  <a:txBody>
                    <a:bodyPr/>
                    <a:lstStyle/>
                    <a:p>
                      <a:r>
                        <a:rPr lang="en-GB" sz="1200" dirty="0"/>
                        <a:t>Float</a:t>
                      </a:r>
                    </a:p>
                  </a:txBody>
                  <a:tcPr/>
                </a:tc>
                <a:extLst>
                  <a:ext uri="{0D108BD9-81ED-4DB2-BD59-A6C34878D82A}">
                    <a16:rowId xmlns:a16="http://schemas.microsoft.com/office/drawing/2014/main" val="10000"/>
                  </a:ext>
                </a:extLst>
              </a:tr>
              <a:tr h="374981">
                <a:tc>
                  <a:txBody>
                    <a:bodyPr/>
                    <a:lstStyle/>
                    <a:p>
                      <a:r>
                        <a:rPr lang="en-GB" sz="2000" dirty="0"/>
                        <a:t>A</a:t>
                      </a:r>
                    </a:p>
                  </a:txBody>
                  <a:tcPr/>
                </a:tc>
                <a:tc>
                  <a:txBody>
                    <a:bodyPr/>
                    <a:lstStyle/>
                    <a:p>
                      <a:r>
                        <a:rPr lang="en-GB" sz="2000" dirty="0"/>
                        <a:t>Collect</a:t>
                      </a:r>
                      <a:r>
                        <a:rPr lang="en-GB" sz="2000" baseline="0" dirty="0"/>
                        <a:t> wood</a:t>
                      </a:r>
                      <a:endParaRPr lang="en-GB" sz="2000" dirty="0"/>
                    </a:p>
                  </a:txBody>
                  <a:tcPr/>
                </a:tc>
                <a:tc>
                  <a:txBody>
                    <a:bodyPr/>
                    <a:lstStyle/>
                    <a:p>
                      <a:r>
                        <a:rPr lang="en-GB" sz="2000" dirty="0"/>
                        <a:t>40</a:t>
                      </a:r>
                    </a:p>
                  </a:txBody>
                  <a:tcPr/>
                </a:tc>
                <a:tc>
                  <a:txBody>
                    <a:bodyPr/>
                    <a:lstStyle/>
                    <a:p>
                      <a:r>
                        <a:rPr lang="en-GB" sz="2000" dirty="0"/>
                        <a:t>-</a:t>
                      </a:r>
                    </a:p>
                  </a:txBody>
                  <a:tcPr/>
                </a:tc>
                <a:tc>
                  <a:txBody>
                    <a:bodyPr/>
                    <a:lstStyle/>
                    <a:p>
                      <a:r>
                        <a:rPr lang="en-GB" sz="2000" dirty="0"/>
                        <a:t>15</a:t>
                      </a:r>
                    </a:p>
                  </a:txBody>
                  <a:tcPr/>
                </a:tc>
                <a:extLst>
                  <a:ext uri="{0D108BD9-81ED-4DB2-BD59-A6C34878D82A}">
                    <a16:rowId xmlns:a16="http://schemas.microsoft.com/office/drawing/2014/main" val="10001"/>
                  </a:ext>
                </a:extLst>
              </a:tr>
              <a:tr h="374981">
                <a:tc>
                  <a:txBody>
                    <a:bodyPr/>
                    <a:lstStyle/>
                    <a:p>
                      <a:r>
                        <a:rPr lang="en-GB" sz="2000" dirty="0"/>
                        <a:t>B</a:t>
                      </a:r>
                    </a:p>
                  </a:txBody>
                  <a:tcPr/>
                </a:tc>
                <a:tc>
                  <a:txBody>
                    <a:bodyPr/>
                    <a:lstStyle/>
                    <a:p>
                      <a:r>
                        <a:rPr lang="en-GB" sz="2000" dirty="0"/>
                        <a:t>Light fire</a:t>
                      </a:r>
                    </a:p>
                  </a:txBody>
                  <a:tcPr/>
                </a:tc>
                <a:tc>
                  <a:txBody>
                    <a:bodyPr/>
                    <a:lstStyle/>
                    <a:p>
                      <a:r>
                        <a:rPr lang="en-GB" sz="2000" dirty="0"/>
                        <a:t>60</a:t>
                      </a:r>
                    </a:p>
                  </a:txBody>
                  <a:tcPr/>
                </a:tc>
                <a:tc>
                  <a:txBody>
                    <a:bodyPr/>
                    <a:lstStyle/>
                    <a:p>
                      <a:r>
                        <a:rPr lang="en-GB" sz="2000" dirty="0"/>
                        <a:t>A</a:t>
                      </a:r>
                    </a:p>
                  </a:txBody>
                  <a:tcPr/>
                </a:tc>
                <a:tc>
                  <a:txBody>
                    <a:bodyPr/>
                    <a:lstStyle/>
                    <a:p>
                      <a:r>
                        <a:rPr lang="en-GB" sz="2000" dirty="0"/>
                        <a:t>15</a:t>
                      </a:r>
                    </a:p>
                  </a:txBody>
                  <a:tcPr/>
                </a:tc>
                <a:extLst>
                  <a:ext uri="{0D108BD9-81ED-4DB2-BD59-A6C34878D82A}">
                    <a16:rowId xmlns:a16="http://schemas.microsoft.com/office/drawing/2014/main" val="10002"/>
                  </a:ext>
                </a:extLst>
              </a:tr>
              <a:tr h="374981">
                <a:tc>
                  <a:txBody>
                    <a:bodyPr/>
                    <a:lstStyle/>
                    <a:p>
                      <a:r>
                        <a:rPr lang="en-GB" sz="2000" dirty="0"/>
                        <a:t>C</a:t>
                      </a:r>
                    </a:p>
                  </a:txBody>
                  <a:tcPr/>
                </a:tc>
                <a:tc>
                  <a:txBody>
                    <a:bodyPr/>
                    <a:lstStyle/>
                    <a:p>
                      <a:r>
                        <a:rPr lang="en-GB" sz="2000" dirty="0"/>
                        <a:t>Fetch water</a:t>
                      </a:r>
                    </a:p>
                  </a:txBody>
                  <a:tcPr/>
                </a:tc>
                <a:tc>
                  <a:txBody>
                    <a:bodyPr/>
                    <a:lstStyle/>
                    <a:p>
                      <a:r>
                        <a:rPr lang="en-GB" sz="2000" dirty="0"/>
                        <a:t>45</a:t>
                      </a:r>
                    </a:p>
                  </a:txBody>
                  <a:tcPr/>
                </a:tc>
                <a:tc>
                  <a:txBody>
                    <a:bodyPr/>
                    <a:lstStyle/>
                    <a:p>
                      <a:r>
                        <a:rPr lang="en-GB" sz="2000" dirty="0"/>
                        <a:t>-</a:t>
                      </a:r>
                    </a:p>
                  </a:txBody>
                  <a:tcPr/>
                </a:tc>
                <a:tc>
                  <a:txBody>
                    <a:bodyPr/>
                    <a:lstStyle/>
                    <a:p>
                      <a:r>
                        <a:rPr lang="en-GB" sz="2000" dirty="0"/>
                        <a:t>70</a:t>
                      </a:r>
                    </a:p>
                  </a:txBody>
                  <a:tcPr/>
                </a:tc>
                <a:extLst>
                  <a:ext uri="{0D108BD9-81ED-4DB2-BD59-A6C34878D82A}">
                    <a16:rowId xmlns:a16="http://schemas.microsoft.com/office/drawing/2014/main" val="10003"/>
                  </a:ext>
                </a:extLst>
              </a:tr>
              <a:tr h="374981">
                <a:tc>
                  <a:txBody>
                    <a:bodyPr/>
                    <a:lstStyle/>
                    <a:p>
                      <a:r>
                        <a:rPr lang="en-GB" sz="2000" dirty="0"/>
                        <a:t>D</a:t>
                      </a:r>
                    </a:p>
                  </a:txBody>
                  <a:tcPr/>
                </a:tc>
                <a:tc>
                  <a:txBody>
                    <a:bodyPr/>
                    <a:lstStyle/>
                    <a:p>
                      <a:r>
                        <a:rPr lang="en-GB" sz="2000" dirty="0"/>
                        <a:t>Boil water</a:t>
                      </a:r>
                    </a:p>
                  </a:txBody>
                  <a:tcPr/>
                </a:tc>
                <a:tc>
                  <a:txBody>
                    <a:bodyPr/>
                    <a:lstStyle/>
                    <a:p>
                      <a:r>
                        <a:rPr lang="en-GB" sz="2000" dirty="0"/>
                        <a:t>20</a:t>
                      </a:r>
                    </a:p>
                  </a:txBody>
                  <a:tcPr/>
                </a:tc>
                <a:tc>
                  <a:txBody>
                    <a:bodyPr/>
                    <a:lstStyle/>
                    <a:p>
                      <a:r>
                        <a:rPr lang="en-GB" sz="2000" dirty="0"/>
                        <a:t>B, C</a:t>
                      </a:r>
                    </a:p>
                  </a:txBody>
                  <a:tcPr/>
                </a:tc>
                <a:tc>
                  <a:txBody>
                    <a:bodyPr/>
                    <a:lstStyle/>
                    <a:p>
                      <a:r>
                        <a:rPr lang="en-GB" sz="2000" dirty="0"/>
                        <a:t>15</a:t>
                      </a:r>
                    </a:p>
                  </a:txBody>
                  <a:tcPr/>
                </a:tc>
                <a:extLst>
                  <a:ext uri="{0D108BD9-81ED-4DB2-BD59-A6C34878D82A}">
                    <a16:rowId xmlns:a16="http://schemas.microsoft.com/office/drawing/2014/main" val="10004"/>
                  </a:ext>
                </a:extLst>
              </a:tr>
              <a:tr h="374981">
                <a:tc>
                  <a:txBody>
                    <a:bodyPr/>
                    <a:lstStyle/>
                    <a:p>
                      <a:r>
                        <a:rPr lang="en-GB" sz="2000" dirty="0"/>
                        <a:t>E</a:t>
                      </a:r>
                    </a:p>
                  </a:txBody>
                  <a:tcPr/>
                </a:tc>
                <a:tc>
                  <a:txBody>
                    <a:bodyPr/>
                    <a:lstStyle/>
                    <a:p>
                      <a:r>
                        <a:rPr lang="en-GB" sz="2000" dirty="0"/>
                        <a:t>Gather branches</a:t>
                      </a:r>
                    </a:p>
                  </a:txBody>
                  <a:tcPr/>
                </a:tc>
                <a:tc>
                  <a:txBody>
                    <a:bodyPr/>
                    <a:lstStyle/>
                    <a:p>
                      <a:r>
                        <a:rPr lang="en-GB" sz="2000" dirty="0"/>
                        <a:t>60</a:t>
                      </a:r>
                    </a:p>
                  </a:txBody>
                  <a:tcPr/>
                </a:tc>
                <a:tc>
                  <a:txBody>
                    <a:bodyPr/>
                    <a:lstStyle/>
                    <a:p>
                      <a:r>
                        <a:rPr lang="en-GB" sz="2000" dirty="0"/>
                        <a:t>-</a:t>
                      </a:r>
                    </a:p>
                  </a:txBody>
                  <a:tcPr/>
                </a:tc>
                <a:tc>
                  <a:txBody>
                    <a:bodyPr/>
                    <a:lstStyle/>
                    <a:p>
                      <a:r>
                        <a:rPr lang="en-GB" sz="2000" dirty="0"/>
                        <a:t>0</a:t>
                      </a:r>
                    </a:p>
                  </a:txBody>
                  <a:tcPr/>
                </a:tc>
                <a:extLst>
                  <a:ext uri="{0D108BD9-81ED-4DB2-BD59-A6C34878D82A}">
                    <a16:rowId xmlns:a16="http://schemas.microsoft.com/office/drawing/2014/main" val="10005"/>
                  </a:ext>
                </a:extLst>
              </a:tr>
              <a:tr h="374981">
                <a:tc>
                  <a:txBody>
                    <a:bodyPr/>
                    <a:lstStyle/>
                    <a:p>
                      <a:r>
                        <a:rPr lang="en-GB" sz="2000" dirty="0"/>
                        <a:t>F</a:t>
                      </a:r>
                    </a:p>
                  </a:txBody>
                  <a:tcPr/>
                </a:tc>
                <a:tc>
                  <a:txBody>
                    <a:bodyPr/>
                    <a:lstStyle/>
                    <a:p>
                      <a:r>
                        <a:rPr lang="en-GB" sz="2000" dirty="0"/>
                        <a:t>Build shelter</a:t>
                      </a:r>
                    </a:p>
                  </a:txBody>
                  <a:tcPr/>
                </a:tc>
                <a:tc>
                  <a:txBody>
                    <a:bodyPr/>
                    <a:lstStyle/>
                    <a:p>
                      <a:r>
                        <a:rPr lang="en-GB" sz="2000" dirty="0"/>
                        <a:t>75</a:t>
                      </a:r>
                    </a:p>
                  </a:txBody>
                  <a:tcPr/>
                </a:tc>
                <a:tc>
                  <a:txBody>
                    <a:bodyPr/>
                    <a:lstStyle/>
                    <a:p>
                      <a:r>
                        <a:rPr lang="en-GB" sz="2000" dirty="0"/>
                        <a:t>E</a:t>
                      </a:r>
                    </a:p>
                  </a:txBody>
                  <a:tcPr/>
                </a:tc>
                <a:tc>
                  <a:txBody>
                    <a:bodyPr/>
                    <a:lstStyle/>
                    <a:p>
                      <a:r>
                        <a:rPr lang="en-GB" sz="2000" dirty="0"/>
                        <a:t>0</a:t>
                      </a:r>
                    </a:p>
                  </a:txBody>
                  <a:tcPr/>
                </a:tc>
                <a:extLst>
                  <a:ext uri="{0D108BD9-81ED-4DB2-BD59-A6C34878D82A}">
                    <a16:rowId xmlns:a16="http://schemas.microsoft.com/office/drawing/2014/main" val="10006"/>
                  </a:ext>
                </a:extLst>
              </a:tr>
              <a:tr h="374981">
                <a:tc>
                  <a:txBody>
                    <a:bodyPr/>
                    <a:lstStyle/>
                    <a:p>
                      <a:r>
                        <a:rPr lang="en-GB" sz="2000" dirty="0"/>
                        <a:t>G</a:t>
                      </a:r>
                    </a:p>
                  </a:txBody>
                  <a:tcPr/>
                </a:tc>
                <a:tc>
                  <a:txBody>
                    <a:bodyPr/>
                    <a:lstStyle/>
                    <a:p>
                      <a:r>
                        <a:rPr lang="en-GB" sz="2000" dirty="0"/>
                        <a:t>Catch fish</a:t>
                      </a:r>
                    </a:p>
                  </a:txBody>
                  <a:tcPr/>
                </a:tc>
                <a:tc>
                  <a:txBody>
                    <a:bodyPr/>
                    <a:lstStyle/>
                    <a:p>
                      <a:r>
                        <a:rPr lang="en-GB" sz="2000" dirty="0"/>
                        <a:t>90</a:t>
                      </a:r>
                    </a:p>
                  </a:txBody>
                  <a:tcPr/>
                </a:tc>
                <a:tc>
                  <a:txBody>
                    <a:bodyPr/>
                    <a:lstStyle/>
                    <a:p>
                      <a:r>
                        <a:rPr lang="en-GB" sz="2000" dirty="0"/>
                        <a:t>-</a:t>
                      </a:r>
                    </a:p>
                  </a:txBody>
                  <a:tcPr/>
                </a:tc>
                <a:tc>
                  <a:txBody>
                    <a:bodyPr/>
                    <a:lstStyle/>
                    <a:p>
                      <a:r>
                        <a:rPr lang="en-GB" sz="2000" dirty="0"/>
                        <a:t>25</a:t>
                      </a:r>
                    </a:p>
                  </a:txBody>
                  <a:tcPr/>
                </a:tc>
                <a:extLst>
                  <a:ext uri="{0D108BD9-81ED-4DB2-BD59-A6C34878D82A}">
                    <a16:rowId xmlns:a16="http://schemas.microsoft.com/office/drawing/2014/main" val="10007"/>
                  </a:ext>
                </a:extLst>
              </a:tr>
              <a:tr h="374981">
                <a:tc>
                  <a:txBody>
                    <a:bodyPr/>
                    <a:lstStyle/>
                    <a:p>
                      <a:r>
                        <a:rPr lang="en-GB" sz="2000" dirty="0"/>
                        <a:t>H</a:t>
                      </a:r>
                    </a:p>
                  </a:txBody>
                  <a:tcPr/>
                </a:tc>
                <a:tc>
                  <a:txBody>
                    <a:bodyPr/>
                    <a:lstStyle/>
                    <a:p>
                      <a:r>
                        <a:rPr lang="en-GB" sz="2000" dirty="0"/>
                        <a:t>Cook fish</a:t>
                      </a:r>
                    </a:p>
                  </a:txBody>
                  <a:tcPr/>
                </a:tc>
                <a:tc>
                  <a:txBody>
                    <a:bodyPr/>
                    <a:lstStyle/>
                    <a:p>
                      <a:r>
                        <a:rPr lang="en-GB" sz="2000" dirty="0"/>
                        <a:t>20</a:t>
                      </a:r>
                    </a:p>
                  </a:txBody>
                  <a:tcPr/>
                </a:tc>
                <a:tc>
                  <a:txBody>
                    <a:bodyPr/>
                    <a:lstStyle/>
                    <a:p>
                      <a:r>
                        <a:rPr lang="en-GB" sz="2000" dirty="0"/>
                        <a:t>B, G</a:t>
                      </a:r>
                    </a:p>
                  </a:txBody>
                  <a:tcPr/>
                </a:tc>
                <a:tc>
                  <a:txBody>
                    <a:bodyPr/>
                    <a:lstStyle/>
                    <a:p>
                      <a:r>
                        <a:rPr lang="en-GB" sz="2000" dirty="0"/>
                        <a:t>15</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334989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8A206"/>
          </a:solidFill>
        </p:spPr>
        <p:txBody>
          <a:bodyPr/>
          <a:lstStyle/>
          <a:p>
            <a:pPr algn="l"/>
            <a:r>
              <a:rPr lang="en-GB" dirty="0">
                <a:solidFill>
                  <a:schemeClr val="bg1"/>
                </a:solidFill>
              </a:rPr>
              <a:t>Early Start and Early Finish</a:t>
            </a:r>
          </a:p>
        </p:txBody>
      </p:sp>
      <p:sp>
        <p:nvSpPr>
          <p:cNvPr id="3" name="Content Placeholder 2"/>
          <p:cNvSpPr>
            <a:spLocks noGrp="1"/>
          </p:cNvSpPr>
          <p:nvPr>
            <p:ph idx="1"/>
          </p:nvPr>
        </p:nvSpPr>
        <p:spPr/>
        <p:txBody>
          <a:bodyPr>
            <a:normAutofit fontScale="92500"/>
          </a:bodyPr>
          <a:lstStyle/>
          <a:p>
            <a:r>
              <a:rPr lang="en-GB" sz="2400" dirty="0"/>
              <a:t>Activity float is a useful value that tells us the length of time we can delay an activity without impacting project completion date</a:t>
            </a:r>
          </a:p>
          <a:p>
            <a:r>
              <a:rPr lang="en-GB" sz="2400" dirty="0"/>
              <a:t>A network diagram can provide other useful information about project activities, including Early Start (ES) and Early Finish (EF)</a:t>
            </a:r>
          </a:p>
          <a:p>
            <a:r>
              <a:rPr lang="en-GB" sz="2400" dirty="0"/>
              <a:t>Early start</a:t>
            </a:r>
          </a:p>
          <a:p>
            <a:pPr lvl="1"/>
            <a:r>
              <a:rPr lang="en-GB" sz="2000" dirty="0"/>
              <a:t>Is the </a:t>
            </a:r>
            <a:r>
              <a:rPr lang="en-GB" sz="2000" b="1" dirty="0"/>
              <a:t>earliest</a:t>
            </a:r>
            <a:r>
              <a:rPr lang="en-GB" sz="2000" dirty="0"/>
              <a:t> time (or date) that an activity can </a:t>
            </a:r>
            <a:r>
              <a:rPr lang="en-GB" sz="2000" b="1" dirty="0"/>
              <a:t>start</a:t>
            </a:r>
          </a:p>
          <a:p>
            <a:pPr lvl="1"/>
            <a:r>
              <a:rPr lang="en-GB" sz="2000" dirty="0"/>
              <a:t>An activity towards the end of path will only start early if all of the previous activities in the path started early</a:t>
            </a:r>
          </a:p>
          <a:p>
            <a:r>
              <a:rPr lang="en-GB" sz="2400" dirty="0"/>
              <a:t>Early finish</a:t>
            </a:r>
          </a:p>
          <a:p>
            <a:pPr lvl="1"/>
            <a:r>
              <a:rPr lang="en-GB" sz="2000" dirty="0"/>
              <a:t>Is the </a:t>
            </a:r>
            <a:r>
              <a:rPr lang="en-GB" sz="2000" b="1" dirty="0"/>
              <a:t>earliest</a:t>
            </a:r>
            <a:r>
              <a:rPr lang="en-GB" sz="2000" dirty="0"/>
              <a:t> time (or date) that an activity can </a:t>
            </a:r>
            <a:r>
              <a:rPr lang="en-GB" sz="2000" b="1" dirty="0"/>
              <a:t>finish</a:t>
            </a:r>
          </a:p>
          <a:p>
            <a:pPr lvl="1"/>
            <a:r>
              <a:rPr lang="en-GB" sz="2000" dirty="0"/>
              <a:t>Only occurs if all previous activities in path started early and none of them slipped</a:t>
            </a:r>
          </a:p>
          <a:p>
            <a:endParaRPr lang="en-GB" sz="2400" dirty="0"/>
          </a:p>
        </p:txBody>
      </p:sp>
      <p:sp>
        <p:nvSpPr>
          <p:cNvPr id="4" name="Slide Number Placeholder 3"/>
          <p:cNvSpPr>
            <a:spLocks noGrp="1"/>
          </p:cNvSpPr>
          <p:nvPr>
            <p:ph type="sldNum" sz="quarter" idx="12"/>
          </p:nvPr>
        </p:nvSpPr>
        <p:spPr/>
        <p:txBody>
          <a:bodyPr/>
          <a:lstStyle/>
          <a:p>
            <a:fld id="{32B0E51F-EFA2-4271-94CC-5F477891D638}" type="slidenum">
              <a:rPr lang="en-GB" smtClean="0"/>
              <a:pPr/>
              <a:t>27</a:t>
            </a:fld>
            <a:endParaRPr lang="en-GB"/>
          </a:p>
        </p:txBody>
      </p:sp>
    </p:spTree>
    <p:extLst>
      <p:ext uri="{BB962C8B-B14F-4D97-AF65-F5344CB8AC3E}">
        <p14:creationId xmlns:p14="http://schemas.microsoft.com/office/powerpoint/2010/main" val="791886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8A206"/>
          </a:solidFill>
        </p:spPr>
        <p:txBody>
          <a:bodyPr/>
          <a:lstStyle/>
          <a:p>
            <a:pPr algn="l"/>
            <a:r>
              <a:rPr lang="en-GB" dirty="0">
                <a:solidFill>
                  <a:schemeClr val="bg1"/>
                </a:solidFill>
              </a:rPr>
              <a:t>Early Start and Early Finish</a:t>
            </a:r>
          </a:p>
        </p:txBody>
      </p:sp>
      <p:sp>
        <p:nvSpPr>
          <p:cNvPr id="3" name="Content Placeholder 2"/>
          <p:cNvSpPr>
            <a:spLocks noGrp="1"/>
          </p:cNvSpPr>
          <p:nvPr>
            <p:ph idx="1"/>
          </p:nvPr>
        </p:nvSpPr>
        <p:spPr/>
        <p:txBody>
          <a:bodyPr>
            <a:normAutofit/>
          </a:bodyPr>
          <a:lstStyle/>
          <a:p>
            <a:r>
              <a:rPr lang="en-GB" sz="2800" dirty="0"/>
              <a:t>Company boss asks project manager………</a:t>
            </a:r>
          </a:p>
          <a:p>
            <a:pPr lvl="1"/>
            <a:r>
              <a:rPr lang="en-GB" sz="2400" dirty="0"/>
              <a:t>When is the earliest Bob can get started on writing the software for your new CMS? He isn’t working on anything at the moment, but might be required for another project that starts next month.</a:t>
            </a:r>
          </a:p>
          <a:p>
            <a:pPr lvl="1"/>
            <a:r>
              <a:rPr lang="en-GB" sz="2400" dirty="0"/>
              <a:t>When is the earliest you can finish the system testing? The testing suite is needed for another project.</a:t>
            </a:r>
          </a:p>
        </p:txBody>
      </p:sp>
      <p:sp>
        <p:nvSpPr>
          <p:cNvPr id="4" name="Slide Number Placeholder 3"/>
          <p:cNvSpPr>
            <a:spLocks noGrp="1"/>
          </p:cNvSpPr>
          <p:nvPr>
            <p:ph type="sldNum" sz="quarter" idx="12"/>
          </p:nvPr>
        </p:nvSpPr>
        <p:spPr/>
        <p:txBody>
          <a:bodyPr/>
          <a:lstStyle/>
          <a:p>
            <a:fld id="{32B0E51F-EFA2-4271-94CC-5F477891D638}" type="slidenum">
              <a:rPr lang="en-GB" smtClean="0"/>
              <a:pPr/>
              <a:t>28</a:t>
            </a:fld>
            <a:endParaRPr lang="en-GB"/>
          </a:p>
        </p:txBody>
      </p:sp>
    </p:spTree>
    <p:extLst>
      <p:ext uri="{BB962C8B-B14F-4D97-AF65-F5344CB8AC3E}">
        <p14:creationId xmlns:p14="http://schemas.microsoft.com/office/powerpoint/2010/main" val="3671163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8A206"/>
          </a:solidFill>
        </p:spPr>
        <p:txBody>
          <a:bodyPr/>
          <a:lstStyle/>
          <a:p>
            <a:pPr algn="l"/>
            <a:r>
              <a:rPr lang="en-GB" dirty="0">
                <a:solidFill>
                  <a:schemeClr val="bg1"/>
                </a:solidFill>
              </a:rPr>
              <a:t>Early Start and Early Finish</a:t>
            </a:r>
          </a:p>
        </p:txBody>
      </p:sp>
      <p:sp>
        <p:nvSpPr>
          <p:cNvPr id="3" name="Content Placeholder 2"/>
          <p:cNvSpPr>
            <a:spLocks noGrp="1"/>
          </p:cNvSpPr>
          <p:nvPr>
            <p:ph idx="1"/>
          </p:nvPr>
        </p:nvSpPr>
        <p:spPr/>
        <p:txBody>
          <a:bodyPr/>
          <a:lstStyle/>
          <a:p>
            <a:r>
              <a:rPr lang="en-GB" sz="2800" dirty="0"/>
              <a:t>These values are useful in that they show exactly how much freedom a project manager has to move an activity’s start date without impacting the project as a whole</a:t>
            </a:r>
          </a:p>
          <a:p>
            <a:r>
              <a:rPr lang="en-GB" sz="2800" dirty="0"/>
              <a:t>Example</a:t>
            </a:r>
          </a:p>
          <a:p>
            <a:pPr lvl="1"/>
            <a:r>
              <a:rPr lang="en-GB" sz="2400" dirty="0"/>
              <a:t>If project duration is being measured in days, then if an activity has ES=10 and EF=18 , then this means that the earliest it can start is </a:t>
            </a:r>
            <a:r>
              <a:rPr lang="en-GB" sz="2400" b="1" dirty="0"/>
              <a:t>beginning of day </a:t>
            </a:r>
            <a:r>
              <a:rPr lang="en-GB" sz="2400" dirty="0"/>
              <a:t>10 and the earliest it can finish is </a:t>
            </a:r>
            <a:r>
              <a:rPr lang="en-GB" sz="2400" b="1" dirty="0"/>
              <a:t>end of day </a:t>
            </a:r>
            <a:r>
              <a:rPr lang="en-GB" sz="2400" dirty="0"/>
              <a:t>18.</a:t>
            </a:r>
          </a:p>
          <a:p>
            <a:endParaRPr lang="en-GB" dirty="0"/>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439E2FF1-E7C9-4477-B7A5-284F9D68FDAE}" type="slidenum">
              <a:rPr lang="en-GB" smtClean="0"/>
              <a:pPr>
                <a:defRPr/>
              </a:pPr>
              <a:t>29</a:t>
            </a:fld>
            <a:endParaRPr lang="en-GB" dirty="0"/>
          </a:p>
        </p:txBody>
      </p:sp>
    </p:spTree>
    <p:extLst>
      <p:ext uri="{BB962C8B-B14F-4D97-AF65-F5344CB8AC3E}">
        <p14:creationId xmlns:p14="http://schemas.microsoft.com/office/powerpoint/2010/main" val="151432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8A206"/>
          </a:solidFill>
        </p:spPr>
        <p:txBody>
          <a:bodyPr/>
          <a:lstStyle/>
          <a:p>
            <a:pPr algn="l"/>
            <a:r>
              <a:rPr lang="en-GB" dirty="0">
                <a:solidFill>
                  <a:schemeClr val="bg1"/>
                </a:solidFill>
              </a:rPr>
              <a:t>Control schedule</a:t>
            </a:r>
          </a:p>
        </p:txBody>
      </p:sp>
      <p:sp>
        <p:nvSpPr>
          <p:cNvPr id="3" name="Content Placeholder 2"/>
          <p:cNvSpPr>
            <a:spLocks noGrp="1"/>
          </p:cNvSpPr>
          <p:nvPr>
            <p:ph idx="1"/>
          </p:nvPr>
        </p:nvSpPr>
        <p:spPr/>
        <p:txBody>
          <a:bodyPr/>
          <a:lstStyle/>
          <a:p>
            <a:r>
              <a:rPr lang="en-GB" dirty="0"/>
              <a:t>The project schedule is put in place at the start of the project.</a:t>
            </a:r>
          </a:p>
          <a:p>
            <a:r>
              <a:rPr lang="en-GB" dirty="0"/>
              <a:t>The schedule needs to be controlled in order to keep the project on track.</a:t>
            </a:r>
          </a:p>
          <a:p>
            <a:r>
              <a:rPr lang="en-GB" dirty="0"/>
              <a:t>Remember, the overall goal of time management is to ensure to project finishes on time.</a:t>
            </a:r>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439E2FF1-E7C9-4477-B7A5-284F9D68FDAE}" type="slidenum">
              <a:rPr lang="en-GB" smtClean="0"/>
              <a:pPr>
                <a:defRPr/>
              </a:pPr>
              <a:t>3</a:t>
            </a:fld>
            <a:endParaRPr lang="en-GB"/>
          </a:p>
        </p:txBody>
      </p:sp>
    </p:spTree>
    <p:extLst>
      <p:ext uri="{BB962C8B-B14F-4D97-AF65-F5344CB8AC3E}">
        <p14:creationId xmlns:p14="http://schemas.microsoft.com/office/powerpoint/2010/main" val="41415727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8A206"/>
          </a:solidFill>
        </p:spPr>
        <p:txBody>
          <a:bodyPr/>
          <a:lstStyle/>
          <a:p>
            <a:pPr algn="l"/>
            <a:r>
              <a:rPr lang="en-GB" dirty="0">
                <a:solidFill>
                  <a:schemeClr val="bg1"/>
                </a:solidFill>
              </a:rPr>
              <a:t>Calculating ES and EF</a:t>
            </a:r>
          </a:p>
        </p:txBody>
      </p:sp>
      <p:sp>
        <p:nvSpPr>
          <p:cNvPr id="3" name="Content Placeholder 2"/>
          <p:cNvSpPr>
            <a:spLocks noGrp="1"/>
          </p:cNvSpPr>
          <p:nvPr>
            <p:ph idx="1"/>
          </p:nvPr>
        </p:nvSpPr>
        <p:spPr/>
        <p:txBody>
          <a:bodyPr>
            <a:normAutofit fontScale="92500" lnSpcReduction="20000"/>
          </a:bodyPr>
          <a:lstStyle/>
          <a:p>
            <a:r>
              <a:rPr lang="en-GB" dirty="0"/>
              <a:t>ES and EF of each activity in a network diagram can be calculated using the </a:t>
            </a:r>
            <a:r>
              <a:rPr lang="en-GB" b="1" dirty="0"/>
              <a:t>Forward Pass </a:t>
            </a:r>
            <a:r>
              <a:rPr lang="en-GB" dirty="0"/>
              <a:t>method</a:t>
            </a:r>
          </a:p>
          <a:p>
            <a:r>
              <a:rPr lang="en-GB" dirty="0"/>
              <a:t>Forward Pass method</a:t>
            </a:r>
          </a:p>
          <a:p>
            <a:pPr lvl="1"/>
            <a:r>
              <a:rPr lang="en-GB" dirty="0"/>
              <a:t>Start on left-hand side of activity network and move forward. Apply the following rules:</a:t>
            </a:r>
          </a:p>
          <a:p>
            <a:pPr lvl="1"/>
            <a:endParaRPr lang="en-GB" dirty="0"/>
          </a:p>
          <a:p>
            <a:pPr marL="1371600" lvl="2" indent="-457200">
              <a:buFont typeface="+mj-lt"/>
              <a:buAutoNum type="arabicPeriod"/>
            </a:pPr>
            <a:r>
              <a:rPr lang="en-GB" dirty="0"/>
              <a:t>the ES of </a:t>
            </a:r>
            <a:r>
              <a:rPr lang="en-GB" u="sng" dirty="0"/>
              <a:t>any activity without a predecessor</a:t>
            </a:r>
            <a:r>
              <a:rPr lang="en-GB" dirty="0"/>
              <a:t> is 1</a:t>
            </a:r>
          </a:p>
          <a:p>
            <a:pPr marL="1371600" lvl="2" indent="-457200">
              <a:buFont typeface="+mj-lt"/>
              <a:buAutoNum type="arabicPeriod"/>
            </a:pPr>
            <a:r>
              <a:rPr lang="en-GB" dirty="0"/>
              <a:t>the EF of </a:t>
            </a:r>
            <a:r>
              <a:rPr lang="en-GB" u="sng" dirty="0"/>
              <a:t>any activity</a:t>
            </a:r>
            <a:r>
              <a:rPr lang="en-GB" dirty="0"/>
              <a:t> is its ES plus its duration minus 1</a:t>
            </a:r>
          </a:p>
          <a:p>
            <a:pPr marL="1371600" lvl="2" indent="-457200">
              <a:buFont typeface="+mj-lt"/>
              <a:buAutoNum type="arabicPeriod"/>
            </a:pPr>
            <a:r>
              <a:rPr lang="en-GB" dirty="0"/>
              <a:t>the ES of </a:t>
            </a:r>
            <a:r>
              <a:rPr lang="en-GB" u="sng" dirty="0"/>
              <a:t>an activity with one predecessor</a:t>
            </a:r>
            <a:r>
              <a:rPr lang="en-GB" dirty="0"/>
              <a:t> is EF of its predecessor plus one</a:t>
            </a:r>
          </a:p>
          <a:p>
            <a:pPr marL="1371600" lvl="2" indent="-457200">
              <a:buFont typeface="+mj-lt"/>
              <a:buAutoNum type="arabicPeriod"/>
            </a:pPr>
            <a:r>
              <a:rPr lang="en-GB" dirty="0"/>
              <a:t>the ES of </a:t>
            </a:r>
            <a:r>
              <a:rPr lang="en-GB" u="sng" dirty="0"/>
              <a:t>an activity with more than one predecessor</a:t>
            </a:r>
            <a:r>
              <a:rPr lang="en-GB" dirty="0"/>
              <a:t> is the latest EF of all its predecessors plus one</a:t>
            </a:r>
          </a:p>
          <a:p>
            <a:pPr lvl="1"/>
            <a:endParaRPr lang="en-GB" dirty="0"/>
          </a:p>
        </p:txBody>
      </p:sp>
      <p:sp>
        <p:nvSpPr>
          <p:cNvPr id="4" name="Slide Number Placeholder 3"/>
          <p:cNvSpPr>
            <a:spLocks noGrp="1"/>
          </p:cNvSpPr>
          <p:nvPr>
            <p:ph type="sldNum" sz="quarter" idx="12"/>
          </p:nvPr>
        </p:nvSpPr>
        <p:spPr/>
        <p:txBody>
          <a:bodyPr/>
          <a:lstStyle/>
          <a:p>
            <a:fld id="{32B0E51F-EFA2-4271-94CC-5F477891D638}" type="slidenum">
              <a:rPr lang="en-GB" smtClean="0"/>
              <a:pPr/>
              <a:t>30</a:t>
            </a:fld>
            <a:endParaRPr lang="en-GB"/>
          </a:p>
        </p:txBody>
      </p:sp>
    </p:spTree>
    <p:extLst>
      <p:ext uri="{BB962C8B-B14F-4D97-AF65-F5344CB8AC3E}">
        <p14:creationId xmlns:p14="http://schemas.microsoft.com/office/powerpoint/2010/main" val="3822498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8A206"/>
          </a:solidFill>
        </p:spPr>
        <p:txBody>
          <a:bodyPr/>
          <a:lstStyle/>
          <a:p>
            <a:pPr algn="l"/>
            <a:r>
              <a:rPr lang="en-GB" dirty="0">
                <a:solidFill>
                  <a:schemeClr val="bg1"/>
                </a:solidFill>
              </a:rPr>
              <a:t>Rule 1</a:t>
            </a:r>
          </a:p>
        </p:txBody>
      </p:sp>
      <p:sp>
        <p:nvSpPr>
          <p:cNvPr id="3" name="Content Placeholder 2"/>
          <p:cNvSpPr>
            <a:spLocks noGrp="1"/>
          </p:cNvSpPr>
          <p:nvPr>
            <p:ph idx="1"/>
          </p:nvPr>
        </p:nvSpPr>
        <p:spPr>
          <a:xfrm>
            <a:off x="457200" y="1600201"/>
            <a:ext cx="7931330" cy="748649"/>
          </a:xfrm>
        </p:spPr>
        <p:txBody>
          <a:bodyPr/>
          <a:lstStyle/>
          <a:p>
            <a:pPr marL="0" indent="0">
              <a:buNone/>
            </a:pPr>
            <a:r>
              <a:rPr lang="en-GB" sz="2400" dirty="0"/>
              <a:t>1. the ES of </a:t>
            </a:r>
            <a:r>
              <a:rPr lang="en-GB" sz="2400" u="sng" dirty="0"/>
              <a:t>any activity without a predecessor</a:t>
            </a:r>
            <a:r>
              <a:rPr lang="en-GB" sz="2400" dirty="0"/>
              <a:t> is 1</a:t>
            </a:r>
          </a:p>
          <a:p>
            <a:endParaRPr lang="en-GB" dirty="0"/>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439E2FF1-E7C9-4477-B7A5-284F9D68FDAE}" type="slidenum">
              <a:rPr lang="en-GB" smtClean="0"/>
              <a:pPr>
                <a:defRPr/>
              </a:pPr>
              <a:t>31</a:t>
            </a:fld>
            <a:endParaRPr lang="en-GB"/>
          </a:p>
        </p:txBody>
      </p:sp>
      <p:sp>
        <p:nvSpPr>
          <p:cNvPr id="6" name="TextBox 5"/>
          <p:cNvSpPr txBox="1"/>
          <p:nvPr/>
        </p:nvSpPr>
        <p:spPr>
          <a:xfrm>
            <a:off x="1479459" y="2569453"/>
            <a:ext cx="1120884" cy="646331"/>
          </a:xfrm>
          <a:prstGeom prst="rect">
            <a:avLst/>
          </a:prstGeom>
          <a:noFill/>
          <a:ln>
            <a:solidFill>
              <a:schemeClr val="tx1"/>
            </a:solidFill>
          </a:ln>
        </p:spPr>
        <p:txBody>
          <a:bodyPr wrap="none" rtlCol="0">
            <a:spAutoFit/>
          </a:bodyPr>
          <a:lstStyle/>
          <a:p>
            <a:pPr algn="ctr"/>
            <a:r>
              <a:rPr lang="en-GB" dirty="0"/>
              <a:t>Activity A</a:t>
            </a:r>
          </a:p>
          <a:p>
            <a:pPr algn="ctr"/>
            <a:r>
              <a:rPr lang="en-GB" dirty="0"/>
              <a:t>(3 days)</a:t>
            </a:r>
          </a:p>
        </p:txBody>
      </p:sp>
      <p:sp>
        <p:nvSpPr>
          <p:cNvPr id="7" name="TextBox 6"/>
          <p:cNvSpPr txBox="1"/>
          <p:nvPr/>
        </p:nvSpPr>
        <p:spPr>
          <a:xfrm>
            <a:off x="3416564" y="2581437"/>
            <a:ext cx="1197765" cy="646331"/>
          </a:xfrm>
          <a:prstGeom prst="rect">
            <a:avLst/>
          </a:prstGeom>
          <a:noFill/>
          <a:ln>
            <a:solidFill>
              <a:schemeClr val="tx1"/>
            </a:solidFill>
          </a:ln>
        </p:spPr>
        <p:txBody>
          <a:bodyPr wrap="none" rtlCol="0">
            <a:spAutoFit/>
          </a:bodyPr>
          <a:lstStyle/>
          <a:p>
            <a:pPr algn="ctr"/>
            <a:r>
              <a:rPr lang="en-GB" dirty="0"/>
              <a:t>Activity B </a:t>
            </a:r>
          </a:p>
          <a:p>
            <a:pPr algn="ctr"/>
            <a:r>
              <a:rPr lang="en-GB" dirty="0"/>
              <a:t>(4 days)</a:t>
            </a:r>
          </a:p>
        </p:txBody>
      </p:sp>
      <p:cxnSp>
        <p:nvCxnSpPr>
          <p:cNvPr id="9" name="Straight Arrow Connector 8"/>
          <p:cNvCxnSpPr>
            <a:stCxn id="6" idx="3"/>
            <a:endCxn id="7" idx="1"/>
          </p:cNvCxnSpPr>
          <p:nvPr/>
        </p:nvCxnSpPr>
        <p:spPr>
          <a:xfrm>
            <a:off x="2600343" y="2892619"/>
            <a:ext cx="816221" cy="11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271818" y="2569452"/>
            <a:ext cx="1210589" cy="646331"/>
          </a:xfrm>
          <a:prstGeom prst="rect">
            <a:avLst/>
          </a:prstGeom>
          <a:noFill/>
          <a:ln>
            <a:solidFill>
              <a:schemeClr val="tx1"/>
            </a:solidFill>
          </a:ln>
        </p:spPr>
        <p:txBody>
          <a:bodyPr wrap="none" rtlCol="0">
            <a:spAutoFit/>
          </a:bodyPr>
          <a:lstStyle/>
          <a:p>
            <a:pPr algn="ctr"/>
            <a:r>
              <a:rPr lang="en-GB" dirty="0"/>
              <a:t>Activity C </a:t>
            </a:r>
          </a:p>
          <a:p>
            <a:pPr algn="ctr"/>
            <a:r>
              <a:rPr lang="en-GB" dirty="0"/>
              <a:t>(5 days)</a:t>
            </a:r>
          </a:p>
        </p:txBody>
      </p:sp>
      <p:cxnSp>
        <p:nvCxnSpPr>
          <p:cNvPr id="12" name="Straight Arrow Connector 11"/>
          <p:cNvCxnSpPr>
            <a:stCxn id="7" idx="3"/>
            <a:endCxn id="10" idx="1"/>
          </p:cNvCxnSpPr>
          <p:nvPr/>
        </p:nvCxnSpPr>
        <p:spPr>
          <a:xfrm flipV="1">
            <a:off x="4614329" y="2892618"/>
            <a:ext cx="657489" cy="11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45240" y="4501809"/>
            <a:ext cx="7643290" cy="923330"/>
          </a:xfrm>
          <a:prstGeom prst="rect">
            <a:avLst/>
          </a:prstGeom>
          <a:noFill/>
        </p:spPr>
        <p:txBody>
          <a:bodyPr wrap="square" rtlCol="0">
            <a:spAutoFit/>
          </a:bodyPr>
          <a:lstStyle/>
          <a:p>
            <a:r>
              <a:rPr lang="en-GB" dirty="0"/>
              <a:t>Activity A does not have a predecessor, meaning it is not dependant on any other activity being finished. Therefore Activity A can start at the beginning of day 1 (i.e. its ES = 1)</a:t>
            </a:r>
          </a:p>
        </p:txBody>
      </p:sp>
      <p:sp>
        <p:nvSpPr>
          <p:cNvPr id="14" name="TextBox 13"/>
          <p:cNvSpPr txBox="1"/>
          <p:nvPr/>
        </p:nvSpPr>
        <p:spPr>
          <a:xfrm>
            <a:off x="975389" y="2186316"/>
            <a:ext cx="755335" cy="369332"/>
          </a:xfrm>
          <a:prstGeom prst="rect">
            <a:avLst/>
          </a:prstGeom>
          <a:noFill/>
        </p:spPr>
        <p:txBody>
          <a:bodyPr wrap="none" rtlCol="0">
            <a:spAutoFit/>
          </a:bodyPr>
          <a:lstStyle/>
          <a:p>
            <a:r>
              <a:rPr lang="en-GB" dirty="0"/>
              <a:t>ES=1</a:t>
            </a:r>
          </a:p>
        </p:txBody>
      </p:sp>
      <p:sp>
        <p:nvSpPr>
          <p:cNvPr id="15" name="TextBox 14"/>
          <p:cNvSpPr txBox="1"/>
          <p:nvPr/>
        </p:nvSpPr>
        <p:spPr>
          <a:xfrm>
            <a:off x="3419840" y="3706269"/>
            <a:ext cx="1210589" cy="646331"/>
          </a:xfrm>
          <a:prstGeom prst="rect">
            <a:avLst/>
          </a:prstGeom>
          <a:noFill/>
          <a:ln>
            <a:solidFill>
              <a:schemeClr val="tx1"/>
            </a:solidFill>
          </a:ln>
        </p:spPr>
        <p:txBody>
          <a:bodyPr wrap="none" rtlCol="0">
            <a:spAutoFit/>
          </a:bodyPr>
          <a:lstStyle/>
          <a:p>
            <a:pPr algn="ctr"/>
            <a:r>
              <a:rPr lang="en-GB" dirty="0"/>
              <a:t>Activity D </a:t>
            </a:r>
          </a:p>
          <a:p>
            <a:pPr algn="ctr"/>
            <a:r>
              <a:rPr lang="en-GB" dirty="0"/>
              <a:t>(9 days)</a:t>
            </a:r>
          </a:p>
        </p:txBody>
      </p:sp>
      <p:cxnSp>
        <p:nvCxnSpPr>
          <p:cNvPr id="16" name="Straight Arrow Connector 15"/>
          <p:cNvCxnSpPr>
            <a:stCxn id="15" idx="3"/>
          </p:cNvCxnSpPr>
          <p:nvPr/>
        </p:nvCxnSpPr>
        <p:spPr>
          <a:xfrm flipV="1">
            <a:off x="4630429" y="2888677"/>
            <a:ext cx="644665" cy="1140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378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8A206"/>
          </a:solidFill>
          <a:ln w="9525">
            <a:noFill/>
            <a:miter lim="800000"/>
            <a:headEnd/>
            <a:tailEnd/>
          </a:ln>
        </p:spPr>
        <p:txBody>
          <a:bodyPr vert="horz" wrap="square" lIns="91440" tIns="45720" rIns="91440" bIns="45720" numCol="1" anchor="ctr" anchorCtr="0" compatLnSpc="1">
            <a:prstTxWarp prst="textNoShape">
              <a:avLst/>
            </a:prstTxWarp>
          </a:bodyPr>
          <a:lstStyle/>
          <a:p>
            <a:pPr algn="l"/>
            <a:r>
              <a:rPr lang="en-GB" dirty="0">
                <a:solidFill>
                  <a:schemeClr val="bg1"/>
                </a:solidFill>
              </a:rPr>
              <a:t>Rule 2</a:t>
            </a:r>
          </a:p>
        </p:txBody>
      </p:sp>
      <p:sp>
        <p:nvSpPr>
          <p:cNvPr id="3" name="Content Placeholder 2"/>
          <p:cNvSpPr>
            <a:spLocks noGrp="1"/>
          </p:cNvSpPr>
          <p:nvPr>
            <p:ph idx="1"/>
          </p:nvPr>
        </p:nvSpPr>
        <p:spPr>
          <a:xfrm>
            <a:off x="457200" y="1600201"/>
            <a:ext cx="8363390" cy="748649"/>
          </a:xfrm>
        </p:spPr>
        <p:txBody>
          <a:bodyPr/>
          <a:lstStyle/>
          <a:p>
            <a:pPr marL="0" indent="0">
              <a:buNone/>
            </a:pPr>
            <a:r>
              <a:rPr lang="en-GB" sz="2400" dirty="0"/>
              <a:t>2. the EF of </a:t>
            </a:r>
            <a:r>
              <a:rPr lang="en-GB" sz="2400" u="sng" dirty="0"/>
              <a:t>any activity </a:t>
            </a:r>
            <a:r>
              <a:rPr lang="en-GB" sz="2400" dirty="0"/>
              <a:t>is its ES plus its duration minus 1</a:t>
            </a:r>
          </a:p>
          <a:p>
            <a:endParaRPr lang="en-GB" dirty="0"/>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439E2FF1-E7C9-4477-B7A5-284F9D68FDAE}" type="slidenum">
              <a:rPr lang="en-GB" smtClean="0"/>
              <a:pPr>
                <a:defRPr/>
              </a:pPr>
              <a:t>32</a:t>
            </a:fld>
            <a:endParaRPr lang="en-GB"/>
          </a:p>
        </p:txBody>
      </p:sp>
      <p:sp>
        <p:nvSpPr>
          <p:cNvPr id="6" name="TextBox 5"/>
          <p:cNvSpPr txBox="1"/>
          <p:nvPr/>
        </p:nvSpPr>
        <p:spPr>
          <a:xfrm>
            <a:off x="1577383" y="2565512"/>
            <a:ext cx="1120884" cy="646331"/>
          </a:xfrm>
          <a:prstGeom prst="rect">
            <a:avLst/>
          </a:prstGeom>
          <a:noFill/>
          <a:ln>
            <a:solidFill>
              <a:schemeClr val="tx1"/>
            </a:solidFill>
          </a:ln>
        </p:spPr>
        <p:txBody>
          <a:bodyPr wrap="none" rtlCol="0">
            <a:spAutoFit/>
          </a:bodyPr>
          <a:lstStyle/>
          <a:p>
            <a:pPr algn="ctr"/>
            <a:r>
              <a:rPr lang="en-GB" dirty="0"/>
              <a:t>Activity A</a:t>
            </a:r>
          </a:p>
          <a:p>
            <a:pPr algn="ctr"/>
            <a:r>
              <a:rPr lang="en-GB" dirty="0"/>
              <a:t>(3 days)</a:t>
            </a:r>
          </a:p>
        </p:txBody>
      </p:sp>
      <p:sp>
        <p:nvSpPr>
          <p:cNvPr id="7" name="TextBox 6"/>
          <p:cNvSpPr txBox="1"/>
          <p:nvPr/>
        </p:nvSpPr>
        <p:spPr>
          <a:xfrm>
            <a:off x="3514488" y="2577496"/>
            <a:ext cx="1197765" cy="646331"/>
          </a:xfrm>
          <a:prstGeom prst="rect">
            <a:avLst/>
          </a:prstGeom>
          <a:noFill/>
          <a:ln>
            <a:solidFill>
              <a:schemeClr val="tx1"/>
            </a:solidFill>
          </a:ln>
        </p:spPr>
        <p:txBody>
          <a:bodyPr wrap="none" rtlCol="0">
            <a:spAutoFit/>
          </a:bodyPr>
          <a:lstStyle/>
          <a:p>
            <a:pPr algn="ctr"/>
            <a:r>
              <a:rPr lang="en-GB" dirty="0"/>
              <a:t>Activity B </a:t>
            </a:r>
          </a:p>
          <a:p>
            <a:pPr algn="ctr"/>
            <a:r>
              <a:rPr lang="en-GB" dirty="0"/>
              <a:t>(4 days)</a:t>
            </a:r>
          </a:p>
        </p:txBody>
      </p:sp>
      <p:cxnSp>
        <p:nvCxnSpPr>
          <p:cNvPr id="9" name="Straight Arrow Connector 8"/>
          <p:cNvCxnSpPr>
            <a:stCxn id="6" idx="3"/>
            <a:endCxn id="7" idx="1"/>
          </p:cNvCxnSpPr>
          <p:nvPr/>
        </p:nvCxnSpPr>
        <p:spPr>
          <a:xfrm>
            <a:off x="2698267" y="2888678"/>
            <a:ext cx="816221" cy="11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369742" y="2565511"/>
            <a:ext cx="1210589" cy="646331"/>
          </a:xfrm>
          <a:prstGeom prst="rect">
            <a:avLst/>
          </a:prstGeom>
          <a:noFill/>
          <a:ln>
            <a:solidFill>
              <a:schemeClr val="tx1"/>
            </a:solidFill>
          </a:ln>
        </p:spPr>
        <p:txBody>
          <a:bodyPr wrap="none" rtlCol="0">
            <a:spAutoFit/>
          </a:bodyPr>
          <a:lstStyle/>
          <a:p>
            <a:pPr algn="ctr"/>
            <a:r>
              <a:rPr lang="en-GB" dirty="0"/>
              <a:t>Activity C </a:t>
            </a:r>
          </a:p>
          <a:p>
            <a:pPr algn="ctr"/>
            <a:r>
              <a:rPr lang="en-GB" dirty="0"/>
              <a:t>(5 days)</a:t>
            </a:r>
          </a:p>
        </p:txBody>
      </p:sp>
      <p:cxnSp>
        <p:nvCxnSpPr>
          <p:cNvPr id="12" name="Straight Arrow Connector 11"/>
          <p:cNvCxnSpPr>
            <a:stCxn id="7" idx="3"/>
            <a:endCxn id="10" idx="1"/>
          </p:cNvCxnSpPr>
          <p:nvPr/>
        </p:nvCxnSpPr>
        <p:spPr>
          <a:xfrm flipV="1">
            <a:off x="4712253" y="2888677"/>
            <a:ext cx="657489" cy="11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45240" y="4501809"/>
            <a:ext cx="7643290" cy="1754326"/>
          </a:xfrm>
          <a:prstGeom prst="rect">
            <a:avLst/>
          </a:prstGeom>
          <a:noFill/>
        </p:spPr>
        <p:txBody>
          <a:bodyPr wrap="square" rtlCol="0">
            <a:spAutoFit/>
          </a:bodyPr>
          <a:lstStyle/>
          <a:p>
            <a:r>
              <a:rPr lang="en-GB" dirty="0"/>
              <a:t>Activity A has an ES of 1 (i.e. the earliest it can start is at the </a:t>
            </a:r>
            <a:r>
              <a:rPr lang="en-GB" b="1" dirty="0"/>
              <a:t>beginning of day </a:t>
            </a:r>
            <a:r>
              <a:rPr lang="en-GB" dirty="0"/>
              <a:t>1).</a:t>
            </a:r>
          </a:p>
          <a:p>
            <a:r>
              <a:rPr lang="en-GB" dirty="0"/>
              <a:t>It has a duration of 3 days.</a:t>
            </a:r>
          </a:p>
          <a:p>
            <a:r>
              <a:rPr lang="en-GB" dirty="0"/>
              <a:t>Therefore the earliest it can finish is at the </a:t>
            </a:r>
            <a:r>
              <a:rPr lang="en-GB" b="1" dirty="0"/>
              <a:t>end of day </a:t>
            </a:r>
            <a:r>
              <a:rPr lang="en-GB" dirty="0"/>
              <a:t>3.</a:t>
            </a:r>
          </a:p>
          <a:p>
            <a:endParaRPr lang="en-GB" dirty="0"/>
          </a:p>
          <a:p>
            <a:r>
              <a:rPr lang="en-GB" dirty="0"/>
              <a:t>EF = ES + duration – 1 = 1 + 3 – 1 = 3</a:t>
            </a:r>
          </a:p>
        </p:txBody>
      </p:sp>
      <p:sp>
        <p:nvSpPr>
          <p:cNvPr id="14" name="TextBox 13"/>
          <p:cNvSpPr txBox="1"/>
          <p:nvPr/>
        </p:nvSpPr>
        <p:spPr>
          <a:xfrm>
            <a:off x="1073313" y="2182375"/>
            <a:ext cx="755335" cy="369332"/>
          </a:xfrm>
          <a:prstGeom prst="rect">
            <a:avLst/>
          </a:prstGeom>
          <a:noFill/>
        </p:spPr>
        <p:txBody>
          <a:bodyPr wrap="none" rtlCol="0">
            <a:spAutoFit/>
          </a:bodyPr>
          <a:lstStyle/>
          <a:p>
            <a:r>
              <a:rPr lang="en-GB" dirty="0"/>
              <a:t>ES=1</a:t>
            </a:r>
          </a:p>
        </p:txBody>
      </p:sp>
      <p:sp>
        <p:nvSpPr>
          <p:cNvPr id="15" name="TextBox 14"/>
          <p:cNvSpPr txBox="1"/>
          <p:nvPr/>
        </p:nvSpPr>
        <p:spPr>
          <a:xfrm>
            <a:off x="2297483" y="2196180"/>
            <a:ext cx="870751" cy="369332"/>
          </a:xfrm>
          <a:prstGeom prst="rect">
            <a:avLst/>
          </a:prstGeom>
          <a:noFill/>
        </p:spPr>
        <p:txBody>
          <a:bodyPr wrap="none" rtlCol="0">
            <a:spAutoFit/>
          </a:bodyPr>
          <a:lstStyle/>
          <a:p>
            <a:r>
              <a:rPr lang="en-GB" dirty="0"/>
              <a:t>EF = 3</a:t>
            </a:r>
          </a:p>
        </p:txBody>
      </p:sp>
      <p:sp>
        <p:nvSpPr>
          <p:cNvPr id="16" name="TextBox 15"/>
          <p:cNvSpPr txBox="1"/>
          <p:nvPr/>
        </p:nvSpPr>
        <p:spPr>
          <a:xfrm>
            <a:off x="3514488" y="3706269"/>
            <a:ext cx="1210589" cy="646331"/>
          </a:xfrm>
          <a:prstGeom prst="rect">
            <a:avLst/>
          </a:prstGeom>
          <a:noFill/>
          <a:ln>
            <a:solidFill>
              <a:schemeClr val="tx1"/>
            </a:solidFill>
          </a:ln>
        </p:spPr>
        <p:txBody>
          <a:bodyPr wrap="none" rtlCol="0">
            <a:spAutoFit/>
          </a:bodyPr>
          <a:lstStyle/>
          <a:p>
            <a:pPr algn="ctr"/>
            <a:r>
              <a:rPr lang="en-GB" dirty="0"/>
              <a:t>Activity D </a:t>
            </a:r>
          </a:p>
          <a:p>
            <a:pPr algn="ctr"/>
            <a:r>
              <a:rPr lang="en-GB" dirty="0"/>
              <a:t>(9 days)</a:t>
            </a:r>
          </a:p>
        </p:txBody>
      </p:sp>
      <p:cxnSp>
        <p:nvCxnSpPr>
          <p:cNvPr id="18" name="Straight Arrow Connector 17"/>
          <p:cNvCxnSpPr>
            <a:stCxn id="16" idx="3"/>
            <a:endCxn id="10" idx="1"/>
          </p:cNvCxnSpPr>
          <p:nvPr/>
        </p:nvCxnSpPr>
        <p:spPr>
          <a:xfrm flipV="1">
            <a:off x="4725077" y="2888677"/>
            <a:ext cx="644665" cy="1140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928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8A206"/>
          </a:solidFill>
          <a:ln w="9525">
            <a:noFill/>
            <a:miter lim="800000"/>
            <a:headEnd/>
            <a:tailEnd/>
          </a:ln>
        </p:spPr>
        <p:txBody>
          <a:bodyPr vert="horz" wrap="square" lIns="91440" tIns="45720" rIns="91440" bIns="45720" numCol="1" anchor="ctr" anchorCtr="0" compatLnSpc="1">
            <a:prstTxWarp prst="textNoShape">
              <a:avLst/>
            </a:prstTxWarp>
          </a:bodyPr>
          <a:lstStyle/>
          <a:p>
            <a:pPr algn="l"/>
            <a:r>
              <a:rPr lang="en-GB" dirty="0">
                <a:solidFill>
                  <a:schemeClr val="bg1"/>
                </a:solidFill>
              </a:rPr>
              <a:t>Rule 3</a:t>
            </a:r>
          </a:p>
        </p:txBody>
      </p:sp>
      <p:sp>
        <p:nvSpPr>
          <p:cNvPr id="3" name="Content Placeholder 2"/>
          <p:cNvSpPr>
            <a:spLocks noGrp="1"/>
          </p:cNvSpPr>
          <p:nvPr>
            <p:ph idx="1"/>
          </p:nvPr>
        </p:nvSpPr>
        <p:spPr>
          <a:xfrm>
            <a:off x="457200" y="1600201"/>
            <a:ext cx="8363390" cy="748649"/>
          </a:xfrm>
        </p:spPr>
        <p:txBody>
          <a:bodyPr/>
          <a:lstStyle/>
          <a:p>
            <a:pPr marL="0" indent="0">
              <a:buNone/>
            </a:pPr>
            <a:r>
              <a:rPr lang="en-GB" sz="2000" dirty="0"/>
              <a:t>3. the ES of </a:t>
            </a:r>
            <a:r>
              <a:rPr lang="en-GB" sz="2000" u="sng" dirty="0"/>
              <a:t>an activity with one predecessor</a:t>
            </a:r>
            <a:r>
              <a:rPr lang="en-GB" sz="2000" dirty="0"/>
              <a:t> is EF of its predecessor plus one</a:t>
            </a:r>
          </a:p>
          <a:p>
            <a:endParaRPr lang="en-GB" dirty="0"/>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439E2FF1-E7C9-4477-B7A5-284F9D68FDAE}" type="slidenum">
              <a:rPr lang="en-GB" smtClean="0"/>
              <a:pPr>
                <a:defRPr/>
              </a:pPr>
              <a:t>33</a:t>
            </a:fld>
            <a:endParaRPr lang="en-GB" dirty="0"/>
          </a:p>
        </p:txBody>
      </p:sp>
      <p:sp>
        <p:nvSpPr>
          <p:cNvPr id="6" name="TextBox 5"/>
          <p:cNvSpPr txBox="1"/>
          <p:nvPr/>
        </p:nvSpPr>
        <p:spPr>
          <a:xfrm>
            <a:off x="1577383" y="2565512"/>
            <a:ext cx="1120884" cy="646331"/>
          </a:xfrm>
          <a:prstGeom prst="rect">
            <a:avLst/>
          </a:prstGeom>
          <a:noFill/>
          <a:ln>
            <a:solidFill>
              <a:schemeClr val="tx1"/>
            </a:solidFill>
          </a:ln>
        </p:spPr>
        <p:txBody>
          <a:bodyPr wrap="none" rtlCol="0">
            <a:spAutoFit/>
          </a:bodyPr>
          <a:lstStyle/>
          <a:p>
            <a:pPr algn="ctr"/>
            <a:r>
              <a:rPr lang="en-GB" dirty="0"/>
              <a:t>Activity A</a:t>
            </a:r>
          </a:p>
          <a:p>
            <a:pPr algn="ctr"/>
            <a:r>
              <a:rPr lang="en-GB" dirty="0"/>
              <a:t>(3 days)</a:t>
            </a:r>
          </a:p>
        </p:txBody>
      </p:sp>
      <p:sp>
        <p:nvSpPr>
          <p:cNvPr id="7" name="TextBox 6"/>
          <p:cNvSpPr txBox="1"/>
          <p:nvPr/>
        </p:nvSpPr>
        <p:spPr>
          <a:xfrm>
            <a:off x="3514488" y="2577496"/>
            <a:ext cx="1197765" cy="646331"/>
          </a:xfrm>
          <a:prstGeom prst="rect">
            <a:avLst/>
          </a:prstGeom>
          <a:noFill/>
          <a:ln>
            <a:solidFill>
              <a:schemeClr val="tx1"/>
            </a:solidFill>
          </a:ln>
        </p:spPr>
        <p:txBody>
          <a:bodyPr wrap="none" rtlCol="0">
            <a:spAutoFit/>
          </a:bodyPr>
          <a:lstStyle/>
          <a:p>
            <a:pPr algn="ctr"/>
            <a:r>
              <a:rPr lang="en-GB" dirty="0"/>
              <a:t>Activity B </a:t>
            </a:r>
          </a:p>
          <a:p>
            <a:pPr algn="ctr"/>
            <a:r>
              <a:rPr lang="en-GB" dirty="0"/>
              <a:t>(4 days)</a:t>
            </a:r>
          </a:p>
        </p:txBody>
      </p:sp>
      <p:cxnSp>
        <p:nvCxnSpPr>
          <p:cNvPr id="9" name="Straight Arrow Connector 8"/>
          <p:cNvCxnSpPr>
            <a:stCxn id="6" idx="3"/>
            <a:endCxn id="7" idx="1"/>
          </p:cNvCxnSpPr>
          <p:nvPr/>
        </p:nvCxnSpPr>
        <p:spPr>
          <a:xfrm>
            <a:off x="2698267" y="2888678"/>
            <a:ext cx="816221" cy="11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369742" y="2565511"/>
            <a:ext cx="1210589" cy="646331"/>
          </a:xfrm>
          <a:prstGeom prst="rect">
            <a:avLst/>
          </a:prstGeom>
          <a:noFill/>
          <a:ln>
            <a:solidFill>
              <a:schemeClr val="tx1"/>
            </a:solidFill>
          </a:ln>
        </p:spPr>
        <p:txBody>
          <a:bodyPr wrap="none" rtlCol="0">
            <a:spAutoFit/>
          </a:bodyPr>
          <a:lstStyle/>
          <a:p>
            <a:pPr algn="ctr"/>
            <a:r>
              <a:rPr lang="en-GB" dirty="0"/>
              <a:t>Activity C </a:t>
            </a:r>
          </a:p>
          <a:p>
            <a:pPr algn="ctr"/>
            <a:r>
              <a:rPr lang="en-GB" dirty="0"/>
              <a:t>(5 days)</a:t>
            </a:r>
          </a:p>
        </p:txBody>
      </p:sp>
      <p:cxnSp>
        <p:nvCxnSpPr>
          <p:cNvPr id="12" name="Straight Arrow Connector 11"/>
          <p:cNvCxnSpPr>
            <a:stCxn id="7" idx="3"/>
            <a:endCxn id="10" idx="1"/>
          </p:cNvCxnSpPr>
          <p:nvPr/>
        </p:nvCxnSpPr>
        <p:spPr>
          <a:xfrm flipV="1">
            <a:off x="4712253" y="2888677"/>
            <a:ext cx="657489" cy="11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45240" y="4501809"/>
            <a:ext cx="7643290" cy="1477328"/>
          </a:xfrm>
          <a:prstGeom prst="rect">
            <a:avLst/>
          </a:prstGeom>
          <a:noFill/>
        </p:spPr>
        <p:txBody>
          <a:bodyPr wrap="square" rtlCol="0">
            <a:spAutoFit/>
          </a:bodyPr>
          <a:lstStyle/>
          <a:p>
            <a:r>
              <a:rPr lang="en-GB" dirty="0"/>
              <a:t>Activity B has 1 predecessor, Activity A.</a:t>
            </a:r>
          </a:p>
          <a:p>
            <a:r>
              <a:rPr lang="en-GB" dirty="0"/>
              <a:t>Activity A has an earliest possible finish of end of day 3.</a:t>
            </a:r>
          </a:p>
          <a:p>
            <a:r>
              <a:rPr lang="en-GB" dirty="0"/>
              <a:t>Therefore, the earliest possible start for Activity B is start of day 4.</a:t>
            </a:r>
          </a:p>
          <a:p>
            <a:endParaRPr lang="en-GB" dirty="0"/>
          </a:p>
          <a:p>
            <a:r>
              <a:rPr lang="en-GB" dirty="0"/>
              <a:t>ES = EF of predecessor + 1 = 3 + 1 =4</a:t>
            </a:r>
          </a:p>
        </p:txBody>
      </p:sp>
      <p:sp>
        <p:nvSpPr>
          <p:cNvPr id="14" name="TextBox 13"/>
          <p:cNvSpPr txBox="1"/>
          <p:nvPr/>
        </p:nvSpPr>
        <p:spPr>
          <a:xfrm>
            <a:off x="1073313" y="2182375"/>
            <a:ext cx="755335" cy="369332"/>
          </a:xfrm>
          <a:prstGeom prst="rect">
            <a:avLst/>
          </a:prstGeom>
          <a:noFill/>
        </p:spPr>
        <p:txBody>
          <a:bodyPr wrap="none" rtlCol="0">
            <a:spAutoFit/>
          </a:bodyPr>
          <a:lstStyle/>
          <a:p>
            <a:r>
              <a:rPr lang="en-GB" dirty="0"/>
              <a:t>ES=1</a:t>
            </a:r>
          </a:p>
        </p:txBody>
      </p:sp>
      <p:sp>
        <p:nvSpPr>
          <p:cNvPr id="15" name="TextBox 14"/>
          <p:cNvSpPr txBox="1"/>
          <p:nvPr/>
        </p:nvSpPr>
        <p:spPr>
          <a:xfrm>
            <a:off x="2297483" y="2196180"/>
            <a:ext cx="870751" cy="369332"/>
          </a:xfrm>
          <a:prstGeom prst="rect">
            <a:avLst/>
          </a:prstGeom>
          <a:noFill/>
        </p:spPr>
        <p:txBody>
          <a:bodyPr wrap="none" rtlCol="0">
            <a:spAutoFit/>
          </a:bodyPr>
          <a:lstStyle/>
          <a:p>
            <a:r>
              <a:rPr lang="en-GB" dirty="0"/>
              <a:t>EF = 3</a:t>
            </a:r>
          </a:p>
        </p:txBody>
      </p:sp>
      <p:sp>
        <p:nvSpPr>
          <p:cNvPr id="16" name="TextBox 15"/>
          <p:cNvSpPr txBox="1"/>
          <p:nvPr/>
        </p:nvSpPr>
        <p:spPr>
          <a:xfrm>
            <a:off x="3514488" y="3706269"/>
            <a:ext cx="1210589" cy="646331"/>
          </a:xfrm>
          <a:prstGeom prst="rect">
            <a:avLst/>
          </a:prstGeom>
          <a:noFill/>
          <a:ln>
            <a:solidFill>
              <a:schemeClr val="tx1"/>
            </a:solidFill>
          </a:ln>
        </p:spPr>
        <p:txBody>
          <a:bodyPr wrap="none" rtlCol="0">
            <a:spAutoFit/>
          </a:bodyPr>
          <a:lstStyle/>
          <a:p>
            <a:pPr algn="ctr"/>
            <a:r>
              <a:rPr lang="en-GB" dirty="0"/>
              <a:t>Activity D </a:t>
            </a:r>
          </a:p>
          <a:p>
            <a:pPr algn="ctr"/>
            <a:r>
              <a:rPr lang="en-GB" dirty="0"/>
              <a:t>(9 days)</a:t>
            </a:r>
          </a:p>
        </p:txBody>
      </p:sp>
      <p:cxnSp>
        <p:nvCxnSpPr>
          <p:cNvPr id="18" name="Straight Arrow Connector 17"/>
          <p:cNvCxnSpPr>
            <a:stCxn id="16" idx="3"/>
            <a:endCxn id="10" idx="1"/>
          </p:cNvCxnSpPr>
          <p:nvPr/>
        </p:nvCxnSpPr>
        <p:spPr>
          <a:xfrm flipV="1">
            <a:off x="4725077" y="2888677"/>
            <a:ext cx="644665" cy="1140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256365" y="2204830"/>
            <a:ext cx="883575" cy="369332"/>
          </a:xfrm>
          <a:prstGeom prst="rect">
            <a:avLst/>
          </a:prstGeom>
          <a:noFill/>
        </p:spPr>
        <p:txBody>
          <a:bodyPr wrap="none" rtlCol="0">
            <a:spAutoFit/>
          </a:bodyPr>
          <a:lstStyle/>
          <a:p>
            <a:r>
              <a:rPr lang="en-GB" dirty="0"/>
              <a:t>ES = 4</a:t>
            </a:r>
          </a:p>
        </p:txBody>
      </p:sp>
    </p:spTree>
    <p:extLst>
      <p:ext uri="{BB962C8B-B14F-4D97-AF65-F5344CB8AC3E}">
        <p14:creationId xmlns:p14="http://schemas.microsoft.com/office/powerpoint/2010/main" val="358287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8A206"/>
          </a:solidFill>
          <a:ln w="9525">
            <a:noFill/>
            <a:miter lim="800000"/>
            <a:headEnd/>
            <a:tailEnd/>
          </a:ln>
        </p:spPr>
        <p:txBody>
          <a:bodyPr vert="horz" wrap="square" lIns="91440" tIns="45720" rIns="91440" bIns="45720" numCol="1" anchor="ctr" anchorCtr="0" compatLnSpc="1">
            <a:prstTxWarp prst="textNoShape">
              <a:avLst/>
            </a:prstTxWarp>
          </a:bodyPr>
          <a:lstStyle/>
          <a:p>
            <a:pPr algn="l"/>
            <a:r>
              <a:rPr lang="en-GB" dirty="0">
                <a:solidFill>
                  <a:schemeClr val="bg1"/>
                </a:solidFill>
              </a:rPr>
              <a:t>Rule 4</a:t>
            </a:r>
          </a:p>
        </p:txBody>
      </p:sp>
      <p:sp>
        <p:nvSpPr>
          <p:cNvPr id="3" name="Content Placeholder 2"/>
          <p:cNvSpPr>
            <a:spLocks noGrp="1"/>
          </p:cNvSpPr>
          <p:nvPr>
            <p:ph idx="1"/>
          </p:nvPr>
        </p:nvSpPr>
        <p:spPr>
          <a:xfrm>
            <a:off x="457200" y="1600201"/>
            <a:ext cx="8363390" cy="748649"/>
          </a:xfrm>
        </p:spPr>
        <p:txBody>
          <a:bodyPr/>
          <a:lstStyle/>
          <a:p>
            <a:pPr marL="0" indent="0">
              <a:buNone/>
            </a:pPr>
            <a:r>
              <a:rPr lang="en-GB" sz="2000" dirty="0"/>
              <a:t>4. the ES of </a:t>
            </a:r>
            <a:r>
              <a:rPr lang="en-GB" sz="2000" u="sng" dirty="0"/>
              <a:t>an activity with more than one predecessor </a:t>
            </a:r>
            <a:r>
              <a:rPr lang="en-GB" sz="2000" dirty="0"/>
              <a:t>is the latest EF of all its predecessors plus one</a:t>
            </a:r>
          </a:p>
          <a:p>
            <a:endParaRPr lang="en-GB" dirty="0"/>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439E2FF1-E7C9-4477-B7A5-284F9D68FDAE}" type="slidenum">
              <a:rPr lang="en-GB" smtClean="0"/>
              <a:pPr>
                <a:defRPr/>
              </a:pPr>
              <a:t>34</a:t>
            </a:fld>
            <a:endParaRPr lang="en-GB" dirty="0"/>
          </a:p>
        </p:txBody>
      </p:sp>
      <p:sp>
        <p:nvSpPr>
          <p:cNvPr id="6" name="TextBox 5"/>
          <p:cNvSpPr txBox="1"/>
          <p:nvPr/>
        </p:nvSpPr>
        <p:spPr>
          <a:xfrm>
            <a:off x="1577383" y="2565512"/>
            <a:ext cx="1120884" cy="646331"/>
          </a:xfrm>
          <a:prstGeom prst="rect">
            <a:avLst/>
          </a:prstGeom>
          <a:noFill/>
          <a:ln>
            <a:solidFill>
              <a:schemeClr val="tx1"/>
            </a:solidFill>
          </a:ln>
        </p:spPr>
        <p:txBody>
          <a:bodyPr wrap="none" rtlCol="0">
            <a:spAutoFit/>
          </a:bodyPr>
          <a:lstStyle/>
          <a:p>
            <a:pPr algn="ctr"/>
            <a:r>
              <a:rPr lang="en-GB" dirty="0"/>
              <a:t>Activity A</a:t>
            </a:r>
          </a:p>
          <a:p>
            <a:pPr algn="ctr"/>
            <a:r>
              <a:rPr lang="en-GB" dirty="0"/>
              <a:t>(3 days)</a:t>
            </a:r>
          </a:p>
        </p:txBody>
      </p:sp>
      <p:sp>
        <p:nvSpPr>
          <p:cNvPr id="7" name="TextBox 6"/>
          <p:cNvSpPr txBox="1"/>
          <p:nvPr/>
        </p:nvSpPr>
        <p:spPr>
          <a:xfrm>
            <a:off x="3514488" y="2577496"/>
            <a:ext cx="1197765" cy="646331"/>
          </a:xfrm>
          <a:prstGeom prst="rect">
            <a:avLst/>
          </a:prstGeom>
          <a:noFill/>
          <a:ln>
            <a:solidFill>
              <a:schemeClr val="tx1"/>
            </a:solidFill>
          </a:ln>
        </p:spPr>
        <p:txBody>
          <a:bodyPr wrap="none" rtlCol="0">
            <a:spAutoFit/>
          </a:bodyPr>
          <a:lstStyle/>
          <a:p>
            <a:pPr algn="ctr"/>
            <a:r>
              <a:rPr lang="en-GB" dirty="0"/>
              <a:t>Activity B </a:t>
            </a:r>
          </a:p>
          <a:p>
            <a:pPr algn="ctr"/>
            <a:r>
              <a:rPr lang="en-GB" dirty="0"/>
              <a:t>(4 days)</a:t>
            </a:r>
          </a:p>
        </p:txBody>
      </p:sp>
      <p:cxnSp>
        <p:nvCxnSpPr>
          <p:cNvPr id="9" name="Straight Arrow Connector 8"/>
          <p:cNvCxnSpPr>
            <a:stCxn id="6" idx="3"/>
            <a:endCxn id="7" idx="1"/>
          </p:cNvCxnSpPr>
          <p:nvPr/>
        </p:nvCxnSpPr>
        <p:spPr>
          <a:xfrm>
            <a:off x="2698267" y="2888678"/>
            <a:ext cx="816221" cy="11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369742" y="2565511"/>
            <a:ext cx="1210589" cy="646331"/>
          </a:xfrm>
          <a:prstGeom prst="rect">
            <a:avLst/>
          </a:prstGeom>
          <a:noFill/>
          <a:ln>
            <a:solidFill>
              <a:schemeClr val="tx1"/>
            </a:solidFill>
          </a:ln>
        </p:spPr>
        <p:txBody>
          <a:bodyPr wrap="none" rtlCol="0">
            <a:spAutoFit/>
          </a:bodyPr>
          <a:lstStyle/>
          <a:p>
            <a:pPr algn="ctr"/>
            <a:r>
              <a:rPr lang="en-GB" dirty="0"/>
              <a:t>Activity C </a:t>
            </a:r>
          </a:p>
          <a:p>
            <a:pPr algn="ctr"/>
            <a:r>
              <a:rPr lang="en-GB" dirty="0"/>
              <a:t>(5 days)</a:t>
            </a:r>
          </a:p>
        </p:txBody>
      </p:sp>
      <p:cxnSp>
        <p:nvCxnSpPr>
          <p:cNvPr id="12" name="Straight Arrow Connector 11"/>
          <p:cNvCxnSpPr>
            <a:stCxn id="7" idx="3"/>
            <a:endCxn id="10" idx="1"/>
          </p:cNvCxnSpPr>
          <p:nvPr/>
        </p:nvCxnSpPr>
        <p:spPr>
          <a:xfrm flipV="1">
            <a:off x="4712253" y="2888677"/>
            <a:ext cx="657489" cy="11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45240" y="4501809"/>
            <a:ext cx="7643290" cy="1754326"/>
          </a:xfrm>
          <a:prstGeom prst="rect">
            <a:avLst/>
          </a:prstGeom>
          <a:noFill/>
        </p:spPr>
        <p:txBody>
          <a:bodyPr wrap="square" rtlCol="0">
            <a:spAutoFit/>
          </a:bodyPr>
          <a:lstStyle/>
          <a:p>
            <a:r>
              <a:rPr lang="en-GB" dirty="0"/>
              <a:t>Activity C has 2 predecessors, Activity B and Activity D.</a:t>
            </a:r>
          </a:p>
          <a:p>
            <a:r>
              <a:rPr lang="en-GB" dirty="0"/>
              <a:t>Activity B has an EF of 7.</a:t>
            </a:r>
          </a:p>
          <a:p>
            <a:r>
              <a:rPr lang="en-GB" dirty="0"/>
              <a:t>Activity D has an EF of 9.</a:t>
            </a:r>
          </a:p>
          <a:p>
            <a:r>
              <a:rPr lang="en-GB" dirty="0"/>
              <a:t>Therefore the earliest C can start is after Activity D has finished.</a:t>
            </a:r>
          </a:p>
          <a:p>
            <a:endParaRPr lang="en-GB" dirty="0"/>
          </a:p>
          <a:p>
            <a:r>
              <a:rPr lang="en-GB" dirty="0"/>
              <a:t>ES = latest EF of all predecessors + 1 = 9 + 1 = 10</a:t>
            </a:r>
          </a:p>
        </p:txBody>
      </p:sp>
      <p:sp>
        <p:nvSpPr>
          <p:cNvPr id="14" name="TextBox 13"/>
          <p:cNvSpPr txBox="1"/>
          <p:nvPr/>
        </p:nvSpPr>
        <p:spPr>
          <a:xfrm>
            <a:off x="1073313" y="2276840"/>
            <a:ext cx="755335" cy="369332"/>
          </a:xfrm>
          <a:prstGeom prst="rect">
            <a:avLst/>
          </a:prstGeom>
          <a:noFill/>
        </p:spPr>
        <p:txBody>
          <a:bodyPr wrap="none" rtlCol="0">
            <a:spAutoFit/>
          </a:bodyPr>
          <a:lstStyle/>
          <a:p>
            <a:r>
              <a:rPr lang="en-GB" dirty="0"/>
              <a:t>ES=1</a:t>
            </a:r>
          </a:p>
        </p:txBody>
      </p:sp>
      <p:sp>
        <p:nvSpPr>
          <p:cNvPr id="15" name="TextBox 14"/>
          <p:cNvSpPr txBox="1"/>
          <p:nvPr/>
        </p:nvSpPr>
        <p:spPr>
          <a:xfrm>
            <a:off x="2372989" y="2267558"/>
            <a:ext cx="870751" cy="369332"/>
          </a:xfrm>
          <a:prstGeom prst="rect">
            <a:avLst/>
          </a:prstGeom>
          <a:noFill/>
        </p:spPr>
        <p:txBody>
          <a:bodyPr wrap="none" rtlCol="0">
            <a:spAutoFit/>
          </a:bodyPr>
          <a:lstStyle/>
          <a:p>
            <a:r>
              <a:rPr lang="en-GB" dirty="0"/>
              <a:t>EF = 3</a:t>
            </a:r>
          </a:p>
        </p:txBody>
      </p:sp>
      <p:sp>
        <p:nvSpPr>
          <p:cNvPr id="16" name="TextBox 15"/>
          <p:cNvSpPr txBox="1"/>
          <p:nvPr/>
        </p:nvSpPr>
        <p:spPr>
          <a:xfrm>
            <a:off x="3514488" y="3706269"/>
            <a:ext cx="1210589" cy="646331"/>
          </a:xfrm>
          <a:prstGeom prst="rect">
            <a:avLst/>
          </a:prstGeom>
          <a:noFill/>
          <a:ln>
            <a:solidFill>
              <a:schemeClr val="tx1"/>
            </a:solidFill>
          </a:ln>
        </p:spPr>
        <p:txBody>
          <a:bodyPr wrap="none" rtlCol="0">
            <a:spAutoFit/>
          </a:bodyPr>
          <a:lstStyle/>
          <a:p>
            <a:pPr algn="ctr"/>
            <a:r>
              <a:rPr lang="en-GB" dirty="0"/>
              <a:t>Activity D </a:t>
            </a:r>
          </a:p>
          <a:p>
            <a:pPr algn="ctr"/>
            <a:r>
              <a:rPr lang="en-GB" dirty="0"/>
              <a:t>(9 days)</a:t>
            </a:r>
          </a:p>
        </p:txBody>
      </p:sp>
      <p:cxnSp>
        <p:nvCxnSpPr>
          <p:cNvPr id="18" name="Straight Arrow Connector 17"/>
          <p:cNvCxnSpPr>
            <a:stCxn id="16" idx="3"/>
            <a:endCxn id="10" idx="1"/>
          </p:cNvCxnSpPr>
          <p:nvPr/>
        </p:nvCxnSpPr>
        <p:spPr>
          <a:xfrm flipV="1">
            <a:off x="4725077" y="2888677"/>
            <a:ext cx="644665" cy="1140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256365" y="2267558"/>
            <a:ext cx="883575" cy="369332"/>
          </a:xfrm>
          <a:prstGeom prst="rect">
            <a:avLst/>
          </a:prstGeom>
          <a:noFill/>
        </p:spPr>
        <p:txBody>
          <a:bodyPr wrap="none" rtlCol="0">
            <a:spAutoFit/>
          </a:bodyPr>
          <a:lstStyle/>
          <a:p>
            <a:r>
              <a:rPr lang="en-GB" dirty="0"/>
              <a:t>ES = 4</a:t>
            </a:r>
          </a:p>
        </p:txBody>
      </p:sp>
      <p:sp>
        <p:nvSpPr>
          <p:cNvPr id="17" name="TextBox 16"/>
          <p:cNvSpPr txBox="1"/>
          <p:nvPr/>
        </p:nvSpPr>
        <p:spPr>
          <a:xfrm>
            <a:off x="4313777" y="2267558"/>
            <a:ext cx="870751" cy="369332"/>
          </a:xfrm>
          <a:prstGeom prst="rect">
            <a:avLst/>
          </a:prstGeom>
          <a:noFill/>
        </p:spPr>
        <p:txBody>
          <a:bodyPr wrap="none" rtlCol="0">
            <a:spAutoFit/>
          </a:bodyPr>
          <a:lstStyle/>
          <a:p>
            <a:r>
              <a:rPr lang="en-GB" dirty="0"/>
              <a:t>EF = 7</a:t>
            </a:r>
          </a:p>
        </p:txBody>
      </p:sp>
      <p:sp>
        <p:nvSpPr>
          <p:cNvPr id="19" name="TextBox 18"/>
          <p:cNvSpPr txBox="1"/>
          <p:nvPr/>
        </p:nvSpPr>
        <p:spPr>
          <a:xfrm>
            <a:off x="3024555" y="3419718"/>
            <a:ext cx="755335" cy="369332"/>
          </a:xfrm>
          <a:prstGeom prst="rect">
            <a:avLst/>
          </a:prstGeom>
          <a:noFill/>
        </p:spPr>
        <p:txBody>
          <a:bodyPr wrap="none" rtlCol="0">
            <a:spAutoFit/>
          </a:bodyPr>
          <a:lstStyle/>
          <a:p>
            <a:r>
              <a:rPr lang="en-GB" dirty="0"/>
              <a:t>ES=1</a:t>
            </a:r>
          </a:p>
        </p:txBody>
      </p:sp>
      <p:sp>
        <p:nvSpPr>
          <p:cNvPr id="20" name="TextBox 19"/>
          <p:cNvSpPr txBox="1"/>
          <p:nvPr/>
        </p:nvSpPr>
        <p:spPr>
          <a:xfrm>
            <a:off x="4493359" y="3419718"/>
            <a:ext cx="870751" cy="369332"/>
          </a:xfrm>
          <a:prstGeom prst="rect">
            <a:avLst/>
          </a:prstGeom>
          <a:noFill/>
        </p:spPr>
        <p:txBody>
          <a:bodyPr wrap="none" rtlCol="0">
            <a:spAutoFit/>
          </a:bodyPr>
          <a:lstStyle/>
          <a:p>
            <a:r>
              <a:rPr lang="en-GB" dirty="0"/>
              <a:t>EF = 9</a:t>
            </a:r>
          </a:p>
        </p:txBody>
      </p:sp>
      <p:sp>
        <p:nvSpPr>
          <p:cNvPr id="21" name="TextBox 20"/>
          <p:cNvSpPr txBox="1"/>
          <p:nvPr/>
        </p:nvSpPr>
        <p:spPr>
          <a:xfrm>
            <a:off x="5148080" y="2267558"/>
            <a:ext cx="883575" cy="369332"/>
          </a:xfrm>
          <a:prstGeom prst="rect">
            <a:avLst/>
          </a:prstGeom>
          <a:noFill/>
        </p:spPr>
        <p:txBody>
          <a:bodyPr wrap="none" rtlCol="0">
            <a:spAutoFit/>
          </a:bodyPr>
          <a:lstStyle/>
          <a:p>
            <a:r>
              <a:rPr lang="en-GB" dirty="0"/>
              <a:t>ES=10</a:t>
            </a:r>
          </a:p>
        </p:txBody>
      </p:sp>
    </p:spTree>
    <p:extLst>
      <p:ext uri="{BB962C8B-B14F-4D97-AF65-F5344CB8AC3E}">
        <p14:creationId xmlns:p14="http://schemas.microsoft.com/office/powerpoint/2010/main" val="166732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0002"/>
          </a:xfrm>
          <a:solidFill>
            <a:srgbClr val="F8A206"/>
          </a:solidFill>
          <a:ln w="9525">
            <a:noFill/>
            <a:miter lim="800000"/>
            <a:headEnd/>
            <a:tailEnd/>
          </a:ln>
        </p:spPr>
        <p:txBody>
          <a:bodyPr vert="horz" wrap="square" lIns="91440" tIns="45720" rIns="91440" bIns="45720" numCol="1" anchor="ctr" anchorCtr="0" compatLnSpc="1">
            <a:prstTxWarp prst="textNoShape">
              <a:avLst/>
            </a:prstTxWarp>
          </a:bodyPr>
          <a:lstStyle/>
          <a:p>
            <a:pPr algn="l"/>
            <a:r>
              <a:rPr lang="en-GB" dirty="0">
                <a:solidFill>
                  <a:schemeClr val="bg1"/>
                </a:solidFill>
              </a:rPr>
              <a:t>ES and EF example 1</a:t>
            </a:r>
          </a:p>
        </p:txBody>
      </p:sp>
      <p:sp>
        <p:nvSpPr>
          <p:cNvPr id="4" name="Slide Number Placeholder 3"/>
          <p:cNvSpPr>
            <a:spLocks noGrp="1"/>
          </p:cNvSpPr>
          <p:nvPr>
            <p:ph type="sldNum" sz="quarter" idx="12"/>
          </p:nvPr>
        </p:nvSpPr>
        <p:spPr/>
        <p:txBody>
          <a:bodyPr/>
          <a:lstStyle/>
          <a:p>
            <a:fld id="{32B0E51F-EFA2-4271-94CC-5F477891D638}" type="slidenum">
              <a:rPr lang="en-GB" smtClean="0"/>
              <a:pPr/>
              <a:t>35</a:t>
            </a:fld>
            <a:endParaRPr lang="en-GB"/>
          </a:p>
        </p:txBody>
      </p:sp>
      <p:sp>
        <p:nvSpPr>
          <p:cNvPr id="5" name="TextBox 4"/>
          <p:cNvSpPr txBox="1"/>
          <p:nvPr/>
        </p:nvSpPr>
        <p:spPr>
          <a:xfrm>
            <a:off x="2346752" y="1701716"/>
            <a:ext cx="753755" cy="646331"/>
          </a:xfrm>
          <a:prstGeom prst="rect">
            <a:avLst/>
          </a:prstGeom>
          <a:noFill/>
          <a:ln w="12700">
            <a:solidFill>
              <a:schemeClr val="tx1"/>
            </a:solidFill>
          </a:ln>
        </p:spPr>
        <p:txBody>
          <a:bodyPr wrap="square" rtlCol="0">
            <a:spAutoFit/>
          </a:bodyPr>
          <a:lstStyle/>
          <a:p>
            <a:r>
              <a:rPr lang="en-GB" dirty="0"/>
              <a:t>A (3)</a:t>
            </a:r>
          </a:p>
          <a:p>
            <a:endParaRPr lang="en-GB" dirty="0"/>
          </a:p>
        </p:txBody>
      </p:sp>
      <p:sp>
        <p:nvSpPr>
          <p:cNvPr id="6" name="TextBox 5"/>
          <p:cNvSpPr txBox="1"/>
          <p:nvPr/>
        </p:nvSpPr>
        <p:spPr>
          <a:xfrm>
            <a:off x="3526269" y="1484784"/>
            <a:ext cx="620683" cy="646331"/>
          </a:xfrm>
          <a:prstGeom prst="rect">
            <a:avLst/>
          </a:prstGeom>
          <a:noFill/>
          <a:ln w="12700">
            <a:solidFill>
              <a:schemeClr val="tx1"/>
            </a:solidFill>
          </a:ln>
        </p:spPr>
        <p:txBody>
          <a:bodyPr wrap="none" rtlCol="0">
            <a:spAutoFit/>
          </a:bodyPr>
          <a:lstStyle/>
          <a:p>
            <a:r>
              <a:rPr lang="en-GB" dirty="0"/>
              <a:t>B (1)</a:t>
            </a:r>
          </a:p>
          <a:p>
            <a:endParaRPr lang="en-GB" dirty="0"/>
          </a:p>
        </p:txBody>
      </p:sp>
      <p:sp>
        <p:nvSpPr>
          <p:cNvPr id="7" name="TextBox 6"/>
          <p:cNvSpPr txBox="1"/>
          <p:nvPr/>
        </p:nvSpPr>
        <p:spPr>
          <a:xfrm>
            <a:off x="4858417" y="1517050"/>
            <a:ext cx="619080" cy="646331"/>
          </a:xfrm>
          <a:prstGeom prst="rect">
            <a:avLst/>
          </a:prstGeom>
          <a:noFill/>
          <a:ln w="12700">
            <a:solidFill>
              <a:schemeClr val="tx1"/>
            </a:solidFill>
          </a:ln>
        </p:spPr>
        <p:txBody>
          <a:bodyPr wrap="none" rtlCol="0">
            <a:spAutoFit/>
          </a:bodyPr>
          <a:lstStyle/>
          <a:p>
            <a:r>
              <a:rPr lang="en-GB" dirty="0"/>
              <a:t>C (7)</a:t>
            </a:r>
          </a:p>
          <a:p>
            <a:endParaRPr lang="en-GB" dirty="0"/>
          </a:p>
        </p:txBody>
      </p:sp>
      <p:cxnSp>
        <p:nvCxnSpPr>
          <p:cNvPr id="8" name="Straight Arrow Connector 7"/>
          <p:cNvCxnSpPr>
            <a:stCxn id="5" idx="3"/>
            <a:endCxn id="6" idx="1"/>
          </p:cNvCxnSpPr>
          <p:nvPr/>
        </p:nvCxnSpPr>
        <p:spPr>
          <a:xfrm flipV="1">
            <a:off x="3100507" y="1807950"/>
            <a:ext cx="425762" cy="21693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3"/>
            <a:endCxn id="7" idx="1"/>
          </p:cNvCxnSpPr>
          <p:nvPr/>
        </p:nvCxnSpPr>
        <p:spPr>
          <a:xfrm>
            <a:off x="4146952" y="1807950"/>
            <a:ext cx="711465" cy="3226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460000" y="3466782"/>
            <a:ext cx="638316" cy="646331"/>
          </a:xfrm>
          <a:prstGeom prst="rect">
            <a:avLst/>
          </a:prstGeom>
          <a:noFill/>
          <a:ln w="12700">
            <a:solidFill>
              <a:schemeClr val="tx1"/>
            </a:solidFill>
          </a:ln>
        </p:spPr>
        <p:txBody>
          <a:bodyPr wrap="none" rtlCol="0">
            <a:spAutoFit/>
          </a:bodyPr>
          <a:lstStyle/>
          <a:p>
            <a:r>
              <a:rPr lang="en-GB" dirty="0"/>
              <a:t>D (4)</a:t>
            </a:r>
          </a:p>
          <a:p>
            <a:endParaRPr lang="en-GB" dirty="0"/>
          </a:p>
        </p:txBody>
      </p:sp>
      <p:sp>
        <p:nvSpPr>
          <p:cNvPr id="11" name="TextBox 10"/>
          <p:cNvSpPr txBox="1"/>
          <p:nvPr/>
        </p:nvSpPr>
        <p:spPr>
          <a:xfrm>
            <a:off x="3538505" y="4119500"/>
            <a:ext cx="601447" cy="646331"/>
          </a:xfrm>
          <a:prstGeom prst="rect">
            <a:avLst/>
          </a:prstGeom>
          <a:noFill/>
          <a:ln w="12700">
            <a:solidFill>
              <a:schemeClr val="tx1"/>
            </a:solidFill>
          </a:ln>
        </p:spPr>
        <p:txBody>
          <a:bodyPr wrap="none" rtlCol="0">
            <a:spAutoFit/>
          </a:bodyPr>
          <a:lstStyle/>
          <a:p>
            <a:r>
              <a:rPr lang="en-GB" dirty="0"/>
              <a:t>F (2)</a:t>
            </a:r>
          </a:p>
          <a:p>
            <a:endParaRPr lang="en-GB" dirty="0"/>
          </a:p>
        </p:txBody>
      </p:sp>
      <p:sp>
        <p:nvSpPr>
          <p:cNvPr id="12" name="TextBox 11"/>
          <p:cNvSpPr txBox="1"/>
          <p:nvPr/>
        </p:nvSpPr>
        <p:spPr>
          <a:xfrm>
            <a:off x="5133706" y="3466782"/>
            <a:ext cx="641522" cy="646331"/>
          </a:xfrm>
          <a:prstGeom prst="rect">
            <a:avLst/>
          </a:prstGeom>
          <a:noFill/>
          <a:ln w="12700">
            <a:solidFill>
              <a:schemeClr val="tx1"/>
            </a:solidFill>
          </a:ln>
        </p:spPr>
        <p:txBody>
          <a:bodyPr wrap="none" rtlCol="0">
            <a:spAutoFit/>
          </a:bodyPr>
          <a:lstStyle/>
          <a:p>
            <a:r>
              <a:rPr lang="en-GB" dirty="0"/>
              <a:t>G (2)</a:t>
            </a:r>
          </a:p>
          <a:p>
            <a:endParaRPr lang="en-GB" dirty="0"/>
          </a:p>
        </p:txBody>
      </p:sp>
      <p:cxnSp>
        <p:nvCxnSpPr>
          <p:cNvPr id="13" name="Straight Arrow Connector 12"/>
          <p:cNvCxnSpPr>
            <a:stCxn id="10" idx="3"/>
            <a:endCxn id="11" idx="1"/>
          </p:cNvCxnSpPr>
          <p:nvPr/>
        </p:nvCxnSpPr>
        <p:spPr>
          <a:xfrm>
            <a:off x="3098316" y="3789948"/>
            <a:ext cx="440189" cy="65271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3"/>
            <a:endCxn id="12" idx="1"/>
          </p:cNvCxnSpPr>
          <p:nvPr/>
        </p:nvCxnSpPr>
        <p:spPr>
          <a:xfrm flipV="1">
            <a:off x="4139952" y="3789948"/>
            <a:ext cx="993754" cy="65271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96095" y="3120680"/>
            <a:ext cx="681343" cy="646331"/>
          </a:xfrm>
          <a:prstGeom prst="rect">
            <a:avLst/>
          </a:prstGeom>
          <a:noFill/>
          <a:ln w="12700">
            <a:solidFill>
              <a:schemeClr val="tx1"/>
            </a:solidFill>
          </a:ln>
        </p:spPr>
        <p:txBody>
          <a:bodyPr wrap="square" rtlCol="0">
            <a:spAutoFit/>
          </a:bodyPr>
          <a:lstStyle/>
          <a:p>
            <a:r>
              <a:rPr lang="en-GB" dirty="0"/>
              <a:t>E (3)</a:t>
            </a:r>
          </a:p>
          <a:p>
            <a:endParaRPr lang="en-GB" dirty="0"/>
          </a:p>
        </p:txBody>
      </p:sp>
      <p:cxnSp>
        <p:nvCxnSpPr>
          <p:cNvPr id="16" name="Straight Arrow Connector 15"/>
          <p:cNvCxnSpPr>
            <a:stCxn id="10" idx="3"/>
            <a:endCxn id="15" idx="1"/>
          </p:cNvCxnSpPr>
          <p:nvPr/>
        </p:nvCxnSpPr>
        <p:spPr>
          <a:xfrm flipV="1">
            <a:off x="3098316" y="3443846"/>
            <a:ext cx="597779" cy="34610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627784" y="1989748"/>
            <a:ext cx="420308" cy="307777"/>
          </a:xfrm>
          <a:prstGeom prst="rect">
            <a:avLst/>
          </a:prstGeom>
          <a:noFill/>
        </p:spPr>
        <p:txBody>
          <a:bodyPr wrap="none" rtlCol="0">
            <a:spAutoFit/>
          </a:bodyPr>
          <a:lstStyle/>
          <a:p>
            <a:r>
              <a:rPr lang="en-GB" sz="1400" dirty="0"/>
              <a:t>f=0</a:t>
            </a:r>
          </a:p>
        </p:txBody>
      </p:sp>
      <p:sp>
        <p:nvSpPr>
          <p:cNvPr id="32" name="TextBox 31"/>
          <p:cNvSpPr txBox="1"/>
          <p:nvPr/>
        </p:nvSpPr>
        <p:spPr>
          <a:xfrm>
            <a:off x="3707904" y="1773724"/>
            <a:ext cx="420308" cy="307777"/>
          </a:xfrm>
          <a:prstGeom prst="rect">
            <a:avLst/>
          </a:prstGeom>
          <a:noFill/>
        </p:spPr>
        <p:txBody>
          <a:bodyPr wrap="none" rtlCol="0">
            <a:spAutoFit/>
          </a:bodyPr>
          <a:lstStyle/>
          <a:p>
            <a:r>
              <a:rPr lang="en-GB" sz="1400" dirty="0"/>
              <a:t>f=0</a:t>
            </a:r>
          </a:p>
        </p:txBody>
      </p:sp>
      <p:sp>
        <p:nvSpPr>
          <p:cNvPr id="33" name="TextBox 32"/>
          <p:cNvSpPr txBox="1"/>
          <p:nvPr/>
        </p:nvSpPr>
        <p:spPr>
          <a:xfrm>
            <a:off x="5004048" y="1845732"/>
            <a:ext cx="420308" cy="307777"/>
          </a:xfrm>
          <a:prstGeom prst="rect">
            <a:avLst/>
          </a:prstGeom>
          <a:noFill/>
        </p:spPr>
        <p:txBody>
          <a:bodyPr wrap="none" rtlCol="0">
            <a:spAutoFit/>
          </a:bodyPr>
          <a:lstStyle/>
          <a:p>
            <a:r>
              <a:rPr lang="en-GB" sz="1400" dirty="0"/>
              <a:t>f=0</a:t>
            </a:r>
          </a:p>
        </p:txBody>
      </p:sp>
      <p:sp>
        <p:nvSpPr>
          <p:cNvPr id="37" name="TextBox 36"/>
          <p:cNvSpPr txBox="1"/>
          <p:nvPr/>
        </p:nvSpPr>
        <p:spPr>
          <a:xfrm>
            <a:off x="2687983" y="3768752"/>
            <a:ext cx="420308" cy="307777"/>
          </a:xfrm>
          <a:prstGeom prst="rect">
            <a:avLst/>
          </a:prstGeom>
          <a:noFill/>
        </p:spPr>
        <p:txBody>
          <a:bodyPr wrap="none" rtlCol="0">
            <a:spAutoFit/>
          </a:bodyPr>
          <a:lstStyle/>
          <a:p>
            <a:r>
              <a:rPr lang="en-GB" sz="1400" dirty="0"/>
              <a:t>f=3</a:t>
            </a:r>
          </a:p>
        </p:txBody>
      </p:sp>
      <p:sp>
        <p:nvSpPr>
          <p:cNvPr id="38" name="TextBox 37"/>
          <p:cNvSpPr txBox="1"/>
          <p:nvPr/>
        </p:nvSpPr>
        <p:spPr>
          <a:xfrm>
            <a:off x="3696095" y="4416824"/>
            <a:ext cx="420308" cy="307777"/>
          </a:xfrm>
          <a:prstGeom prst="rect">
            <a:avLst/>
          </a:prstGeom>
          <a:noFill/>
        </p:spPr>
        <p:txBody>
          <a:bodyPr wrap="none" rtlCol="0">
            <a:spAutoFit/>
          </a:bodyPr>
          <a:lstStyle/>
          <a:p>
            <a:r>
              <a:rPr lang="en-GB" sz="1400" dirty="0"/>
              <a:t>f=3</a:t>
            </a:r>
          </a:p>
        </p:txBody>
      </p:sp>
      <p:sp>
        <p:nvSpPr>
          <p:cNvPr id="39" name="TextBox 38"/>
          <p:cNvSpPr txBox="1"/>
          <p:nvPr/>
        </p:nvSpPr>
        <p:spPr>
          <a:xfrm>
            <a:off x="5280271" y="3768752"/>
            <a:ext cx="420308" cy="307777"/>
          </a:xfrm>
          <a:prstGeom prst="rect">
            <a:avLst/>
          </a:prstGeom>
          <a:noFill/>
        </p:spPr>
        <p:txBody>
          <a:bodyPr wrap="none" rtlCol="0">
            <a:spAutoFit/>
          </a:bodyPr>
          <a:lstStyle/>
          <a:p>
            <a:r>
              <a:rPr lang="en-GB" sz="1400" dirty="0"/>
              <a:t>f=3</a:t>
            </a:r>
          </a:p>
        </p:txBody>
      </p:sp>
      <p:sp>
        <p:nvSpPr>
          <p:cNvPr id="40" name="TextBox 39"/>
          <p:cNvSpPr txBox="1"/>
          <p:nvPr/>
        </p:nvSpPr>
        <p:spPr>
          <a:xfrm>
            <a:off x="3912119" y="3408712"/>
            <a:ext cx="420308" cy="307777"/>
          </a:xfrm>
          <a:prstGeom prst="rect">
            <a:avLst/>
          </a:prstGeom>
          <a:noFill/>
        </p:spPr>
        <p:txBody>
          <a:bodyPr wrap="none" rtlCol="0">
            <a:spAutoFit/>
          </a:bodyPr>
          <a:lstStyle/>
          <a:p>
            <a:r>
              <a:rPr lang="en-GB" sz="1400" dirty="0"/>
              <a:t>f=4</a:t>
            </a:r>
          </a:p>
        </p:txBody>
      </p:sp>
      <p:sp>
        <p:nvSpPr>
          <p:cNvPr id="53" name="Rectangle 52"/>
          <p:cNvSpPr/>
          <p:nvPr/>
        </p:nvSpPr>
        <p:spPr>
          <a:xfrm>
            <a:off x="899592" y="5013176"/>
            <a:ext cx="5832648" cy="369332"/>
          </a:xfrm>
          <a:prstGeom prst="rect">
            <a:avLst/>
          </a:prstGeom>
        </p:spPr>
        <p:txBody>
          <a:bodyPr wrap="square">
            <a:spAutoFit/>
          </a:bodyPr>
          <a:lstStyle/>
          <a:p>
            <a:r>
              <a:rPr lang="en-GB" dirty="0"/>
              <a:t>ES of </a:t>
            </a:r>
            <a:r>
              <a:rPr lang="en-GB" u="sng" dirty="0"/>
              <a:t>any activity without a predecessor</a:t>
            </a:r>
            <a:r>
              <a:rPr lang="en-GB" dirty="0"/>
              <a:t> is 1</a:t>
            </a:r>
          </a:p>
        </p:txBody>
      </p:sp>
      <p:sp>
        <p:nvSpPr>
          <p:cNvPr id="54" name="TextBox 53"/>
          <p:cNvSpPr txBox="1"/>
          <p:nvPr/>
        </p:nvSpPr>
        <p:spPr>
          <a:xfrm>
            <a:off x="2200937" y="1485692"/>
            <a:ext cx="498855" cy="276999"/>
          </a:xfrm>
          <a:prstGeom prst="rect">
            <a:avLst/>
          </a:prstGeom>
          <a:noFill/>
        </p:spPr>
        <p:txBody>
          <a:bodyPr wrap="none" rtlCol="0">
            <a:spAutoFit/>
          </a:bodyPr>
          <a:lstStyle/>
          <a:p>
            <a:r>
              <a:rPr lang="en-GB" sz="1200" dirty="0">
                <a:latin typeface="Arial Narrow" pitchFamily="34" charset="0"/>
              </a:rPr>
              <a:t>ES=1</a:t>
            </a:r>
          </a:p>
        </p:txBody>
      </p:sp>
      <p:sp>
        <p:nvSpPr>
          <p:cNvPr id="55" name="TextBox 54"/>
          <p:cNvSpPr txBox="1"/>
          <p:nvPr/>
        </p:nvSpPr>
        <p:spPr>
          <a:xfrm>
            <a:off x="2195736" y="3213884"/>
            <a:ext cx="498855" cy="276999"/>
          </a:xfrm>
          <a:prstGeom prst="rect">
            <a:avLst/>
          </a:prstGeom>
          <a:noFill/>
        </p:spPr>
        <p:txBody>
          <a:bodyPr wrap="none" rtlCol="0">
            <a:spAutoFit/>
          </a:bodyPr>
          <a:lstStyle/>
          <a:p>
            <a:r>
              <a:rPr lang="en-GB" sz="1200" dirty="0">
                <a:latin typeface="Arial Narrow" pitchFamily="34" charset="0"/>
              </a:rPr>
              <a:t>ES=1</a:t>
            </a:r>
          </a:p>
        </p:txBody>
      </p:sp>
      <p:sp>
        <p:nvSpPr>
          <p:cNvPr id="57" name="Rectangle 56"/>
          <p:cNvSpPr/>
          <p:nvPr/>
        </p:nvSpPr>
        <p:spPr>
          <a:xfrm>
            <a:off x="899592" y="5445224"/>
            <a:ext cx="5832648" cy="369332"/>
          </a:xfrm>
          <a:prstGeom prst="rect">
            <a:avLst/>
          </a:prstGeom>
        </p:spPr>
        <p:txBody>
          <a:bodyPr wrap="square">
            <a:spAutoFit/>
          </a:bodyPr>
          <a:lstStyle/>
          <a:p>
            <a:r>
              <a:rPr lang="en-GB" dirty="0"/>
              <a:t>EF of </a:t>
            </a:r>
            <a:r>
              <a:rPr lang="en-GB" u="sng" dirty="0"/>
              <a:t>any activity</a:t>
            </a:r>
            <a:r>
              <a:rPr lang="en-GB" dirty="0"/>
              <a:t> is its ES plus its duration minus 1</a:t>
            </a:r>
          </a:p>
        </p:txBody>
      </p:sp>
      <p:sp>
        <p:nvSpPr>
          <p:cNvPr id="58" name="TextBox 57"/>
          <p:cNvSpPr txBox="1"/>
          <p:nvPr/>
        </p:nvSpPr>
        <p:spPr>
          <a:xfrm>
            <a:off x="2849009" y="1485692"/>
            <a:ext cx="490840" cy="276999"/>
          </a:xfrm>
          <a:prstGeom prst="rect">
            <a:avLst/>
          </a:prstGeom>
          <a:noFill/>
        </p:spPr>
        <p:txBody>
          <a:bodyPr wrap="none" rtlCol="0">
            <a:spAutoFit/>
          </a:bodyPr>
          <a:lstStyle/>
          <a:p>
            <a:r>
              <a:rPr lang="en-GB" sz="1200" dirty="0">
                <a:latin typeface="Arial Narrow" pitchFamily="34" charset="0"/>
              </a:rPr>
              <a:t>EF=3</a:t>
            </a:r>
          </a:p>
        </p:txBody>
      </p:sp>
      <p:sp>
        <p:nvSpPr>
          <p:cNvPr id="59" name="TextBox 58"/>
          <p:cNvSpPr txBox="1"/>
          <p:nvPr/>
        </p:nvSpPr>
        <p:spPr>
          <a:xfrm>
            <a:off x="2915816" y="3213884"/>
            <a:ext cx="490840" cy="276999"/>
          </a:xfrm>
          <a:prstGeom prst="rect">
            <a:avLst/>
          </a:prstGeom>
          <a:noFill/>
        </p:spPr>
        <p:txBody>
          <a:bodyPr wrap="none" rtlCol="0">
            <a:spAutoFit/>
          </a:bodyPr>
          <a:lstStyle/>
          <a:p>
            <a:r>
              <a:rPr lang="en-GB" sz="1200" dirty="0">
                <a:latin typeface="Arial Narrow" pitchFamily="34" charset="0"/>
              </a:rPr>
              <a:t>EF=4</a:t>
            </a:r>
          </a:p>
        </p:txBody>
      </p:sp>
      <p:sp>
        <p:nvSpPr>
          <p:cNvPr id="60" name="Rectangle 59"/>
          <p:cNvSpPr/>
          <p:nvPr/>
        </p:nvSpPr>
        <p:spPr>
          <a:xfrm>
            <a:off x="899592" y="5867980"/>
            <a:ext cx="6768752" cy="369332"/>
          </a:xfrm>
          <a:prstGeom prst="rect">
            <a:avLst/>
          </a:prstGeom>
        </p:spPr>
        <p:txBody>
          <a:bodyPr wrap="square">
            <a:spAutoFit/>
          </a:bodyPr>
          <a:lstStyle/>
          <a:p>
            <a:r>
              <a:rPr lang="en-GB" dirty="0"/>
              <a:t>ES of </a:t>
            </a:r>
            <a:r>
              <a:rPr lang="en-GB" u="sng" dirty="0"/>
              <a:t>an activity with one predecessor</a:t>
            </a:r>
            <a:r>
              <a:rPr lang="en-GB" dirty="0"/>
              <a:t> is EF of its predecessor plus one</a:t>
            </a:r>
          </a:p>
        </p:txBody>
      </p:sp>
      <p:sp>
        <p:nvSpPr>
          <p:cNvPr id="61" name="TextBox 60"/>
          <p:cNvSpPr txBox="1"/>
          <p:nvPr/>
        </p:nvSpPr>
        <p:spPr>
          <a:xfrm>
            <a:off x="3347864" y="1268760"/>
            <a:ext cx="498855" cy="276999"/>
          </a:xfrm>
          <a:prstGeom prst="rect">
            <a:avLst/>
          </a:prstGeom>
          <a:noFill/>
        </p:spPr>
        <p:txBody>
          <a:bodyPr wrap="none" rtlCol="0">
            <a:spAutoFit/>
          </a:bodyPr>
          <a:lstStyle/>
          <a:p>
            <a:r>
              <a:rPr lang="en-GB" sz="1200" dirty="0">
                <a:latin typeface="Arial Narrow" pitchFamily="34" charset="0"/>
              </a:rPr>
              <a:t>ES=4</a:t>
            </a:r>
          </a:p>
        </p:txBody>
      </p:sp>
      <p:sp>
        <p:nvSpPr>
          <p:cNvPr id="62" name="TextBox 61"/>
          <p:cNvSpPr txBox="1"/>
          <p:nvPr/>
        </p:nvSpPr>
        <p:spPr>
          <a:xfrm>
            <a:off x="3937144" y="1268760"/>
            <a:ext cx="490840" cy="276999"/>
          </a:xfrm>
          <a:prstGeom prst="rect">
            <a:avLst/>
          </a:prstGeom>
          <a:noFill/>
        </p:spPr>
        <p:txBody>
          <a:bodyPr wrap="none" rtlCol="0">
            <a:spAutoFit/>
          </a:bodyPr>
          <a:lstStyle/>
          <a:p>
            <a:r>
              <a:rPr lang="en-GB" sz="1200" dirty="0">
                <a:latin typeface="Arial Narrow" pitchFamily="34" charset="0"/>
              </a:rPr>
              <a:t>EF=4</a:t>
            </a:r>
          </a:p>
        </p:txBody>
      </p:sp>
      <p:sp>
        <p:nvSpPr>
          <p:cNvPr id="66" name="TextBox 65"/>
          <p:cNvSpPr txBox="1"/>
          <p:nvPr/>
        </p:nvSpPr>
        <p:spPr>
          <a:xfrm>
            <a:off x="4649209" y="1268760"/>
            <a:ext cx="498855" cy="276999"/>
          </a:xfrm>
          <a:prstGeom prst="rect">
            <a:avLst/>
          </a:prstGeom>
          <a:noFill/>
        </p:spPr>
        <p:txBody>
          <a:bodyPr wrap="none" rtlCol="0">
            <a:spAutoFit/>
          </a:bodyPr>
          <a:lstStyle/>
          <a:p>
            <a:r>
              <a:rPr lang="en-GB" sz="1200" dirty="0">
                <a:latin typeface="Arial Narrow" pitchFamily="34" charset="0"/>
              </a:rPr>
              <a:t>ES=5</a:t>
            </a:r>
          </a:p>
        </p:txBody>
      </p:sp>
      <p:sp>
        <p:nvSpPr>
          <p:cNvPr id="67" name="TextBox 66"/>
          <p:cNvSpPr txBox="1"/>
          <p:nvPr/>
        </p:nvSpPr>
        <p:spPr>
          <a:xfrm>
            <a:off x="5297281" y="1268760"/>
            <a:ext cx="552139" cy="276999"/>
          </a:xfrm>
          <a:prstGeom prst="rect">
            <a:avLst/>
          </a:prstGeom>
          <a:noFill/>
        </p:spPr>
        <p:txBody>
          <a:bodyPr wrap="none" rtlCol="0">
            <a:spAutoFit/>
          </a:bodyPr>
          <a:lstStyle/>
          <a:p>
            <a:r>
              <a:rPr lang="en-GB" sz="1200" dirty="0">
                <a:latin typeface="Arial Narrow" pitchFamily="34" charset="0"/>
              </a:rPr>
              <a:t>EF=11</a:t>
            </a:r>
          </a:p>
        </p:txBody>
      </p:sp>
      <p:sp>
        <p:nvSpPr>
          <p:cNvPr id="68" name="TextBox 67"/>
          <p:cNvSpPr txBox="1"/>
          <p:nvPr/>
        </p:nvSpPr>
        <p:spPr>
          <a:xfrm>
            <a:off x="3569089" y="2863969"/>
            <a:ext cx="498855" cy="276999"/>
          </a:xfrm>
          <a:prstGeom prst="rect">
            <a:avLst/>
          </a:prstGeom>
          <a:noFill/>
        </p:spPr>
        <p:txBody>
          <a:bodyPr wrap="none" rtlCol="0">
            <a:spAutoFit/>
          </a:bodyPr>
          <a:lstStyle/>
          <a:p>
            <a:r>
              <a:rPr lang="en-GB" sz="1200" dirty="0">
                <a:latin typeface="Arial Narrow" pitchFamily="34" charset="0"/>
              </a:rPr>
              <a:t>ES=5</a:t>
            </a:r>
          </a:p>
        </p:txBody>
      </p:sp>
      <p:sp>
        <p:nvSpPr>
          <p:cNvPr id="69" name="TextBox 68"/>
          <p:cNvSpPr txBox="1"/>
          <p:nvPr/>
        </p:nvSpPr>
        <p:spPr>
          <a:xfrm>
            <a:off x="4145153" y="2852936"/>
            <a:ext cx="490840" cy="276999"/>
          </a:xfrm>
          <a:prstGeom prst="rect">
            <a:avLst/>
          </a:prstGeom>
          <a:noFill/>
        </p:spPr>
        <p:txBody>
          <a:bodyPr wrap="none" rtlCol="0">
            <a:spAutoFit/>
          </a:bodyPr>
          <a:lstStyle/>
          <a:p>
            <a:r>
              <a:rPr lang="en-GB" sz="1200" dirty="0">
                <a:latin typeface="Arial Narrow" pitchFamily="34" charset="0"/>
              </a:rPr>
              <a:t>EF=7</a:t>
            </a:r>
          </a:p>
        </p:txBody>
      </p:sp>
      <p:sp>
        <p:nvSpPr>
          <p:cNvPr id="70" name="TextBox 69"/>
          <p:cNvSpPr txBox="1"/>
          <p:nvPr/>
        </p:nvSpPr>
        <p:spPr>
          <a:xfrm>
            <a:off x="3347864" y="3861048"/>
            <a:ext cx="498855" cy="276999"/>
          </a:xfrm>
          <a:prstGeom prst="rect">
            <a:avLst/>
          </a:prstGeom>
          <a:noFill/>
        </p:spPr>
        <p:txBody>
          <a:bodyPr wrap="none" rtlCol="0">
            <a:spAutoFit/>
          </a:bodyPr>
          <a:lstStyle/>
          <a:p>
            <a:r>
              <a:rPr lang="en-GB" sz="1200" dirty="0">
                <a:latin typeface="Arial Narrow" pitchFamily="34" charset="0"/>
              </a:rPr>
              <a:t>ES=5</a:t>
            </a:r>
          </a:p>
        </p:txBody>
      </p:sp>
      <p:sp>
        <p:nvSpPr>
          <p:cNvPr id="71" name="TextBox 70"/>
          <p:cNvSpPr txBox="1"/>
          <p:nvPr/>
        </p:nvSpPr>
        <p:spPr>
          <a:xfrm>
            <a:off x="3929129" y="3861048"/>
            <a:ext cx="490840" cy="276999"/>
          </a:xfrm>
          <a:prstGeom prst="rect">
            <a:avLst/>
          </a:prstGeom>
          <a:noFill/>
        </p:spPr>
        <p:txBody>
          <a:bodyPr wrap="none" rtlCol="0">
            <a:spAutoFit/>
          </a:bodyPr>
          <a:lstStyle/>
          <a:p>
            <a:r>
              <a:rPr lang="en-GB" sz="1200" dirty="0">
                <a:latin typeface="Arial Narrow" pitchFamily="34" charset="0"/>
              </a:rPr>
              <a:t>EF=6</a:t>
            </a:r>
          </a:p>
        </p:txBody>
      </p:sp>
      <p:sp>
        <p:nvSpPr>
          <p:cNvPr id="72" name="TextBox 71"/>
          <p:cNvSpPr txBox="1"/>
          <p:nvPr/>
        </p:nvSpPr>
        <p:spPr>
          <a:xfrm>
            <a:off x="5004048" y="3212976"/>
            <a:ext cx="498855" cy="276999"/>
          </a:xfrm>
          <a:prstGeom prst="rect">
            <a:avLst/>
          </a:prstGeom>
          <a:noFill/>
        </p:spPr>
        <p:txBody>
          <a:bodyPr wrap="none" rtlCol="0">
            <a:spAutoFit/>
          </a:bodyPr>
          <a:lstStyle/>
          <a:p>
            <a:r>
              <a:rPr lang="en-GB" sz="1200" dirty="0">
                <a:latin typeface="Arial Narrow" pitchFamily="34" charset="0"/>
              </a:rPr>
              <a:t>ES=7</a:t>
            </a:r>
          </a:p>
        </p:txBody>
      </p:sp>
      <p:sp>
        <p:nvSpPr>
          <p:cNvPr id="73" name="TextBox 72"/>
          <p:cNvSpPr txBox="1"/>
          <p:nvPr/>
        </p:nvSpPr>
        <p:spPr>
          <a:xfrm>
            <a:off x="5580112" y="3212976"/>
            <a:ext cx="490840" cy="276999"/>
          </a:xfrm>
          <a:prstGeom prst="rect">
            <a:avLst/>
          </a:prstGeom>
          <a:noFill/>
        </p:spPr>
        <p:txBody>
          <a:bodyPr wrap="none" rtlCol="0">
            <a:spAutoFit/>
          </a:bodyPr>
          <a:lstStyle/>
          <a:p>
            <a:r>
              <a:rPr lang="en-GB" sz="1200" dirty="0">
                <a:latin typeface="Arial Narrow" pitchFamily="34" charset="0"/>
              </a:rPr>
              <a:t>EF=8</a:t>
            </a:r>
          </a:p>
        </p:txBody>
      </p:sp>
    </p:spTree>
    <p:extLst>
      <p:ext uri="{BB962C8B-B14F-4D97-AF65-F5344CB8AC3E}">
        <p14:creationId xmlns:p14="http://schemas.microsoft.com/office/powerpoint/2010/main" val="167024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55" grpId="0"/>
      <p:bldP spid="57" grpId="0"/>
      <p:bldP spid="58" grpId="0"/>
      <p:bldP spid="59" grpId="0"/>
      <p:bldP spid="60" grpId="0"/>
      <p:bldP spid="61" grpId="0"/>
      <p:bldP spid="62" grpId="0"/>
      <p:bldP spid="66" grpId="0"/>
      <p:bldP spid="67" grpId="0"/>
      <p:bldP spid="68" grpId="0"/>
      <p:bldP spid="69" grpId="0"/>
      <p:bldP spid="70" grpId="0"/>
      <p:bldP spid="71" grpId="0"/>
      <p:bldP spid="72" grpId="0"/>
      <p:bldP spid="7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92443"/>
          </a:xfrm>
          <a:solidFill>
            <a:srgbClr val="F8A206"/>
          </a:solidFill>
          <a:ln w="9525">
            <a:noFill/>
            <a:miter lim="800000"/>
            <a:headEnd/>
            <a:tailEnd/>
          </a:ln>
        </p:spPr>
        <p:txBody>
          <a:bodyPr vert="horz" wrap="square" lIns="91440" tIns="45720" rIns="91440" bIns="45720" numCol="1" anchor="ctr" anchorCtr="0" compatLnSpc="1">
            <a:prstTxWarp prst="textNoShape">
              <a:avLst/>
            </a:prstTxWarp>
          </a:bodyPr>
          <a:lstStyle/>
          <a:p>
            <a:pPr algn="l"/>
            <a:r>
              <a:rPr lang="en-GB" dirty="0">
                <a:solidFill>
                  <a:schemeClr val="bg1"/>
                </a:solidFill>
              </a:rPr>
              <a:t>ES and EF example 2</a:t>
            </a:r>
          </a:p>
        </p:txBody>
      </p:sp>
      <p:sp>
        <p:nvSpPr>
          <p:cNvPr id="4" name="Slide Number Placeholder 3"/>
          <p:cNvSpPr>
            <a:spLocks noGrp="1"/>
          </p:cNvSpPr>
          <p:nvPr>
            <p:ph type="sldNum" sz="quarter" idx="12"/>
          </p:nvPr>
        </p:nvSpPr>
        <p:spPr/>
        <p:txBody>
          <a:bodyPr/>
          <a:lstStyle/>
          <a:p>
            <a:fld id="{32B0E51F-EFA2-4271-94CC-5F477891D638}" type="slidenum">
              <a:rPr lang="en-GB" sz="1100" smtClean="0"/>
              <a:pPr/>
              <a:t>36</a:t>
            </a:fld>
            <a:endParaRPr lang="en-GB" sz="1100"/>
          </a:p>
        </p:txBody>
      </p:sp>
      <p:sp>
        <p:nvSpPr>
          <p:cNvPr id="53" name="Rectangle 52"/>
          <p:cNvSpPr/>
          <p:nvPr/>
        </p:nvSpPr>
        <p:spPr>
          <a:xfrm>
            <a:off x="899592" y="5013176"/>
            <a:ext cx="5832648" cy="338554"/>
          </a:xfrm>
          <a:prstGeom prst="rect">
            <a:avLst/>
          </a:prstGeom>
        </p:spPr>
        <p:txBody>
          <a:bodyPr wrap="square">
            <a:spAutoFit/>
          </a:bodyPr>
          <a:lstStyle/>
          <a:p>
            <a:r>
              <a:rPr lang="en-GB" sz="1600" dirty="0"/>
              <a:t>ES of </a:t>
            </a:r>
            <a:r>
              <a:rPr lang="en-GB" sz="1600" u="sng" dirty="0"/>
              <a:t>any activity without a predecessor</a:t>
            </a:r>
            <a:r>
              <a:rPr lang="en-GB" sz="1600" dirty="0"/>
              <a:t> is 1</a:t>
            </a:r>
          </a:p>
        </p:txBody>
      </p:sp>
      <p:sp>
        <p:nvSpPr>
          <p:cNvPr id="57" name="Rectangle 56"/>
          <p:cNvSpPr/>
          <p:nvPr/>
        </p:nvSpPr>
        <p:spPr>
          <a:xfrm>
            <a:off x="899592" y="5445224"/>
            <a:ext cx="5832648" cy="338554"/>
          </a:xfrm>
          <a:prstGeom prst="rect">
            <a:avLst/>
          </a:prstGeom>
        </p:spPr>
        <p:txBody>
          <a:bodyPr wrap="square">
            <a:spAutoFit/>
          </a:bodyPr>
          <a:lstStyle/>
          <a:p>
            <a:r>
              <a:rPr lang="en-GB" sz="1600" dirty="0"/>
              <a:t>EF of </a:t>
            </a:r>
            <a:r>
              <a:rPr lang="en-GB" sz="1600" u="sng" dirty="0"/>
              <a:t>any activity</a:t>
            </a:r>
            <a:r>
              <a:rPr lang="en-GB" sz="1600" dirty="0"/>
              <a:t> is its ES plus its duration minus 1</a:t>
            </a:r>
          </a:p>
        </p:txBody>
      </p:sp>
      <p:sp>
        <p:nvSpPr>
          <p:cNvPr id="60" name="Rectangle 59"/>
          <p:cNvSpPr/>
          <p:nvPr/>
        </p:nvSpPr>
        <p:spPr>
          <a:xfrm>
            <a:off x="899592" y="5867980"/>
            <a:ext cx="6768752" cy="338554"/>
          </a:xfrm>
          <a:prstGeom prst="rect">
            <a:avLst/>
          </a:prstGeom>
        </p:spPr>
        <p:txBody>
          <a:bodyPr wrap="square">
            <a:spAutoFit/>
          </a:bodyPr>
          <a:lstStyle/>
          <a:p>
            <a:r>
              <a:rPr lang="en-GB" sz="1600" dirty="0"/>
              <a:t>ES of </a:t>
            </a:r>
            <a:r>
              <a:rPr lang="en-GB" sz="1600" u="sng" dirty="0"/>
              <a:t>an activity with one predecessor</a:t>
            </a:r>
            <a:r>
              <a:rPr lang="en-GB" sz="1600" dirty="0"/>
              <a:t> is EF of its predecessor plus one</a:t>
            </a:r>
          </a:p>
        </p:txBody>
      </p:sp>
      <p:sp>
        <p:nvSpPr>
          <p:cNvPr id="48" name="TextBox 47"/>
          <p:cNvSpPr txBox="1"/>
          <p:nvPr/>
        </p:nvSpPr>
        <p:spPr>
          <a:xfrm>
            <a:off x="2051720" y="2420888"/>
            <a:ext cx="745717" cy="646331"/>
          </a:xfrm>
          <a:prstGeom prst="rect">
            <a:avLst/>
          </a:prstGeom>
          <a:noFill/>
          <a:ln w="19050">
            <a:solidFill>
              <a:schemeClr val="tx1"/>
            </a:solidFill>
          </a:ln>
        </p:spPr>
        <p:txBody>
          <a:bodyPr wrap="none" rtlCol="0">
            <a:spAutoFit/>
          </a:bodyPr>
          <a:lstStyle/>
          <a:p>
            <a:r>
              <a:rPr lang="en-GB" dirty="0"/>
              <a:t>A (40)</a:t>
            </a:r>
          </a:p>
          <a:p>
            <a:endParaRPr lang="en-GB" dirty="0"/>
          </a:p>
        </p:txBody>
      </p:sp>
      <p:sp>
        <p:nvSpPr>
          <p:cNvPr id="49" name="TextBox 48"/>
          <p:cNvSpPr txBox="1"/>
          <p:nvPr/>
        </p:nvSpPr>
        <p:spPr>
          <a:xfrm>
            <a:off x="2843808" y="1340768"/>
            <a:ext cx="758541" cy="646331"/>
          </a:xfrm>
          <a:prstGeom prst="rect">
            <a:avLst/>
          </a:prstGeom>
          <a:noFill/>
          <a:ln w="19050">
            <a:solidFill>
              <a:schemeClr val="tx1"/>
            </a:solidFill>
          </a:ln>
        </p:spPr>
        <p:txBody>
          <a:bodyPr wrap="none" rtlCol="0">
            <a:spAutoFit/>
          </a:bodyPr>
          <a:lstStyle/>
          <a:p>
            <a:r>
              <a:rPr lang="en-GB" dirty="0"/>
              <a:t>G (90)</a:t>
            </a:r>
          </a:p>
          <a:p>
            <a:endParaRPr lang="en-GB" dirty="0"/>
          </a:p>
        </p:txBody>
      </p:sp>
      <p:sp>
        <p:nvSpPr>
          <p:cNvPr id="50" name="TextBox 49"/>
          <p:cNvSpPr txBox="1"/>
          <p:nvPr/>
        </p:nvSpPr>
        <p:spPr>
          <a:xfrm>
            <a:off x="2915816" y="3356992"/>
            <a:ext cx="736099" cy="646331"/>
          </a:xfrm>
          <a:prstGeom prst="rect">
            <a:avLst/>
          </a:prstGeom>
          <a:noFill/>
          <a:ln w="19050">
            <a:solidFill>
              <a:schemeClr val="tx1"/>
            </a:solidFill>
          </a:ln>
        </p:spPr>
        <p:txBody>
          <a:bodyPr wrap="none" rtlCol="0">
            <a:spAutoFit/>
          </a:bodyPr>
          <a:lstStyle/>
          <a:p>
            <a:r>
              <a:rPr lang="en-GB" dirty="0"/>
              <a:t>C (45)</a:t>
            </a:r>
          </a:p>
          <a:p>
            <a:endParaRPr lang="en-GB" dirty="0"/>
          </a:p>
        </p:txBody>
      </p:sp>
      <p:sp>
        <p:nvSpPr>
          <p:cNvPr id="51" name="TextBox 50"/>
          <p:cNvSpPr txBox="1"/>
          <p:nvPr/>
        </p:nvSpPr>
        <p:spPr>
          <a:xfrm>
            <a:off x="2771800" y="4293096"/>
            <a:ext cx="724878" cy="646331"/>
          </a:xfrm>
          <a:prstGeom prst="rect">
            <a:avLst/>
          </a:prstGeom>
          <a:noFill/>
          <a:ln w="19050">
            <a:solidFill>
              <a:schemeClr val="tx1"/>
            </a:solidFill>
          </a:ln>
        </p:spPr>
        <p:txBody>
          <a:bodyPr wrap="none" rtlCol="0">
            <a:spAutoFit/>
          </a:bodyPr>
          <a:lstStyle/>
          <a:p>
            <a:r>
              <a:rPr lang="en-GB" dirty="0"/>
              <a:t>E (60)</a:t>
            </a:r>
          </a:p>
          <a:p>
            <a:endParaRPr lang="en-GB" dirty="0"/>
          </a:p>
        </p:txBody>
      </p:sp>
      <p:sp>
        <p:nvSpPr>
          <p:cNvPr id="52" name="TextBox 51"/>
          <p:cNvSpPr txBox="1"/>
          <p:nvPr/>
        </p:nvSpPr>
        <p:spPr>
          <a:xfrm>
            <a:off x="5868144" y="1556792"/>
            <a:ext cx="756938" cy="646331"/>
          </a:xfrm>
          <a:prstGeom prst="rect">
            <a:avLst/>
          </a:prstGeom>
          <a:noFill/>
          <a:ln w="19050">
            <a:solidFill>
              <a:schemeClr val="tx1"/>
            </a:solidFill>
          </a:ln>
        </p:spPr>
        <p:txBody>
          <a:bodyPr wrap="none" rtlCol="0">
            <a:spAutoFit/>
          </a:bodyPr>
          <a:lstStyle/>
          <a:p>
            <a:r>
              <a:rPr lang="en-GB" dirty="0"/>
              <a:t>H (20)</a:t>
            </a:r>
          </a:p>
          <a:p>
            <a:endParaRPr lang="en-GB" dirty="0"/>
          </a:p>
        </p:txBody>
      </p:sp>
      <p:sp>
        <p:nvSpPr>
          <p:cNvPr id="56" name="TextBox 55"/>
          <p:cNvSpPr txBox="1"/>
          <p:nvPr/>
        </p:nvSpPr>
        <p:spPr>
          <a:xfrm>
            <a:off x="3994445" y="2524254"/>
            <a:ext cx="737702" cy="646331"/>
          </a:xfrm>
          <a:prstGeom prst="rect">
            <a:avLst/>
          </a:prstGeom>
          <a:noFill/>
          <a:ln w="19050">
            <a:solidFill>
              <a:schemeClr val="tx1"/>
            </a:solidFill>
          </a:ln>
        </p:spPr>
        <p:txBody>
          <a:bodyPr wrap="none" rtlCol="0">
            <a:spAutoFit/>
          </a:bodyPr>
          <a:lstStyle/>
          <a:p>
            <a:r>
              <a:rPr lang="en-GB" dirty="0"/>
              <a:t>B (60)</a:t>
            </a:r>
          </a:p>
          <a:p>
            <a:endParaRPr lang="en-GB" dirty="0"/>
          </a:p>
        </p:txBody>
      </p:sp>
      <p:sp>
        <p:nvSpPr>
          <p:cNvPr id="63" name="TextBox 62"/>
          <p:cNvSpPr txBox="1"/>
          <p:nvPr/>
        </p:nvSpPr>
        <p:spPr>
          <a:xfrm>
            <a:off x="6012160" y="2924944"/>
            <a:ext cx="755335" cy="646331"/>
          </a:xfrm>
          <a:prstGeom prst="rect">
            <a:avLst/>
          </a:prstGeom>
          <a:noFill/>
          <a:ln w="19050">
            <a:solidFill>
              <a:schemeClr val="tx1"/>
            </a:solidFill>
          </a:ln>
        </p:spPr>
        <p:txBody>
          <a:bodyPr wrap="none" rtlCol="0">
            <a:spAutoFit/>
          </a:bodyPr>
          <a:lstStyle/>
          <a:p>
            <a:r>
              <a:rPr lang="en-GB" dirty="0"/>
              <a:t>D (20)</a:t>
            </a:r>
          </a:p>
          <a:p>
            <a:endParaRPr lang="en-GB" dirty="0"/>
          </a:p>
        </p:txBody>
      </p:sp>
      <p:sp>
        <p:nvSpPr>
          <p:cNvPr id="64" name="TextBox 63"/>
          <p:cNvSpPr txBox="1"/>
          <p:nvPr/>
        </p:nvSpPr>
        <p:spPr>
          <a:xfrm>
            <a:off x="4788024" y="4077072"/>
            <a:ext cx="718466" cy="646331"/>
          </a:xfrm>
          <a:prstGeom prst="rect">
            <a:avLst/>
          </a:prstGeom>
          <a:noFill/>
          <a:ln w="19050">
            <a:solidFill>
              <a:schemeClr val="tx1"/>
            </a:solidFill>
          </a:ln>
        </p:spPr>
        <p:txBody>
          <a:bodyPr wrap="none" rtlCol="0">
            <a:spAutoFit/>
          </a:bodyPr>
          <a:lstStyle/>
          <a:p>
            <a:r>
              <a:rPr lang="en-GB" dirty="0"/>
              <a:t>F (75)</a:t>
            </a:r>
          </a:p>
          <a:p>
            <a:endParaRPr lang="en-GB" dirty="0"/>
          </a:p>
        </p:txBody>
      </p:sp>
      <p:cxnSp>
        <p:nvCxnSpPr>
          <p:cNvPr id="65" name="Straight Arrow Connector 64"/>
          <p:cNvCxnSpPr>
            <a:stCxn id="48" idx="3"/>
            <a:endCxn id="56" idx="1"/>
          </p:cNvCxnSpPr>
          <p:nvPr/>
        </p:nvCxnSpPr>
        <p:spPr>
          <a:xfrm>
            <a:off x="2797437" y="2744054"/>
            <a:ext cx="1197008" cy="1033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50" idx="3"/>
          </p:cNvCxnSpPr>
          <p:nvPr/>
        </p:nvCxnSpPr>
        <p:spPr>
          <a:xfrm flipV="1">
            <a:off x="3651915" y="3501008"/>
            <a:ext cx="2360245" cy="1791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56" idx="3"/>
            <a:endCxn id="63" idx="1"/>
          </p:cNvCxnSpPr>
          <p:nvPr/>
        </p:nvCxnSpPr>
        <p:spPr>
          <a:xfrm>
            <a:off x="4732147" y="2847420"/>
            <a:ext cx="1280013" cy="400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51" idx="3"/>
            <a:endCxn id="64" idx="1"/>
          </p:cNvCxnSpPr>
          <p:nvPr/>
        </p:nvCxnSpPr>
        <p:spPr>
          <a:xfrm flipV="1">
            <a:off x="3496678" y="4400238"/>
            <a:ext cx="1291346" cy="2160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49" idx="3"/>
            <a:endCxn id="52" idx="1"/>
          </p:cNvCxnSpPr>
          <p:nvPr/>
        </p:nvCxnSpPr>
        <p:spPr>
          <a:xfrm>
            <a:off x="3602349" y="1663934"/>
            <a:ext cx="2265795" cy="2160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56" idx="3"/>
            <a:endCxn id="52" idx="2"/>
          </p:cNvCxnSpPr>
          <p:nvPr/>
        </p:nvCxnSpPr>
        <p:spPr>
          <a:xfrm flipV="1">
            <a:off x="4732147" y="2203123"/>
            <a:ext cx="1514466" cy="64429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8028384" y="2348880"/>
            <a:ext cx="729687" cy="369332"/>
          </a:xfrm>
          <a:prstGeom prst="rect">
            <a:avLst/>
          </a:prstGeom>
          <a:noFill/>
          <a:ln w="19050">
            <a:solidFill>
              <a:schemeClr val="bg1">
                <a:lumMod val="75000"/>
              </a:schemeClr>
            </a:solidFill>
          </a:ln>
        </p:spPr>
        <p:txBody>
          <a:bodyPr wrap="none" rtlCol="0">
            <a:spAutoFit/>
          </a:bodyPr>
          <a:lstStyle/>
          <a:p>
            <a:r>
              <a:rPr lang="en-GB" dirty="0">
                <a:solidFill>
                  <a:schemeClr val="bg1">
                    <a:lumMod val="75000"/>
                  </a:schemeClr>
                </a:solidFill>
              </a:rPr>
              <a:t>Finish</a:t>
            </a:r>
          </a:p>
        </p:txBody>
      </p:sp>
      <p:sp>
        <p:nvSpPr>
          <p:cNvPr id="129" name="TextBox 128"/>
          <p:cNvSpPr txBox="1"/>
          <p:nvPr/>
        </p:nvSpPr>
        <p:spPr>
          <a:xfrm>
            <a:off x="2915816" y="4602614"/>
            <a:ext cx="437940" cy="307777"/>
          </a:xfrm>
          <a:prstGeom prst="rect">
            <a:avLst/>
          </a:prstGeom>
          <a:noFill/>
        </p:spPr>
        <p:txBody>
          <a:bodyPr wrap="none" rtlCol="0">
            <a:spAutoFit/>
          </a:bodyPr>
          <a:lstStyle/>
          <a:p>
            <a:r>
              <a:rPr lang="en-GB" sz="1400" dirty="0"/>
              <a:t>f=0</a:t>
            </a:r>
          </a:p>
        </p:txBody>
      </p:sp>
      <p:sp>
        <p:nvSpPr>
          <p:cNvPr id="130" name="TextBox 129"/>
          <p:cNvSpPr txBox="1"/>
          <p:nvPr/>
        </p:nvSpPr>
        <p:spPr>
          <a:xfrm>
            <a:off x="4982126" y="4386590"/>
            <a:ext cx="453970" cy="338554"/>
          </a:xfrm>
          <a:prstGeom prst="rect">
            <a:avLst/>
          </a:prstGeom>
          <a:noFill/>
        </p:spPr>
        <p:txBody>
          <a:bodyPr wrap="none" rtlCol="0">
            <a:spAutoFit/>
          </a:bodyPr>
          <a:lstStyle/>
          <a:p>
            <a:r>
              <a:rPr lang="en-GB" sz="1600" dirty="0"/>
              <a:t>f=0</a:t>
            </a:r>
          </a:p>
        </p:txBody>
      </p:sp>
      <p:sp>
        <p:nvSpPr>
          <p:cNvPr id="131" name="TextBox 130"/>
          <p:cNvSpPr txBox="1"/>
          <p:nvPr/>
        </p:nvSpPr>
        <p:spPr>
          <a:xfrm>
            <a:off x="2267744" y="2780928"/>
            <a:ext cx="558166" cy="338554"/>
          </a:xfrm>
          <a:prstGeom prst="rect">
            <a:avLst/>
          </a:prstGeom>
          <a:noFill/>
        </p:spPr>
        <p:txBody>
          <a:bodyPr wrap="none" rtlCol="0">
            <a:spAutoFit/>
          </a:bodyPr>
          <a:lstStyle/>
          <a:p>
            <a:r>
              <a:rPr lang="en-GB" sz="1600" dirty="0"/>
              <a:t>f=15</a:t>
            </a:r>
          </a:p>
        </p:txBody>
      </p:sp>
      <p:sp>
        <p:nvSpPr>
          <p:cNvPr id="132" name="TextBox 131"/>
          <p:cNvSpPr txBox="1"/>
          <p:nvPr/>
        </p:nvSpPr>
        <p:spPr>
          <a:xfrm>
            <a:off x="4067944" y="2852936"/>
            <a:ext cx="558166" cy="338554"/>
          </a:xfrm>
          <a:prstGeom prst="rect">
            <a:avLst/>
          </a:prstGeom>
          <a:noFill/>
        </p:spPr>
        <p:txBody>
          <a:bodyPr wrap="none" rtlCol="0">
            <a:spAutoFit/>
          </a:bodyPr>
          <a:lstStyle/>
          <a:p>
            <a:r>
              <a:rPr lang="en-GB" sz="1600" dirty="0"/>
              <a:t>f=15</a:t>
            </a:r>
          </a:p>
        </p:txBody>
      </p:sp>
      <p:sp>
        <p:nvSpPr>
          <p:cNvPr id="133" name="TextBox 132"/>
          <p:cNvSpPr txBox="1"/>
          <p:nvPr/>
        </p:nvSpPr>
        <p:spPr>
          <a:xfrm>
            <a:off x="6206262" y="3284984"/>
            <a:ext cx="558166" cy="338554"/>
          </a:xfrm>
          <a:prstGeom prst="rect">
            <a:avLst/>
          </a:prstGeom>
          <a:noFill/>
        </p:spPr>
        <p:txBody>
          <a:bodyPr wrap="none" rtlCol="0">
            <a:spAutoFit/>
          </a:bodyPr>
          <a:lstStyle/>
          <a:p>
            <a:r>
              <a:rPr lang="en-GB" sz="1600" dirty="0"/>
              <a:t>f=15</a:t>
            </a:r>
          </a:p>
        </p:txBody>
      </p:sp>
      <p:sp>
        <p:nvSpPr>
          <p:cNvPr id="134" name="TextBox 133"/>
          <p:cNvSpPr txBox="1"/>
          <p:nvPr/>
        </p:nvSpPr>
        <p:spPr>
          <a:xfrm>
            <a:off x="2987824" y="1700808"/>
            <a:ext cx="558166" cy="338554"/>
          </a:xfrm>
          <a:prstGeom prst="rect">
            <a:avLst/>
          </a:prstGeom>
          <a:noFill/>
        </p:spPr>
        <p:txBody>
          <a:bodyPr wrap="none" rtlCol="0">
            <a:spAutoFit/>
          </a:bodyPr>
          <a:lstStyle/>
          <a:p>
            <a:r>
              <a:rPr lang="en-GB" sz="1600" dirty="0"/>
              <a:t>f=25</a:t>
            </a:r>
          </a:p>
        </p:txBody>
      </p:sp>
      <p:sp>
        <p:nvSpPr>
          <p:cNvPr id="135" name="TextBox 134"/>
          <p:cNvSpPr txBox="1"/>
          <p:nvPr/>
        </p:nvSpPr>
        <p:spPr>
          <a:xfrm>
            <a:off x="5958050" y="1866310"/>
            <a:ext cx="558166" cy="338554"/>
          </a:xfrm>
          <a:prstGeom prst="rect">
            <a:avLst/>
          </a:prstGeom>
          <a:noFill/>
        </p:spPr>
        <p:txBody>
          <a:bodyPr wrap="none" rtlCol="0">
            <a:spAutoFit/>
          </a:bodyPr>
          <a:lstStyle/>
          <a:p>
            <a:r>
              <a:rPr lang="en-GB" sz="1600" dirty="0"/>
              <a:t>f=15</a:t>
            </a:r>
          </a:p>
        </p:txBody>
      </p:sp>
      <p:sp>
        <p:nvSpPr>
          <p:cNvPr id="136" name="TextBox 135"/>
          <p:cNvSpPr txBox="1"/>
          <p:nvPr/>
        </p:nvSpPr>
        <p:spPr>
          <a:xfrm>
            <a:off x="3059832" y="3717032"/>
            <a:ext cx="558166" cy="338554"/>
          </a:xfrm>
          <a:prstGeom prst="rect">
            <a:avLst/>
          </a:prstGeom>
          <a:noFill/>
        </p:spPr>
        <p:txBody>
          <a:bodyPr wrap="none" rtlCol="0">
            <a:spAutoFit/>
          </a:bodyPr>
          <a:lstStyle/>
          <a:p>
            <a:r>
              <a:rPr lang="en-GB" sz="1600" dirty="0"/>
              <a:t>f=70</a:t>
            </a:r>
          </a:p>
        </p:txBody>
      </p:sp>
      <p:sp>
        <p:nvSpPr>
          <p:cNvPr id="139" name="TextBox 138"/>
          <p:cNvSpPr txBox="1"/>
          <p:nvPr/>
        </p:nvSpPr>
        <p:spPr>
          <a:xfrm>
            <a:off x="1907704" y="2132856"/>
            <a:ext cx="585032" cy="338554"/>
          </a:xfrm>
          <a:prstGeom prst="rect">
            <a:avLst/>
          </a:prstGeom>
          <a:noFill/>
        </p:spPr>
        <p:txBody>
          <a:bodyPr wrap="none" rtlCol="0">
            <a:spAutoFit/>
          </a:bodyPr>
          <a:lstStyle/>
          <a:p>
            <a:r>
              <a:rPr lang="en-GB" sz="1600" dirty="0"/>
              <a:t>ES=1</a:t>
            </a:r>
          </a:p>
        </p:txBody>
      </p:sp>
      <p:sp>
        <p:nvSpPr>
          <p:cNvPr id="140" name="TextBox 139"/>
          <p:cNvSpPr txBox="1"/>
          <p:nvPr/>
        </p:nvSpPr>
        <p:spPr>
          <a:xfrm>
            <a:off x="2762832" y="3090446"/>
            <a:ext cx="585032" cy="338554"/>
          </a:xfrm>
          <a:prstGeom prst="rect">
            <a:avLst/>
          </a:prstGeom>
          <a:noFill/>
        </p:spPr>
        <p:txBody>
          <a:bodyPr wrap="none" rtlCol="0">
            <a:spAutoFit/>
          </a:bodyPr>
          <a:lstStyle/>
          <a:p>
            <a:r>
              <a:rPr lang="en-GB" sz="1600" dirty="0"/>
              <a:t>ES=1</a:t>
            </a:r>
          </a:p>
        </p:txBody>
      </p:sp>
      <p:sp>
        <p:nvSpPr>
          <p:cNvPr id="141" name="TextBox 140"/>
          <p:cNvSpPr txBox="1"/>
          <p:nvPr/>
        </p:nvSpPr>
        <p:spPr>
          <a:xfrm>
            <a:off x="2402792" y="4026550"/>
            <a:ext cx="585032" cy="338554"/>
          </a:xfrm>
          <a:prstGeom prst="rect">
            <a:avLst/>
          </a:prstGeom>
          <a:noFill/>
        </p:spPr>
        <p:txBody>
          <a:bodyPr wrap="none" rtlCol="0">
            <a:spAutoFit/>
          </a:bodyPr>
          <a:lstStyle/>
          <a:p>
            <a:r>
              <a:rPr lang="en-GB" sz="1600" dirty="0"/>
              <a:t>ES=1</a:t>
            </a:r>
          </a:p>
        </p:txBody>
      </p:sp>
      <p:sp>
        <p:nvSpPr>
          <p:cNvPr id="142" name="TextBox 141"/>
          <p:cNvSpPr txBox="1"/>
          <p:nvPr/>
        </p:nvSpPr>
        <p:spPr>
          <a:xfrm>
            <a:off x="2411760" y="1074222"/>
            <a:ext cx="585032" cy="338554"/>
          </a:xfrm>
          <a:prstGeom prst="rect">
            <a:avLst/>
          </a:prstGeom>
          <a:noFill/>
        </p:spPr>
        <p:txBody>
          <a:bodyPr wrap="none" rtlCol="0">
            <a:spAutoFit/>
          </a:bodyPr>
          <a:lstStyle/>
          <a:p>
            <a:r>
              <a:rPr lang="en-GB" sz="1600" dirty="0"/>
              <a:t>ES=1</a:t>
            </a:r>
          </a:p>
        </p:txBody>
      </p:sp>
      <p:sp>
        <p:nvSpPr>
          <p:cNvPr id="143" name="TextBox 142"/>
          <p:cNvSpPr txBox="1"/>
          <p:nvPr/>
        </p:nvSpPr>
        <p:spPr>
          <a:xfrm>
            <a:off x="2546808" y="2132856"/>
            <a:ext cx="691215" cy="338554"/>
          </a:xfrm>
          <a:prstGeom prst="rect">
            <a:avLst/>
          </a:prstGeom>
          <a:noFill/>
        </p:spPr>
        <p:txBody>
          <a:bodyPr wrap="none" rtlCol="0">
            <a:spAutoFit/>
          </a:bodyPr>
          <a:lstStyle/>
          <a:p>
            <a:r>
              <a:rPr lang="en-GB" sz="1600" dirty="0"/>
              <a:t>EF=40</a:t>
            </a:r>
          </a:p>
        </p:txBody>
      </p:sp>
      <p:sp>
        <p:nvSpPr>
          <p:cNvPr id="144" name="TextBox 143"/>
          <p:cNvSpPr txBox="1"/>
          <p:nvPr/>
        </p:nvSpPr>
        <p:spPr>
          <a:xfrm>
            <a:off x="3410904" y="1052736"/>
            <a:ext cx="691215" cy="338554"/>
          </a:xfrm>
          <a:prstGeom prst="rect">
            <a:avLst/>
          </a:prstGeom>
          <a:noFill/>
        </p:spPr>
        <p:txBody>
          <a:bodyPr wrap="none" rtlCol="0">
            <a:spAutoFit/>
          </a:bodyPr>
          <a:lstStyle/>
          <a:p>
            <a:r>
              <a:rPr lang="en-GB" sz="1600" dirty="0"/>
              <a:t>EF=90</a:t>
            </a:r>
          </a:p>
        </p:txBody>
      </p:sp>
      <p:sp>
        <p:nvSpPr>
          <p:cNvPr id="145" name="TextBox 144"/>
          <p:cNvSpPr txBox="1"/>
          <p:nvPr/>
        </p:nvSpPr>
        <p:spPr>
          <a:xfrm>
            <a:off x="3338896" y="3068960"/>
            <a:ext cx="691215" cy="338554"/>
          </a:xfrm>
          <a:prstGeom prst="rect">
            <a:avLst/>
          </a:prstGeom>
          <a:noFill/>
        </p:spPr>
        <p:txBody>
          <a:bodyPr wrap="none" rtlCol="0">
            <a:spAutoFit/>
          </a:bodyPr>
          <a:lstStyle/>
          <a:p>
            <a:r>
              <a:rPr lang="en-GB" sz="1600" dirty="0"/>
              <a:t>EF=45</a:t>
            </a:r>
          </a:p>
        </p:txBody>
      </p:sp>
      <p:sp>
        <p:nvSpPr>
          <p:cNvPr id="146" name="TextBox 145"/>
          <p:cNvSpPr txBox="1"/>
          <p:nvPr/>
        </p:nvSpPr>
        <p:spPr>
          <a:xfrm>
            <a:off x="3338896" y="4026550"/>
            <a:ext cx="691215" cy="338554"/>
          </a:xfrm>
          <a:prstGeom prst="rect">
            <a:avLst/>
          </a:prstGeom>
          <a:noFill/>
        </p:spPr>
        <p:txBody>
          <a:bodyPr wrap="none" rtlCol="0">
            <a:spAutoFit/>
          </a:bodyPr>
          <a:lstStyle/>
          <a:p>
            <a:r>
              <a:rPr lang="en-GB" sz="1600" dirty="0"/>
              <a:t>EF=60</a:t>
            </a:r>
          </a:p>
        </p:txBody>
      </p:sp>
      <p:sp>
        <p:nvSpPr>
          <p:cNvPr id="147" name="TextBox 146"/>
          <p:cNvSpPr txBox="1"/>
          <p:nvPr/>
        </p:nvSpPr>
        <p:spPr>
          <a:xfrm>
            <a:off x="3635896" y="2226350"/>
            <a:ext cx="689228" cy="338554"/>
          </a:xfrm>
          <a:prstGeom prst="rect">
            <a:avLst/>
          </a:prstGeom>
          <a:noFill/>
        </p:spPr>
        <p:txBody>
          <a:bodyPr wrap="none" rtlCol="0">
            <a:spAutoFit/>
          </a:bodyPr>
          <a:lstStyle/>
          <a:p>
            <a:r>
              <a:rPr lang="en-GB" sz="1600" dirty="0"/>
              <a:t>ES=41</a:t>
            </a:r>
          </a:p>
        </p:txBody>
      </p:sp>
      <p:sp>
        <p:nvSpPr>
          <p:cNvPr id="148" name="TextBox 147"/>
          <p:cNvSpPr txBox="1"/>
          <p:nvPr/>
        </p:nvSpPr>
        <p:spPr>
          <a:xfrm>
            <a:off x="4314820" y="2204864"/>
            <a:ext cx="795411" cy="338554"/>
          </a:xfrm>
          <a:prstGeom prst="rect">
            <a:avLst/>
          </a:prstGeom>
          <a:noFill/>
        </p:spPr>
        <p:txBody>
          <a:bodyPr wrap="none" rtlCol="0">
            <a:spAutoFit/>
          </a:bodyPr>
          <a:lstStyle/>
          <a:p>
            <a:r>
              <a:rPr lang="en-GB" sz="1600" dirty="0"/>
              <a:t>EF=100</a:t>
            </a:r>
          </a:p>
        </p:txBody>
      </p:sp>
      <p:sp>
        <p:nvSpPr>
          <p:cNvPr id="149" name="TextBox 148"/>
          <p:cNvSpPr txBox="1"/>
          <p:nvPr/>
        </p:nvSpPr>
        <p:spPr>
          <a:xfrm>
            <a:off x="5508104" y="1268760"/>
            <a:ext cx="793422" cy="338554"/>
          </a:xfrm>
          <a:prstGeom prst="rect">
            <a:avLst/>
          </a:prstGeom>
          <a:noFill/>
        </p:spPr>
        <p:txBody>
          <a:bodyPr wrap="none" rtlCol="0">
            <a:spAutoFit/>
          </a:bodyPr>
          <a:lstStyle/>
          <a:p>
            <a:r>
              <a:rPr lang="en-GB" sz="1600" dirty="0"/>
              <a:t>ES=101</a:t>
            </a:r>
          </a:p>
        </p:txBody>
      </p:sp>
      <p:sp>
        <p:nvSpPr>
          <p:cNvPr id="150" name="TextBox 149"/>
          <p:cNvSpPr txBox="1"/>
          <p:nvPr/>
        </p:nvSpPr>
        <p:spPr>
          <a:xfrm>
            <a:off x="6403052" y="1268760"/>
            <a:ext cx="795411" cy="338554"/>
          </a:xfrm>
          <a:prstGeom prst="rect">
            <a:avLst/>
          </a:prstGeom>
          <a:noFill/>
        </p:spPr>
        <p:txBody>
          <a:bodyPr wrap="none" rtlCol="0">
            <a:spAutoFit/>
          </a:bodyPr>
          <a:lstStyle/>
          <a:p>
            <a:r>
              <a:rPr lang="en-GB" sz="1600" dirty="0"/>
              <a:t>EF=120</a:t>
            </a:r>
          </a:p>
        </p:txBody>
      </p:sp>
      <p:sp>
        <p:nvSpPr>
          <p:cNvPr id="151" name="TextBox 150"/>
          <p:cNvSpPr txBox="1"/>
          <p:nvPr/>
        </p:nvSpPr>
        <p:spPr>
          <a:xfrm>
            <a:off x="4499992" y="3810526"/>
            <a:ext cx="689228" cy="338554"/>
          </a:xfrm>
          <a:prstGeom prst="rect">
            <a:avLst/>
          </a:prstGeom>
          <a:noFill/>
        </p:spPr>
        <p:txBody>
          <a:bodyPr wrap="none" rtlCol="0">
            <a:spAutoFit/>
          </a:bodyPr>
          <a:lstStyle/>
          <a:p>
            <a:r>
              <a:rPr lang="en-GB" sz="1600" dirty="0"/>
              <a:t>ES=61</a:t>
            </a:r>
          </a:p>
        </p:txBody>
      </p:sp>
      <p:sp>
        <p:nvSpPr>
          <p:cNvPr id="152" name="TextBox 151"/>
          <p:cNvSpPr txBox="1"/>
          <p:nvPr/>
        </p:nvSpPr>
        <p:spPr>
          <a:xfrm>
            <a:off x="5106908" y="3789040"/>
            <a:ext cx="795411" cy="338554"/>
          </a:xfrm>
          <a:prstGeom prst="rect">
            <a:avLst/>
          </a:prstGeom>
          <a:noFill/>
        </p:spPr>
        <p:txBody>
          <a:bodyPr wrap="none" rtlCol="0">
            <a:spAutoFit/>
          </a:bodyPr>
          <a:lstStyle/>
          <a:p>
            <a:r>
              <a:rPr lang="en-GB" sz="1600" dirty="0"/>
              <a:t>EF=135</a:t>
            </a:r>
          </a:p>
        </p:txBody>
      </p:sp>
      <p:sp>
        <p:nvSpPr>
          <p:cNvPr id="153" name="Rectangle 152"/>
          <p:cNvSpPr/>
          <p:nvPr/>
        </p:nvSpPr>
        <p:spPr>
          <a:xfrm>
            <a:off x="899592" y="6228020"/>
            <a:ext cx="7992888" cy="584775"/>
          </a:xfrm>
          <a:prstGeom prst="rect">
            <a:avLst/>
          </a:prstGeom>
        </p:spPr>
        <p:txBody>
          <a:bodyPr wrap="square">
            <a:spAutoFit/>
          </a:bodyPr>
          <a:lstStyle/>
          <a:p>
            <a:r>
              <a:rPr lang="en-GB" sz="1600" dirty="0"/>
              <a:t>ES of </a:t>
            </a:r>
            <a:r>
              <a:rPr lang="en-GB" sz="1600" u="sng" dirty="0"/>
              <a:t>an activity with more than one predecessor</a:t>
            </a:r>
            <a:r>
              <a:rPr lang="en-GB" sz="1600" dirty="0"/>
              <a:t> is the latest EF of all its predecessors plus one</a:t>
            </a:r>
          </a:p>
        </p:txBody>
      </p:sp>
      <p:sp>
        <p:nvSpPr>
          <p:cNvPr id="154" name="TextBox 153"/>
          <p:cNvSpPr txBox="1"/>
          <p:nvPr/>
        </p:nvSpPr>
        <p:spPr>
          <a:xfrm>
            <a:off x="5504781" y="2658398"/>
            <a:ext cx="793422" cy="338554"/>
          </a:xfrm>
          <a:prstGeom prst="rect">
            <a:avLst/>
          </a:prstGeom>
          <a:noFill/>
        </p:spPr>
        <p:txBody>
          <a:bodyPr wrap="none" rtlCol="0">
            <a:spAutoFit/>
          </a:bodyPr>
          <a:lstStyle/>
          <a:p>
            <a:r>
              <a:rPr lang="en-GB" sz="1600" dirty="0"/>
              <a:t>ES=101</a:t>
            </a:r>
          </a:p>
        </p:txBody>
      </p:sp>
      <p:sp>
        <p:nvSpPr>
          <p:cNvPr id="155" name="TextBox 154"/>
          <p:cNvSpPr txBox="1"/>
          <p:nvPr/>
        </p:nvSpPr>
        <p:spPr>
          <a:xfrm>
            <a:off x="6442874" y="2658398"/>
            <a:ext cx="795411" cy="338554"/>
          </a:xfrm>
          <a:prstGeom prst="rect">
            <a:avLst/>
          </a:prstGeom>
          <a:noFill/>
        </p:spPr>
        <p:txBody>
          <a:bodyPr wrap="none" rtlCol="0">
            <a:spAutoFit/>
          </a:bodyPr>
          <a:lstStyle/>
          <a:p>
            <a:r>
              <a:rPr lang="en-GB" sz="1600" dirty="0"/>
              <a:t>EF=120</a:t>
            </a:r>
          </a:p>
        </p:txBody>
      </p:sp>
    </p:spTree>
    <p:extLst>
      <p:ext uri="{BB962C8B-B14F-4D97-AF65-F5344CB8AC3E}">
        <p14:creationId xmlns:p14="http://schemas.microsoft.com/office/powerpoint/2010/main" val="1629839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5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5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5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4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5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7" grpId="0"/>
      <p:bldP spid="60" grpId="0"/>
      <p:bldP spid="139" grpId="0"/>
      <p:bldP spid="140" grpId="0"/>
      <p:bldP spid="141" grpId="0"/>
      <p:bldP spid="142" grpId="0"/>
      <p:bldP spid="143" grpId="0"/>
      <p:bldP spid="144" grpId="0"/>
      <p:bldP spid="145" grpId="0"/>
      <p:bldP spid="146" grpId="0"/>
      <p:bldP spid="147" grpId="0"/>
      <p:bldP spid="148" grpId="0"/>
      <p:bldP spid="149" grpId="0"/>
      <p:bldP spid="150" grpId="0"/>
      <p:bldP spid="151" grpId="0"/>
      <p:bldP spid="152" grpId="0"/>
      <p:bldP spid="153" grpId="0"/>
      <p:bldP spid="154" grpId="0"/>
      <p:bldP spid="15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8A206"/>
          </a:solidFill>
          <a:ln w="9525">
            <a:noFill/>
            <a:miter lim="800000"/>
            <a:headEnd/>
            <a:tailEnd/>
          </a:ln>
        </p:spPr>
        <p:txBody>
          <a:bodyPr vert="horz" wrap="square" lIns="91440" tIns="45720" rIns="91440" bIns="45720" numCol="1" anchor="ctr" anchorCtr="0" compatLnSpc="1">
            <a:prstTxWarp prst="textNoShape">
              <a:avLst/>
            </a:prstTxWarp>
          </a:bodyPr>
          <a:lstStyle/>
          <a:p>
            <a:pPr algn="l"/>
            <a:r>
              <a:rPr lang="en-GB" dirty="0">
                <a:solidFill>
                  <a:schemeClr val="bg1"/>
                </a:solidFill>
              </a:rPr>
              <a:t>Late Start and Late Finish</a:t>
            </a:r>
          </a:p>
        </p:txBody>
      </p:sp>
      <p:sp>
        <p:nvSpPr>
          <p:cNvPr id="3" name="Content Placeholder 2"/>
          <p:cNvSpPr>
            <a:spLocks noGrp="1"/>
          </p:cNvSpPr>
          <p:nvPr>
            <p:ph idx="1"/>
          </p:nvPr>
        </p:nvSpPr>
        <p:spPr/>
        <p:txBody>
          <a:bodyPr/>
          <a:lstStyle/>
          <a:p>
            <a:r>
              <a:rPr lang="en-GB" sz="2400" dirty="0"/>
              <a:t>Late start (LS)</a:t>
            </a:r>
          </a:p>
          <a:p>
            <a:pPr lvl="1"/>
            <a:r>
              <a:rPr lang="en-GB" sz="2000" dirty="0"/>
              <a:t>Is the latest an activity can start without it impacting project completion time</a:t>
            </a:r>
          </a:p>
          <a:p>
            <a:pPr lvl="1"/>
            <a:r>
              <a:rPr lang="en-GB" sz="2000" dirty="0"/>
              <a:t>If an activity is on a path that is much shorter than the critical path then it can start very late without delaying the project</a:t>
            </a:r>
          </a:p>
          <a:p>
            <a:r>
              <a:rPr lang="en-GB" sz="2400" dirty="0"/>
              <a:t>Late finish (LF)</a:t>
            </a:r>
          </a:p>
          <a:p>
            <a:pPr lvl="1"/>
            <a:r>
              <a:rPr lang="en-GB" sz="2000" dirty="0"/>
              <a:t>Is the latest an activity can finish without it impacting project completion time</a:t>
            </a:r>
          </a:p>
          <a:p>
            <a:pPr lvl="1"/>
            <a:r>
              <a:rPr lang="en-GB" sz="2000" dirty="0"/>
              <a:t>If an activity is on a path that is much shorter than the critical path and all other activities on the path start and finish early then it can finish very late without causing the project to be late</a:t>
            </a:r>
          </a:p>
          <a:p>
            <a:pPr lvl="1"/>
            <a:endParaRPr lang="en-GB" sz="2000" dirty="0"/>
          </a:p>
          <a:p>
            <a:endParaRPr lang="en-GB" dirty="0"/>
          </a:p>
        </p:txBody>
      </p:sp>
      <p:sp>
        <p:nvSpPr>
          <p:cNvPr id="4" name="Slide Number Placeholder 3"/>
          <p:cNvSpPr>
            <a:spLocks noGrp="1"/>
          </p:cNvSpPr>
          <p:nvPr>
            <p:ph type="sldNum" sz="quarter" idx="12"/>
          </p:nvPr>
        </p:nvSpPr>
        <p:spPr/>
        <p:txBody>
          <a:bodyPr/>
          <a:lstStyle/>
          <a:p>
            <a:fld id="{32B0E51F-EFA2-4271-94CC-5F477891D638}" type="slidenum">
              <a:rPr lang="en-GB" smtClean="0"/>
              <a:pPr/>
              <a:t>37</a:t>
            </a:fld>
            <a:endParaRPr lang="en-GB"/>
          </a:p>
        </p:txBody>
      </p:sp>
    </p:spTree>
    <p:extLst>
      <p:ext uri="{BB962C8B-B14F-4D97-AF65-F5344CB8AC3E}">
        <p14:creationId xmlns:p14="http://schemas.microsoft.com/office/powerpoint/2010/main" val="2287810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8A206"/>
          </a:solidFill>
          <a:ln w="9525">
            <a:noFill/>
            <a:miter lim="800000"/>
            <a:headEnd/>
            <a:tailEnd/>
          </a:ln>
        </p:spPr>
        <p:txBody>
          <a:bodyPr vert="horz" wrap="square" lIns="91440" tIns="45720" rIns="91440" bIns="45720" numCol="1" anchor="ctr" anchorCtr="0" compatLnSpc="1">
            <a:prstTxWarp prst="textNoShape">
              <a:avLst/>
            </a:prstTxWarp>
          </a:bodyPr>
          <a:lstStyle/>
          <a:p>
            <a:pPr algn="l"/>
            <a:r>
              <a:rPr lang="en-GB" dirty="0">
                <a:solidFill>
                  <a:schemeClr val="bg1"/>
                </a:solidFill>
              </a:rPr>
              <a:t>Calculating LS and LF</a:t>
            </a:r>
          </a:p>
        </p:txBody>
      </p:sp>
      <p:sp>
        <p:nvSpPr>
          <p:cNvPr id="3" name="Content Placeholder 2"/>
          <p:cNvSpPr>
            <a:spLocks noGrp="1"/>
          </p:cNvSpPr>
          <p:nvPr>
            <p:ph idx="1"/>
          </p:nvPr>
        </p:nvSpPr>
        <p:spPr>
          <a:xfrm>
            <a:off x="457200" y="1600200"/>
            <a:ext cx="8507288" cy="4997152"/>
          </a:xfrm>
        </p:spPr>
        <p:txBody>
          <a:bodyPr>
            <a:normAutofit fontScale="85000" lnSpcReduction="20000"/>
          </a:bodyPr>
          <a:lstStyle/>
          <a:p>
            <a:r>
              <a:rPr lang="en-GB" dirty="0"/>
              <a:t>LS and LF of each activity in a network diagram can be calculated using the Backward Pass method</a:t>
            </a:r>
          </a:p>
          <a:p>
            <a:r>
              <a:rPr lang="en-GB" dirty="0"/>
              <a:t>It assumes ES and EF are already calculated for all activities</a:t>
            </a:r>
          </a:p>
          <a:p>
            <a:r>
              <a:rPr lang="en-GB" dirty="0"/>
              <a:t>Backward Pass method</a:t>
            </a:r>
          </a:p>
          <a:p>
            <a:pPr lvl="1"/>
            <a:r>
              <a:rPr lang="en-GB" dirty="0"/>
              <a:t>Start at end of network diagram (right-hand side). Apply the following rules:</a:t>
            </a:r>
          </a:p>
          <a:p>
            <a:pPr marL="1371600" lvl="2" indent="-457200">
              <a:buFont typeface="+mj-lt"/>
              <a:buAutoNum type="arabicPeriod"/>
            </a:pPr>
            <a:r>
              <a:rPr lang="en-GB" dirty="0"/>
              <a:t>the LF of </a:t>
            </a:r>
            <a:r>
              <a:rPr lang="en-GB" u="sng" dirty="0"/>
              <a:t>the last activity</a:t>
            </a:r>
            <a:r>
              <a:rPr lang="en-GB" dirty="0"/>
              <a:t> in a path is the same as the EF of the last activity in the critical path</a:t>
            </a:r>
          </a:p>
          <a:p>
            <a:pPr marL="1371600" lvl="2" indent="-457200">
              <a:buFont typeface="+mj-lt"/>
              <a:buAutoNum type="arabicPeriod"/>
            </a:pPr>
            <a:r>
              <a:rPr lang="en-GB" dirty="0"/>
              <a:t>the LS of </a:t>
            </a:r>
            <a:r>
              <a:rPr lang="en-GB" u="sng" dirty="0"/>
              <a:t>any activity</a:t>
            </a:r>
            <a:r>
              <a:rPr lang="en-GB" dirty="0"/>
              <a:t> is its LF minus duration plus one</a:t>
            </a:r>
          </a:p>
          <a:p>
            <a:pPr marL="1371600" lvl="2" indent="-457200">
              <a:buFont typeface="+mj-lt"/>
              <a:buAutoNum type="arabicPeriod"/>
            </a:pPr>
            <a:r>
              <a:rPr lang="en-GB" dirty="0"/>
              <a:t>the LF of </a:t>
            </a:r>
            <a:r>
              <a:rPr lang="en-GB" u="sng" dirty="0"/>
              <a:t>an activity with one dependant activity </a:t>
            </a:r>
            <a:r>
              <a:rPr lang="en-GB" dirty="0"/>
              <a:t>is the LS of the dependant activity minus one.</a:t>
            </a:r>
          </a:p>
          <a:p>
            <a:pPr marL="1371600" lvl="2" indent="-457200">
              <a:buFont typeface="+mj-lt"/>
              <a:buAutoNum type="arabicPeriod"/>
            </a:pPr>
            <a:r>
              <a:rPr lang="en-GB" dirty="0"/>
              <a:t>the LF of </a:t>
            </a:r>
            <a:r>
              <a:rPr lang="en-GB" u="sng" dirty="0"/>
              <a:t>an activity with more that one dependant activity </a:t>
            </a:r>
            <a:r>
              <a:rPr lang="en-GB" dirty="0"/>
              <a:t>is the lowest LS of all its dependant activities minus one.</a:t>
            </a:r>
          </a:p>
          <a:p>
            <a:pPr lvl="2"/>
            <a:endParaRPr lang="en-GB" dirty="0"/>
          </a:p>
          <a:p>
            <a:pPr lvl="1"/>
            <a:endParaRPr lang="en-GB" dirty="0"/>
          </a:p>
        </p:txBody>
      </p:sp>
      <p:sp>
        <p:nvSpPr>
          <p:cNvPr id="4" name="Slide Number Placeholder 3"/>
          <p:cNvSpPr>
            <a:spLocks noGrp="1"/>
          </p:cNvSpPr>
          <p:nvPr>
            <p:ph type="sldNum" sz="quarter" idx="12"/>
          </p:nvPr>
        </p:nvSpPr>
        <p:spPr/>
        <p:txBody>
          <a:bodyPr/>
          <a:lstStyle/>
          <a:p>
            <a:fld id="{32B0E51F-EFA2-4271-94CC-5F477891D638}" type="slidenum">
              <a:rPr lang="en-GB" smtClean="0"/>
              <a:pPr/>
              <a:t>38</a:t>
            </a:fld>
            <a:endParaRPr lang="en-GB" dirty="0"/>
          </a:p>
        </p:txBody>
      </p:sp>
    </p:spTree>
    <p:extLst>
      <p:ext uri="{BB962C8B-B14F-4D97-AF65-F5344CB8AC3E}">
        <p14:creationId xmlns:p14="http://schemas.microsoft.com/office/powerpoint/2010/main" val="3685797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8A206"/>
          </a:solidFill>
          <a:ln w="9525">
            <a:noFill/>
            <a:miter lim="800000"/>
            <a:headEnd/>
            <a:tailEnd/>
          </a:ln>
        </p:spPr>
        <p:txBody>
          <a:bodyPr vert="horz" wrap="square" lIns="91440" tIns="45720" rIns="91440" bIns="45720" numCol="1" anchor="ctr" anchorCtr="0" compatLnSpc="1">
            <a:prstTxWarp prst="textNoShape">
              <a:avLst/>
            </a:prstTxWarp>
          </a:bodyPr>
          <a:lstStyle/>
          <a:p>
            <a:pPr algn="l"/>
            <a:r>
              <a:rPr lang="en-GB" dirty="0">
                <a:solidFill>
                  <a:schemeClr val="bg1"/>
                </a:solidFill>
              </a:rPr>
              <a:t>Rule 1</a:t>
            </a:r>
          </a:p>
        </p:txBody>
      </p:sp>
      <p:sp>
        <p:nvSpPr>
          <p:cNvPr id="3" name="Content Placeholder 2"/>
          <p:cNvSpPr>
            <a:spLocks noGrp="1"/>
          </p:cNvSpPr>
          <p:nvPr>
            <p:ph idx="1"/>
          </p:nvPr>
        </p:nvSpPr>
        <p:spPr>
          <a:xfrm>
            <a:off x="457200" y="1600201"/>
            <a:ext cx="8229600" cy="748649"/>
          </a:xfrm>
        </p:spPr>
        <p:txBody>
          <a:bodyPr/>
          <a:lstStyle/>
          <a:p>
            <a:pPr marL="0" indent="0">
              <a:buNone/>
            </a:pPr>
            <a:r>
              <a:rPr lang="en-GB" sz="2000" dirty="0"/>
              <a:t>1. the LF of </a:t>
            </a:r>
            <a:r>
              <a:rPr lang="en-GB" sz="2000" u="sng" dirty="0"/>
              <a:t>the last activity</a:t>
            </a:r>
            <a:r>
              <a:rPr lang="en-GB" sz="2000" dirty="0"/>
              <a:t> in a path is the same as the EF of the last activity in the critical path</a:t>
            </a:r>
          </a:p>
          <a:p>
            <a:pPr marL="0" indent="0">
              <a:buNone/>
            </a:pPr>
            <a:endParaRPr lang="en-GB" dirty="0"/>
          </a:p>
        </p:txBody>
      </p:sp>
      <p:sp>
        <p:nvSpPr>
          <p:cNvPr id="5" name="Slide Number Placeholder 4"/>
          <p:cNvSpPr>
            <a:spLocks noGrp="1"/>
          </p:cNvSpPr>
          <p:nvPr>
            <p:ph type="sldNum" sz="quarter" idx="12"/>
          </p:nvPr>
        </p:nvSpPr>
        <p:spPr/>
        <p:txBody>
          <a:bodyPr/>
          <a:lstStyle/>
          <a:p>
            <a:pPr>
              <a:defRPr/>
            </a:pPr>
            <a:fld id="{439E2FF1-E7C9-4477-B7A5-284F9D68FDAE}" type="slidenum">
              <a:rPr lang="en-GB" smtClean="0"/>
              <a:pPr>
                <a:defRPr/>
              </a:pPr>
              <a:t>39</a:t>
            </a:fld>
            <a:endParaRPr lang="en-GB"/>
          </a:p>
        </p:txBody>
      </p:sp>
      <p:sp>
        <p:nvSpPr>
          <p:cNvPr id="6" name="TextBox 5"/>
          <p:cNvSpPr txBox="1"/>
          <p:nvPr/>
        </p:nvSpPr>
        <p:spPr>
          <a:xfrm>
            <a:off x="1289038" y="2583563"/>
            <a:ext cx="1120884" cy="646331"/>
          </a:xfrm>
          <a:prstGeom prst="rect">
            <a:avLst/>
          </a:prstGeom>
          <a:noFill/>
          <a:ln>
            <a:solidFill>
              <a:schemeClr val="tx1"/>
            </a:solidFill>
          </a:ln>
        </p:spPr>
        <p:txBody>
          <a:bodyPr wrap="none" rtlCol="0">
            <a:spAutoFit/>
          </a:bodyPr>
          <a:lstStyle/>
          <a:p>
            <a:pPr algn="ctr"/>
            <a:r>
              <a:rPr lang="en-GB" dirty="0"/>
              <a:t>Activity A</a:t>
            </a:r>
          </a:p>
          <a:p>
            <a:pPr algn="ctr"/>
            <a:r>
              <a:rPr lang="en-GB" dirty="0"/>
              <a:t>(3 days)</a:t>
            </a:r>
          </a:p>
        </p:txBody>
      </p:sp>
      <p:sp>
        <p:nvSpPr>
          <p:cNvPr id="7" name="TextBox 6"/>
          <p:cNvSpPr txBox="1"/>
          <p:nvPr/>
        </p:nvSpPr>
        <p:spPr>
          <a:xfrm>
            <a:off x="3154917" y="2583563"/>
            <a:ext cx="1133644" cy="646331"/>
          </a:xfrm>
          <a:prstGeom prst="rect">
            <a:avLst/>
          </a:prstGeom>
          <a:noFill/>
          <a:ln>
            <a:solidFill>
              <a:schemeClr val="tx1"/>
            </a:solidFill>
          </a:ln>
        </p:spPr>
        <p:txBody>
          <a:bodyPr wrap="none" rtlCol="0">
            <a:spAutoFit/>
          </a:bodyPr>
          <a:lstStyle/>
          <a:p>
            <a:pPr algn="ctr"/>
            <a:r>
              <a:rPr lang="en-GB" dirty="0"/>
              <a:t>Activity B</a:t>
            </a:r>
          </a:p>
          <a:p>
            <a:pPr algn="ctr"/>
            <a:r>
              <a:rPr lang="en-GB" dirty="0"/>
              <a:t>(4 days)</a:t>
            </a:r>
          </a:p>
        </p:txBody>
      </p:sp>
      <p:sp>
        <p:nvSpPr>
          <p:cNvPr id="8" name="TextBox 7"/>
          <p:cNvSpPr txBox="1"/>
          <p:nvPr/>
        </p:nvSpPr>
        <p:spPr>
          <a:xfrm>
            <a:off x="1276244" y="3807733"/>
            <a:ext cx="1146468" cy="646331"/>
          </a:xfrm>
          <a:prstGeom prst="rect">
            <a:avLst/>
          </a:prstGeom>
          <a:noFill/>
          <a:ln>
            <a:solidFill>
              <a:schemeClr val="tx1"/>
            </a:solidFill>
          </a:ln>
        </p:spPr>
        <p:txBody>
          <a:bodyPr wrap="none" rtlCol="0">
            <a:spAutoFit/>
          </a:bodyPr>
          <a:lstStyle/>
          <a:p>
            <a:pPr algn="ctr"/>
            <a:r>
              <a:rPr lang="en-GB" dirty="0"/>
              <a:t>Activity D</a:t>
            </a:r>
          </a:p>
          <a:p>
            <a:pPr algn="ctr"/>
            <a:r>
              <a:rPr lang="en-GB" dirty="0"/>
              <a:t>(2 days)</a:t>
            </a:r>
          </a:p>
        </p:txBody>
      </p:sp>
      <p:sp>
        <p:nvSpPr>
          <p:cNvPr id="11" name="TextBox 10"/>
          <p:cNvSpPr txBox="1"/>
          <p:nvPr/>
        </p:nvSpPr>
        <p:spPr>
          <a:xfrm>
            <a:off x="4876745" y="2583563"/>
            <a:ext cx="1146469" cy="646331"/>
          </a:xfrm>
          <a:prstGeom prst="rect">
            <a:avLst/>
          </a:prstGeom>
          <a:noFill/>
          <a:ln>
            <a:solidFill>
              <a:schemeClr val="tx1"/>
            </a:solidFill>
          </a:ln>
        </p:spPr>
        <p:txBody>
          <a:bodyPr wrap="none" rtlCol="0">
            <a:spAutoFit/>
          </a:bodyPr>
          <a:lstStyle/>
          <a:p>
            <a:pPr algn="ctr"/>
            <a:r>
              <a:rPr lang="en-GB" dirty="0"/>
              <a:t>Activity C</a:t>
            </a:r>
          </a:p>
          <a:p>
            <a:pPr algn="ctr"/>
            <a:r>
              <a:rPr lang="en-GB" dirty="0"/>
              <a:t>(2 days)</a:t>
            </a:r>
          </a:p>
        </p:txBody>
      </p:sp>
      <p:cxnSp>
        <p:nvCxnSpPr>
          <p:cNvPr id="13" name="Straight Arrow Connector 12"/>
          <p:cNvCxnSpPr>
            <a:stCxn id="6" idx="3"/>
            <a:endCxn id="7" idx="1"/>
          </p:cNvCxnSpPr>
          <p:nvPr/>
        </p:nvCxnSpPr>
        <p:spPr>
          <a:xfrm>
            <a:off x="2409922" y="2906729"/>
            <a:ext cx="7449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p:cNvCxnSpPr>
          <p:nvPr/>
        </p:nvCxnSpPr>
        <p:spPr>
          <a:xfrm>
            <a:off x="2409922" y="2906729"/>
            <a:ext cx="687287" cy="1224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087842" y="3807733"/>
            <a:ext cx="1146468" cy="646331"/>
          </a:xfrm>
          <a:prstGeom prst="rect">
            <a:avLst/>
          </a:prstGeom>
          <a:noFill/>
          <a:ln>
            <a:solidFill>
              <a:schemeClr val="tx1"/>
            </a:solidFill>
          </a:ln>
        </p:spPr>
        <p:txBody>
          <a:bodyPr wrap="none" rtlCol="0">
            <a:spAutoFit/>
          </a:bodyPr>
          <a:lstStyle/>
          <a:p>
            <a:pPr algn="ctr"/>
            <a:r>
              <a:rPr lang="en-GB" dirty="0"/>
              <a:t>Activity E</a:t>
            </a:r>
          </a:p>
          <a:p>
            <a:pPr algn="ctr"/>
            <a:r>
              <a:rPr lang="en-GB" dirty="0"/>
              <a:t>(2 days)</a:t>
            </a:r>
          </a:p>
        </p:txBody>
      </p:sp>
      <p:cxnSp>
        <p:nvCxnSpPr>
          <p:cNvPr id="21" name="Straight Arrow Connector 20"/>
          <p:cNvCxnSpPr>
            <a:stCxn id="8" idx="3"/>
            <a:endCxn id="19" idx="1"/>
          </p:cNvCxnSpPr>
          <p:nvPr/>
        </p:nvCxnSpPr>
        <p:spPr>
          <a:xfrm>
            <a:off x="2422712" y="4130899"/>
            <a:ext cx="6651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3"/>
            <a:endCxn id="11" idx="1"/>
          </p:cNvCxnSpPr>
          <p:nvPr/>
        </p:nvCxnSpPr>
        <p:spPr>
          <a:xfrm>
            <a:off x="4288561" y="2906729"/>
            <a:ext cx="588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74689" y="2352031"/>
            <a:ext cx="628698" cy="307777"/>
          </a:xfrm>
          <a:prstGeom prst="rect">
            <a:avLst/>
          </a:prstGeom>
          <a:noFill/>
        </p:spPr>
        <p:txBody>
          <a:bodyPr wrap="none" rtlCol="0">
            <a:spAutoFit/>
          </a:bodyPr>
          <a:lstStyle/>
          <a:p>
            <a:r>
              <a:rPr lang="en-GB" sz="1400" dirty="0"/>
              <a:t>ES=1</a:t>
            </a:r>
          </a:p>
        </p:txBody>
      </p:sp>
      <p:sp>
        <p:nvSpPr>
          <p:cNvPr id="26" name="TextBox 25"/>
          <p:cNvSpPr txBox="1"/>
          <p:nvPr/>
        </p:nvSpPr>
        <p:spPr>
          <a:xfrm>
            <a:off x="846872" y="3553283"/>
            <a:ext cx="628698" cy="307777"/>
          </a:xfrm>
          <a:prstGeom prst="rect">
            <a:avLst/>
          </a:prstGeom>
          <a:noFill/>
        </p:spPr>
        <p:txBody>
          <a:bodyPr wrap="none" rtlCol="0">
            <a:spAutoFit/>
          </a:bodyPr>
          <a:lstStyle/>
          <a:p>
            <a:r>
              <a:rPr lang="en-GB" sz="1400" dirty="0"/>
              <a:t>ES=1</a:t>
            </a:r>
          </a:p>
        </p:txBody>
      </p:sp>
      <p:sp>
        <p:nvSpPr>
          <p:cNvPr id="27" name="TextBox 26"/>
          <p:cNvSpPr txBox="1"/>
          <p:nvPr/>
        </p:nvSpPr>
        <p:spPr>
          <a:xfrm>
            <a:off x="2095573" y="2312318"/>
            <a:ext cx="628698" cy="307777"/>
          </a:xfrm>
          <a:prstGeom prst="rect">
            <a:avLst/>
          </a:prstGeom>
          <a:noFill/>
        </p:spPr>
        <p:txBody>
          <a:bodyPr wrap="none" rtlCol="0">
            <a:spAutoFit/>
          </a:bodyPr>
          <a:lstStyle/>
          <a:p>
            <a:r>
              <a:rPr lang="en-GB" sz="1400" dirty="0"/>
              <a:t>ES=3</a:t>
            </a:r>
          </a:p>
        </p:txBody>
      </p:sp>
      <p:sp>
        <p:nvSpPr>
          <p:cNvPr id="28" name="TextBox 27"/>
          <p:cNvSpPr txBox="1"/>
          <p:nvPr/>
        </p:nvSpPr>
        <p:spPr>
          <a:xfrm>
            <a:off x="2108363" y="3526507"/>
            <a:ext cx="617477" cy="307777"/>
          </a:xfrm>
          <a:prstGeom prst="rect">
            <a:avLst/>
          </a:prstGeom>
          <a:noFill/>
        </p:spPr>
        <p:txBody>
          <a:bodyPr wrap="none" rtlCol="0">
            <a:spAutoFit/>
          </a:bodyPr>
          <a:lstStyle/>
          <a:p>
            <a:r>
              <a:rPr lang="en-GB" sz="1400" dirty="0"/>
              <a:t>EF=2</a:t>
            </a:r>
          </a:p>
        </p:txBody>
      </p:sp>
      <p:sp>
        <p:nvSpPr>
          <p:cNvPr id="29" name="TextBox 28"/>
          <p:cNvSpPr txBox="1"/>
          <p:nvPr/>
        </p:nvSpPr>
        <p:spPr>
          <a:xfrm>
            <a:off x="3004518" y="2296756"/>
            <a:ext cx="628698" cy="307777"/>
          </a:xfrm>
          <a:prstGeom prst="rect">
            <a:avLst/>
          </a:prstGeom>
          <a:noFill/>
        </p:spPr>
        <p:txBody>
          <a:bodyPr wrap="none" rtlCol="0">
            <a:spAutoFit/>
          </a:bodyPr>
          <a:lstStyle/>
          <a:p>
            <a:r>
              <a:rPr lang="en-GB" sz="1400" dirty="0"/>
              <a:t>ES=4</a:t>
            </a:r>
          </a:p>
        </p:txBody>
      </p:sp>
      <p:sp>
        <p:nvSpPr>
          <p:cNvPr id="30" name="TextBox 29"/>
          <p:cNvSpPr txBox="1"/>
          <p:nvPr/>
        </p:nvSpPr>
        <p:spPr>
          <a:xfrm>
            <a:off x="2914898" y="3520925"/>
            <a:ext cx="628698" cy="307777"/>
          </a:xfrm>
          <a:prstGeom prst="rect">
            <a:avLst/>
          </a:prstGeom>
          <a:noFill/>
        </p:spPr>
        <p:txBody>
          <a:bodyPr wrap="none" rtlCol="0">
            <a:spAutoFit/>
          </a:bodyPr>
          <a:lstStyle/>
          <a:p>
            <a:r>
              <a:rPr lang="en-GB" sz="1400" dirty="0"/>
              <a:t>ES=3</a:t>
            </a:r>
          </a:p>
        </p:txBody>
      </p:sp>
      <p:sp>
        <p:nvSpPr>
          <p:cNvPr id="31" name="TextBox 30"/>
          <p:cNvSpPr txBox="1"/>
          <p:nvPr/>
        </p:nvSpPr>
        <p:spPr>
          <a:xfrm>
            <a:off x="3943302" y="2304099"/>
            <a:ext cx="617477" cy="307777"/>
          </a:xfrm>
          <a:prstGeom prst="rect">
            <a:avLst/>
          </a:prstGeom>
          <a:noFill/>
        </p:spPr>
        <p:txBody>
          <a:bodyPr wrap="none" rtlCol="0">
            <a:spAutoFit/>
          </a:bodyPr>
          <a:lstStyle/>
          <a:p>
            <a:r>
              <a:rPr lang="en-GB" sz="1400" dirty="0"/>
              <a:t>EF=7</a:t>
            </a:r>
          </a:p>
        </p:txBody>
      </p:sp>
      <p:sp>
        <p:nvSpPr>
          <p:cNvPr id="32" name="TextBox 31"/>
          <p:cNvSpPr txBox="1"/>
          <p:nvPr/>
        </p:nvSpPr>
        <p:spPr>
          <a:xfrm>
            <a:off x="3894377" y="3505351"/>
            <a:ext cx="617477" cy="307777"/>
          </a:xfrm>
          <a:prstGeom prst="rect">
            <a:avLst/>
          </a:prstGeom>
          <a:noFill/>
        </p:spPr>
        <p:txBody>
          <a:bodyPr wrap="none" rtlCol="0">
            <a:spAutoFit/>
          </a:bodyPr>
          <a:lstStyle/>
          <a:p>
            <a:r>
              <a:rPr lang="en-GB" sz="1400" dirty="0"/>
              <a:t>EF=4</a:t>
            </a:r>
          </a:p>
        </p:txBody>
      </p:sp>
      <p:sp>
        <p:nvSpPr>
          <p:cNvPr id="33" name="TextBox 32"/>
          <p:cNvSpPr txBox="1"/>
          <p:nvPr/>
        </p:nvSpPr>
        <p:spPr>
          <a:xfrm>
            <a:off x="4719207" y="2304098"/>
            <a:ext cx="628698" cy="307777"/>
          </a:xfrm>
          <a:prstGeom prst="rect">
            <a:avLst/>
          </a:prstGeom>
          <a:noFill/>
        </p:spPr>
        <p:txBody>
          <a:bodyPr wrap="none" rtlCol="0">
            <a:spAutoFit/>
          </a:bodyPr>
          <a:lstStyle/>
          <a:p>
            <a:r>
              <a:rPr lang="en-GB" sz="1400" dirty="0"/>
              <a:t>ES=8</a:t>
            </a:r>
          </a:p>
        </p:txBody>
      </p:sp>
      <p:sp>
        <p:nvSpPr>
          <p:cNvPr id="34" name="TextBox 33"/>
          <p:cNvSpPr txBox="1"/>
          <p:nvPr/>
        </p:nvSpPr>
        <p:spPr>
          <a:xfrm>
            <a:off x="5628152" y="2330146"/>
            <a:ext cx="617477" cy="307777"/>
          </a:xfrm>
          <a:prstGeom prst="rect">
            <a:avLst/>
          </a:prstGeom>
          <a:noFill/>
        </p:spPr>
        <p:txBody>
          <a:bodyPr wrap="none" rtlCol="0">
            <a:spAutoFit/>
          </a:bodyPr>
          <a:lstStyle/>
          <a:p>
            <a:r>
              <a:rPr lang="en-GB" sz="1400" dirty="0"/>
              <a:t>EF=9</a:t>
            </a:r>
          </a:p>
        </p:txBody>
      </p:sp>
      <p:sp>
        <p:nvSpPr>
          <p:cNvPr id="35" name="TextBox 34"/>
          <p:cNvSpPr txBox="1"/>
          <p:nvPr/>
        </p:nvSpPr>
        <p:spPr>
          <a:xfrm>
            <a:off x="520424" y="5074217"/>
            <a:ext cx="8674169" cy="1754326"/>
          </a:xfrm>
          <a:prstGeom prst="rect">
            <a:avLst/>
          </a:prstGeom>
          <a:noFill/>
        </p:spPr>
        <p:txBody>
          <a:bodyPr wrap="none" rtlCol="0">
            <a:spAutoFit/>
          </a:bodyPr>
          <a:lstStyle/>
          <a:p>
            <a:r>
              <a:rPr lang="en-GB" dirty="0"/>
              <a:t>Critical path = A, B, C (9 days)</a:t>
            </a:r>
          </a:p>
          <a:p>
            <a:r>
              <a:rPr lang="en-GB" dirty="0"/>
              <a:t>Activity E is the last activity on critical path.</a:t>
            </a:r>
          </a:p>
          <a:p>
            <a:r>
              <a:rPr lang="en-GB" dirty="0"/>
              <a:t>Its EF is 9.</a:t>
            </a:r>
          </a:p>
          <a:p>
            <a:r>
              <a:rPr lang="en-GB" dirty="0"/>
              <a:t>Because it is on the critical path, its LF is also 9 (there is no flexibility if critical path)</a:t>
            </a:r>
          </a:p>
          <a:p>
            <a:r>
              <a:rPr lang="en-GB" dirty="0"/>
              <a:t>All other paths could potentially finish as late as this, but no later.</a:t>
            </a:r>
          </a:p>
          <a:p>
            <a:r>
              <a:rPr lang="en-GB" dirty="0"/>
              <a:t>LF of Activity E = 9.</a:t>
            </a:r>
          </a:p>
        </p:txBody>
      </p:sp>
      <p:sp>
        <p:nvSpPr>
          <p:cNvPr id="36" name="TextBox 35"/>
          <p:cNvSpPr txBox="1"/>
          <p:nvPr/>
        </p:nvSpPr>
        <p:spPr>
          <a:xfrm>
            <a:off x="5648991" y="3245506"/>
            <a:ext cx="596638" cy="307777"/>
          </a:xfrm>
          <a:prstGeom prst="rect">
            <a:avLst/>
          </a:prstGeom>
          <a:noFill/>
        </p:spPr>
        <p:txBody>
          <a:bodyPr wrap="none" rtlCol="0">
            <a:spAutoFit/>
          </a:bodyPr>
          <a:lstStyle/>
          <a:p>
            <a:r>
              <a:rPr lang="en-GB" sz="1400" dirty="0"/>
              <a:t>LF=9</a:t>
            </a:r>
          </a:p>
        </p:txBody>
      </p:sp>
      <p:sp>
        <p:nvSpPr>
          <p:cNvPr id="37" name="TextBox 36"/>
          <p:cNvSpPr txBox="1"/>
          <p:nvPr/>
        </p:nvSpPr>
        <p:spPr>
          <a:xfrm>
            <a:off x="3869835" y="4443051"/>
            <a:ext cx="596638" cy="307777"/>
          </a:xfrm>
          <a:prstGeom prst="rect">
            <a:avLst/>
          </a:prstGeom>
          <a:noFill/>
        </p:spPr>
        <p:txBody>
          <a:bodyPr wrap="none" rtlCol="0">
            <a:spAutoFit/>
          </a:bodyPr>
          <a:lstStyle/>
          <a:p>
            <a:r>
              <a:rPr lang="en-GB" sz="1400" dirty="0"/>
              <a:t>LF=9</a:t>
            </a:r>
          </a:p>
        </p:txBody>
      </p:sp>
    </p:spTree>
    <p:extLst>
      <p:ext uri="{BB962C8B-B14F-4D97-AF65-F5344CB8AC3E}">
        <p14:creationId xmlns:p14="http://schemas.microsoft.com/office/powerpoint/2010/main" val="3761361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8A206"/>
          </a:solidFill>
        </p:spPr>
        <p:txBody>
          <a:bodyPr/>
          <a:lstStyle/>
          <a:p>
            <a:pPr algn="l"/>
            <a:r>
              <a:rPr lang="en-GB" dirty="0">
                <a:solidFill>
                  <a:schemeClr val="bg1"/>
                </a:solidFill>
              </a:rPr>
              <a:t>Activity delays</a:t>
            </a:r>
          </a:p>
        </p:txBody>
      </p:sp>
      <p:sp>
        <p:nvSpPr>
          <p:cNvPr id="3" name="Content Placeholder 2"/>
          <p:cNvSpPr>
            <a:spLocks noGrp="1"/>
          </p:cNvSpPr>
          <p:nvPr>
            <p:ph idx="1"/>
          </p:nvPr>
        </p:nvSpPr>
        <p:spPr/>
        <p:txBody>
          <a:bodyPr/>
          <a:lstStyle/>
          <a:p>
            <a:r>
              <a:rPr lang="en-GB" dirty="0"/>
              <a:t>In any project, you can expect delays to occur.</a:t>
            </a:r>
          </a:p>
          <a:p>
            <a:r>
              <a:rPr lang="en-GB" dirty="0"/>
              <a:t>Reasons include</a:t>
            </a:r>
          </a:p>
          <a:p>
            <a:pPr lvl="1"/>
            <a:r>
              <a:rPr lang="en-GB" dirty="0"/>
              <a:t>An activity takes longer to complete than was originally </a:t>
            </a:r>
            <a:r>
              <a:rPr lang="en-GB" b="1" dirty="0"/>
              <a:t>estimated</a:t>
            </a:r>
          </a:p>
          <a:p>
            <a:pPr lvl="1"/>
            <a:r>
              <a:rPr lang="en-GB" dirty="0"/>
              <a:t>A </a:t>
            </a:r>
            <a:r>
              <a:rPr lang="en-GB" b="1" dirty="0"/>
              <a:t>resource</a:t>
            </a:r>
            <a:r>
              <a:rPr lang="en-GB" dirty="0"/>
              <a:t> assigned to an activity becomes unavailable</a:t>
            </a:r>
          </a:p>
          <a:p>
            <a:pPr lvl="2"/>
            <a:r>
              <a:rPr lang="en-GB" dirty="0"/>
              <a:t>Person is sick or leaves for another job or is called away to another project or…..</a:t>
            </a:r>
          </a:p>
          <a:p>
            <a:pPr lvl="2"/>
            <a:r>
              <a:rPr lang="en-GB" dirty="0"/>
              <a:t>Computer network fails or server room is flooded or supplier does not meet deadline or……</a:t>
            </a:r>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439E2FF1-E7C9-4477-B7A5-284F9D68FDAE}" type="slidenum">
              <a:rPr lang="en-GB" smtClean="0"/>
              <a:pPr>
                <a:defRPr/>
              </a:pPr>
              <a:t>4</a:t>
            </a:fld>
            <a:endParaRPr lang="en-GB" dirty="0"/>
          </a:p>
        </p:txBody>
      </p:sp>
    </p:spTree>
    <p:extLst>
      <p:ext uri="{BB962C8B-B14F-4D97-AF65-F5344CB8AC3E}">
        <p14:creationId xmlns:p14="http://schemas.microsoft.com/office/powerpoint/2010/main" val="10819742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8A206"/>
          </a:solidFill>
          <a:ln w="9525">
            <a:noFill/>
            <a:miter lim="800000"/>
            <a:headEnd/>
            <a:tailEnd/>
          </a:ln>
        </p:spPr>
        <p:txBody>
          <a:bodyPr vert="horz" wrap="square" lIns="91440" tIns="45720" rIns="91440" bIns="45720" numCol="1" anchor="ctr" anchorCtr="0" compatLnSpc="1">
            <a:prstTxWarp prst="textNoShape">
              <a:avLst/>
            </a:prstTxWarp>
          </a:bodyPr>
          <a:lstStyle/>
          <a:p>
            <a:pPr algn="l"/>
            <a:r>
              <a:rPr lang="en-GB" dirty="0">
                <a:solidFill>
                  <a:schemeClr val="bg1"/>
                </a:solidFill>
              </a:rPr>
              <a:t>Rule 2</a:t>
            </a:r>
          </a:p>
        </p:txBody>
      </p:sp>
      <p:sp>
        <p:nvSpPr>
          <p:cNvPr id="3" name="Content Placeholder 2"/>
          <p:cNvSpPr>
            <a:spLocks noGrp="1"/>
          </p:cNvSpPr>
          <p:nvPr>
            <p:ph idx="1"/>
          </p:nvPr>
        </p:nvSpPr>
        <p:spPr>
          <a:xfrm>
            <a:off x="457200" y="1600201"/>
            <a:ext cx="8229600" cy="748649"/>
          </a:xfrm>
        </p:spPr>
        <p:txBody>
          <a:bodyPr/>
          <a:lstStyle/>
          <a:p>
            <a:pPr marL="0" indent="0">
              <a:buNone/>
            </a:pPr>
            <a:r>
              <a:rPr lang="en-GB" sz="2000" dirty="0"/>
              <a:t>2. the LS of any activity is its LF minus duration plus one</a:t>
            </a:r>
          </a:p>
          <a:p>
            <a:pPr marL="0" indent="0">
              <a:buNone/>
            </a:pPr>
            <a:endParaRPr lang="en-GB" dirty="0"/>
          </a:p>
        </p:txBody>
      </p:sp>
      <p:sp>
        <p:nvSpPr>
          <p:cNvPr id="5" name="Slide Number Placeholder 4"/>
          <p:cNvSpPr>
            <a:spLocks noGrp="1"/>
          </p:cNvSpPr>
          <p:nvPr>
            <p:ph type="sldNum" sz="quarter" idx="12"/>
          </p:nvPr>
        </p:nvSpPr>
        <p:spPr/>
        <p:txBody>
          <a:bodyPr/>
          <a:lstStyle/>
          <a:p>
            <a:pPr>
              <a:defRPr/>
            </a:pPr>
            <a:fld id="{439E2FF1-E7C9-4477-B7A5-284F9D68FDAE}" type="slidenum">
              <a:rPr lang="en-GB" smtClean="0"/>
              <a:pPr>
                <a:defRPr/>
              </a:pPr>
              <a:t>40</a:t>
            </a:fld>
            <a:endParaRPr lang="en-GB"/>
          </a:p>
        </p:txBody>
      </p:sp>
      <p:sp>
        <p:nvSpPr>
          <p:cNvPr id="6" name="TextBox 5"/>
          <p:cNvSpPr txBox="1"/>
          <p:nvPr/>
        </p:nvSpPr>
        <p:spPr>
          <a:xfrm>
            <a:off x="1289038" y="2583563"/>
            <a:ext cx="1120884" cy="646331"/>
          </a:xfrm>
          <a:prstGeom prst="rect">
            <a:avLst/>
          </a:prstGeom>
          <a:noFill/>
          <a:ln>
            <a:solidFill>
              <a:schemeClr val="tx1"/>
            </a:solidFill>
          </a:ln>
        </p:spPr>
        <p:txBody>
          <a:bodyPr wrap="none" rtlCol="0">
            <a:spAutoFit/>
          </a:bodyPr>
          <a:lstStyle/>
          <a:p>
            <a:pPr algn="ctr"/>
            <a:r>
              <a:rPr lang="en-GB" dirty="0"/>
              <a:t>Activity A</a:t>
            </a:r>
          </a:p>
          <a:p>
            <a:pPr algn="ctr"/>
            <a:r>
              <a:rPr lang="en-GB" dirty="0"/>
              <a:t>(3 days)</a:t>
            </a:r>
          </a:p>
        </p:txBody>
      </p:sp>
      <p:sp>
        <p:nvSpPr>
          <p:cNvPr id="7" name="TextBox 6"/>
          <p:cNvSpPr txBox="1"/>
          <p:nvPr/>
        </p:nvSpPr>
        <p:spPr>
          <a:xfrm>
            <a:off x="3154917" y="2583563"/>
            <a:ext cx="1133644" cy="646331"/>
          </a:xfrm>
          <a:prstGeom prst="rect">
            <a:avLst/>
          </a:prstGeom>
          <a:noFill/>
          <a:ln>
            <a:solidFill>
              <a:schemeClr val="tx1"/>
            </a:solidFill>
          </a:ln>
        </p:spPr>
        <p:txBody>
          <a:bodyPr wrap="none" rtlCol="0">
            <a:spAutoFit/>
          </a:bodyPr>
          <a:lstStyle/>
          <a:p>
            <a:pPr algn="ctr"/>
            <a:r>
              <a:rPr lang="en-GB" dirty="0"/>
              <a:t>Activity B</a:t>
            </a:r>
          </a:p>
          <a:p>
            <a:pPr algn="ctr"/>
            <a:r>
              <a:rPr lang="en-GB" dirty="0"/>
              <a:t>(4 days)</a:t>
            </a:r>
          </a:p>
        </p:txBody>
      </p:sp>
      <p:sp>
        <p:nvSpPr>
          <p:cNvPr id="8" name="TextBox 7"/>
          <p:cNvSpPr txBox="1"/>
          <p:nvPr/>
        </p:nvSpPr>
        <p:spPr>
          <a:xfrm>
            <a:off x="1276244" y="3807733"/>
            <a:ext cx="1146468" cy="646331"/>
          </a:xfrm>
          <a:prstGeom prst="rect">
            <a:avLst/>
          </a:prstGeom>
          <a:noFill/>
          <a:ln>
            <a:solidFill>
              <a:schemeClr val="tx1"/>
            </a:solidFill>
          </a:ln>
        </p:spPr>
        <p:txBody>
          <a:bodyPr wrap="none" rtlCol="0">
            <a:spAutoFit/>
          </a:bodyPr>
          <a:lstStyle/>
          <a:p>
            <a:pPr algn="ctr"/>
            <a:r>
              <a:rPr lang="en-GB" dirty="0"/>
              <a:t>Activity D</a:t>
            </a:r>
          </a:p>
          <a:p>
            <a:pPr algn="ctr"/>
            <a:r>
              <a:rPr lang="en-GB" dirty="0"/>
              <a:t>(2 days)</a:t>
            </a:r>
          </a:p>
        </p:txBody>
      </p:sp>
      <p:sp>
        <p:nvSpPr>
          <p:cNvPr id="11" name="TextBox 10"/>
          <p:cNvSpPr txBox="1"/>
          <p:nvPr/>
        </p:nvSpPr>
        <p:spPr>
          <a:xfrm>
            <a:off x="4876745" y="2583563"/>
            <a:ext cx="1146469" cy="646331"/>
          </a:xfrm>
          <a:prstGeom prst="rect">
            <a:avLst/>
          </a:prstGeom>
          <a:noFill/>
          <a:ln>
            <a:solidFill>
              <a:schemeClr val="tx1"/>
            </a:solidFill>
          </a:ln>
        </p:spPr>
        <p:txBody>
          <a:bodyPr wrap="none" rtlCol="0">
            <a:spAutoFit/>
          </a:bodyPr>
          <a:lstStyle/>
          <a:p>
            <a:pPr algn="ctr"/>
            <a:r>
              <a:rPr lang="en-GB" dirty="0"/>
              <a:t>Activity C</a:t>
            </a:r>
          </a:p>
          <a:p>
            <a:pPr algn="ctr"/>
            <a:r>
              <a:rPr lang="en-GB" dirty="0"/>
              <a:t>(2 days)</a:t>
            </a:r>
          </a:p>
        </p:txBody>
      </p:sp>
      <p:cxnSp>
        <p:nvCxnSpPr>
          <p:cNvPr id="13" name="Straight Arrow Connector 12"/>
          <p:cNvCxnSpPr>
            <a:stCxn id="6" idx="3"/>
            <a:endCxn id="7" idx="1"/>
          </p:cNvCxnSpPr>
          <p:nvPr/>
        </p:nvCxnSpPr>
        <p:spPr>
          <a:xfrm>
            <a:off x="2409922" y="2906729"/>
            <a:ext cx="7449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p:cNvCxnSpPr>
          <p:nvPr/>
        </p:nvCxnSpPr>
        <p:spPr>
          <a:xfrm>
            <a:off x="2409922" y="2906729"/>
            <a:ext cx="687287" cy="1224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087842" y="3807733"/>
            <a:ext cx="1146468" cy="646331"/>
          </a:xfrm>
          <a:prstGeom prst="rect">
            <a:avLst/>
          </a:prstGeom>
          <a:noFill/>
          <a:ln>
            <a:solidFill>
              <a:schemeClr val="tx1"/>
            </a:solidFill>
          </a:ln>
        </p:spPr>
        <p:txBody>
          <a:bodyPr wrap="none" rtlCol="0">
            <a:spAutoFit/>
          </a:bodyPr>
          <a:lstStyle/>
          <a:p>
            <a:pPr algn="ctr"/>
            <a:r>
              <a:rPr lang="en-GB" dirty="0"/>
              <a:t>Activity E</a:t>
            </a:r>
          </a:p>
          <a:p>
            <a:pPr algn="ctr"/>
            <a:r>
              <a:rPr lang="en-GB" dirty="0"/>
              <a:t>(2 days)</a:t>
            </a:r>
          </a:p>
        </p:txBody>
      </p:sp>
      <p:cxnSp>
        <p:nvCxnSpPr>
          <p:cNvPr id="21" name="Straight Arrow Connector 20"/>
          <p:cNvCxnSpPr>
            <a:stCxn id="8" idx="3"/>
            <a:endCxn id="19" idx="1"/>
          </p:cNvCxnSpPr>
          <p:nvPr/>
        </p:nvCxnSpPr>
        <p:spPr>
          <a:xfrm>
            <a:off x="2422712" y="4130899"/>
            <a:ext cx="6651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3"/>
            <a:endCxn id="11" idx="1"/>
          </p:cNvCxnSpPr>
          <p:nvPr/>
        </p:nvCxnSpPr>
        <p:spPr>
          <a:xfrm>
            <a:off x="4288561" y="2906729"/>
            <a:ext cx="588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74689" y="2352031"/>
            <a:ext cx="628698" cy="307777"/>
          </a:xfrm>
          <a:prstGeom prst="rect">
            <a:avLst/>
          </a:prstGeom>
          <a:noFill/>
        </p:spPr>
        <p:txBody>
          <a:bodyPr wrap="none" rtlCol="0">
            <a:spAutoFit/>
          </a:bodyPr>
          <a:lstStyle/>
          <a:p>
            <a:r>
              <a:rPr lang="en-GB" sz="1400" dirty="0"/>
              <a:t>ES=1</a:t>
            </a:r>
          </a:p>
        </p:txBody>
      </p:sp>
      <p:sp>
        <p:nvSpPr>
          <p:cNvPr id="26" name="TextBox 25"/>
          <p:cNvSpPr txBox="1"/>
          <p:nvPr/>
        </p:nvSpPr>
        <p:spPr>
          <a:xfrm>
            <a:off x="846872" y="3553283"/>
            <a:ext cx="628698" cy="307777"/>
          </a:xfrm>
          <a:prstGeom prst="rect">
            <a:avLst/>
          </a:prstGeom>
          <a:noFill/>
        </p:spPr>
        <p:txBody>
          <a:bodyPr wrap="none" rtlCol="0">
            <a:spAutoFit/>
          </a:bodyPr>
          <a:lstStyle/>
          <a:p>
            <a:r>
              <a:rPr lang="en-GB" sz="1400" dirty="0"/>
              <a:t>ES=1</a:t>
            </a:r>
          </a:p>
        </p:txBody>
      </p:sp>
      <p:sp>
        <p:nvSpPr>
          <p:cNvPr id="27" name="TextBox 26"/>
          <p:cNvSpPr txBox="1"/>
          <p:nvPr/>
        </p:nvSpPr>
        <p:spPr>
          <a:xfrm>
            <a:off x="2095573" y="2312318"/>
            <a:ext cx="628698" cy="307777"/>
          </a:xfrm>
          <a:prstGeom prst="rect">
            <a:avLst/>
          </a:prstGeom>
          <a:noFill/>
        </p:spPr>
        <p:txBody>
          <a:bodyPr wrap="none" rtlCol="0">
            <a:spAutoFit/>
          </a:bodyPr>
          <a:lstStyle/>
          <a:p>
            <a:r>
              <a:rPr lang="en-GB" sz="1400" dirty="0"/>
              <a:t>ES=3</a:t>
            </a:r>
          </a:p>
        </p:txBody>
      </p:sp>
      <p:sp>
        <p:nvSpPr>
          <p:cNvPr id="28" name="TextBox 27"/>
          <p:cNvSpPr txBox="1"/>
          <p:nvPr/>
        </p:nvSpPr>
        <p:spPr>
          <a:xfrm>
            <a:off x="2108363" y="3526507"/>
            <a:ext cx="617477" cy="307777"/>
          </a:xfrm>
          <a:prstGeom prst="rect">
            <a:avLst/>
          </a:prstGeom>
          <a:noFill/>
        </p:spPr>
        <p:txBody>
          <a:bodyPr wrap="none" rtlCol="0">
            <a:spAutoFit/>
          </a:bodyPr>
          <a:lstStyle/>
          <a:p>
            <a:r>
              <a:rPr lang="en-GB" sz="1400" dirty="0"/>
              <a:t>EF=2</a:t>
            </a:r>
          </a:p>
        </p:txBody>
      </p:sp>
      <p:sp>
        <p:nvSpPr>
          <p:cNvPr id="29" name="TextBox 28"/>
          <p:cNvSpPr txBox="1"/>
          <p:nvPr/>
        </p:nvSpPr>
        <p:spPr>
          <a:xfrm>
            <a:off x="3004518" y="2296756"/>
            <a:ext cx="628698" cy="307777"/>
          </a:xfrm>
          <a:prstGeom prst="rect">
            <a:avLst/>
          </a:prstGeom>
          <a:noFill/>
        </p:spPr>
        <p:txBody>
          <a:bodyPr wrap="none" rtlCol="0">
            <a:spAutoFit/>
          </a:bodyPr>
          <a:lstStyle/>
          <a:p>
            <a:r>
              <a:rPr lang="en-GB" sz="1400" dirty="0"/>
              <a:t>ES=4</a:t>
            </a:r>
          </a:p>
        </p:txBody>
      </p:sp>
      <p:sp>
        <p:nvSpPr>
          <p:cNvPr id="30" name="TextBox 29"/>
          <p:cNvSpPr txBox="1"/>
          <p:nvPr/>
        </p:nvSpPr>
        <p:spPr>
          <a:xfrm>
            <a:off x="2914898" y="3520925"/>
            <a:ext cx="628698" cy="307777"/>
          </a:xfrm>
          <a:prstGeom prst="rect">
            <a:avLst/>
          </a:prstGeom>
          <a:noFill/>
        </p:spPr>
        <p:txBody>
          <a:bodyPr wrap="none" rtlCol="0">
            <a:spAutoFit/>
          </a:bodyPr>
          <a:lstStyle/>
          <a:p>
            <a:r>
              <a:rPr lang="en-GB" sz="1400" dirty="0"/>
              <a:t>ES=3</a:t>
            </a:r>
          </a:p>
        </p:txBody>
      </p:sp>
      <p:sp>
        <p:nvSpPr>
          <p:cNvPr id="31" name="TextBox 30"/>
          <p:cNvSpPr txBox="1"/>
          <p:nvPr/>
        </p:nvSpPr>
        <p:spPr>
          <a:xfrm>
            <a:off x="3943302" y="2304099"/>
            <a:ext cx="617477" cy="307777"/>
          </a:xfrm>
          <a:prstGeom prst="rect">
            <a:avLst/>
          </a:prstGeom>
          <a:noFill/>
        </p:spPr>
        <p:txBody>
          <a:bodyPr wrap="none" rtlCol="0">
            <a:spAutoFit/>
          </a:bodyPr>
          <a:lstStyle/>
          <a:p>
            <a:r>
              <a:rPr lang="en-GB" sz="1400" dirty="0"/>
              <a:t>EF=7</a:t>
            </a:r>
          </a:p>
        </p:txBody>
      </p:sp>
      <p:sp>
        <p:nvSpPr>
          <p:cNvPr id="32" name="TextBox 31"/>
          <p:cNvSpPr txBox="1"/>
          <p:nvPr/>
        </p:nvSpPr>
        <p:spPr>
          <a:xfrm>
            <a:off x="3894377" y="3505351"/>
            <a:ext cx="617477" cy="307777"/>
          </a:xfrm>
          <a:prstGeom prst="rect">
            <a:avLst/>
          </a:prstGeom>
          <a:noFill/>
        </p:spPr>
        <p:txBody>
          <a:bodyPr wrap="none" rtlCol="0">
            <a:spAutoFit/>
          </a:bodyPr>
          <a:lstStyle/>
          <a:p>
            <a:r>
              <a:rPr lang="en-GB" sz="1400" dirty="0"/>
              <a:t>EF=4</a:t>
            </a:r>
          </a:p>
        </p:txBody>
      </p:sp>
      <p:sp>
        <p:nvSpPr>
          <p:cNvPr id="33" name="TextBox 32"/>
          <p:cNvSpPr txBox="1"/>
          <p:nvPr/>
        </p:nvSpPr>
        <p:spPr>
          <a:xfrm>
            <a:off x="4719207" y="2304098"/>
            <a:ext cx="628698" cy="307777"/>
          </a:xfrm>
          <a:prstGeom prst="rect">
            <a:avLst/>
          </a:prstGeom>
          <a:noFill/>
        </p:spPr>
        <p:txBody>
          <a:bodyPr wrap="none" rtlCol="0">
            <a:spAutoFit/>
          </a:bodyPr>
          <a:lstStyle/>
          <a:p>
            <a:r>
              <a:rPr lang="en-GB" sz="1400" dirty="0"/>
              <a:t>ES=8</a:t>
            </a:r>
          </a:p>
        </p:txBody>
      </p:sp>
      <p:sp>
        <p:nvSpPr>
          <p:cNvPr id="34" name="TextBox 33"/>
          <p:cNvSpPr txBox="1"/>
          <p:nvPr/>
        </p:nvSpPr>
        <p:spPr>
          <a:xfrm>
            <a:off x="5628152" y="2330146"/>
            <a:ext cx="617477" cy="307777"/>
          </a:xfrm>
          <a:prstGeom prst="rect">
            <a:avLst/>
          </a:prstGeom>
          <a:noFill/>
        </p:spPr>
        <p:txBody>
          <a:bodyPr wrap="none" rtlCol="0">
            <a:spAutoFit/>
          </a:bodyPr>
          <a:lstStyle/>
          <a:p>
            <a:r>
              <a:rPr lang="en-GB" sz="1400" dirty="0"/>
              <a:t>EF=9</a:t>
            </a:r>
          </a:p>
        </p:txBody>
      </p:sp>
      <p:sp>
        <p:nvSpPr>
          <p:cNvPr id="35" name="TextBox 34"/>
          <p:cNvSpPr txBox="1"/>
          <p:nvPr/>
        </p:nvSpPr>
        <p:spPr>
          <a:xfrm>
            <a:off x="520424" y="5074217"/>
            <a:ext cx="5570756" cy="1200329"/>
          </a:xfrm>
          <a:prstGeom prst="rect">
            <a:avLst/>
          </a:prstGeom>
          <a:noFill/>
        </p:spPr>
        <p:txBody>
          <a:bodyPr wrap="none" rtlCol="0">
            <a:spAutoFit/>
          </a:bodyPr>
          <a:lstStyle/>
          <a:p>
            <a:r>
              <a:rPr lang="en-GB" dirty="0"/>
              <a:t>The latest Activity C can finish is end of day 9.</a:t>
            </a:r>
          </a:p>
          <a:p>
            <a:r>
              <a:rPr lang="en-GB" dirty="0"/>
              <a:t>Activity C takes 2 days.</a:t>
            </a:r>
          </a:p>
          <a:p>
            <a:r>
              <a:rPr lang="en-GB" dirty="0"/>
              <a:t>The latest it could have started is beginning of day 8.</a:t>
            </a:r>
          </a:p>
          <a:p>
            <a:r>
              <a:rPr lang="en-GB" dirty="0"/>
              <a:t>LS = LF – duration + 1 = 9 – 2 + 1 = 8.</a:t>
            </a:r>
          </a:p>
        </p:txBody>
      </p:sp>
      <p:sp>
        <p:nvSpPr>
          <p:cNvPr id="36" name="TextBox 35"/>
          <p:cNvSpPr txBox="1"/>
          <p:nvPr/>
        </p:nvSpPr>
        <p:spPr>
          <a:xfrm>
            <a:off x="5648991" y="3245506"/>
            <a:ext cx="596638" cy="307777"/>
          </a:xfrm>
          <a:prstGeom prst="rect">
            <a:avLst/>
          </a:prstGeom>
          <a:noFill/>
        </p:spPr>
        <p:txBody>
          <a:bodyPr wrap="none" rtlCol="0">
            <a:spAutoFit/>
          </a:bodyPr>
          <a:lstStyle/>
          <a:p>
            <a:r>
              <a:rPr lang="en-GB" sz="1400" dirty="0"/>
              <a:t>LF=9</a:t>
            </a:r>
          </a:p>
        </p:txBody>
      </p:sp>
      <p:sp>
        <p:nvSpPr>
          <p:cNvPr id="37" name="TextBox 36"/>
          <p:cNvSpPr txBox="1"/>
          <p:nvPr/>
        </p:nvSpPr>
        <p:spPr>
          <a:xfrm>
            <a:off x="3869835" y="4443051"/>
            <a:ext cx="596638" cy="307777"/>
          </a:xfrm>
          <a:prstGeom prst="rect">
            <a:avLst/>
          </a:prstGeom>
          <a:noFill/>
        </p:spPr>
        <p:txBody>
          <a:bodyPr wrap="none" rtlCol="0">
            <a:spAutoFit/>
          </a:bodyPr>
          <a:lstStyle/>
          <a:p>
            <a:r>
              <a:rPr lang="en-GB" sz="1400" dirty="0"/>
              <a:t>LF=9</a:t>
            </a:r>
          </a:p>
        </p:txBody>
      </p:sp>
      <p:sp>
        <p:nvSpPr>
          <p:cNvPr id="38" name="TextBox 37"/>
          <p:cNvSpPr txBox="1"/>
          <p:nvPr/>
        </p:nvSpPr>
        <p:spPr>
          <a:xfrm>
            <a:off x="4716020" y="3265243"/>
            <a:ext cx="607859" cy="307777"/>
          </a:xfrm>
          <a:prstGeom prst="rect">
            <a:avLst/>
          </a:prstGeom>
          <a:noFill/>
        </p:spPr>
        <p:txBody>
          <a:bodyPr wrap="none" rtlCol="0">
            <a:spAutoFit/>
          </a:bodyPr>
          <a:lstStyle/>
          <a:p>
            <a:r>
              <a:rPr lang="en-GB" sz="1400" dirty="0"/>
              <a:t>LS=8</a:t>
            </a:r>
          </a:p>
        </p:txBody>
      </p:sp>
      <p:sp>
        <p:nvSpPr>
          <p:cNvPr id="39" name="TextBox 38"/>
          <p:cNvSpPr txBox="1"/>
          <p:nvPr/>
        </p:nvSpPr>
        <p:spPr>
          <a:xfrm>
            <a:off x="2856598" y="4461129"/>
            <a:ext cx="607859" cy="307777"/>
          </a:xfrm>
          <a:prstGeom prst="rect">
            <a:avLst/>
          </a:prstGeom>
          <a:noFill/>
        </p:spPr>
        <p:txBody>
          <a:bodyPr wrap="none" rtlCol="0">
            <a:spAutoFit/>
          </a:bodyPr>
          <a:lstStyle/>
          <a:p>
            <a:r>
              <a:rPr lang="en-GB" sz="1400" dirty="0"/>
              <a:t>LS=8</a:t>
            </a:r>
          </a:p>
        </p:txBody>
      </p:sp>
    </p:spTree>
    <p:extLst>
      <p:ext uri="{BB962C8B-B14F-4D97-AF65-F5344CB8AC3E}">
        <p14:creationId xmlns:p14="http://schemas.microsoft.com/office/powerpoint/2010/main" val="33017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8A206"/>
          </a:solidFill>
          <a:ln w="9525">
            <a:noFill/>
            <a:miter lim="800000"/>
            <a:headEnd/>
            <a:tailEnd/>
          </a:ln>
        </p:spPr>
        <p:txBody>
          <a:bodyPr vert="horz" wrap="square" lIns="91440" tIns="45720" rIns="91440" bIns="45720" numCol="1" anchor="ctr" anchorCtr="0" compatLnSpc="1">
            <a:prstTxWarp prst="textNoShape">
              <a:avLst/>
            </a:prstTxWarp>
          </a:bodyPr>
          <a:lstStyle/>
          <a:p>
            <a:pPr algn="l"/>
            <a:r>
              <a:rPr lang="en-GB" dirty="0">
                <a:solidFill>
                  <a:schemeClr val="bg1"/>
                </a:solidFill>
              </a:rPr>
              <a:t>Rule 3</a:t>
            </a:r>
          </a:p>
        </p:txBody>
      </p:sp>
      <p:sp>
        <p:nvSpPr>
          <p:cNvPr id="3" name="Content Placeholder 2"/>
          <p:cNvSpPr>
            <a:spLocks noGrp="1"/>
          </p:cNvSpPr>
          <p:nvPr>
            <p:ph idx="1"/>
          </p:nvPr>
        </p:nvSpPr>
        <p:spPr>
          <a:xfrm>
            <a:off x="457200" y="1600201"/>
            <a:ext cx="8229600" cy="748649"/>
          </a:xfrm>
        </p:spPr>
        <p:txBody>
          <a:bodyPr/>
          <a:lstStyle/>
          <a:p>
            <a:pPr marL="0" indent="0">
              <a:buNone/>
            </a:pPr>
            <a:r>
              <a:rPr lang="en-GB" sz="2000" dirty="0"/>
              <a:t>3. the LF of an activity with one dependant activity is the LS of the dependant activity minus one.</a:t>
            </a:r>
          </a:p>
          <a:p>
            <a:pPr marL="0" indent="0">
              <a:buNone/>
            </a:pPr>
            <a:endParaRPr lang="en-GB" dirty="0"/>
          </a:p>
        </p:txBody>
      </p:sp>
      <p:sp>
        <p:nvSpPr>
          <p:cNvPr id="5" name="Slide Number Placeholder 4"/>
          <p:cNvSpPr>
            <a:spLocks noGrp="1"/>
          </p:cNvSpPr>
          <p:nvPr>
            <p:ph type="sldNum" sz="quarter" idx="12"/>
          </p:nvPr>
        </p:nvSpPr>
        <p:spPr/>
        <p:txBody>
          <a:bodyPr/>
          <a:lstStyle/>
          <a:p>
            <a:pPr>
              <a:defRPr/>
            </a:pPr>
            <a:fld id="{439E2FF1-E7C9-4477-B7A5-284F9D68FDAE}" type="slidenum">
              <a:rPr lang="en-GB" smtClean="0"/>
              <a:pPr>
                <a:defRPr/>
              </a:pPr>
              <a:t>41</a:t>
            </a:fld>
            <a:endParaRPr lang="en-GB"/>
          </a:p>
        </p:txBody>
      </p:sp>
      <p:sp>
        <p:nvSpPr>
          <p:cNvPr id="6" name="TextBox 5"/>
          <p:cNvSpPr txBox="1"/>
          <p:nvPr/>
        </p:nvSpPr>
        <p:spPr>
          <a:xfrm>
            <a:off x="1289038" y="2583563"/>
            <a:ext cx="1120884" cy="646331"/>
          </a:xfrm>
          <a:prstGeom prst="rect">
            <a:avLst/>
          </a:prstGeom>
          <a:noFill/>
          <a:ln>
            <a:solidFill>
              <a:schemeClr val="tx1"/>
            </a:solidFill>
          </a:ln>
        </p:spPr>
        <p:txBody>
          <a:bodyPr wrap="none" rtlCol="0">
            <a:spAutoFit/>
          </a:bodyPr>
          <a:lstStyle/>
          <a:p>
            <a:pPr algn="ctr"/>
            <a:r>
              <a:rPr lang="en-GB" dirty="0"/>
              <a:t>Activity A</a:t>
            </a:r>
          </a:p>
          <a:p>
            <a:pPr algn="ctr"/>
            <a:r>
              <a:rPr lang="en-GB" dirty="0"/>
              <a:t>(3 days)</a:t>
            </a:r>
          </a:p>
        </p:txBody>
      </p:sp>
      <p:sp>
        <p:nvSpPr>
          <p:cNvPr id="7" name="TextBox 6"/>
          <p:cNvSpPr txBox="1"/>
          <p:nvPr/>
        </p:nvSpPr>
        <p:spPr>
          <a:xfrm>
            <a:off x="3154917" y="2583563"/>
            <a:ext cx="1133644" cy="646331"/>
          </a:xfrm>
          <a:prstGeom prst="rect">
            <a:avLst/>
          </a:prstGeom>
          <a:noFill/>
          <a:ln>
            <a:solidFill>
              <a:schemeClr val="tx1"/>
            </a:solidFill>
          </a:ln>
        </p:spPr>
        <p:txBody>
          <a:bodyPr wrap="none" rtlCol="0">
            <a:spAutoFit/>
          </a:bodyPr>
          <a:lstStyle/>
          <a:p>
            <a:pPr algn="ctr"/>
            <a:r>
              <a:rPr lang="en-GB" dirty="0"/>
              <a:t>Activity B</a:t>
            </a:r>
          </a:p>
          <a:p>
            <a:pPr algn="ctr"/>
            <a:r>
              <a:rPr lang="en-GB" dirty="0"/>
              <a:t>(4 days)</a:t>
            </a:r>
          </a:p>
        </p:txBody>
      </p:sp>
      <p:sp>
        <p:nvSpPr>
          <p:cNvPr id="8" name="TextBox 7"/>
          <p:cNvSpPr txBox="1"/>
          <p:nvPr/>
        </p:nvSpPr>
        <p:spPr>
          <a:xfrm>
            <a:off x="1276244" y="3807733"/>
            <a:ext cx="1146468" cy="646331"/>
          </a:xfrm>
          <a:prstGeom prst="rect">
            <a:avLst/>
          </a:prstGeom>
          <a:noFill/>
          <a:ln>
            <a:solidFill>
              <a:schemeClr val="tx1"/>
            </a:solidFill>
          </a:ln>
        </p:spPr>
        <p:txBody>
          <a:bodyPr wrap="none" rtlCol="0">
            <a:spAutoFit/>
          </a:bodyPr>
          <a:lstStyle/>
          <a:p>
            <a:pPr algn="ctr"/>
            <a:r>
              <a:rPr lang="en-GB" dirty="0"/>
              <a:t>Activity D</a:t>
            </a:r>
          </a:p>
          <a:p>
            <a:pPr algn="ctr"/>
            <a:r>
              <a:rPr lang="en-GB" dirty="0"/>
              <a:t>(2 days)</a:t>
            </a:r>
          </a:p>
        </p:txBody>
      </p:sp>
      <p:sp>
        <p:nvSpPr>
          <p:cNvPr id="11" name="TextBox 10"/>
          <p:cNvSpPr txBox="1"/>
          <p:nvPr/>
        </p:nvSpPr>
        <p:spPr>
          <a:xfrm>
            <a:off x="4876745" y="2583563"/>
            <a:ext cx="1146469" cy="646331"/>
          </a:xfrm>
          <a:prstGeom prst="rect">
            <a:avLst/>
          </a:prstGeom>
          <a:noFill/>
          <a:ln>
            <a:solidFill>
              <a:schemeClr val="tx1"/>
            </a:solidFill>
          </a:ln>
        </p:spPr>
        <p:txBody>
          <a:bodyPr wrap="none" rtlCol="0">
            <a:spAutoFit/>
          </a:bodyPr>
          <a:lstStyle/>
          <a:p>
            <a:pPr algn="ctr"/>
            <a:r>
              <a:rPr lang="en-GB" dirty="0"/>
              <a:t>Activity C</a:t>
            </a:r>
          </a:p>
          <a:p>
            <a:pPr algn="ctr"/>
            <a:r>
              <a:rPr lang="en-GB" dirty="0"/>
              <a:t>(2 days)</a:t>
            </a:r>
          </a:p>
        </p:txBody>
      </p:sp>
      <p:cxnSp>
        <p:nvCxnSpPr>
          <p:cNvPr id="13" name="Straight Arrow Connector 12"/>
          <p:cNvCxnSpPr>
            <a:stCxn id="6" idx="3"/>
            <a:endCxn id="7" idx="1"/>
          </p:cNvCxnSpPr>
          <p:nvPr/>
        </p:nvCxnSpPr>
        <p:spPr>
          <a:xfrm>
            <a:off x="2409922" y="2906729"/>
            <a:ext cx="7449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p:cNvCxnSpPr>
          <p:nvPr/>
        </p:nvCxnSpPr>
        <p:spPr>
          <a:xfrm>
            <a:off x="2409922" y="2906729"/>
            <a:ext cx="687287" cy="1224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087842" y="3807733"/>
            <a:ext cx="1146468" cy="646331"/>
          </a:xfrm>
          <a:prstGeom prst="rect">
            <a:avLst/>
          </a:prstGeom>
          <a:noFill/>
          <a:ln>
            <a:solidFill>
              <a:schemeClr val="tx1"/>
            </a:solidFill>
          </a:ln>
        </p:spPr>
        <p:txBody>
          <a:bodyPr wrap="none" rtlCol="0">
            <a:spAutoFit/>
          </a:bodyPr>
          <a:lstStyle/>
          <a:p>
            <a:pPr algn="ctr"/>
            <a:r>
              <a:rPr lang="en-GB" dirty="0"/>
              <a:t>Activity E</a:t>
            </a:r>
          </a:p>
          <a:p>
            <a:pPr algn="ctr"/>
            <a:r>
              <a:rPr lang="en-GB" dirty="0"/>
              <a:t>(2 days)</a:t>
            </a:r>
          </a:p>
        </p:txBody>
      </p:sp>
      <p:cxnSp>
        <p:nvCxnSpPr>
          <p:cNvPr id="21" name="Straight Arrow Connector 20"/>
          <p:cNvCxnSpPr>
            <a:stCxn id="8" idx="3"/>
            <a:endCxn id="19" idx="1"/>
          </p:cNvCxnSpPr>
          <p:nvPr/>
        </p:nvCxnSpPr>
        <p:spPr>
          <a:xfrm>
            <a:off x="2422712" y="4130899"/>
            <a:ext cx="6651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3"/>
            <a:endCxn id="11" idx="1"/>
          </p:cNvCxnSpPr>
          <p:nvPr/>
        </p:nvCxnSpPr>
        <p:spPr>
          <a:xfrm>
            <a:off x="4288561" y="2906729"/>
            <a:ext cx="588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74689" y="2352031"/>
            <a:ext cx="628698" cy="307777"/>
          </a:xfrm>
          <a:prstGeom prst="rect">
            <a:avLst/>
          </a:prstGeom>
          <a:noFill/>
        </p:spPr>
        <p:txBody>
          <a:bodyPr wrap="none" rtlCol="0">
            <a:spAutoFit/>
          </a:bodyPr>
          <a:lstStyle/>
          <a:p>
            <a:r>
              <a:rPr lang="en-GB" sz="1400" dirty="0"/>
              <a:t>ES=1</a:t>
            </a:r>
          </a:p>
        </p:txBody>
      </p:sp>
      <p:sp>
        <p:nvSpPr>
          <p:cNvPr id="26" name="TextBox 25"/>
          <p:cNvSpPr txBox="1"/>
          <p:nvPr/>
        </p:nvSpPr>
        <p:spPr>
          <a:xfrm>
            <a:off x="846872" y="3553283"/>
            <a:ext cx="628698" cy="307777"/>
          </a:xfrm>
          <a:prstGeom prst="rect">
            <a:avLst/>
          </a:prstGeom>
          <a:noFill/>
        </p:spPr>
        <p:txBody>
          <a:bodyPr wrap="none" rtlCol="0">
            <a:spAutoFit/>
          </a:bodyPr>
          <a:lstStyle/>
          <a:p>
            <a:r>
              <a:rPr lang="en-GB" sz="1400" dirty="0"/>
              <a:t>ES=1</a:t>
            </a:r>
          </a:p>
        </p:txBody>
      </p:sp>
      <p:sp>
        <p:nvSpPr>
          <p:cNvPr id="27" name="TextBox 26"/>
          <p:cNvSpPr txBox="1"/>
          <p:nvPr/>
        </p:nvSpPr>
        <p:spPr>
          <a:xfrm>
            <a:off x="2095573" y="2312318"/>
            <a:ext cx="628698" cy="307777"/>
          </a:xfrm>
          <a:prstGeom prst="rect">
            <a:avLst/>
          </a:prstGeom>
          <a:noFill/>
        </p:spPr>
        <p:txBody>
          <a:bodyPr wrap="none" rtlCol="0">
            <a:spAutoFit/>
          </a:bodyPr>
          <a:lstStyle/>
          <a:p>
            <a:r>
              <a:rPr lang="en-GB" sz="1400" dirty="0"/>
              <a:t>ES=3</a:t>
            </a:r>
          </a:p>
        </p:txBody>
      </p:sp>
      <p:sp>
        <p:nvSpPr>
          <p:cNvPr id="28" name="TextBox 27"/>
          <p:cNvSpPr txBox="1"/>
          <p:nvPr/>
        </p:nvSpPr>
        <p:spPr>
          <a:xfrm>
            <a:off x="2108363" y="3526507"/>
            <a:ext cx="617477" cy="307777"/>
          </a:xfrm>
          <a:prstGeom prst="rect">
            <a:avLst/>
          </a:prstGeom>
          <a:noFill/>
        </p:spPr>
        <p:txBody>
          <a:bodyPr wrap="none" rtlCol="0">
            <a:spAutoFit/>
          </a:bodyPr>
          <a:lstStyle/>
          <a:p>
            <a:r>
              <a:rPr lang="en-GB" sz="1400" dirty="0"/>
              <a:t>EF=2</a:t>
            </a:r>
          </a:p>
        </p:txBody>
      </p:sp>
      <p:sp>
        <p:nvSpPr>
          <p:cNvPr id="29" name="TextBox 28"/>
          <p:cNvSpPr txBox="1"/>
          <p:nvPr/>
        </p:nvSpPr>
        <p:spPr>
          <a:xfrm>
            <a:off x="3004518" y="2296756"/>
            <a:ext cx="628698" cy="307777"/>
          </a:xfrm>
          <a:prstGeom prst="rect">
            <a:avLst/>
          </a:prstGeom>
          <a:noFill/>
        </p:spPr>
        <p:txBody>
          <a:bodyPr wrap="none" rtlCol="0">
            <a:spAutoFit/>
          </a:bodyPr>
          <a:lstStyle/>
          <a:p>
            <a:r>
              <a:rPr lang="en-GB" sz="1400" dirty="0"/>
              <a:t>ES=4</a:t>
            </a:r>
          </a:p>
        </p:txBody>
      </p:sp>
      <p:sp>
        <p:nvSpPr>
          <p:cNvPr id="30" name="TextBox 29"/>
          <p:cNvSpPr txBox="1"/>
          <p:nvPr/>
        </p:nvSpPr>
        <p:spPr>
          <a:xfrm>
            <a:off x="2914898" y="3520925"/>
            <a:ext cx="628698" cy="307777"/>
          </a:xfrm>
          <a:prstGeom prst="rect">
            <a:avLst/>
          </a:prstGeom>
          <a:noFill/>
        </p:spPr>
        <p:txBody>
          <a:bodyPr wrap="none" rtlCol="0">
            <a:spAutoFit/>
          </a:bodyPr>
          <a:lstStyle/>
          <a:p>
            <a:r>
              <a:rPr lang="en-GB" sz="1400" dirty="0"/>
              <a:t>ES=3</a:t>
            </a:r>
          </a:p>
        </p:txBody>
      </p:sp>
      <p:sp>
        <p:nvSpPr>
          <p:cNvPr id="31" name="TextBox 30"/>
          <p:cNvSpPr txBox="1"/>
          <p:nvPr/>
        </p:nvSpPr>
        <p:spPr>
          <a:xfrm>
            <a:off x="3943302" y="2304099"/>
            <a:ext cx="617477" cy="307777"/>
          </a:xfrm>
          <a:prstGeom prst="rect">
            <a:avLst/>
          </a:prstGeom>
          <a:noFill/>
        </p:spPr>
        <p:txBody>
          <a:bodyPr wrap="none" rtlCol="0">
            <a:spAutoFit/>
          </a:bodyPr>
          <a:lstStyle/>
          <a:p>
            <a:r>
              <a:rPr lang="en-GB" sz="1400" dirty="0"/>
              <a:t>EF=7</a:t>
            </a:r>
          </a:p>
        </p:txBody>
      </p:sp>
      <p:sp>
        <p:nvSpPr>
          <p:cNvPr id="32" name="TextBox 31"/>
          <p:cNvSpPr txBox="1"/>
          <p:nvPr/>
        </p:nvSpPr>
        <p:spPr>
          <a:xfrm>
            <a:off x="3894377" y="3505351"/>
            <a:ext cx="617477" cy="307777"/>
          </a:xfrm>
          <a:prstGeom prst="rect">
            <a:avLst/>
          </a:prstGeom>
          <a:noFill/>
        </p:spPr>
        <p:txBody>
          <a:bodyPr wrap="none" rtlCol="0">
            <a:spAutoFit/>
          </a:bodyPr>
          <a:lstStyle/>
          <a:p>
            <a:r>
              <a:rPr lang="en-GB" sz="1400" dirty="0"/>
              <a:t>EF=4</a:t>
            </a:r>
          </a:p>
        </p:txBody>
      </p:sp>
      <p:sp>
        <p:nvSpPr>
          <p:cNvPr id="33" name="TextBox 32"/>
          <p:cNvSpPr txBox="1"/>
          <p:nvPr/>
        </p:nvSpPr>
        <p:spPr>
          <a:xfrm>
            <a:off x="4719207" y="2304098"/>
            <a:ext cx="628698" cy="307777"/>
          </a:xfrm>
          <a:prstGeom prst="rect">
            <a:avLst/>
          </a:prstGeom>
          <a:noFill/>
        </p:spPr>
        <p:txBody>
          <a:bodyPr wrap="none" rtlCol="0">
            <a:spAutoFit/>
          </a:bodyPr>
          <a:lstStyle/>
          <a:p>
            <a:r>
              <a:rPr lang="en-GB" sz="1400" dirty="0"/>
              <a:t>ES=8</a:t>
            </a:r>
          </a:p>
        </p:txBody>
      </p:sp>
      <p:sp>
        <p:nvSpPr>
          <p:cNvPr id="34" name="TextBox 33"/>
          <p:cNvSpPr txBox="1"/>
          <p:nvPr/>
        </p:nvSpPr>
        <p:spPr>
          <a:xfrm>
            <a:off x="5628152" y="2330146"/>
            <a:ext cx="617477" cy="307777"/>
          </a:xfrm>
          <a:prstGeom prst="rect">
            <a:avLst/>
          </a:prstGeom>
          <a:noFill/>
        </p:spPr>
        <p:txBody>
          <a:bodyPr wrap="none" rtlCol="0">
            <a:spAutoFit/>
          </a:bodyPr>
          <a:lstStyle/>
          <a:p>
            <a:r>
              <a:rPr lang="en-GB" sz="1400" dirty="0"/>
              <a:t>EF=9</a:t>
            </a:r>
          </a:p>
        </p:txBody>
      </p:sp>
      <p:sp>
        <p:nvSpPr>
          <p:cNvPr id="35" name="TextBox 34"/>
          <p:cNvSpPr txBox="1"/>
          <p:nvPr/>
        </p:nvSpPr>
        <p:spPr>
          <a:xfrm>
            <a:off x="520424" y="5074217"/>
            <a:ext cx="6417206" cy="1200329"/>
          </a:xfrm>
          <a:prstGeom prst="rect">
            <a:avLst/>
          </a:prstGeom>
          <a:noFill/>
        </p:spPr>
        <p:txBody>
          <a:bodyPr wrap="none" rtlCol="0">
            <a:spAutoFit/>
          </a:bodyPr>
          <a:lstStyle/>
          <a:p>
            <a:r>
              <a:rPr lang="en-GB" dirty="0"/>
              <a:t>Activity B has 1 dependant activity, Activity C.</a:t>
            </a:r>
          </a:p>
          <a:p>
            <a:r>
              <a:rPr lang="en-GB" dirty="0"/>
              <a:t>The latest Activity C can start is beginning of day 8.</a:t>
            </a:r>
          </a:p>
          <a:p>
            <a:r>
              <a:rPr lang="en-GB" dirty="0"/>
              <a:t>The latest Activity B could finish is therefore the end of day 7.</a:t>
            </a:r>
          </a:p>
          <a:p>
            <a:r>
              <a:rPr lang="en-GB" dirty="0"/>
              <a:t>LF of B = LS of C – 1 = 8 – 1 = 7.</a:t>
            </a:r>
          </a:p>
        </p:txBody>
      </p:sp>
      <p:sp>
        <p:nvSpPr>
          <p:cNvPr id="36" name="TextBox 35"/>
          <p:cNvSpPr txBox="1"/>
          <p:nvPr/>
        </p:nvSpPr>
        <p:spPr>
          <a:xfrm>
            <a:off x="5648991" y="3245506"/>
            <a:ext cx="596638" cy="307777"/>
          </a:xfrm>
          <a:prstGeom prst="rect">
            <a:avLst/>
          </a:prstGeom>
          <a:noFill/>
        </p:spPr>
        <p:txBody>
          <a:bodyPr wrap="none" rtlCol="0">
            <a:spAutoFit/>
          </a:bodyPr>
          <a:lstStyle/>
          <a:p>
            <a:r>
              <a:rPr lang="en-GB" sz="1400" dirty="0"/>
              <a:t>LF=9</a:t>
            </a:r>
          </a:p>
        </p:txBody>
      </p:sp>
      <p:sp>
        <p:nvSpPr>
          <p:cNvPr id="37" name="TextBox 36"/>
          <p:cNvSpPr txBox="1"/>
          <p:nvPr/>
        </p:nvSpPr>
        <p:spPr>
          <a:xfrm>
            <a:off x="3869835" y="4443051"/>
            <a:ext cx="596638" cy="307777"/>
          </a:xfrm>
          <a:prstGeom prst="rect">
            <a:avLst/>
          </a:prstGeom>
          <a:noFill/>
        </p:spPr>
        <p:txBody>
          <a:bodyPr wrap="none" rtlCol="0">
            <a:spAutoFit/>
          </a:bodyPr>
          <a:lstStyle/>
          <a:p>
            <a:r>
              <a:rPr lang="en-GB" sz="1400" dirty="0"/>
              <a:t>LF=9</a:t>
            </a:r>
          </a:p>
        </p:txBody>
      </p:sp>
      <p:sp>
        <p:nvSpPr>
          <p:cNvPr id="38" name="TextBox 37"/>
          <p:cNvSpPr txBox="1"/>
          <p:nvPr/>
        </p:nvSpPr>
        <p:spPr>
          <a:xfrm>
            <a:off x="4716020" y="3265243"/>
            <a:ext cx="607859" cy="307777"/>
          </a:xfrm>
          <a:prstGeom prst="rect">
            <a:avLst/>
          </a:prstGeom>
          <a:noFill/>
        </p:spPr>
        <p:txBody>
          <a:bodyPr wrap="none" rtlCol="0">
            <a:spAutoFit/>
          </a:bodyPr>
          <a:lstStyle/>
          <a:p>
            <a:r>
              <a:rPr lang="en-GB" sz="1400" dirty="0"/>
              <a:t>LS=8</a:t>
            </a:r>
          </a:p>
        </p:txBody>
      </p:sp>
      <p:sp>
        <p:nvSpPr>
          <p:cNvPr id="39" name="TextBox 38"/>
          <p:cNvSpPr txBox="1"/>
          <p:nvPr/>
        </p:nvSpPr>
        <p:spPr>
          <a:xfrm>
            <a:off x="2856598" y="4461129"/>
            <a:ext cx="607859" cy="307777"/>
          </a:xfrm>
          <a:prstGeom prst="rect">
            <a:avLst/>
          </a:prstGeom>
          <a:noFill/>
        </p:spPr>
        <p:txBody>
          <a:bodyPr wrap="none" rtlCol="0">
            <a:spAutoFit/>
          </a:bodyPr>
          <a:lstStyle/>
          <a:p>
            <a:r>
              <a:rPr lang="en-GB" sz="1400" dirty="0"/>
              <a:t>LS=8</a:t>
            </a:r>
          </a:p>
        </p:txBody>
      </p:sp>
      <p:sp>
        <p:nvSpPr>
          <p:cNvPr id="40" name="TextBox 39"/>
          <p:cNvSpPr txBox="1"/>
          <p:nvPr/>
        </p:nvSpPr>
        <p:spPr>
          <a:xfrm>
            <a:off x="3851900" y="3212970"/>
            <a:ext cx="596638" cy="307777"/>
          </a:xfrm>
          <a:prstGeom prst="rect">
            <a:avLst/>
          </a:prstGeom>
          <a:noFill/>
        </p:spPr>
        <p:txBody>
          <a:bodyPr wrap="none" rtlCol="0">
            <a:spAutoFit/>
          </a:bodyPr>
          <a:lstStyle/>
          <a:p>
            <a:r>
              <a:rPr lang="en-GB" sz="1400" dirty="0"/>
              <a:t>LF=7</a:t>
            </a:r>
          </a:p>
        </p:txBody>
      </p:sp>
      <p:sp>
        <p:nvSpPr>
          <p:cNvPr id="41" name="TextBox 40"/>
          <p:cNvSpPr txBox="1"/>
          <p:nvPr/>
        </p:nvSpPr>
        <p:spPr>
          <a:xfrm>
            <a:off x="1908417" y="4477367"/>
            <a:ext cx="596638" cy="307777"/>
          </a:xfrm>
          <a:prstGeom prst="rect">
            <a:avLst/>
          </a:prstGeom>
          <a:noFill/>
        </p:spPr>
        <p:txBody>
          <a:bodyPr wrap="none" rtlCol="0">
            <a:spAutoFit/>
          </a:bodyPr>
          <a:lstStyle/>
          <a:p>
            <a:r>
              <a:rPr lang="en-GB" sz="1400" dirty="0"/>
              <a:t>LF=6</a:t>
            </a:r>
          </a:p>
        </p:txBody>
      </p:sp>
    </p:spTree>
    <p:extLst>
      <p:ext uri="{BB962C8B-B14F-4D97-AF65-F5344CB8AC3E}">
        <p14:creationId xmlns:p14="http://schemas.microsoft.com/office/powerpoint/2010/main" val="404700494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8A206"/>
          </a:solidFill>
          <a:ln w="9525">
            <a:noFill/>
            <a:miter lim="800000"/>
            <a:headEnd/>
            <a:tailEnd/>
          </a:ln>
        </p:spPr>
        <p:txBody>
          <a:bodyPr vert="horz" wrap="square" lIns="91440" tIns="45720" rIns="91440" bIns="45720" numCol="1" anchor="ctr" anchorCtr="0" compatLnSpc="1">
            <a:prstTxWarp prst="textNoShape">
              <a:avLst/>
            </a:prstTxWarp>
          </a:bodyPr>
          <a:lstStyle/>
          <a:p>
            <a:pPr algn="l"/>
            <a:r>
              <a:rPr lang="en-GB" dirty="0">
                <a:solidFill>
                  <a:schemeClr val="bg1"/>
                </a:solidFill>
              </a:rPr>
              <a:t>Rule 4</a:t>
            </a:r>
          </a:p>
        </p:txBody>
      </p:sp>
      <p:sp>
        <p:nvSpPr>
          <p:cNvPr id="3" name="Content Placeholder 2"/>
          <p:cNvSpPr>
            <a:spLocks noGrp="1"/>
          </p:cNvSpPr>
          <p:nvPr>
            <p:ph idx="1"/>
          </p:nvPr>
        </p:nvSpPr>
        <p:spPr>
          <a:xfrm>
            <a:off x="457200" y="1600201"/>
            <a:ext cx="8229600" cy="748649"/>
          </a:xfrm>
        </p:spPr>
        <p:txBody>
          <a:bodyPr/>
          <a:lstStyle/>
          <a:p>
            <a:pPr marL="0" indent="0">
              <a:buNone/>
            </a:pPr>
            <a:r>
              <a:rPr lang="en-GB" sz="2000" dirty="0"/>
              <a:t>4. the LF of an activity with more that one dependant activity is the lowest LS of all its dependant activities minus one.</a:t>
            </a:r>
          </a:p>
          <a:p>
            <a:pPr marL="0" indent="0">
              <a:buNone/>
            </a:pPr>
            <a:endParaRPr lang="en-GB" dirty="0"/>
          </a:p>
        </p:txBody>
      </p:sp>
      <p:sp>
        <p:nvSpPr>
          <p:cNvPr id="5" name="Slide Number Placeholder 4"/>
          <p:cNvSpPr>
            <a:spLocks noGrp="1"/>
          </p:cNvSpPr>
          <p:nvPr>
            <p:ph type="sldNum" sz="quarter" idx="12"/>
          </p:nvPr>
        </p:nvSpPr>
        <p:spPr/>
        <p:txBody>
          <a:bodyPr/>
          <a:lstStyle/>
          <a:p>
            <a:pPr>
              <a:defRPr/>
            </a:pPr>
            <a:fld id="{439E2FF1-E7C9-4477-B7A5-284F9D68FDAE}" type="slidenum">
              <a:rPr lang="en-GB" smtClean="0"/>
              <a:pPr>
                <a:defRPr/>
              </a:pPr>
              <a:t>42</a:t>
            </a:fld>
            <a:endParaRPr lang="en-GB" dirty="0"/>
          </a:p>
        </p:txBody>
      </p:sp>
      <p:sp>
        <p:nvSpPr>
          <p:cNvPr id="6" name="TextBox 5"/>
          <p:cNvSpPr txBox="1"/>
          <p:nvPr/>
        </p:nvSpPr>
        <p:spPr>
          <a:xfrm>
            <a:off x="1289038" y="2583563"/>
            <a:ext cx="1120884" cy="646331"/>
          </a:xfrm>
          <a:prstGeom prst="rect">
            <a:avLst/>
          </a:prstGeom>
          <a:noFill/>
          <a:ln>
            <a:solidFill>
              <a:schemeClr val="tx1"/>
            </a:solidFill>
          </a:ln>
        </p:spPr>
        <p:txBody>
          <a:bodyPr wrap="none" rtlCol="0">
            <a:spAutoFit/>
          </a:bodyPr>
          <a:lstStyle/>
          <a:p>
            <a:pPr algn="ctr"/>
            <a:r>
              <a:rPr lang="en-GB" dirty="0"/>
              <a:t>Activity A</a:t>
            </a:r>
          </a:p>
          <a:p>
            <a:pPr algn="ctr"/>
            <a:r>
              <a:rPr lang="en-GB" dirty="0"/>
              <a:t>(3 days)</a:t>
            </a:r>
          </a:p>
        </p:txBody>
      </p:sp>
      <p:sp>
        <p:nvSpPr>
          <p:cNvPr id="7" name="TextBox 6"/>
          <p:cNvSpPr txBox="1"/>
          <p:nvPr/>
        </p:nvSpPr>
        <p:spPr>
          <a:xfrm>
            <a:off x="3154917" y="2583563"/>
            <a:ext cx="1133644" cy="646331"/>
          </a:xfrm>
          <a:prstGeom prst="rect">
            <a:avLst/>
          </a:prstGeom>
          <a:noFill/>
          <a:ln>
            <a:solidFill>
              <a:schemeClr val="tx1"/>
            </a:solidFill>
          </a:ln>
        </p:spPr>
        <p:txBody>
          <a:bodyPr wrap="none" rtlCol="0">
            <a:spAutoFit/>
          </a:bodyPr>
          <a:lstStyle/>
          <a:p>
            <a:pPr algn="ctr"/>
            <a:r>
              <a:rPr lang="en-GB" dirty="0"/>
              <a:t>Activity B</a:t>
            </a:r>
          </a:p>
          <a:p>
            <a:pPr algn="ctr"/>
            <a:r>
              <a:rPr lang="en-GB" dirty="0"/>
              <a:t>(4 days)</a:t>
            </a:r>
          </a:p>
        </p:txBody>
      </p:sp>
      <p:sp>
        <p:nvSpPr>
          <p:cNvPr id="8" name="TextBox 7"/>
          <p:cNvSpPr txBox="1"/>
          <p:nvPr/>
        </p:nvSpPr>
        <p:spPr>
          <a:xfrm>
            <a:off x="1276244" y="3807733"/>
            <a:ext cx="1146468" cy="646331"/>
          </a:xfrm>
          <a:prstGeom prst="rect">
            <a:avLst/>
          </a:prstGeom>
          <a:noFill/>
          <a:ln>
            <a:solidFill>
              <a:schemeClr val="tx1"/>
            </a:solidFill>
          </a:ln>
        </p:spPr>
        <p:txBody>
          <a:bodyPr wrap="none" rtlCol="0">
            <a:spAutoFit/>
          </a:bodyPr>
          <a:lstStyle/>
          <a:p>
            <a:pPr algn="ctr"/>
            <a:r>
              <a:rPr lang="en-GB" dirty="0"/>
              <a:t>Activity D</a:t>
            </a:r>
          </a:p>
          <a:p>
            <a:pPr algn="ctr"/>
            <a:r>
              <a:rPr lang="en-GB" dirty="0"/>
              <a:t>(2 days)</a:t>
            </a:r>
          </a:p>
        </p:txBody>
      </p:sp>
      <p:sp>
        <p:nvSpPr>
          <p:cNvPr id="11" name="TextBox 10"/>
          <p:cNvSpPr txBox="1"/>
          <p:nvPr/>
        </p:nvSpPr>
        <p:spPr>
          <a:xfrm>
            <a:off x="4876745" y="2583563"/>
            <a:ext cx="1146469" cy="646331"/>
          </a:xfrm>
          <a:prstGeom prst="rect">
            <a:avLst/>
          </a:prstGeom>
          <a:noFill/>
          <a:ln>
            <a:solidFill>
              <a:schemeClr val="tx1"/>
            </a:solidFill>
          </a:ln>
        </p:spPr>
        <p:txBody>
          <a:bodyPr wrap="none" rtlCol="0">
            <a:spAutoFit/>
          </a:bodyPr>
          <a:lstStyle/>
          <a:p>
            <a:pPr algn="ctr"/>
            <a:r>
              <a:rPr lang="en-GB" dirty="0"/>
              <a:t>Activity C</a:t>
            </a:r>
          </a:p>
          <a:p>
            <a:pPr algn="ctr"/>
            <a:r>
              <a:rPr lang="en-GB" dirty="0"/>
              <a:t>(2 days)</a:t>
            </a:r>
          </a:p>
        </p:txBody>
      </p:sp>
      <p:cxnSp>
        <p:nvCxnSpPr>
          <p:cNvPr id="13" name="Straight Arrow Connector 12"/>
          <p:cNvCxnSpPr>
            <a:stCxn id="6" idx="3"/>
            <a:endCxn id="7" idx="1"/>
          </p:cNvCxnSpPr>
          <p:nvPr/>
        </p:nvCxnSpPr>
        <p:spPr>
          <a:xfrm>
            <a:off x="2409922" y="2906729"/>
            <a:ext cx="7449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p:cNvCxnSpPr>
          <p:nvPr/>
        </p:nvCxnSpPr>
        <p:spPr>
          <a:xfrm>
            <a:off x="2409922" y="2906729"/>
            <a:ext cx="687287" cy="1224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087842" y="3807733"/>
            <a:ext cx="1146468" cy="646331"/>
          </a:xfrm>
          <a:prstGeom prst="rect">
            <a:avLst/>
          </a:prstGeom>
          <a:noFill/>
          <a:ln>
            <a:solidFill>
              <a:schemeClr val="tx1"/>
            </a:solidFill>
          </a:ln>
        </p:spPr>
        <p:txBody>
          <a:bodyPr wrap="none" rtlCol="0">
            <a:spAutoFit/>
          </a:bodyPr>
          <a:lstStyle/>
          <a:p>
            <a:pPr algn="ctr"/>
            <a:r>
              <a:rPr lang="en-GB" dirty="0"/>
              <a:t>Activity E</a:t>
            </a:r>
          </a:p>
          <a:p>
            <a:pPr algn="ctr"/>
            <a:r>
              <a:rPr lang="en-GB" dirty="0"/>
              <a:t>(2 days)</a:t>
            </a:r>
          </a:p>
        </p:txBody>
      </p:sp>
      <p:cxnSp>
        <p:nvCxnSpPr>
          <p:cNvPr id="21" name="Straight Arrow Connector 20"/>
          <p:cNvCxnSpPr>
            <a:stCxn id="8" idx="3"/>
            <a:endCxn id="19" idx="1"/>
          </p:cNvCxnSpPr>
          <p:nvPr/>
        </p:nvCxnSpPr>
        <p:spPr>
          <a:xfrm>
            <a:off x="2422712" y="4130899"/>
            <a:ext cx="6651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3"/>
            <a:endCxn id="11" idx="1"/>
          </p:cNvCxnSpPr>
          <p:nvPr/>
        </p:nvCxnSpPr>
        <p:spPr>
          <a:xfrm>
            <a:off x="4288561" y="2906729"/>
            <a:ext cx="588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74689" y="2352031"/>
            <a:ext cx="628698" cy="307777"/>
          </a:xfrm>
          <a:prstGeom prst="rect">
            <a:avLst/>
          </a:prstGeom>
          <a:noFill/>
        </p:spPr>
        <p:txBody>
          <a:bodyPr wrap="none" rtlCol="0">
            <a:spAutoFit/>
          </a:bodyPr>
          <a:lstStyle/>
          <a:p>
            <a:r>
              <a:rPr lang="en-GB" sz="1400" dirty="0"/>
              <a:t>ES=1</a:t>
            </a:r>
          </a:p>
        </p:txBody>
      </p:sp>
      <p:sp>
        <p:nvSpPr>
          <p:cNvPr id="26" name="TextBox 25"/>
          <p:cNvSpPr txBox="1"/>
          <p:nvPr/>
        </p:nvSpPr>
        <p:spPr>
          <a:xfrm>
            <a:off x="846872" y="3553283"/>
            <a:ext cx="628698" cy="307777"/>
          </a:xfrm>
          <a:prstGeom prst="rect">
            <a:avLst/>
          </a:prstGeom>
          <a:noFill/>
        </p:spPr>
        <p:txBody>
          <a:bodyPr wrap="none" rtlCol="0">
            <a:spAutoFit/>
          </a:bodyPr>
          <a:lstStyle/>
          <a:p>
            <a:r>
              <a:rPr lang="en-GB" sz="1400" dirty="0"/>
              <a:t>ES=1</a:t>
            </a:r>
          </a:p>
        </p:txBody>
      </p:sp>
      <p:sp>
        <p:nvSpPr>
          <p:cNvPr id="27" name="TextBox 26"/>
          <p:cNvSpPr txBox="1"/>
          <p:nvPr/>
        </p:nvSpPr>
        <p:spPr>
          <a:xfrm>
            <a:off x="2095573" y="2312318"/>
            <a:ext cx="628698" cy="307777"/>
          </a:xfrm>
          <a:prstGeom prst="rect">
            <a:avLst/>
          </a:prstGeom>
          <a:noFill/>
        </p:spPr>
        <p:txBody>
          <a:bodyPr wrap="none" rtlCol="0">
            <a:spAutoFit/>
          </a:bodyPr>
          <a:lstStyle/>
          <a:p>
            <a:r>
              <a:rPr lang="en-GB" sz="1400" dirty="0"/>
              <a:t>ES=3</a:t>
            </a:r>
          </a:p>
        </p:txBody>
      </p:sp>
      <p:sp>
        <p:nvSpPr>
          <p:cNvPr id="28" name="TextBox 27"/>
          <p:cNvSpPr txBox="1"/>
          <p:nvPr/>
        </p:nvSpPr>
        <p:spPr>
          <a:xfrm>
            <a:off x="2108363" y="3526507"/>
            <a:ext cx="617477" cy="307777"/>
          </a:xfrm>
          <a:prstGeom prst="rect">
            <a:avLst/>
          </a:prstGeom>
          <a:noFill/>
        </p:spPr>
        <p:txBody>
          <a:bodyPr wrap="none" rtlCol="0">
            <a:spAutoFit/>
          </a:bodyPr>
          <a:lstStyle/>
          <a:p>
            <a:r>
              <a:rPr lang="en-GB" sz="1400" dirty="0"/>
              <a:t>EF=2</a:t>
            </a:r>
          </a:p>
        </p:txBody>
      </p:sp>
      <p:sp>
        <p:nvSpPr>
          <p:cNvPr id="29" name="TextBox 28"/>
          <p:cNvSpPr txBox="1"/>
          <p:nvPr/>
        </p:nvSpPr>
        <p:spPr>
          <a:xfrm>
            <a:off x="3004518" y="2296756"/>
            <a:ext cx="628698" cy="307777"/>
          </a:xfrm>
          <a:prstGeom prst="rect">
            <a:avLst/>
          </a:prstGeom>
          <a:noFill/>
        </p:spPr>
        <p:txBody>
          <a:bodyPr wrap="none" rtlCol="0">
            <a:spAutoFit/>
          </a:bodyPr>
          <a:lstStyle/>
          <a:p>
            <a:r>
              <a:rPr lang="en-GB" sz="1400" dirty="0"/>
              <a:t>ES=4</a:t>
            </a:r>
          </a:p>
        </p:txBody>
      </p:sp>
      <p:sp>
        <p:nvSpPr>
          <p:cNvPr id="30" name="TextBox 29"/>
          <p:cNvSpPr txBox="1"/>
          <p:nvPr/>
        </p:nvSpPr>
        <p:spPr>
          <a:xfrm>
            <a:off x="2914898" y="3520925"/>
            <a:ext cx="628698" cy="307777"/>
          </a:xfrm>
          <a:prstGeom prst="rect">
            <a:avLst/>
          </a:prstGeom>
          <a:noFill/>
        </p:spPr>
        <p:txBody>
          <a:bodyPr wrap="none" rtlCol="0">
            <a:spAutoFit/>
          </a:bodyPr>
          <a:lstStyle/>
          <a:p>
            <a:r>
              <a:rPr lang="en-GB" sz="1400" dirty="0"/>
              <a:t>ES=3</a:t>
            </a:r>
          </a:p>
        </p:txBody>
      </p:sp>
      <p:sp>
        <p:nvSpPr>
          <p:cNvPr id="31" name="TextBox 30"/>
          <p:cNvSpPr txBox="1"/>
          <p:nvPr/>
        </p:nvSpPr>
        <p:spPr>
          <a:xfrm>
            <a:off x="3943302" y="2304099"/>
            <a:ext cx="617477" cy="307777"/>
          </a:xfrm>
          <a:prstGeom prst="rect">
            <a:avLst/>
          </a:prstGeom>
          <a:noFill/>
        </p:spPr>
        <p:txBody>
          <a:bodyPr wrap="none" rtlCol="0">
            <a:spAutoFit/>
          </a:bodyPr>
          <a:lstStyle/>
          <a:p>
            <a:r>
              <a:rPr lang="en-GB" sz="1400" dirty="0"/>
              <a:t>EF=7</a:t>
            </a:r>
          </a:p>
        </p:txBody>
      </p:sp>
      <p:sp>
        <p:nvSpPr>
          <p:cNvPr id="32" name="TextBox 31"/>
          <p:cNvSpPr txBox="1"/>
          <p:nvPr/>
        </p:nvSpPr>
        <p:spPr>
          <a:xfrm>
            <a:off x="3894377" y="3505351"/>
            <a:ext cx="617477" cy="307777"/>
          </a:xfrm>
          <a:prstGeom prst="rect">
            <a:avLst/>
          </a:prstGeom>
          <a:noFill/>
        </p:spPr>
        <p:txBody>
          <a:bodyPr wrap="none" rtlCol="0">
            <a:spAutoFit/>
          </a:bodyPr>
          <a:lstStyle/>
          <a:p>
            <a:r>
              <a:rPr lang="en-GB" sz="1400" dirty="0"/>
              <a:t>EF=5</a:t>
            </a:r>
          </a:p>
        </p:txBody>
      </p:sp>
      <p:sp>
        <p:nvSpPr>
          <p:cNvPr id="33" name="TextBox 32"/>
          <p:cNvSpPr txBox="1"/>
          <p:nvPr/>
        </p:nvSpPr>
        <p:spPr>
          <a:xfrm>
            <a:off x="4719207" y="2304098"/>
            <a:ext cx="628698" cy="307777"/>
          </a:xfrm>
          <a:prstGeom prst="rect">
            <a:avLst/>
          </a:prstGeom>
          <a:noFill/>
        </p:spPr>
        <p:txBody>
          <a:bodyPr wrap="none" rtlCol="0">
            <a:spAutoFit/>
          </a:bodyPr>
          <a:lstStyle/>
          <a:p>
            <a:r>
              <a:rPr lang="en-GB" sz="1400" dirty="0"/>
              <a:t>ES=8</a:t>
            </a:r>
          </a:p>
        </p:txBody>
      </p:sp>
      <p:sp>
        <p:nvSpPr>
          <p:cNvPr id="34" name="TextBox 33"/>
          <p:cNvSpPr txBox="1"/>
          <p:nvPr/>
        </p:nvSpPr>
        <p:spPr>
          <a:xfrm>
            <a:off x="5628152" y="2330146"/>
            <a:ext cx="617477" cy="307777"/>
          </a:xfrm>
          <a:prstGeom prst="rect">
            <a:avLst/>
          </a:prstGeom>
          <a:noFill/>
        </p:spPr>
        <p:txBody>
          <a:bodyPr wrap="none" rtlCol="0">
            <a:spAutoFit/>
          </a:bodyPr>
          <a:lstStyle/>
          <a:p>
            <a:r>
              <a:rPr lang="en-GB" sz="1400" dirty="0"/>
              <a:t>EF=9</a:t>
            </a:r>
          </a:p>
        </p:txBody>
      </p:sp>
      <p:sp>
        <p:nvSpPr>
          <p:cNvPr id="35" name="TextBox 34"/>
          <p:cNvSpPr txBox="1"/>
          <p:nvPr/>
        </p:nvSpPr>
        <p:spPr>
          <a:xfrm>
            <a:off x="520424" y="5074217"/>
            <a:ext cx="6417398" cy="1477328"/>
          </a:xfrm>
          <a:prstGeom prst="rect">
            <a:avLst/>
          </a:prstGeom>
          <a:noFill/>
        </p:spPr>
        <p:txBody>
          <a:bodyPr wrap="none" rtlCol="0">
            <a:spAutoFit/>
          </a:bodyPr>
          <a:lstStyle/>
          <a:p>
            <a:r>
              <a:rPr lang="en-GB" dirty="0"/>
              <a:t>Activity A has 2 dependant activities, Activity B and Activity E.</a:t>
            </a:r>
          </a:p>
          <a:p>
            <a:r>
              <a:rPr lang="en-GB" dirty="0"/>
              <a:t>The latest Activity B can start is beginning of day 4.</a:t>
            </a:r>
          </a:p>
          <a:p>
            <a:r>
              <a:rPr lang="en-GB" dirty="0"/>
              <a:t>The latest Activity E can start is beginning of day 8.</a:t>
            </a:r>
          </a:p>
          <a:p>
            <a:r>
              <a:rPr lang="en-GB" dirty="0"/>
              <a:t>The latest Activity A could finish is therefore the end of day 3.</a:t>
            </a:r>
          </a:p>
          <a:p>
            <a:r>
              <a:rPr lang="en-GB" dirty="0"/>
              <a:t>LF of B = LS of C – 1 = 8 – 1 = 7.</a:t>
            </a:r>
          </a:p>
        </p:txBody>
      </p:sp>
      <p:sp>
        <p:nvSpPr>
          <p:cNvPr id="36" name="TextBox 35"/>
          <p:cNvSpPr txBox="1"/>
          <p:nvPr/>
        </p:nvSpPr>
        <p:spPr>
          <a:xfrm>
            <a:off x="5648991" y="3245506"/>
            <a:ext cx="596638" cy="307777"/>
          </a:xfrm>
          <a:prstGeom prst="rect">
            <a:avLst/>
          </a:prstGeom>
          <a:noFill/>
        </p:spPr>
        <p:txBody>
          <a:bodyPr wrap="none" rtlCol="0">
            <a:spAutoFit/>
          </a:bodyPr>
          <a:lstStyle/>
          <a:p>
            <a:r>
              <a:rPr lang="en-GB" sz="1400" dirty="0"/>
              <a:t>LF=9</a:t>
            </a:r>
          </a:p>
        </p:txBody>
      </p:sp>
      <p:sp>
        <p:nvSpPr>
          <p:cNvPr id="37" name="TextBox 36"/>
          <p:cNvSpPr txBox="1"/>
          <p:nvPr/>
        </p:nvSpPr>
        <p:spPr>
          <a:xfrm>
            <a:off x="3869835" y="4443051"/>
            <a:ext cx="596638" cy="307777"/>
          </a:xfrm>
          <a:prstGeom prst="rect">
            <a:avLst/>
          </a:prstGeom>
          <a:noFill/>
        </p:spPr>
        <p:txBody>
          <a:bodyPr wrap="none" rtlCol="0">
            <a:spAutoFit/>
          </a:bodyPr>
          <a:lstStyle/>
          <a:p>
            <a:r>
              <a:rPr lang="en-GB" sz="1400" dirty="0"/>
              <a:t>LF=9</a:t>
            </a:r>
          </a:p>
        </p:txBody>
      </p:sp>
      <p:sp>
        <p:nvSpPr>
          <p:cNvPr id="38" name="TextBox 37"/>
          <p:cNvSpPr txBox="1"/>
          <p:nvPr/>
        </p:nvSpPr>
        <p:spPr>
          <a:xfrm>
            <a:off x="4716020" y="3265243"/>
            <a:ext cx="607859" cy="307777"/>
          </a:xfrm>
          <a:prstGeom prst="rect">
            <a:avLst/>
          </a:prstGeom>
          <a:noFill/>
        </p:spPr>
        <p:txBody>
          <a:bodyPr wrap="none" rtlCol="0">
            <a:spAutoFit/>
          </a:bodyPr>
          <a:lstStyle/>
          <a:p>
            <a:r>
              <a:rPr lang="en-GB" sz="1400" dirty="0"/>
              <a:t>LS=8</a:t>
            </a:r>
          </a:p>
        </p:txBody>
      </p:sp>
      <p:sp>
        <p:nvSpPr>
          <p:cNvPr id="39" name="TextBox 38"/>
          <p:cNvSpPr txBox="1"/>
          <p:nvPr/>
        </p:nvSpPr>
        <p:spPr>
          <a:xfrm>
            <a:off x="2856598" y="4461129"/>
            <a:ext cx="607859" cy="307777"/>
          </a:xfrm>
          <a:prstGeom prst="rect">
            <a:avLst/>
          </a:prstGeom>
          <a:noFill/>
        </p:spPr>
        <p:txBody>
          <a:bodyPr wrap="none" rtlCol="0">
            <a:spAutoFit/>
          </a:bodyPr>
          <a:lstStyle/>
          <a:p>
            <a:r>
              <a:rPr lang="en-GB" sz="1400" dirty="0"/>
              <a:t>LS=8</a:t>
            </a:r>
          </a:p>
        </p:txBody>
      </p:sp>
      <p:sp>
        <p:nvSpPr>
          <p:cNvPr id="40" name="TextBox 39"/>
          <p:cNvSpPr txBox="1"/>
          <p:nvPr/>
        </p:nvSpPr>
        <p:spPr>
          <a:xfrm>
            <a:off x="3851900" y="3212970"/>
            <a:ext cx="596638" cy="307777"/>
          </a:xfrm>
          <a:prstGeom prst="rect">
            <a:avLst/>
          </a:prstGeom>
          <a:noFill/>
        </p:spPr>
        <p:txBody>
          <a:bodyPr wrap="none" rtlCol="0">
            <a:spAutoFit/>
          </a:bodyPr>
          <a:lstStyle/>
          <a:p>
            <a:r>
              <a:rPr lang="en-GB" sz="1400" dirty="0"/>
              <a:t>LF=7</a:t>
            </a:r>
          </a:p>
        </p:txBody>
      </p:sp>
      <p:sp>
        <p:nvSpPr>
          <p:cNvPr id="41" name="TextBox 40"/>
          <p:cNvSpPr txBox="1"/>
          <p:nvPr/>
        </p:nvSpPr>
        <p:spPr>
          <a:xfrm>
            <a:off x="1908417" y="4477367"/>
            <a:ext cx="596638" cy="307777"/>
          </a:xfrm>
          <a:prstGeom prst="rect">
            <a:avLst/>
          </a:prstGeom>
          <a:noFill/>
        </p:spPr>
        <p:txBody>
          <a:bodyPr wrap="none" rtlCol="0">
            <a:spAutoFit/>
          </a:bodyPr>
          <a:lstStyle/>
          <a:p>
            <a:r>
              <a:rPr lang="en-GB" sz="1400" dirty="0"/>
              <a:t>LF=7</a:t>
            </a:r>
          </a:p>
        </p:txBody>
      </p:sp>
      <p:sp>
        <p:nvSpPr>
          <p:cNvPr id="42" name="TextBox 41"/>
          <p:cNvSpPr txBox="1"/>
          <p:nvPr/>
        </p:nvSpPr>
        <p:spPr>
          <a:xfrm>
            <a:off x="3005051" y="3199682"/>
            <a:ext cx="607859" cy="307777"/>
          </a:xfrm>
          <a:prstGeom prst="rect">
            <a:avLst/>
          </a:prstGeom>
          <a:noFill/>
        </p:spPr>
        <p:txBody>
          <a:bodyPr wrap="none" rtlCol="0">
            <a:spAutoFit/>
          </a:bodyPr>
          <a:lstStyle/>
          <a:p>
            <a:r>
              <a:rPr lang="en-GB" sz="1400" dirty="0"/>
              <a:t>LS=4</a:t>
            </a:r>
          </a:p>
        </p:txBody>
      </p:sp>
      <p:sp>
        <p:nvSpPr>
          <p:cNvPr id="43" name="TextBox 42"/>
          <p:cNvSpPr txBox="1"/>
          <p:nvPr/>
        </p:nvSpPr>
        <p:spPr>
          <a:xfrm>
            <a:off x="1019850" y="4466495"/>
            <a:ext cx="607859" cy="307777"/>
          </a:xfrm>
          <a:prstGeom prst="rect">
            <a:avLst/>
          </a:prstGeom>
          <a:noFill/>
        </p:spPr>
        <p:txBody>
          <a:bodyPr wrap="none" rtlCol="0">
            <a:spAutoFit/>
          </a:bodyPr>
          <a:lstStyle/>
          <a:p>
            <a:r>
              <a:rPr lang="en-GB" sz="1400" dirty="0"/>
              <a:t>LS=6</a:t>
            </a:r>
          </a:p>
        </p:txBody>
      </p:sp>
      <p:sp>
        <p:nvSpPr>
          <p:cNvPr id="44" name="TextBox 43"/>
          <p:cNvSpPr txBox="1"/>
          <p:nvPr/>
        </p:nvSpPr>
        <p:spPr>
          <a:xfrm>
            <a:off x="2008011" y="3209795"/>
            <a:ext cx="596638" cy="307777"/>
          </a:xfrm>
          <a:prstGeom prst="rect">
            <a:avLst/>
          </a:prstGeom>
          <a:noFill/>
        </p:spPr>
        <p:txBody>
          <a:bodyPr wrap="none" rtlCol="0">
            <a:spAutoFit/>
          </a:bodyPr>
          <a:lstStyle/>
          <a:p>
            <a:r>
              <a:rPr lang="en-GB" sz="1400" dirty="0"/>
              <a:t>LF=3</a:t>
            </a:r>
          </a:p>
        </p:txBody>
      </p:sp>
      <p:sp>
        <p:nvSpPr>
          <p:cNvPr id="45" name="TextBox 44"/>
          <p:cNvSpPr txBox="1"/>
          <p:nvPr/>
        </p:nvSpPr>
        <p:spPr>
          <a:xfrm>
            <a:off x="997196" y="3199682"/>
            <a:ext cx="607859" cy="307777"/>
          </a:xfrm>
          <a:prstGeom prst="rect">
            <a:avLst/>
          </a:prstGeom>
          <a:noFill/>
        </p:spPr>
        <p:txBody>
          <a:bodyPr wrap="none" rtlCol="0">
            <a:spAutoFit/>
          </a:bodyPr>
          <a:lstStyle/>
          <a:p>
            <a:r>
              <a:rPr lang="en-GB" sz="1400" dirty="0"/>
              <a:t>LS=1</a:t>
            </a:r>
          </a:p>
        </p:txBody>
      </p:sp>
    </p:spTree>
    <p:extLst>
      <p:ext uri="{BB962C8B-B14F-4D97-AF65-F5344CB8AC3E}">
        <p14:creationId xmlns:p14="http://schemas.microsoft.com/office/powerpoint/2010/main" val="1624457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8376"/>
          </a:xfrm>
          <a:solidFill>
            <a:srgbClr val="F8A206"/>
          </a:solidFill>
          <a:ln w="9525">
            <a:noFill/>
            <a:miter lim="800000"/>
            <a:headEnd/>
            <a:tailEnd/>
          </a:ln>
        </p:spPr>
        <p:txBody>
          <a:bodyPr vert="horz" wrap="square" lIns="91440" tIns="45720" rIns="91440" bIns="45720" numCol="1" anchor="ctr" anchorCtr="0" compatLnSpc="1">
            <a:prstTxWarp prst="textNoShape">
              <a:avLst/>
            </a:prstTxWarp>
          </a:bodyPr>
          <a:lstStyle/>
          <a:p>
            <a:pPr algn="l"/>
            <a:r>
              <a:rPr lang="en-GB" dirty="0">
                <a:solidFill>
                  <a:schemeClr val="bg1"/>
                </a:solidFill>
              </a:rPr>
              <a:t>LS and LF example 1</a:t>
            </a:r>
          </a:p>
        </p:txBody>
      </p:sp>
      <p:sp>
        <p:nvSpPr>
          <p:cNvPr id="4" name="Slide Number Placeholder 3"/>
          <p:cNvSpPr>
            <a:spLocks noGrp="1"/>
          </p:cNvSpPr>
          <p:nvPr>
            <p:ph type="sldNum" sz="quarter" idx="12"/>
          </p:nvPr>
        </p:nvSpPr>
        <p:spPr/>
        <p:txBody>
          <a:bodyPr/>
          <a:lstStyle/>
          <a:p>
            <a:fld id="{32B0E51F-EFA2-4271-94CC-5F477891D638}" type="slidenum">
              <a:rPr lang="en-GB" sz="1100" smtClean="0"/>
              <a:pPr/>
              <a:t>43</a:t>
            </a:fld>
            <a:endParaRPr lang="en-GB" sz="1100"/>
          </a:p>
        </p:txBody>
      </p:sp>
      <p:sp>
        <p:nvSpPr>
          <p:cNvPr id="5" name="TextBox 4"/>
          <p:cNvSpPr txBox="1"/>
          <p:nvPr/>
        </p:nvSpPr>
        <p:spPr>
          <a:xfrm>
            <a:off x="2471809" y="1701716"/>
            <a:ext cx="628698" cy="646331"/>
          </a:xfrm>
          <a:prstGeom prst="rect">
            <a:avLst/>
          </a:prstGeom>
          <a:noFill/>
          <a:ln w="12700">
            <a:solidFill>
              <a:schemeClr val="tx1"/>
            </a:solidFill>
          </a:ln>
        </p:spPr>
        <p:txBody>
          <a:bodyPr wrap="square" rtlCol="0">
            <a:spAutoFit/>
          </a:bodyPr>
          <a:lstStyle/>
          <a:p>
            <a:r>
              <a:rPr lang="en-GB" dirty="0"/>
              <a:t>A (3)</a:t>
            </a:r>
          </a:p>
          <a:p>
            <a:endParaRPr lang="en-GB" dirty="0"/>
          </a:p>
        </p:txBody>
      </p:sp>
      <p:sp>
        <p:nvSpPr>
          <p:cNvPr id="6" name="TextBox 5"/>
          <p:cNvSpPr txBox="1"/>
          <p:nvPr/>
        </p:nvSpPr>
        <p:spPr>
          <a:xfrm>
            <a:off x="3526269" y="1484784"/>
            <a:ext cx="620683" cy="646331"/>
          </a:xfrm>
          <a:prstGeom prst="rect">
            <a:avLst/>
          </a:prstGeom>
          <a:noFill/>
          <a:ln w="12700">
            <a:solidFill>
              <a:schemeClr val="tx1"/>
            </a:solidFill>
          </a:ln>
        </p:spPr>
        <p:txBody>
          <a:bodyPr wrap="none" rtlCol="0">
            <a:spAutoFit/>
          </a:bodyPr>
          <a:lstStyle/>
          <a:p>
            <a:r>
              <a:rPr lang="en-GB" dirty="0"/>
              <a:t>B (1)</a:t>
            </a:r>
          </a:p>
          <a:p>
            <a:endParaRPr lang="en-GB" dirty="0"/>
          </a:p>
        </p:txBody>
      </p:sp>
      <p:sp>
        <p:nvSpPr>
          <p:cNvPr id="7" name="TextBox 6"/>
          <p:cNvSpPr txBox="1"/>
          <p:nvPr/>
        </p:nvSpPr>
        <p:spPr>
          <a:xfrm>
            <a:off x="4858417" y="1517050"/>
            <a:ext cx="619080" cy="646331"/>
          </a:xfrm>
          <a:prstGeom prst="rect">
            <a:avLst/>
          </a:prstGeom>
          <a:noFill/>
          <a:ln w="12700">
            <a:solidFill>
              <a:schemeClr val="tx1"/>
            </a:solidFill>
          </a:ln>
        </p:spPr>
        <p:txBody>
          <a:bodyPr wrap="none" rtlCol="0">
            <a:spAutoFit/>
          </a:bodyPr>
          <a:lstStyle/>
          <a:p>
            <a:r>
              <a:rPr lang="en-GB" dirty="0"/>
              <a:t>C (7)</a:t>
            </a:r>
          </a:p>
          <a:p>
            <a:endParaRPr lang="en-GB" dirty="0"/>
          </a:p>
        </p:txBody>
      </p:sp>
      <p:cxnSp>
        <p:nvCxnSpPr>
          <p:cNvPr id="8" name="Straight Arrow Connector 7"/>
          <p:cNvCxnSpPr>
            <a:stCxn id="5" idx="3"/>
            <a:endCxn id="6" idx="1"/>
          </p:cNvCxnSpPr>
          <p:nvPr/>
        </p:nvCxnSpPr>
        <p:spPr>
          <a:xfrm flipV="1">
            <a:off x="3100507" y="1807950"/>
            <a:ext cx="425762" cy="21693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3"/>
            <a:endCxn id="7" idx="1"/>
          </p:cNvCxnSpPr>
          <p:nvPr/>
        </p:nvCxnSpPr>
        <p:spPr>
          <a:xfrm>
            <a:off x="4146952" y="1807950"/>
            <a:ext cx="711465" cy="3226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460000" y="3466782"/>
            <a:ext cx="638316" cy="646331"/>
          </a:xfrm>
          <a:prstGeom prst="rect">
            <a:avLst/>
          </a:prstGeom>
          <a:noFill/>
          <a:ln w="12700">
            <a:solidFill>
              <a:schemeClr val="tx1"/>
            </a:solidFill>
          </a:ln>
        </p:spPr>
        <p:txBody>
          <a:bodyPr wrap="none" rtlCol="0">
            <a:spAutoFit/>
          </a:bodyPr>
          <a:lstStyle/>
          <a:p>
            <a:r>
              <a:rPr lang="en-GB" dirty="0"/>
              <a:t>D (4)</a:t>
            </a:r>
          </a:p>
          <a:p>
            <a:endParaRPr lang="en-GB" dirty="0"/>
          </a:p>
        </p:txBody>
      </p:sp>
      <p:sp>
        <p:nvSpPr>
          <p:cNvPr id="11" name="TextBox 10"/>
          <p:cNvSpPr txBox="1"/>
          <p:nvPr/>
        </p:nvSpPr>
        <p:spPr>
          <a:xfrm>
            <a:off x="3538505" y="4119500"/>
            <a:ext cx="601447" cy="646331"/>
          </a:xfrm>
          <a:prstGeom prst="rect">
            <a:avLst/>
          </a:prstGeom>
          <a:noFill/>
          <a:ln w="12700">
            <a:solidFill>
              <a:schemeClr val="tx1"/>
            </a:solidFill>
          </a:ln>
        </p:spPr>
        <p:txBody>
          <a:bodyPr wrap="none" rtlCol="0">
            <a:spAutoFit/>
          </a:bodyPr>
          <a:lstStyle/>
          <a:p>
            <a:r>
              <a:rPr lang="en-GB" dirty="0"/>
              <a:t>F (2)</a:t>
            </a:r>
          </a:p>
          <a:p>
            <a:endParaRPr lang="en-GB" dirty="0"/>
          </a:p>
        </p:txBody>
      </p:sp>
      <p:sp>
        <p:nvSpPr>
          <p:cNvPr id="12" name="TextBox 11"/>
          <p:cNvSpPr txBox="1"/>
          <p:nvPr/>
        </p:nvSpPr>
        <p:spPr>
          <a:xfrm>
            <a:off x="5133706" y="3466782"/>
            <a:ext cx="641522" cy="646331"/>
          </a:xfrm>
          <a:prstGeom prst="rect">
            <a:avLst/>
          </a:prstGeom>
          <a:noFill/>
          <a:ln w="12700">
            <a:solidFill>
              <a:schemeClr val="tx1"/>
            </a:solidFill>
          </a:ln>
        </p:spPr>
        <p:txBody>
          <a:bodyPr wrap="none" rtlCol="0">
            <a:spAutoFit/>
          </a:bodyPr>
          <a:lstStyle/>
          <a:p>
            <a:r>
              <a:rPr lang="en-GB" dirty="0"/>
              <a:t>G (2)</a:t>
            </a:r>
          </a:p>
          <a:p>
            <a:endParaRPr lang="en-GB" dirty="0"/>
          </a:p>
        </p:txBody>
      </p:sp>
      <p:cxnSp>
        <p:nvCxnSpPr>
          <p:cNvPr id="13" name="Straight Arrow Connector 12"/>
          <p:cNvCxnSpPr>
            <a:stCxn id="10" idx="3"/>
            <a:endCxn id="11" idx="1"/>
          </p:cNvCxnSpPr>
          <p:nvPr/>
        </p:nvCxnSpPr>
        <p:spPr>
          <a:xfrm>
            <a:off x="3098316" y="3789948"/>
            <a:ext cx="440189" cy="65271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3"/>
            <a:endCxn id="12" idx="1"/>
          </p:cNvCxnSpPr>
          <p:nvPr/>
        </p:nvCxnSpPr>
        <p:spPr>
          <a:xfrm flipV="1">
            <a:off x="4139952" y="3789948"/>
            <a:ext cx="993754" cy="65271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68103" y="2760640"/>
            <a:ext cx="681343" cy="646331"/>
          </a:xfrm>
          <a:prstGeom prst="rect">
            <a:avLst/>
          </a:prstGeom>
          <a:noFill/>
          <a:ln w="12700">
            <a:solidFill>
              <a:schemeClr val="tx1"/>
            </a:solidFill>
          </a:ln>
        </p:spPr>
        <p:txBody>
          <a:bodyPr wrap="square" rtlCol="0">
            <a:spAutoFit/>
          </a:bodyPr>
          <a:lstStyle/>
          <a:p>
            <a:r>
              <a:rPr lang="en-GB" dirty="0"/>
              <a:t>E (3)</a:t>
            </a:r>
          </a:p>
          <a:p>
            <a:endParaRPr lang="en-GB" dirty="0"/>
          </a:p>
        </p:txBody>
      </p:sp>
      <p:cxnSp>
        <p:nvCxnSpPr>
          <p:cNvPr id="16" name="Straight Arrow Connector 15"/>
          <p:cNvCxnSpPr>
            <a:stCxn id="10" idx="3"/>
            <a:endCxn id="15" idx="1"/>
          </p:cNvCxnSpPr>
          <p:nvPr/>
        </p:nvCxnSpPr>
        <p:spPr>
          <a:xfrm flipV="1">
            <a:off x="3098316" y="3083806"/>
            <a:ext cx="669787" cy="70614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27784" y="1989748"/>
            <a:ext cx="420308" cy="307777"/>
          </a:xfrm>
          <a:prstGeom prst="rect">
            <a:avLst/>
          </a:prstGeom>
          <a:noFill/>
        </p:spPr>
        <p:txBody>
          <a:bodyPr wrap="none" rtlCol="0">
            <a:spAutoFit/>
          </a:bodyPr>
          <a:lstStyle/>
          <a:p>
            <a:r>
              <a:rPr lang="en-GB" sz="1400" dirty="0"/>
              <a:t>f=0</a:t>
            </a:r>
          </a:p>
        </p:txBody>
      </p:sp>
      <p:sp>
        <p:nvSpPr>
          <p:cNvPr id="26" name="TextBox 25"/>
          <p:cNvSpPr txBox="1"/>
          <p:nvPr/>
        </p:nvSpPr>
        <p:spPr>
          <a:xfrm>
            <a:off x="3707904" y="1773724"/>
            <a:ext cx="420308" cy="307777"/>
          </a:xfrm>
          <a:prstGeom prst="rect">
            <a:avLst/>
          </a:prstGeom>
          <a:noFill/>
        </p:spPr>
        <p:txBody>
          <a:bodyPr wrap="none" rtlCol="0">
            <a:spAutoFit/>
          </a:bodyPr>
          <a:lstStyle/>
          <a:p>
            <a:r>
              <a:rPr lang="en-GB" sz="1400" dirty="0"/>
              <a:t>f=0</a:t>
            </a:r>
          </a:p>
        </p:txBody>
      </p:sp>
      <p:sp>
        <p:nvSpPr>
          <p:cNvPr id="27" name="TextBox 26"/>
          <p:cNvSpPr txBox="1"/>
          <p:nvPr/>
        </p:nvSpPr>
        <p:spPr>
          <a:xfrm>
            <a:off x="5004048" y="1845732"/>
            <a:ext cx="420308" cy="307777"/>
          </a:xfrm>
          <a:prstGeom prst="rect">
            <a:avLst/>
          </a:prstGeom>
          <a:noFill/>
        </p:spPr>
        <p:txBody>
          <a:bodyPr wrap="none" rtlCol="0">
            <a:spAutoFit/>
          </a:bodyPr>
          <a:lstStyle/>
          <a:p>
            <a:r>
              <a:rPr lang="en-GB" sz="1400" dirty="0"/>
              <a:t>f=0</a:t>
            </a:r>
          </a:p>
        </p:txBody>
      </p:sp>
      <p:sp>
        <p:nvSpPr>
          <p:cNvPr id="28" name="TextBox 27"/>
          <p:cNvSpPr txBox="1"/>
          <p:nvPr/>
        </p:nvSpPr>
        <p:spPr>
          <a:xfrm>
            <a:off x="2687983" y="3768752"/>
            <a:ext cx="420308" cy="307777"/>
          </a:xfrm>
          <a:prstGeom prst="rect">
            <a:avLst/>
          </a:prstGeom>
          <a:noFill/>
        </p:spPr>
        <p:txBody>
          <a:bodyPr wrap="none" rtlCol="0">
            <a:spAutoFit/>
          </a:bodyPr>
          <a:lstStyle/>
          <a:p>
            <a:r>
              <a:rPr lang="en-GB" sz="1400" dirty="0"/>
              <a:t>f=3</a:t>
            </a:r>
          </a:p>
        </p:txBody>
      </p:sp>
      <p:sp>
        <p:nvSpPr>
          <p:cNvPr id="29" name="TextBox 28"/>
          <p:cNvSpPr txBox="1"/>
          <p:nvPr/>
        </p:nvSpPr>
        <p:spPr>
          <a:xfrm>
            <a:off x="3696095" y="4416824"/>
            <a:ext cx="420308" cy="307777"/>
          </a:xfrm>
          <a:prstGeom prst="rect">
            <a:avLst/>
          </a:prstGeom>
          <a:noFill/>
        </p:spPr>
        <p:txBody>
          <a:bodyPr wrap="none" rtlCol="0">
            <a:spAutoFit/>
          </a:bodyPr>
          <a:lstStyle/>
          <a:p>
            <a:r>
              <a:rPr lang="en-GB" sz="1400" dirty="0"/>
              <a:t>f=3</a:t>
            </a:r>
          </a:p>
        </p:txBody>
      </p:sp>
      <p:sp>
        <p:nvSpPr>
          <p:cNvPr id="30" name="TextBox 29"/>
          <p:cNvSpPr txBox="1"/>
          <p:nvPr/>
        </p:nvSpPr>
        <p:spPr>
          <a:xfrm>
            <a:off x="5280271" y="3768752"/>
            <a:ext cx="420308" cy="307777"/>
          </a:xfrm>
          <a:prstGeom prst="rect">
            <a:avLst/>
          </a:prstGeom>
          <a:noFill/>
        </p:spPr>
        <p:txBody>
          <a:bodyPr wrap="none" rtlCol="0">
            <a:spAutoFit/>
          </a:bodyPr>
          <a:lstStyle/>
          <a:p>
            <a:r>
              <a:rPr lang="en-GB" sz="1400" dirty="0"/>
              <a:t>f=3</a:t>
            </a:r>
          </a:p>
        </p:txBody>
      </p:sp>
      <p:sp>
        <p:nvSpPr>
          <p:cNvPr id="31" name="TextBox 30"/>
          <p:cNvSpPr txBox="1"/>
          <p:nvPr/>
        </p:nvSpPr>
        <p:spPr>
          <a:xfrm>
            <a:off x="3984127" y="3048672"/>
            <a:ext cx="420308" cy="307777"/>
          </a:xfrm>
          <a:prstGeom prst="rect">
            <a:avLst/>
          </a:prstGeom>
          <a:noFill/>
        </p:spPr>
        <p:txBody>
          <a:bodyPr wrap="none" rtlCol="0">
            <a:spAutoFit/>
          </a:bodyPr>
          <a:lstStyle/>
          <a:p>
            <a:r>
              <a:rPr lang="en-GB" sz="1400" dirty="0"/>
              <a:t>f=4</a:t>
            </a:r>
          </a:p>
        </p:txBody>
      </p:sp>
      <p:sp>
        <p:nvSpPr>
          <p:cNvPr id="32" name="TextBox 31"/>
          <p:cNvSpPr txBox="1"/>
          <p:nvPr/>
        </p:nvSpPr>
        <p:spPr>
          <a:xfrm>
            <a:off x="2200937" y="1485692"/>
            <a:ext cx="498855" cy="276999"/>
          </a:xfrm>
          <a:prstGeom prst="rect">
            <a:avLst/>
          </a:prstGeom>
          <a:noFill/>
        </p:spPr>
        <p:txBody>
          <a:bodyPr wrap="none" rtlCol="0">
            <a:spAutoFit/>
          </a:bodyPr>
          <a:lstStyle/>
          <a:p>
            <a:r>
              <a:rPr lang="en-GB" sz="1200" dirty="0">
                <a:latin typeface="Arial Narrow" pitchFamily="34" charset="0"/>
              </a:rPr>
              <a:t>ES=1</a:t>
            </a:r>
          </a:p>
        </p:txBody>
      </p:sp>
      <p:sp>
        <p:nvSpPr>
          <p:cNvPr id="33" name="TextBox 32"/>
          <p:cNvSpPr txBox="1"/>
          <p:nvPr/>
        </p:nvSpPr>
        <p:spPr>
          <a:xfrm>
            <a:off x="2195736" y="3213884"/>
            <a:ext cx="498855" cy="276999"/>
          </a:xfrm>
          <a:prstGeom prst="rect">
            <a:avLst/>
          </a:prstGeom>
          <a:noFill/>
        </p:spPr>
        <p:txBody>
          <a:bodyPr wrap="none" rtlCol="0">
            <a:spAutoFit/>
          </a:bodyPr>
          <a:lstStyle/>
          <a:p>
            <a:r>
              <a:rPr lang="en-GB" sz="1200" dirty="0">
                <a:latin typeface="Arial Narrow" pitchFamily="34" charset="0"/>
              </a:rPr>
              <a:t>ES=1</a:t>
            </a:r>
          </a:p>
        </p:txBody>
      </p:sp>
      <p:sp>
        <p:nvSpPr>
          <p:cNvPr id="34" name="TextBox 33"/>
          <p:cNvSpPr txBox="1"/>
          <p:nvPr/>
        </p:nvSpPr>
        <p:spPr>
          <a:xfrm>
            <a:off x="2771800" y="1485692"/>
            <a:ext cx="490840" cy="276999"/>
          </a:xfrm>
          <a:prstGeom prst="rect">
            <a:avLst/>
          </a:prstGeom>
          <a:noFill/>
        </p:spPr>
        <p:txBody>
          <a:bodyPr wrap="none" rtlCol="0">
            <a:spAutoFit/>
          </a:bodyPr>
          <a:lstStyle/>
          <a:p>
            <a:r>
              <a:rPr lang="en-GB" sz="1200" dirty="0">
                <a:latin typeface="Arial Narrow" pitchFamily="34" charset="0"/>
              </a:rPr>
              <a:t>EF=3</a:t>
            </a:r>
          </a:p>
        </p:txBody>
      </p:sp>
      <p:sp>
        <p:nvSpPr>
          <p:cNvPr id="35" name="TextBox 34"/>
          <p:cNvSpPr txBox="1"/>
          <p:nvPr/>
        </p:nvSpPr>
        <p:spPr>
          <a:xfrm>
            <a:off x="2915816" y="3213884"/>
            <a:ext cx="490840" cy="276999"/>
          </a:xfrm>
          <a:prstGeom prst="rect">
            <a:avLst/>
          </a:prstGeom>
          <a:noFill/>
        </p:spPr>
        <p:txBody>
          <a:bodyPr wrap="none" rtlCol="0">
            <a:spAutoFit/>
          </a:bodyPr>
          <a:lstStyle/>
          <a:p>
            <a:r>
              <a:rPr lang="en-GB" sz="1200" dirty="0">
                <a:latin typeface="Arial Narrow" pitchFamily="34" charset="0"/>
              </a:rPr>
              <a:t>EF=4</a:t>
            </a:r>
          </a:p>
        </p:txBody>
      </p:sp>
      <p:sp>
        <p:nvSpPr>
          <p:cNvPr id="36" name="TextBox 35"/>
          <p:cNvSpPr txBox="1"/>
          <p:nvPr/>
        </p:nvSpPr>
        <p:spPr>
          <a:xfrm>
            <a:off x="3347864" y="1268760"/>
            <a:ext cx="498855" cy="276999"/>
          </a:xfrm>
          <a:prstGeom prst="rect">
            <a:avLst/>
          </a:prstGeom>
          <a:noFill/>
        </p:spPr>
        <p:txBody>
          <a:bodyPr wrap="none" rtlCol="0">
            <a:spAutoFit/>
          </a:bodyPr>
          <a:lstStyle/>
          <a:p>
            <a:r>
              <a:rPr lang="en-GB" sz="1200" dirty="0">
                <a:latin typeface="Arial Narrow" pitchFamily="34" charset="0"/>
              </a:rPr>
              <a:t>ES=4</a:t>
            </a:r>
          </a:p>
        </p:txBody>
      </p:sp>
      <p:sp>
        <p:nvSpPr>
          <p:cNvPr id="37" name="TextBox 36"/>
          <p:cNvSpPr txBox="1"/>
          <p:nvPr/>
        </p:nvSpPr>
        <p:spPr>
          <a:xfrm>
            <a:off x="3937144" y="1268760"/>
            <a:ext cx="490840" cy="276999"/>
          </a:xfrm>
          <a:prstGeom prst="rect">
            <a:avLst/>
          </a:prstGeom>
          <a:noFill/>
        </p:spPr>
        <p:txBody>
          <a:bodyPr wrap="none" rtlCol="0">
            <a:spAutoFit/>
          </a:bodyPr>
          <a:lstStyle/>
          <a:p>
            <a:r>
              <a:rPr lang="en-GB" sz="1200" dirty="0">
                <a:latin typeface="Arial Narrow" pitchFamily="34" charset="0"/>
              </a:rPr>
              <a:t>EF=4</a:t>
            </a:r>
          </a:p>
        </p:txBody>
      </p:sp>
      <p:sp>
        <p:nvSpPr>
          <p:cNvPr id="38" name="TextBox 37"/>
          <p:cNvSpPr txBox="1"/>
          <p:nvPr/>
        </p:nvSpPr>
        <p:spPr>
          <a:xfrm>
            <a:off x="4649209" y="1268760"/>
            <a:ext cx="498855" cy="276999"/>
          </a:xfrm>
          <a:prstGeom prst="rect">
            <a:avLst/>
          </a:prstGeom>
          <a:noFill/>
        </p:spPr>
        <p:txBody>
          <a:bodyPr wrap="none" rtlCol="0">
            <a:spAutoFit/>
          </a:bodyPr>
          <a:lstStyle/>
          <a:p>
            <a:r>
              <a:rPr lang="en-GB" sz="1200" dirty="0">
                <a:latin typeface="Arial Narrow" pitchFamily="34" charset="0"/>
              </a:rPr>
              <a:t>ES=5</a:t>
            </a:r>
          </a:p>
        </p:txBody>
      </p:sp>
      <p:sp>
        <p:nvSpPr>
          <p:cNvPr id="39" name="TextBox 38"/>
          <p:cNvSpPr txBox="1"/>
          <p:nvPr/>
        </p:nvSpPr>
        <p:spPr>
          <a:xfrm>
            <a:off x="5297281" y="1268760"/>
            <a:ext cx="552139" cy="276999"/>
          </a:xfrm>
          <a:prstGeom prst="rect">
            <a:avLst/>
          </a:prstGeom>
          <a:noFill/>
        </p:spPr>
        <p:txBody>
          <a:bodyPr wrap="none" rtlCol="0">
            <a:spAutoFit/>
          </a:bodyPr>
          <a:lstStyle/>
          <a:p>
            <a:r>
              <a:rPr lang="en-GB" sz="1200" dirty="0">
                <a:latin typeface="Arial Narrow" pitchFamily="34" charset="0"/>
              </a:rPr>
              <a:t>EF=11</a:t>
            </a:r>
          </a:p>
        </p:txBody>
      </p:sp>
      <p:sp>
        <p:nvSpPr>
          <p:cNvPr id="40" name="TextBox 39"/>
          <p:cNvSpPr txBox="1"/>
          <p:nvPr/>
        </p:nvSpPr>
        <p:spPr>
          <a:xfrm>
            <a:off x="3641097" y="2492896"/>
            <a:ext cx="498855" cy="276999"/>
          </a:xfrm>
          <a:prstGeom prst="rect">
            <a:avLst/>
          </a:prstGeom>
          <a:noFill/>
        </p:spPr>
        <p:txBody>
          <a:bodyPr wrap="none" rtlCol="0">
            <a:spAutoFit/>
          </a:bodyPr>
          <a:lstStyle/>
          <a:p>
            <a:r>
              <a:rPr lang="en-GB" sz="1200" dirty="0">
                <a:latin typeface="Arial Narrow" pitchFamily="34" charset="0"/>
              </a:rPr>
              <a:t>ES=5</a:t>
            </a:r>
          </a:p>
        </p:txBody>
      </p:sp>
      <p:sp>
        <p:nvSpPr>
          <p:cNvPr id="41" name="TextBox 40"/>
          <p:cNvSpPr txBox="1"/>
          <p:nvPr/>
        </p:nvSpPr>
        <p:spPr>
          <a:xfrm>
            <a:off x="4217161" y="2492896"/>
            <a:ext cx="490840" cy="276999"/>
          </a:xfrm>
          <a:prstGeom prst="rect">
            <a:avLst/>
          </a:prstGeom>
          <a:noFill/>
        </p:spPr>
        <p:txBody>
          <a:bodyPr wrap="none" rtlCol="0">
            <a:spAutoFit/>
          </a:bodyPr>
          <a:lstStyle/>
          <a:p>
            <a:r>
              <a:rPr lang="en-GB" sz="1200" dirty="0">
                <a:latin typeface="Arial Narrow" pitchFamily="34" charset="0"/>
              </a:rPr>
              <a:t>EF=7</a:t>
            </a:r>
          </a:p>
        </p:txBody>
      </p:sp>
      <p:sp>
        <p:nvSpPr>
          <p:cNvPr id="42" name="TextBox 41"/>
          <p:cNvSpPr txBox="1"/>
          <p:nvPr/>
        </p:nvSpPr>
        <p:spPr>
          <a:xfrm>
            <a:off x="3347864" y="3861048"/>
            <a:ext cx="498855" cy="276999"/>
          </a:xfrm>
          <a:prstGeom prst="rect">
            <a:avLst/>
          </a:prstGeom>
          <a:noFill/>
        </p:spPr>
        <p:txBody>
          <a:bodyPr wrap="none" rtlCol="0">
            <a:spAutoFit/>
          </a:bodyPr>
          <a:lstStyle/>
          <a:p>
            <a:r>
              <a:rPr lang="en-GB" sz="1200" dirty="0">
                <a:latin typeface="Arial Narrow" pitchFamily="34" charset="0"/>
              </a:rPr>
              <a:t>ES=5</a:t>
            </a:r>
          </a:p>
        </p:txBody>
      </p:sp>
      <p:sp>
        <p:nvSpPr>
          <p:cNvPr id="43" name="TextBox 42"/>
          <p:cNvSpPr txBox="1"/>
          <p:nvPr/>
        </p:nvSpPr>
        <p:spPr>
          <a:xfrm>
            <a:off x="3929129" y="3861048"/>
            <a:ext cx="490840" cy="276999"/>
          </a:xfrm>
          <a:prstGeom prst="rect">
            <a:avLst/>
          </a:prstGeom>
          <a:noFill/>
        </p:spPr>
        <p:txBody>
          <a:bodyPr wrap="none" rtlCol="0">
            <a:spAutoFit/>
          </a:bodyPr>
          <a:lstStyle/>
          <a:p>
            <a:r>
              <a:rPr lang="en-GB" sz="1200" dirty="0">
                <a:latin typeface="Arial Narrow" pitchFamily="34" charset="0"/>
              </a:rPr>
              <a:t>EF=6</a:t>
            </a:r>
          </a:p>
        </p:txBody>
      </p:sp>
      <p:sp>
        <p:nvSpPr>
          <p:cNvPr id="44" name="TextBox 43"/>
          <p:cNvSpPr txBox="1"/>
          <p:nvPr/>
        </p:nvSpPr>
        <p:spPr>
          <a:xfrm>
            <a:off x="5004048" y="3212976"/>
            <a:ext cx="498855" cy="276999"/>
          </a:xfrm>
          <a:prstGeom prst="rect">
            <a:avLst/>
          </a:prstGeom>
          <a:noFill/>
        </p:spPr>
        <p:txBody>
          <a:bodyPr wrap="none" rtlCol="0">
            <a:spAutoFit/>
          </a:bodyPr>
          <a:lstStyle/>
          <a:p>
            <a:r>
              <a:rPr lang="en-GB" sz="1200" dirty="0">
                <a:latin typeface="Arial Narrow" pitchFamily="34" charset="0"/>
              </a:rPr>
              <a:t>ES=7</a:t>
            </a:r>
          </a:p>
        </p:txBody>
      </p:sp>
      <p:sp>
        <p:nvSpPr>
          <p:cNvPr id="45" name="TextBox 44"/>
          <p:cNvSpPr txBox="1"/>
          <p:nvPr/>
        </p:nvSpPr>
        <p:spPr>
          <a:xfrm>
            <a:off x="5580112" y="3212976"/>
            <a:ext cx="490840" cy="276999"/>
          </a:xfrm>
          <a:prstGeom prst="rect">
            <a:avLst/>
          </a:prstGeom>
          <a:noFill/>
        </p:spPr>
        <p:txBody>
          <a:bodyPr wrap="none" rtlCol="0">
            <a:spAutoFit/>
          </a:bodyPr>
          <a:lstStyle/>
          <a:p>
            <a:r>
              <a:rPr lang="en-GB" sz="1200" dirty="0">
                <a:latin typeface="Arial Narrow" pitchFamily="34" charset="0"/>
              </a:rPr>
              <a:t>EF=8</a:t>
            </a:r>
          </a:p>
        </p:txBody>
      </p:sp>
      <p:sp>
        <p:nvSpPr>
          <p:cNvPr id="46" name="Rectangle 45"/>
          <p:cNvSpPr/>
          <p:nvPr/>
        </p:nvSpPr>
        <p:spPr>
          <a:xfrm>
            <a:off x="107504" y="5158933"/>
            <a:ext cx="9036496" cy="338554"/>
          </a:xfrm>
          <a:prstGeom prst="rect">
            <a:avLst/>
          </a:prstGeom>
        </p:spPr>
        <p:txBody>
          <a:bodyPr wrap="square">
            <a:spAutoFit/>
          </a:bodyPr>
          <a:lstStyle/>
          <a:p>
            <a:pPr>
              <a:buFont typeface="Arial" pitchFamily="34" charset="0"/>
              <a:buChar char="•"/>
            </a:pPr>
            <a:r>
              <a:rPr lang="en-GB" sz="1600" dirty="0"/>
              <a:t>the LF of </a:t>
            </a:r>
            <a:r>
              <a:rPr lang="en-GB" sz="1600" u="sng" dirty="0"/>
              <a:t>the last activity</a:t>
            </a:r>
            <a:r>
              <a:rPr lang="en-GB" sz="1600" dirty="0"/>
              <a:t> in a path is the same as the EF of the last activity in the critical path</a:t>
            </a:r>
          </a:p>
        </p:txBody>
      </p:sp>
      <p:sp>
        <p:nvSpPr>
          <p:cNvPr id="47" name="TextBox 46"/>
          <p:cNvSpPr txBox="1"/>
          <p:nvPr/>
        </p:nvSpPr>
        <p:spPr>
          <a:xfrm>
            <a:off x="6660232" y="2996952"/>
            <a:ext cx="2187715" cy="369332"/>
          </a:xfrm>
          <a:prstGeom prst="rect">
            <a:avLst/>
          </a:prstGeom>
          <a:noFill/>
        </p:spPr>
        <p:txBody>
          <a:bodyPr wrap="none" rtlCol="0">
            <a:spAutoFit/>
          </a:bodyPr>
          <a:lstStyle/>
          <a:p>
            <a:r>
              <a:rPr lang="en-GB" dirty="0">
                <a:solidFill>
                  <a:srgbClr val="FF0000"/>
                </a:solidFill>
              </a:rPr>
              <a:t>Critical path = A, B, C </a:t>
            </a:r>
          </a:p>
        </p:txBody>
      </p:sp>
      <p:sp>
        <p:nvSpPr>
          <p:cNvPr id="48" name="TextBox 47"/>
          <p:cNvSpPr txBox="1"/>
          <p:nvPr/>
        </p:nvSpPr>
        <p:spPr>
          <a:xfrm>
            <a:off x="5243997" y="2132856"/>
            <a:ext cx="537711" cy="276999"/>
          </a:xfrm>
          <a:prstGeom prst="rect">
            <a:avLst/>
          </a:prstGeom>
          <a:noFill/>
        </p:spPr>
        <p:txBody>
          <a:bodyPr wrap="none" rtlCol="0">
            <a:spAutoFit/>
          </a:bodyPr>
          <a:lstStyle/>
          <a:p>
            <a:r>
              <a:rPr lang="en-GB" sz="1200" dirty="0">
                <a:latin typeface="Arial Narrow" pitchFamily="34" charset="0"/>
              </a:rPr>
              <a:t>LF=11</a:t>
            </a:r>
          </a:p>
        </p:txBody>
      </p:sp>
      <p:sp>
        <p:nvSpPr>
          <p:cNvPr id="49" name="Rectangle 48"/>
          <p:cNvSpPr/>
          <p:nvPr/>
        </p:nvSpPr>
        <p:spPr>
          <a:xfrm>
            <a:off x="107504" y="5445224"/>
            <a:ext cx="6912768" cy="338554"/>
          </a:xfrm>
          <a:prstGeom prst="rect">
            <a:avLst/>
          </a:prstGeom>
        </p:spPr>
        <p:txBody>
          <a:bodyPr wrap="square">
            <a:spAutoFit/>
          </a:bodyPr>
          <a:lstStyle/>
          <a:p>
            <a:pPr>
              <a:buFont typeface="Arial" pitchFamily="34" charset="0"/>
              <a:buChar char="•"/>
            </a:pPr>
            <a:r>
              <a:rPr lang="en-GB" sz="1600" dirty="0"/>
              <a:t>the LS of </a:t>
            </a:r>
            <a:r>
              <a:rPr lang="en-GB" sz="1600" u="sng" dirty="0"/>
              <a:t>any activity</a:t>
            </a:r>
            <a:r>
              <a:rPr lang="en-GB" sz="1600" dirty="0"/>
              <a:t> is its LF minus duration plus one</a:t>
            </a:r>
          </a:p>
        </p:txBody>
      </p:sp>
      <p:sp>
        <p:nvSpPr>
          <p:cNvPr id="51" name="TextBox 50"/>
          <p:cNvSpPr txBox="1"/>
          <p:nvPr/>
        </p:nvSpPr>
        <p:spPr>
          <a:xfrm>
            <a:off x="4499992" y="2132856"/>
            <a:ext cx="484428" cy="276999"/>
          </a:xfrm>
          <a:prstGeom prst="rect">
            <a:avLst/>
          </a:prstGeom>
          <a:noFill/>
        </p:spPr>
        <p:txBody>
          <a:bodyPr wrap="none" rtlCol="0">
            <a:spAutoFit/>
          </a:bodyPr>
          <a:lstStyle/>
          <a:p>
            <a:r>
              <a:rPr lang="en-GB" sz="1200" dirty="0">
                <a:latin typeface="Arial Narrow" pitchFamily="34" charset="0"/>
              </a:rPr>
              <a:t>LS=5</a:t>
            </a:r>
          </a:p>
        </p:txBody>
      </p:sp>
      <p:sp>
        <p:nvSpPr>
          <p:cNvPr id="52" name="Rectangle 51"/>
          <p:cNvSpPr/>
          <p:nvPr/>
        </p:nvSpPr>
        <p:spPr>
          <a:xfrm>
            <a:off x="107504" y="5733256"/>
            <a:ext cx="9036496" cy="338554"/>
          </a:xfrm>
          <a:prstGeom prst="rect">
            <a:avLst/>
          </a:prstGeom>
        </p:spPr>
        <p:txBody>
          <a:bodyPr wrap="square">
            <a:spAutoFit/>
          </a:bodyPr>
          <a:lstStyle/>
          <a:p>
            <a:pPr>
              <a:buFont typeface="Arial" pitchFamily="34" charset="0"/>
              <a:buChar char="•"/>
            </a:pPr>
            <a:r>
              <a:rPr lang="en-GB" sz="1600" dirty="0"/>
              <a:t>the LF </a:t>
            </a:r>
            <a:r>
              <a:rPr lang="en-GB" sz="1600" u="sng" dirty="0"/>
              <a:t>of an activity with one dependant activity </a:t>
            </a:r>
            <a:r>
              <a:rPr lang="en-GB" sz="1600" dirty="0"/>
              <a:t>is the LS of the dependant activity minus one.</a:t>
            </a:r>
          </a:p>
        </p:txBody>
      </p:sp>
      <p:sp>
        <p:nvSpPr>
          <p:cNvPr id="53" name="TextBox 52"/>
          <p:cNvSpPr txBox="1"/>
          <p:nvPr/>
        </p:nvSpPr>
        <p:spPr>
          <a:xfrm>
            <a:off x="3779912" y="2132856"/>
            <a:ext cx="476412" cy="276999"/>
          </a:xfrm>
          <a:prstGeom prst="rect">
            <a:avLst/>
          </a:prstGeom>
          <a:noFill/>
        </p:spPr>
        <p:txBody>
          <a:bodyPr wrap="none" rtlCol="0">
            <a:spAutoFit/>
          </a:bodyPr>
          <a:lstStyle/>
          <a:p>
            <a:r>
              <a:rPr lang="en-GB" sz="1200" dirty="0">
                <a:latin typeface="Arial Narrow" pitchFamily="34" charset="0"/>
              </a:rPr>
              <a:t>LF=4</a:t>
            </a:r>
          </a:p>
        </p:txBody>
      </p:sp>
      <p:sp>
        <p:nvSpPr>
          <p:cNvPr id="54" name="TextBox 53"/>
          <p:cNvSpPr txBox="1"/>
          <p:nvPr/>
        </p:nvSpPr>
        <p:spPr>
          <a:xfrm>
            <a:off x="3367492" y="2132856"/>
            <a:ext cx="484428" cy="276999"/>
          </a:xfrm>
          <a:prstGeom prst="rect">
            <a:avLst/>
          </a:prstGeom>
          <a:noFill/>
        </p:spPr>
        <p:txBody>
          <a:bodyPr wrap="none" rtlCol="0">
            <a:spAutoFit/>
          </a:bodyPr>
          <a:lstStyle/>
          <a:p>
            <a:r>
              <a:rPr lang="en-GB" sz="1200" dirty="0">
                <a:latin typeface="Arial Narrow" pitchFamily="34" charset="0"/>
              </a:rPr>
              <a:t>LS=4</a:t>
            </a:r>
          </a:p>
        </p:txBody>
      </p:sp>
      <p:sp>
        <p:nvSpPr>
          <p:cNvPr id="55" name="Rectangle 54"/>
          <p:cNvSpPr/>
          <p:nvPr/>
        </p:nvSpPr>
        <p:spPr>
          <a:xfrm>
            <a:off x="107504" y="6055302"/>
            <a:ext cx="8424936" cy="584775"/>
          </a:xfrm>
          <a:prstGeom prst="rect">
            <a:avLst/>
          </a:prstGeom>
        </p:spPr>
        <p:txBody>
          <a:bodyPr wrap="square">
            <a:spAutoFit/>
          </a:bodyPr>
          <a:lstStyle/>
          <a:p>
            <a:pPr>
              <a:buFont typeface="Arial" pitchFamily="34" charset="0"/>
              <a:buChar char="•"/>
            </a:pPr>
            <a:r>
              <a:rPr lang="en-GB" sz="1600" dirty="0"/>
              <a:t>the LF of </a:t>
            </a:r>
            <a:r>
              <a:rPr lang="en-GB" sz="1600" u="sng" dirty="0"/>
              <a:t>an activity with more that one dependant activity </a:t>
            </a:r>
            <a:r>
              <a:rPr lang="en-GB" sz="1600" dirty="0"/>
              <a:t>is the lowest LS of all its dependant activities minus one.</a:t>
            </a:r>
          </a:p>
        </p:txBody>
      </p:sp>
      <p:sp>
        <p:nvSpPr>
          <p:cNvPr id="56" name="TextBox 55"/>
          <p:cNvSpPr txBox="1"/>
          <p:nvPr/>
        </p:nvSpPr>
        <p:spPr>
          <a:xfrm>
            <a:off x="2791428" y="2348880"/>
            <a:ext cx="476412" cy="276999"/>
          </a:xfrm>
          <a:prstGeom prst="rect">
            <a:avLst/>
          </a:prstGeom>
          <a:noFill/>
        </p:spPr>
        <p:txBody>
          <a:bodyPr wrap="none" rtlCol="0">
            <a:spAutoFit/>
          </a:bodyPr>
          <a:lstStyle/>
          <a:p>
            <a:r>
              <a:rPr lang="en-GB" sz="1200" dirty="0">
                <a:latin typeface="Arial Narrow" pitchFamily="34" charset="0"/>
              </a:rPr>
              <a:t>LF=3</a:t>
            </a:r>
          </a:p>
        </p:txBody>
      </p:sp>
      <p:sp>
        <p:nvSpPr>
          <p:cNvPr id="57" name="TextBox 56"/>
          <p:cNvSpPr txBox="1"/>
          <p:nvPr/>
        </p:nvSpPr>
        <p:spPr>
          <a:xfrm>
            <a:off x="2267744" y="2348880"/>
            <a:ext cx="484428" cy="276999"/>
          </a:xfrm>
          <a:prstGeom prst="rect">
            <a:avLst/>
          </a:prstGeom>
          <a:noFill/>
        </p:spPr>
        <p:txBody>
          <a:bodyPr wrap="none" rtlCol="0">
            <a:spAutoFit/>
          </a:bodyPr>
          <a:lstStyle/>
          <a:p>
            <a:r>
              <a:rPr lang="en-GB" sz="1200" dirty="0">
                <a:latin typeface="Arial Narrow" pitchFamily="34" charset="0"/>
              </a:rPr>
              <a:t>LS=1</a:t>
            </a:r>
          </a:p>
        </p:txBody>
      </p:sp>
      <p:sp>
        <p:nvSpPr>
          <p:cNvPr id="59" name="TextBox 58"/>
          <p:cNvSpPr txBox="1"/>
          <p:nvPr/>
        </p:nvSpPr>
        <p:spPr>
          <a:xfrm>
            <a:off x="5546457" y="4160113"/>
            <a:ext cx="537711" cy="276999"/>
          </a:xfrm>
          <a:prstGeom prst="rect">
            <a:avLst/>
          </a:prstGeom>
          <a:noFill/>
        </p:spPr>
        <p:txBody>
          <a:bodyPr wrap="none" rtlCol="0">
            <a:spAutoFit/>
          </a:bodyPr>
          <a:lstStyle/>
          <a:p>
            <a:r>
              <a:rPr lang="en-GB" sz="1200" dirty="0">
                <a:latin typeface="Arial Narrow" pitchFamily="34" charset="0"/>
              </a:rPr>
              <a:t>LF=11</a:t>
            </a:r>
          </a:p>
        </p:txBody>
      </p:sp>
      <p:sp>
        <p:nvSpPr>
          <p:cNvPr id="60" name="TextBox 59"/>
          <p:cNvSpPr txBox="1"/>
          <p:nvPr/>
        </p:nvSpPr>
        <p:spPr>
          <a:xfrm>
            <a:off x="4860032" y="4149080"/>
            <a:ext cx="554960" cy="276999"/>
          </a:xfrm>
          <a:prstGeom prst="rect">
            <a:avLst/>
          </a:prstGeom>
          <a:noFill/>
        </p:spPr>
        <p:txBody>
          <a:bodyPr wrap="none" rtlCol="0">
            <a:spAutoFit/>
          </a:bodyPr>
          <a:lstStyle/>
          <a:p>
            <a:r>
              <a:rPr lang="en-GB" sz="1200" dirty="0">
                <a:latin typeface="Arial Narrow" pitchFamily="34" charset="0"/>
              </a:rPr>
              <a:t>LS=10</a:t>
            </a:r>
          </a:p>
        </p:txBody>
      </p:sp>
      <p:sp>
        <p:nvSpPr>
          <p:cNvPr id="61" name="TextBox 60"/>
          <p:cNvSpPr txBox="1"/>
          <p:nvPr/>
        </p:nvSpPr>
        <p:spPr>
          <a:xfrm>
            <a:off x="4139952" y="3429000"/>
            <a:ext cx="537711" cy="276999"/>
          </a:xfrm>
          <a:prstGeom prst="rect">
            <a:avLst/>
          </a:prstGeom>
          <a:noFill/>
        </p:spPr>
        <p:txBody>
          <a:bodyPr wrap="none" rtlCol="0">
            <a:spAutoFit/>
          </a:bodyPr>
          <a:lstStyle/>
          <a:p>
            <a:r>
              <a:rPr lang="en-GB" sz="1200" dirty="0">
                <a:latin typeface="Arial Narrow" pitchFamily="34" charset="0"/>
              </a:rPr>
              <a:t>LF=11</a:t>
            </a:r>
          </a:p>
        </p:txBody>
      </p:sp>
      <p:sp>
        <p:nvSpPr>
          <p:cNvPr id="62" name="TextBox 61"/>
          <p:cNvSpPr txBox="1"/>
          <p:nvPr/>
        </p:nvSpPr>
        <p:spPr>
          <a:xfrm>
            <a:off x="3563888" y="3429000"/>
            <a:ext cx="484428" cy="276999"/>
          </a:xfrm>
          <a:prstGeom prst="rect">
            <a:avLst/>
          </a:prstGeom>
          <a:noFill/>
        </p:spPr>
        <p:txBody>
          <a:bodyPr wrap="none" rtlCol="0">
            <a:spAutoFit/>
          </a:bodyPr>
          <a:lstStyle/>
          <a:p>
            <a:r>
              <a:rPr lang="en-GB" sz="1200" dirty="0">
                <a:latin typeface="Arial Narrow" pitchFamily="34" charset="0"/>
              </a:rPr>
              <a:t>LS=9</a:t>
            </a:r>
          </a:p>
        </p:txBody>
      </p:sp>
      <p:sp>
        <p:nvSpPr>
          <p:cNvPr id="63" name="TextBox 62"/>
          <p:cNvSpPr txBox="1"/>
          <p:nvPr/>
        </p:nvSpPr>
        <p:spPr>
          <a:xfrm>
            <a:off x="3851920" y="4725144"/>
            <a:ext cx="476412" cy="276999"/>
          </a:xfrm>
          <a:prstGeom prst="rect">
            <a:avLst/>
          </a:prstGeom>
          <a:noFill/>
        </p:spPr>
        <p:txBody>
          <a:bodyPr wrap="none" rtlCol="0">
            <a:spAutoFit/>
          </a:bodyPr>
          <a:lstStyle/>
          <a:p>
            <a:r>
              <a:rPr lang="en-GB" sz="1200" dirty="0">
                <a:latin typeface="Arial Narrow" pitchFamily="34" charset="0"/>
              </a:rPr>
              <a:t>LF=9</a:t>
            </a:r>
          </a:p>
        </p:txBody>
      </p:sp>
      <p:sp>
        <p:nvSpPr>
          <p:cNvPr id="64" name="TextBox 63"/>
          <p:cNvSpPr txBox="1"/>
          <p:nvPr/>
        </p:nvSpPr>
        <p:spPr>
          <a:xfrm>
            <a:off x="3223476" y="4725144"/>
            <a:ext cx="484428" cy="276999"/>
          </a:xfrm>
          <a:prstGeom prst="rect">
            <a:avLst/>
          </a:prstGeom>
          <a:noFill/>
        </p:spPr>
        <p:txBody>
          <a:bodyPr wrap="none" rtlCol="0">
            <a:spAutoFit/>
          </a:bodyPr>
          <a:lstStyle/>
          <a:p>
            <a:r>
              <a:rPr lang="en-GB" sz="1200" dirty="0">
                <a:latin typeface="Arial Narrow" pitchFamily="34" charset="0"/>
              </a:rPr>
              <a:t>LS=8</a:t>
            </a:r>
          </a:p>
        </p:txBody>
      </p:sp>
      <p:sp>
        <p:nvSpPr>
          <p:cNvPr id="65" name="TextBox 64"/>
          <p:cNvSpPr txBox="1"/>
          <p:nvPr/>
        </p:nvSpPr>
        <p:spPr>
          <a:xfrm>
            <a:off x="2799444" y="4077072"/>
            <a:ext cx="476412" cy="276999"/>
          </a:xfrm>
          <a:prstGeom prst="rect">
            <a:avLst/>
          </a:prstGeom>
          <a:noFill/>
        </p:spPr>
        <p:txBody>
          <a:bodyPr wrap="none" rtlCol="0">
            <a:spAutoFit/>
          </a:bodyPr>
          <a:lstStyle/>
          <a:p>
            <a:r>
              <a:rPr lang="en-GB" sz="1200" dirty="0">
                <a:latin typeface="Arial Narrow" pitchFamily="34" charset="0"/>
              </a:rPr>
              <a:t>LF=7</a:t>
            </a:r>
          </a:p>
        </p:txBody>
      </p:sp>
      <p:sp>
        <p:nvSpPr>
          <p:cNvPr id="66" name="TextBox 65"/>
          <p:cNvSpPr txBox="1"/>
          <p:nvPr/>
        </p:nvSpPr>
        <p:spPr>
          <a:xfrm>
            <a:off x="2195736" y="4077072"/>
            <a:ext cx="484428" cy="276999"/>
          </a:xfrm>
          <a:prstGeom prst="rect">
            <a:avLst/>
          </a:prstGeom>
          <a:noFill/>
        </p:spPr>
        <p:txBody>
          <a:bodyPr wrap="none" rtlCol="0">
            <a:spAutoFit/>
          </a:bodyPr>
          <a:lstStyle/>
          <a:p>
            <a:r>
              <a:rPr lang="en-GB" sz="1200" dirty="0">
                <a:latin typeface="Arial Narrow" pitchFamily="34" charset="0"/>
              </a:rPr>
              <a:t>LS=4</a:t>
            </a:r>
          </a:p>
        </p:txBody>
      </p:sp>
    </p:spTree>
    <p:extLst>
      <p:ext uri="{BB962C8B-B14F-4D97-AF65-F5344CB8AC3E}">
        <p14:creationId xmlns:p14="http://schemas.microsoft.com/office/powerpoint/2010/main" val="1653231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8" grpId="0"/>
      <p:bldP spid="49" grpId="0"/>
      <p:bldP spid="51" grpId="0"/>
      <p:bldP spid="52" grpId="0"/>
      <p:bldP spid="53" grpId="0"/>
      <p:bldP spid="54" grpId="0"/>
      <p:bldP spid="55" grpId="0"/>
      <p:bldP spid="56" grpId="0"/>
      <p:bldP spid="57" grpId="0"/>
      <p:bldP spid="59" grpId="0"/>
      <p:bldP spid="60" grpId="0"/>
      <p:bldP spid="61" grpId="0"/>
      <p:bldP spid="62" grpId="0"/>
      <p:bldP spid="63" grpId="0"/>
      <p:bldP spid="64" grpId="0"/>
      <p:bldP spid="65" grpId="0"/>
      <p:bldP spid="6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4064"/>
          </a:xfrm>
          <a:solidFill>
            <a:srgbClr val="F8A206"/>
          </a:solidFill>
          <a:ln w="9525">
            <a:noFill/>
            <a:miter lim="800000"/>
            <a:headEnd/>
            <a:tailEnd/>
          </a:ln>
        </p:spPr>
        <p:txBody>
          <a:bodyPr vert="horz" wrap="square" lIns="91440" tIns="45720" rIns="91440" bIns="45720" numCol="1" anchor="ctr" anchorCtr="0" compatLnSpc="1">
            <a:prstTxWarp prst="textNoShape">
              <a:avLst/>
            </a:prstTxWarp>
          </a:bodyPr>
          <a:lstStyle/>
          <a:p>
            <a:pPr algn="l"/>
            <a:r>
              <a:rPr lang="en-GB" dirty="0">
                <a:solidFill>
                  <a:schemeClr val="bg1"/>
                </a:solidFill>
              </a:rPr>
              <a:t>LS and LF example </a:t>
            </a:r>
          </a:p>
        </p:txBody>
      </p:sp>
      <p:sp>
        <p:nvSpPr>
          <p:cNvPr id="4" name="Slide Number Placeholder 3"/>
          <p:cNvSpPr>
            <a:spLocks noGrp="1"/>
          </p:cNvSpPr>
          <p:nvPr>
            <p:ph type="sldNum" sz="quarter" idx="12"/>
          </p:nvPr>
        </p:nvSpPr>
        <p:spPr/>
        <p:txBody>
          <a:bodyPr/>
          <a:lstStyle/>
          <a:p>
            <a:fld id="{32B0E51F-EFA2-4271-94CC-5F477891D638}" type="slidenum">
              <a:rPr lang="en-GB" sz="1100" smtClean="0"/>
              <a:pPr/>
              <a:t>44</a:t>
            </a:fld>
            <a:endParaRPr lang="en-GB" sz="1100"/>
          </a:p>
        </p:txBody>
      </p:sp>
      <p:sp>
        <p:nvSpPr>
          <p:cNvPr id="46" name="Rectangle 45"/>
          <p:cNvSpPr/>
          <p:nvPr/>
        </p:nvSpPr>
        <p:spPr>
          <a:xfrm>
            <a:off x="107504" y="5158933"/>
            <a:ext cx="9036496" cy="338554"/>
          </a:xfrm>
          <a:prstGeom prst="rect">
            <a:avLst/>
          </a:prstGeom>
        </p:spPr>
        <p:txBody>
          <a:bodyPr wrap="square">
            <a:spAutoFit/>
          </a:bodyPr>
          <a:lstStyle/>
          <a:p>
            <a:pPr>
              <a:buFont typeface="Arial" pitchFamily="34" charset="0"/>
              <a:buChar char="•"/>
            </a:pPr>
            <a:r>
              <a:rPr lang="en-GB" sz="1600" dirty="0"/>
              <a:t>the LF of </a:t>
            </a:r>
            <a:r>
              <a:rPr lang="en-GB" sz="1600" u="sng" dirty="0"/>
              <a:t>the last activity</a:t>
            </a:r>
            <a:r>
              <a:rPr lang="en-GB" sz="1600" dirty="0"/>
              <a:t> in a path is the same as the EF of the last activity in the critical path</a:t>
            </a:r>
          </a:p>
        </p:txBody>
      </p:sp>
      <p:sp>
        <p:nvSpPr>
          <p:cNvPr id="49" name="Rectangle 48"/>
          <p:cNvSpPr/>
          <p:nvPr/>
        </p:nvSpPr>
        <p:spPr>
          <a:xfrm>
            <a:off x="107504" y="5445224"/>
            <a:ext cx="6912768" cy="338554"/>
          </a:xfrm>
          <a:prstGeom prst="rect">
            <a:avLst/>
          </a:prstGeom>
        </p:spPr>
        <p:txBody>
          <a:bodyPr wrap="square">
            <a:spAutoFit/>
          </a:bodyPr>
          <a:lstStyle/>
          <a:p>
            <a:pPr>
              <a:buFont typeface="Arial" pitchFamily="34" charset="0"/>
              <a:buChar char="•"/>
            </a:pPr>
            <a:r>
              <a:rPr lang="en-GB" sz="1600" dirty="0"/>
              <a:t>the LS of </a:t>
            </a:r>
            <a:r>
              <a:rPr lang="en-GB" sz="1600" u="sng" dirty="0"/>
              <a:t>any activity</a:t>
            </a:r>
            <a:r>
              <a:rPr lang="en-GB" sz="1600" dirty="0"/>
              <a:t> is its LF minus duration plus one</a:t>
            </a:r>
          </a:p>
        </p:txBody>
      </p:sp>
      <p:sp>
        <p:nvSpPr>
          <p:cNvPr id="52" name="Rectangle 51"/>
          <p:cNvSpPr/>
          <p:nvPr/>
        </p:nvSpPr>
        <p:spPr>
          <a:xfrm>
            <a:off x="107504" y="5733256"/>
            <a:ext cx="9036496" cy="338554"/>
          </a:xfrm>
          <a:prstGeom prst="rect">
            <a:avLst/>
          </a:prstGeom>
        </p:spPr>
        <p:txBody>
          <a:bodyPr wrap="square">
            <a:spAutoFit/>
          </a:bodyPr>
          <a:lstStyle/>
          <a:p>
            <a:pPr>
              <a:buFont typeface="Arial" pitchFamily="34" charset="0"/>
              <a:buChar char="•"/>
            </a:pPr>
            <a:r>
              <a:rPr lang="en-GB" sz="1600" dirty="0"/>
              <a:t>the LF </a:t>
            </a:r>
            <a:r>
              <a:rPr lang="en-GB" sz="1600" u="sng" dirty="0"/>
              <a:t>of an activity with one dependant activity </a:t>
            </a:r>
            <a:r>
              <a:rPr lang="en-GB" sz="1600" dirty="0"/>
              <a:t>is the LS of the dependant activity minus one.</a:t>
            </a:r>
          </a:p>
        </p:txBody>
      </p:sp>
      <p:sp>
        <p:nvSpPr>
          <p:cNvPr id="55" name="Rectangle 54"/>
          <p:cNvSpPr/>
          <p:nvPr/>
        </p:nvSpPr>
        <p:spPr>
          <a:xfrm>
            <a:off x="131207" y="6049290"/>
            <a:ext cx="8424936" cy="584775"/>
          </a:xfrm>
          <a:prstGeom prst="rect">
            <a:avLst/>
          </a:prstGeom>
        </p:spPr>
        <p:txBody>
          <a:bodyPr wrap="square">
            <a:spAutoFit/>
          </a:bodyPr>
          <a:lstStyle/>
          <a:p>
            <a:pPr>
              <a:buFont typeface="Arial" pitchFamily="34" charset="0"/>
              <a:buChar char="•"/>
            </a:pPr>
            <a:r>
              <a:rPr lang="en-GB" sz="1600" dirty="0"/>
              <a:t>the LF of </a:t>
            </a:r>
            <a:r>
              <a:rPr lang="en-GB" sz="1600" u="sng" dirty="0"/>
              <a:t>an activity with more that one dependant activity </a:t>
            </a:r>
            <a:r>
              <a:rPr lang="en-GB" sz="1600" dirty="0"/>
              <a:t>is the lowest LS of all its dependant activities minus one.</a:t>
            </a:r>
          </a:p>
        </p:txBody>
      </p:sp>
      <p:sp>
        <p:nvSpPr>
          <p:cNvPr id="114" name="TextBox 113"/>
          <p:cNvSpPr txBox="1"/>
          <p:nvPr/>
        </p:nvSpPr>
        <p:spPr>
          <a:xfrm>
            <a:off x="2051720" y="2564904"/>
            <a:ext cx="620683" cy="523220"/>
          </a:xfrm>
          <a:prstGeom prst="rect">
            <a:avLst/>
          </a:prstGeom>
          <a:noFill/>
          <a:ln w="19050">
            <a:solidFill>
              <a:schemeClr val="tx1"/>
            </a:solidFill>
          </a:ln>
        </p:spPr>
        <p:txBody>
          <a:bodyPr wrap="none" rtlCol="0">
            <a:spAutoFit/>
          </a:bodyPr>
          <a:lstStyle/>
          <a:p>
            <a:r>
              <a:rPr lang="en-GB" sz="1400" dirty="0"/>
              <a:t>A (40)</a:t>
            </a:r>
          </a:p>
          <a:p>
            <a:endParaRPr lang="en-GB" sz="1400" dirty="0"/>
          </a:p>
        </p:txBody>
      </p:sp>
      <p:sp>
        <p:nvSpPr>
          <p:cNvPr id="115" name="TextBox 114"/>
          <p:cNvSpPr txBox="1"/>
          <p:nvPr/>
        </p:nvSpPr>
        <p:spPr>
          <a:xfrm>
            <a:off x="2843808" y="1484784"/>
            <a:ext cx="630301" cy="523220"/>
          </a:xfrm>
          <a:prstGeom prst="rect">
            <a:avLst/>
          </a:prstGeom>
          <a:noFill/>
          <a:ln w="19050">
            <a:solidFill>
              <a:schemeClr val="tx1"/>
            </a:solidFill>
          </a:ln>
        </p:spPr>
        <p:txBody>
          <a:bodyPr wrap="none" rtlCol="0">
            <a:spAutoFit/>
          </a:bodyPr>
          <a:lstStyle/>
          <a:p>
            <a:r>
              <a:rPr lang="en-GB" sz="1400" dirty="0"/>
              <a:t>G (90)</a:t>
            </a:r>
          </a:p>
          <a:p>
            <a:endParaRPr lang="en-GB" sz="1400" dirty="0"/>
          </a:p>
        </p:txBody>
      </p:sp>
      <p:sp>
        <p:nvSpPr>
          <p:cNvPr id="116" name="TextBox 115"/>
          <p:cNvSpPr txBox="1"/>
          <p:nvPr/>
        </p:nvSpPr>
        <p:spPr>
          <a:xfrm>
            <a:off x="2915816" y="3501008"/>
            <a:ext cx="612668" cy="523220"/>
          </a:xfrm>
          <a:prstGeom prst="rect">
            <a:avLst/>
          </a:prstGeom>
          <a:noFill/>
          <a:ln w="19050">
            <a:solidFill>
              <a:schemeClr val="tx1"/>
            </a:solidFill>
          </a:ln>
        </p:spPr>
        <p:txBody>
          <a:bodyPr wrap="none" rtlCol="0">
            <a:spAutoFit/>
          </a:bodyPr>
          <a:lstStyle/>
          <a:p>
            <a:r>
              <a:rPr lang="en-GB" sz="1400" dirty="0"/>
              <a:t>C (45)</a:t>
            </a:r>
          </a:p>
          <a:p>
            <a:endParaRPr lang="en-GB" sz="1400" dirty="0"/>
          </a:p>
        </p:txBody>
      </p:sp>
      <p:sp>
        <p:nvSpPr>
          <p:cNvPr id="117" name="TextBox 116"/>
          <p:cNvSpPr txBox="1"/>
          <p:nvPr/>
        </p:nvSpPr>
        <p:spPr>
          <a:xfrm>
            <a:off x="2771800" y="4437112"/>
            <a:ext cx="604653" cy="523220"/>
          </a:xfrm>
          <a:prstGeom prst="rect">
            <a:avLst/>
          </a:prstGeom>
          <a:noFill/>
          <a:ln w="19050">
            <a:solidFill>
              <a:schemeClr val="tx1"/>
            </a:solidFill>
          </a:ln>
        </p:spPr>
        <p:txBody>
          <a:bodyPr wrap="none" rtlCol="0">
            <a:spAutoFit/>
          </a:bodyPr>
          <a:lstStyle/>
          <a:p>
            <a:r>
              <a:rPr lang="en-GB" sz="1400" dirty="0"/>
              <a:t>E (60)</a:t>
            </a:r>
          </a:p>
          <a:p>
            <a:endParaRPr lang="en-GB" sz="1400" dirty="0"/>
          </a:p>
        </p:txBody>
      </p:sp>
      <p:sp>
        <p:nvSpPr>
          <p:cNvPr id="118" name="TextBox 117"/>
          <p:cNvSpPr txBox="1"/>
          <p:nvPr/>
        </p:nvSpPr>
        <p:spPr>
          <a:xfrm>
            <a:off x="5868144" y="1700808"/>
            <a:ext cx="628698" cy="523220"/>
          </a:xfrm>
          <a:prstGeom prst="rect">
            <a:avLst/>
          </a:prstGeom>
          <a:noFill/>
          <a:ln w="19050">
            <a:solidFill>
              <a:schemeClr val="tx1"/>
            </a:solidFill>
          </a:ln>
        </p:spPr>
        <p:txBody>
          <a:bodyPr wrap="none" rtlCol="0">
            <a:spAutoFit/>
          </a:bodyPr>
          <a:lstStyle/>
          <a:p>
            <a:r>
              <a:rPr lang="en-GB" sz="1400" dirty="0"/>
              <a:t>H (20)</a:t>
            </a:r>
          </a:p>
          <a:p>
            <a:endParaRPr lang="en-GB" sz="1400" dirty="0"/>
          </a:p>
        </p:txBody>
      </p:sp>
      <p:sp>
        <p:nvSpPr>
          <p:cNvPr id="119" name="TextBox 118"/>
          <p:cNvSpPr txBox="1"/>
          <p:nvPr/>
        </p:nvSpPr>
        <p:spPr>
          <a:xfrm>
            <a:off x="3994445" y="2668270"/>
            <a:ext cx="614271" cy="523220"/>
          </a:xfrm>
          <a:prstGeom prst="rect">
            <a:avLst/>
          </a:prstGeom>
          <a:noFill/>
          <a:ln w="19050">
            <a:solidFill>
              <a:schemeClr val="tx1"/>
            </a:solidFill>
          </a:ln>
        </p:spPr>
        <p:txBody>
          <a:bodyPr wrap="none" rtlCol="0">
            <a:spAutoFit/>
          </a:bodyPr>
          <a:lstStyle/>
          <a:p>
            <a:r>
              <a:rPr lang="en-GB" sz="1400" dirty="0"/>
              <a:t>B (60)</a:t>
            </a:r>
          </a:p>
          <a:p>
            <a:endParaRPr lang="en-GB" sz="1400" dirty="0"/>
          </a:p>
        </p:txBody>
      </p:sp>
      <p:sp>
        <p:nvSpPr>
          <p:cNvPr id="120" name="TextBox 119"/>
          <p:cNvSpPr txBox="1"/>
          <p:nvPr/>
        </p:nvSpPr>
        <p:spPr>
          <a:xfrm>
            <a:off x="6012160" y="3068960"/>
            <a:ext cx="627095" cy="523220"/>
          </a:xfrm>
          <a:prstGeom prst="rect">
            <a:avLst/>
          </a:prstGeom>
          <a:noFill/>
          <a:ln w="19050">
            <a:solidFill>
              <a:schemeClr val="tx1"/>
            </a:solidFill>
          </a:ln>
        </p:spPr>
        <p:txBody>
          <a:bodyPr wrap="none" rtlCol="0">
            <a:spAutoFit/>
          </a:bodyPr>
          <a:lstStyle/>
          <a:p>
            <a:r>
              <a:rPr lang="en-GB" sz="1400" dirty="0"/>
              <a:t>D (20)</a:t>
            </a:r>
          </a:p>
          <a:p>
            <a:endParaRPr lang="en-GB" sz="1400" dirty="0"/>
          </a:p>
        </p:txBody>
      </p:sp>
      <p:sp>
        <p:nvSpPr>
          <p:cNvPr id="121" name="TextBox 120"/>
          <p:cNvSpPr txBox="1"/>
          <p:nvPr/>
        </p:nvSpPr>
        <p:spPr>
          <a:xfrm>
            <a:off x="4788024" y="4221088"/>
            <a:ext cx="598241" cy="523220"/>
          </a:xfrm>
          <a:prstGeom prst="rect">
            <a:avLst/>
          </a:prstGeom>
          <a:noFill/>
          <a:ln w="19050">
            <a:solidFill>
              <a:schemeClr val="tx1"/>
            </a:solidFill>
          </a:ln>
        </p:spPr>
        <p:txBody>
          <a:bodyPr wrap="none" rtlCol="0">
            <a:spAutoFit/>
          </a:bodyPr>
          <a:lstStyle/>
          <a:p>
            <a:r>
              <a:rPr lang="en-GB" sz="1400" dirty="0"/>
              <a:t>F (75)</a:t>
            </a:r>
          </a:p>
          <a:p>
            <a:endParaRPr lang="en-GB" sz="1400" dirty="0"/>
          </a:p>
        </p:txBody>
      </p:sp>
      <p:cxnSp>
        <p:nvCxnSpPr>
          <p:cNvPr id="122" name="Straight Arrow Connector 121"/>
          <p:cNvCxnSpPr>
            <a:stCxn id="114" idx="3"/>
            <a:endCxn id="119" idx="1"/>
          </p:cNvCxnSpPr>
          <p:nvPr/>
        </p:nvCxnSpPr>
        <p:spPr>
          <a:xfrm>
            <a:off x="2672403" y="2826514"/>
            <a:ext cx="1322042" cy="1033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6" idx="3"/>
          </p:cNvCxnSpPr>
          <p:nvPr/>
        </p:nvCxnSpPr>
        <p:spPr>
          <a:xfrm flipV="1">
            <a:off x="3528484" y="3645026"/>
            <a:ext cx="2483676" cy="11759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19" idx="3"/>
            <a:endCxn id="120" idx="1"/>
          </p:cNvCxnSpPr>
          <p:nvPr/>
        </p:nvCxnSpPr>
        <p:spPr>
          <a:xfrm>
            <a:off x="4608716" y="2929880"/>
            <a:ext cx="1403444" cy="400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17" idx="3"/>
            <a:endCxn id="121" idx="1"/>
          </p:cNvCxnSpPr>
          <p:nvPr/>
        </p:nvCxnSpPr>
        <p:spPr>
          <a:xfrm flipV="1">
            <a:off x="3376453" y="4482698"/>
            <a:ext cx="1411571" cy="2160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15" idx="3"/>
            <a:endCxn id="118" idx="1"/>
          </p:cNvCxnSpPr>
          <p:nvPr/>
        </p:nvCxnSpPr>
        <p:spPr>
          <a:xfrm>
            <a:off x="3474109" y="1746394"/>
            <a:ext cx="2394035" cy="2160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19" idx="3"/>
            <a:endCxn id="118" idx="2"/>
          </p:cNvCxnSpPr>
          <p:nvPr/>
        </p:nvCxnSpPr>
        <p:spPr>
          <a:xfrm flipV="1">
            <a:off x="4608716" y="2224028"/>
            <a:ext cx="1573777" cy="70585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2915816" y="4746630"/>
            <a:ext cx="386644" cy="276999"/>
          </a:xfrm>
          <a:prstGeom prst="rect">
            <a:avLst/>
          </a:prstGeom>
          <a:noFill/>
        </p:spPr>
        <p:txBody>
          <a:bodyPr wrap="none" rtlCol="0">
            <a:spAutoFit/>
          </a:bodyPr>
          <a:lstStyle/>
          <a:p>
            <a:r>
              <a:rPr lang="en-GB" sz="1200" dirty="0"/>
              <a:t>f=0</a:t>
            </a:r>
          </a:p>
        </p:txBody>
      </p:sp>
      <p:sp>
        <p:nvSpPr>
          <p:cNvPr id="138" name="TextBox 137"/>
          <p:cNvSpPr txBox="1"/>
          <p:nvPr/>
        </p:nvSpPr>
        <p:spPr>
          <a:xfrm>
            <a:off x="4982126" y="4530606"/>
            <a:ext cx="386644" cy="276999"/>
          </a:xfrm>
          <a:prstGeom prst="rect">
            <a:avLst/>
          </a:prstGeom>
          <a:noFill/>
        </p:spPr>
        <p:txBody>
          <a:bodyPr wrap="none" rtlCol="0">
            <a:spAutoFit/>
          </a:bodyPr>
          <a:lstStyle/>
          <a:p>
            <a:r>
              <a:rPr lang="en-GB" sz="1200" dirty="0"/>
              <a:t>f=0</a:t>
            </a:r>
          </a:p>
        </p:txBody>
      </p:sp>
      <p:sp>
        <p:nvSpPr>
          <p:cNvPr id="139" name="TextBox 138"/>
          <p:cNvSpPr txBox="1"/>
          <p:nvPr/>
        </p:nvSpPr>
        <p:spPr>
          <a:xfrm>
            <a:off x="2224200" y="2848742"/>
            <a:ext cx="465192" cy="276999"/>
          </a:xfrm>
          <a:prstGeom prst="rect">
            <a:avLst/>
          </a:prstGeom>
          <a:noFill/>
        </p:spPr>
        <p:txBody>
          <a:bodyPr wrap="none" rtlCol="0">
            <a:spAutoFit/>
          </a:bodyPr>
          <a:lstStyle/>
          <a:p>
            <a:r>
              <a:rPr lang="en-GB" sz="1200" dirty="0"/>
              <a:t>f=15</a:t>
            </a:r>
          </a:p>
        </p:txBody>
      </p:sp>
      <p:sp>
        <p:nvSpPr>
          <p:cNvPr id="140" name="TextBox 139"/>
          <p:cNvSpPr txBox="1"/>
          <p:nvPr/>
        </p:nvSpPr>
        <p:spPr>
          <a:xfrm>
            <a:off x="4067944" y="2942522"/>
            <a:ext cx="465192" cy="276999"/>
          </a:xfrm>
          <a:prstGeom prst="rect">
            <a:avLst/>
          </a:prstGeom>
          <a:noFill/>
        </p:spPr>
        <p:txBody>
          <a:bodyPr wrap="none" rtlCol="0">
            <a:spAutoFit/>
          </a:bodyPr>
          <a:lstStyle/>
          <a:p>
            <a:r>
              <a:rPr lang="en-GB" sz="1200" dirty="0"/>
              <a:t>f=15</a:t>
            </a:r>
          </a:p>
        </p:txBody>
      </p:sp>
      <p:sp>
        <p:nvSpPr>
          <p:cNvPr id="141" name="TextBox 140"/>
          <p:cNvSpPr txBox="1"/>
          <p:nvPr/>
        </p:nvSpPr>
        <p:spPr>
          <a:xfrm>
            <a:off x="6206262" y="3341912"/>
            <a:ext cx="465192" cy="276999"/>
          </a:xfrm>
          <a:prstGeom prst="rect">
            <a:avLst/>
          </a:prstGeom>
          <a:noFill/>
        </p:spPr>
        <p:txBody>
          <a:bodyPr wrap="none" rtlCol="0">
            <a:spAutoFit/>
          </a:bodyPr>
          <a:lstStyle/>
          <a:p>
            <a:r>
              <a:rPr lang="en-GB" sz="1200" dirty="0"/>
              <a:t>f=15</a:t>
            </a:r>
          </a:p>
        </p:txBody>
      </p:sp>
      <p:sp>
        <p:nvSpPr>
          <p:cNvPr id="142" name="TextBox 141"/>
          <p:cNvSpPr txBox="1"/>
          <p:nvPr/>
        </p:nvSpPr>
        <p:spPr>
          <a:xfrm>
            <a:off x="2987824" y="1768622"/>
            <a:ext cx="465192" cy="276999"/>
          </a:xfrm>
          <a:prstGeom prst="rect">
            <a:avLst/>
          </a:prstGeom>
          <a:noFill/>
        </p:spPr>
        <p:txBody>
          <a:bodyPr wrap="none" rtlCol="0">
            <a:spAutoFit/>
          </a:bodyPr>
          <a:lstStyle/>
          <a:p>
            <a:r>
              <a:rPr lang="en-GB" sz="1200" dirty="0"/>
              <a:t>f=25</a:t>
            </a:r>
          </a:p>
        </p:txBody>
      </p:sp>
      <p:sp>
        <p:nvSpPr>
          <p:cNvPr id="143" name="TextBox 142"/>
          <p:cNvSpPr txBox="1"/>
          <p:nvPr/>
        </p:nvSpPr>
        <p:spPr>
          <a:xfrm>
            <a:off x="5958050" y="1966782"/>
            <a:ext cx="465192" cy="276999"/>
          </a:xfrm>
          <a:prstGeom prst="rect">
            <a:avLst/>
          </a:prstGeom>
          <a:noFill/>
        </p:spPr>
        <p:txBody>
          <a:bodyPr wrap="none" rtlCol="0">
            <a:spAutoFit/>
          </a:bodyPr>
          <a:lstStyle/>
          <a:p>
            <a:r>
              <a:rPr lang="en-GB" sz="1200" dirty="0"/>
              <a:t>f=15</a:t>
            </a:r>
          </a:p>
        </p:txBody>
      </p:sp>
      <p:sp>
        <p:nvSpPr>
          <p:cNvPr id="144" name="TextBox 143"/>
          <p:cNvSpPr txBox="1"/>
          <p:nvPr/>
        </p:nvSpPr>
        <p:spPr>
          <a:xfrm>
            <a:off x="3059832" y="3773960"/>
            <a:ext cx="465192" cy="276999"/>
          </a:xfrm>
          <a:prstGeom prst="rect">
            <a:avLst/>
          </a:prstGeom>
          <a:noFill/>
        </p:spPr>
        <p:txBody>
          <a:bodyPr wrap="none" rtlCol="0">
            <a:spAutoFit/>
          </a:bodyPr>
          <a:lstStyle/>
          <a:p>
            <a:r>
              <a:rPr lang="en-GB" sz="1200" dirty="0"/>
              <a:t>f=70</a:t>
            </a:r>
          </a:p>
        </p:txBody>
      </p:sp>
      <p:sp>
        <p:nvSpPr>
          <p:cNvPr id="145" name="TextBox 144"/>
          <p:cNvSpPr txBox="1"/>
          <p:nvPr/>
        </p:nvSpPr>
        <p:spPr>
          <a:xfrm>
            <a:off x="1853274" y="2353074"/>
            <a:ext cx="484556" cy="276999"/>
          </a:xfrm>
          <a:prstGeom prst="rect">
            <a:avLst/>
          </a:prstGeom>
          <a:noFill/>
        </p:spPr>
        <p:txBody>
          <a:bodyPr wrap="none" rtlCol="0">
            <a:spAutoFit/>
          </a:bodyPr>
          <a:lstStyle/>
          <a:p>
            <a:r>
              <a:rPr lang="en-GB" sz="1200" dirty="0"/>
              <a:t>ES=1</a:t>
            </a:r>
          </a:p>
        </p:txBody>
      </p:sp>
      <p:sp>
        <p:nvSpPr>
          <p:cNvPr id="146" name="TextBox 145"/>
          <p:cNvSpPr txBox="1"/>
          <p:nvPr/>
        </p:nvSpPr>
        <p:spPr>
          <a:xfrm>
            <a:off x="2762832" y="3278006"/>
            <a:ext cx="484556" cy="276999"/>
          </a:xfrm>
          <a:prstGeom prst="rect">
            <a:avLst/>
          </a:prstGeom>
          <a:noFill/>
        </p:spPr>
        <p:txBody>
          <a:bodyPr wrap="none" rtlCol="0">
            <a:spAutoFit/>
          </a:bodyPr>
          <a:lstStyle/>
          <a:p>
            <a:r>
              <a:rPr lang="en-GB" sz="1200" dirty="0"/>
              <a:t>ES=1</a:t>
            </a:r>
          </a:p>
        </p:txBody>
      </p:sp>
      <p:sp>
        <p:nvSpPr>
          <p:cNvPr id="147" name="TextBox 146"/>
          <p:cNvSpPr txBox="1"/>
          <p:nvPr/>
        </p:nvSpPr>
        <p:spPr>
          <a:xfrm>
            <a:off x="2402792" y="4224996"/>
            <a:ext cx="484556" cy="276999"/>
          </a:xfrm>
          <a:prstGeom prst="rect">
            <a:avLst/>
          </a:prstGeom>
          <a:noFill/>
        </p:spPr>
        <p:txBody>
          <a:bodyPr wrap="none" rtlCol="0">
            <a:spAutoFit/>
          </a:bodyPr>
          <a:lstStyle/>
          <a:p>
            <a:r>
              <a:rPr lang="en-GB" sz="1200" dirty="0"/>
              <a:t>ES=1</a:t>
            </a:r>
          </a:p>
        </p:txBody>
      </p:sp>
      <p:sp>
        <p:nvSpPr>
          <p:cNvPr id="148" name="TextBox 147"/>
          <p:cNvSpPr txBox="1"/>
          <p:nvPr/>
        </p:nvSpPr>
        <p:spPr>
          <a:xfrm>
            <a:off x="2575276" y="1268760"/>
            <a:ext cx="484556" cy="276999"/>
          </a:xfrm>
          <a:prstGeom prst="rect">
            <a:avLst/>
          </a:prstGeom>
          <a:noFill/>
        </p:spPr>
        <p:txBody>
          <a:bodyPr wrap="none" rtlCol="0">
            <a:spAutoFit/>
          </a:bodyPr>
          <a:lstStyle/>
          <a:p>
            <a:r>
              <a:rPr lang="en-GB" sz="1200" dirty="0"/>
              <a:t>ES=1</a:t>
            </a:r>
          </a:p>
        </p:txBody>
      </p:sp>
      <p:sp>
        <p:nvSpPr>
          <p:cNvPr id="149" name="TextBox 148"/>
          <p:cNvSpPr txBox="1"/>
          <p:nvPr/>
        </p:nvSpPr>
        <p:spPr>
          <a:xfrm>
            <a:off x="2492378" y="2342188"/>
            <a:ext cx="564578" cy="276999"/>
          </a:xfrm>
          <a:prstGeom prst="rect">
            <a:avLst/>
          </a:prstGeom>
          <a:noFill/>
        </p:spPr>
        <p:txBody>
          <a:bodyPr wrap="none" rtlCol="0">
            <a:spAutoFit/>
          </a:bodyPr>
          <a:lstStyle/>
          <a:p>
            <a:r>
              <a:rPr lang="en-GB" sz="1200" dirty="0"/>
              <a:t>EF=40</a:t>
            </a:r>
          </a:p>
        </p:txBody>
      </p:sp>
      <p:sp>
        <p:nvSpPr>
          <p:cNvPr id="150" name="TextBox 149"/>
          <p:cNvSpPr txBox="1"/>
          <p:nvPr/>
        </p:nvSpPr>
        <p:spPr>
          <a:xfrm>
            <a:off x="3203848" y="1268760"/>
            <a:ext cx="564578" cy="276999"/>
          </a:xfrm>
          <a:prstGeom prst="rect">
            <a:avLst/>
          </a:prstGeom>
          <a:noFill/>
        </p:spPr>
        <p:txBody>
          <a:bodyPr wrap="none" rtlCol="0">
            <a:spAutoFit/>
          </a:bodyPr>
          <a:lstStyle/>
          <a:p>
            <a:r>
              <a:rPr lang="en-GB" sz="1200" dirty="0"/>
              <a:t>EF=90</a:t>
            </a:r>
          </a:p>
        </p:txBody>
      </p:sp>
      <p:sp>
        <p:nvSpPr>
          <p:cNvPr id="151" name="TextBox 150"/>
          <p:cNvSpPr txBox="1"/>
          <p:nvPr/>
        </p:nvSpPr>
        <p:spPr>
          <a:xfrm>
            <a:off x="3338896" y="3300064"/>
            <a:ext cx="564578" cy="276999"/>
          </a:xfrm>
          <a:prstGeom prst="rect">
            <a:avLst/>
          </a:prstGeom>
          <a:noFill/>
        </p:spPr>
        <p:txBody>
          <a:bodyPr wrap="none" rtlCol="0">
            <a:spAutoFit/>
          </a:bodyPr>
          <a:lstStyle/>
          <a:p>
            <a:r>
              <a:rPr lang="en-GB" sz="1200" dirty="0"/>
              <a:t>EF=45</a:t>
            </a:r>
          </a:p>
        </p:txBody>
      </p:sp>
      <p:sp>
        <p:nvSpPr>
          <p:cNvPr id="152" name="TextBox 151"/>
          <p:cNvSpPr txBox="1"/>
          <p:nvPr/>
        </p:nvSpPr>
        <p:spPr>
          <a:xfrm>
            <a:off x="3262694" y="4224996"/>
            <a:ext cx="564578" cy="276999"/>
          </a:xfrm>
          <a:prstGeom prst="rect">
            <a:avLst/>
          </a:prstGeom>
          <a:noFill/>
        </p:spPr>
        <p:txBody>
          <a:bodyPr wrap="none" rtlCol="0">
            <a:spAutoFit/>
          </a:bodyPr>
          <a:lstStyle/>
          <a:p>
            <a:r>
              <a:rPr lang="en-GB" sz="1200" dirty="0"/>
              <a:t>EF=60</a:t>
            </a:r>
          </a:p>
        </p:txBody>
      </p:sp>
      <p:sp>
        <p:nvSpPr>
          <p:cNvPr id="153" name="TextBox 152"/>
          <p:cNvSpPr txBox="1"/>
          <p:nvPr/>
        </p:nvSpPr>
        <p:spPr>
          <a:xfrm>
            <a:off x="3635896" y="2370366"/>
            <a:ext cx="563103" cy="276999"/>
          </a:xfrm>
          <a:prstGeom prst="rect">
            <a:avLst/>
          </a:prstGeom>
          <a:noFill/>
        </p:spPr>
        <p:txBody>
          <a:bodyPr wrap="none" rtlCol="0">
            <a:spAutoFit/>
          </a:bodyPr>
          <a:lstStyle/>
          <a:p>
            <a:r>
              <a:rPr lang="en-GB" sz="1200" dirty="0"/>
              <a:t>ES=41</a:t>
            </a:r>
          </a:p>
        </p:txBody>
      </p:sp>
      <p:sp>
        <p:nvSpPr>
          <p:cNvPr id="154" name="TextBox 153"/>
          <p:cNvSpPr txBox="1"/>
          <p:nvPr/>
        </p:nvSpPr>
        <p:spPr>
          <a:xfrm>
            <a:off x="4314820" y="2348880"/>
            <a:ext cx="643125" cy="276999"/>
          </a:xfrm>
          <a:prstGeom prst="rect">
            <a:avLst/>
          </a:prstGeom>
          <a:noFill/>
        </p:spPr>
        <p:txBody>
          <a:bodyPr wrap="none" rtlCol="0">
            <a:spAutoFit/>
          </a:bodyPr>
          <a:lstStyle/>
          <a:p>
            <a:r>
              <a:rPr lang="en-GB" sz="1200" dirty="0"/>
              <a:t>EF=100</a:t>
            </a:r>
          </a:p>
        </p:txBody>
      </p:sp>
      <p:sp>
        <p:nvSpPr>
          <p:cNvPr id="155" name="TextBox 154"/>
          <p:cNvSpPr txBox="1"/>
          <p:nvPr/>
        </p:nvSpPr>
        <p:spPr>
          <a:xfrm>
            <a:off x="5521065" y="1484784"/>
            <a:ext cx="641651" cy="276999"/>
          </a:xfrm>
          <a:prstGeom prst="rect">
            <a:avLst/>
          </a:prstGeom>
          <a:noFill/>
        </p:spPr>
        <p:txBody>
          <a:bodyPr wrap="none" rtlCol="0">
            <a:spAutoFit/>
          </a:bodyPr>
          <a:lstStyle/>
          <a:p>
            <a:r>
              <a:rPr lang="en-GB" sz="1200" dirty="0"/>
              <a:t>ES=101</a:t>
            </a:r>
          </a:p>
        </p:txBody>
      </p:sp>
      <p:sp>
        <p:nvSpPr>
          <p:cNvPr id="156" name="TextBox 155"/>
          <p:cNvSpPr txBox="1"/>
          <p:nvPr/>
        </p:nvSpPr>
        <p:spPr>
          <a:xfrm>
            <a:off x="6372200" y="1484784"/>
            <a:ext cx="643125" cy="276999"/>
          </a:xfrm>
          <a:prstGeom prst="rect">
            <a:avLst/>
          </a:prstGeom>
          <a:noFill/>
        </p:spPr>
        <p:txBody>
          <a:bodyPr wrap="none" rtlCol="0">
            <a:spAutoFit/>
          </a:bodyPr>
          <a:lstStyle/>
          <a:p>
            <a:r>
              <a:rPr lang="en-GB" sz="1200" dirty="0"/>
              <a:t>EF=120</a:t>
            </a:r>
          </a:p>
        </p:txBody>
      </p:sp>
      <p:sp>
        <p:nvSpPr>
          <p:cNvPr id="157" name="TextBox 156"/>
          <p:cNvSpPr txBox="1"/>
          <p:nvPr/>
        </p:nvSpPr>
        <p:spPr>
          <a:xfrm>
            <a:off x="4499992" y="3998086"/>
            <a:ext cx="563103" cy="276999"/>
          </a:xfrm>
          <a:prstGeom prst="rect">
            <a:avLst/>
          </a:prstGeom>
          <a:noFill/>
        </p:spPr>
        <p:txBody>
          <a:bodyPr wrap="none" rtlCol="0">
            <a:spAutoFit/>
          </a:bodyPr>
          <a:lstStyle/>
          <a:p>
            <a:r>
              <a:rPr lang="en-GB" sz="1200" dirty="0"/>
              <a:t>ES=61</a:t>
            </a:r>
          </a:p>
        </p:txBody>
      </p:sp>
      <p:sp>
        <p:nvSpPr>
          <p:cNvPr id="158" name="TextBox 157"/>
          <p:cNvSpPr txBox="1"/>
          <p:nvPr/>
        </p:nvSpPr>
        <p:spPr>
          <a:xfrm>
            <a:off x="5106908" y="3987486"/>
            <a:ext cx="643125" cy="276999"/>
          </a:xfrm>
          <a:prstGeom prst="rect">
            <a:avLst/>
          </a:prstGeom>
          <a:noFill/>
        </p:spPr>
        <p:txBody>
          <a:bodyPr wrap="none" rtlCol="0">
            <a:spAutoFit/>
          </a:bodyPr>
          <a:lstStyle/>
          <a:p>
            <a:r>
              <a:rPr lang="en-GB" sz="1200" dirty="0"/>
              <a:t>EF=135</a:t>
            </a:r>
          </a:p>
        </p:txBody>
      </p:sp>
      <p:sp>
        <p:nvSpPr>
          <p:cNvPr id="159" name="TextBox 158"/>
          <p:cNvSpPr txBox="1"/>
          <p:nvPr/>
        </p:nvSpPr>
        <p:spPr>
          <a:xfrm>
            <a:off x="5548325" y="2845958"/>
            <a:ext cx="641651" cy="276999"/>
          </a:xfrm>
          <a:prstGeom prst="rect">
            <a:avLst/>
          </a:prstGeom>
          <a:noFill/>
        </p:spPr>
        <p:txBody>
          <a:bodyPr wrap="none" rtlCol="0">
            <a:spAutoFit/>
          </a:bodyPr>
          <a:lstStyle/>
          <a:p>
            <a:r>
              <a:rPr lang="en-GB" sz="1200" dirty="0"/>
              <a:t>ES=101</a:t>
            </a:r>
          </a:p>
        </p:txBody>
      </p:sp>
      <p:sp>
        <p:nvSpPr>
          <p:cNvPr id="160" name="TextBox 159"/>
          <p:cNvSpPr txBox="1"/>
          <p:nvPr/>
        </p:nvSpPr>
        <p:spPr>
          <a:xfrm>
            <a:off x="6442874" y="2835072"/>
            <a:ext cx="643125" cy="276999"/>
          </a:xfrm>
          <a:prstGeom prst="rect">
            <a:avLst/>
          </a:prstGeom>
          <a:noFill/>
        </p:spPr>
        <p:txBody>
          <a:bodyPr wrap="none" rtlCol="0">
            <a:spAutoFit/>
          </a:bodyPr>
          <a:lstStyle/>
          <a:p>
            <a:r>
              <a:rPr lang="en-GB" sz="1200" dirty="0"/>
              <a:t>EF=120</a:t>
            </a:r>
          </a:p>
        </p:txBody>
      </p:sp>
      <p:sp>
        <p:nvSpPr>
          <p:cNvPr id="161" name="TextBox 160"/>
          <p:cNvSpPr txBox="1"/>
          <p:nvPr/>
        </p:nvSpPr>
        <p:spPr>
          <a:xfrm>
            <a:off x="7020272" y="4293096"/>
            <a:ext cx="1449499" cy="307777"/>
          </a:xfrm>
          <a:prstGeom prst="rect">
            <a:avLst/>
          </a:prstGeom>
          <a:noFill/>
        </p:spPr>
        <p:txBody>
          <a:bodyPr wrap="none" rtlCol="0">
            <a:spAutoFit/>
          </a:bodyPr>
          <a:lstStyle/>
          <a:p>
            <a:r>
              <a:rPr lang="en-GB" sz="1400" dirty="0">
                <a:solidFill>
                  <a:srgbClr val="FF0000"/>
                </a:solidFill>
              </a:rPr>
              <a:t>Critical path= E, F</a:t>
            </a:r>
          </a:p>
        </p:txBody>
      </p:sp>
      <p:sp>
        <p:nvSpPr>
          <p:cNvPr id="162" name="TextBox 161"/>
          <p:cNvSpPr txBox="1"/>
          <p:nvPr/>
        </p:nvSpPr>
        <p:spPr>
          <a:xfrm>
            <a:off x="5231177" y="4709778"/>
            <a:ext cx="631904" cy="276999"/>
          </a:xfrm>
          <a:prstGeom prst="rect">
            <a:avLst/>
          </a:prstGeom>
          <a:noFill/>
        </p:spPr>
        <p:txBody>
          <a:bodyPr wrap="none" rtlCol="0">
            <a:spAutoFit/>
          </a:bodyPr>
          <a:lstStyle/>
          <a:p>
            <a:r>
              <a:rPr lang="en-GB" sz="1200" dirty="0"/>
              <a:t>LF=135</a:t>
            </a:r>
          </a:p>
        </p:txBody>
      </p:sp>
      <p:sp>
        <p:nvSpPr>
          <p:cNvPr id="163" name="TextBox 162"/>
          <p:cNvSpPr txBox="1"/>
          <p:nvPr/>
        </p:nvSpPr>
        <p:spPr>
          <a:xfrm>
            <a:off x="6455313" y="3590308"/>
            <a:ext cx="631904" cy="276999"/>
          </a:xfrm>
          <a:prstGeom prst="rect">
            <a:avLst/>
          </a:prstGeom>
          <a:noFill/>
        </p:spPr>
        <p:txBody>
          <a:bodyPr wrap="none" rtlCol="0">
            <a:spAutoFit/>
          </a:bodyPr>
          <a:lstStyle/>
          <a:p>
            <a:r>
              <a:rPr lang="en-GB" sz="1200" dirty="0"/>
              <a:t>LF=135</a:t>
            </a:r>
          </a:p>
        </p:txBody>
      </p:sp>
      <p:sp>
        <p:nvSpPr>
          <p:cNvPr id="164" name="TextBox 163"/>
          <p:cNvSpPr txBox="1"/>
          <p:nvPr/>
        </p:nvSpPr>
        <p:spPr>
          <a:xfrm>
            <a:off x="6333938" y="2183239"/>
            <a:ext cx="631904" cy="276999"/>
          </a:xfrm>
          <a:prstGeom prst="rect">
            <a:avLst/>
          </a:prstGeom>
          <a:noFill/>
        </p:spPr>
        <p:txBody>
          <a:bodyPr wrap="none" rtlCol="0">
            <a:spAutoFit/>
          </a:bodyPr>
          <a:lstStyle/>
          <a:p>
            <a:r>
              <a:rPr lang="en-GB" sz="1200" dirty="0"/>
              <a:t>LF=135</a:t>
            </a:r>
          </a:p>
        </p:txBody>
      </p:sp>
      <p:sp>
        <p:nvSpPr>
          <p:cNvPr id="165" name="TextBox 164"/>
          <p:cNvSpPr txBox="1"/>
          <p:nvPr/>
        </p:nvSpPr>
        <p:spPr>
          <a:xfrm>
            <a:off x="4399268" y="4709778"/>
            <a:ext cx="553357" cy="276999"/>
          </a:xfrm>
          <a:prstGeom prst="rect">
            <a:avLst/>
          </a:prstGeom>
          <a:noFill/>
        </p:spPr>
        <p:txBody>
          <a:bodyPr wrap="none" rtlCol="0">
            <a:spAutoFit/>
          </a:bodyPr>
          <a:lstStyle/>
          <a:p>
            <a:r>
              <a:rPr lang="en-GB" sz="1200" dirty="0"/>
              <a:t>LS=61</a:t>
            </a:r>
          </a:p>
        </p:txBody>
      </p:sp>
      <p:sp>
        <p:nvSpPr>
          <p:cNvPr id="166" name="TextBox 165"/>
          <p:cNvSpPr txBox="1"/>
          <p:nvPr/>
        </p:nvSpPr>
        <p:spPr>
          <a:xfrm>
            <a:off x="5580112" y="3622966"/>
            <a:ext cx="631904" cy="276999"/>
          </a:xfrm>
          <a:prstGeom prst="rect">
            <a:avLst/>
          </a:prstGeom>
          <a:noFill/>
        </p:spPr>
        <p:txBody>
          <a:bodyPr wrap="none" rtlCol="0">
            <a:spAutoFit/>
          </a:bodyPr>
          <a:lstStyle/>
          <a:p>
            <a:r>
              <a:rPr lang="en-GB" sz="1200" dirty="0"/>
              <a:t>LS=116</a:t>
            </a:r>
          </a:p>
        </p:txBody>
      </p:sp>
      <p:sp>
        <p:nvSpPr>
          <p:cNvPr id="167" name="TextBox 166"/>
          <p:cNvSpPr txBox="1"/>
          <p:nvPr/>
        </p:nvSpPr>
        <p:spPr>
          <a:xfrm>
            <a:off x="5364088" y="2156840"/>
            <a:ext cx="631904" cy="276999"/>
          </a:xfrm>
          <a:prstGeom prst="rect">
            <a:avLst/>
          </a:prstGeom>
          <a:noFill/>
        </p:spPr>
        <p:txBody>
          <a:bodyPr wrap="none" rtlCol="0">
            <a:spAutoFit/>
          </a:bodyPr>
          <a:lstStyle/>
          <a:p>
            <a:r>
              <a:rPr lang="en-GB" sz="1200" dirty="0"/>
              <a:t>LS=116</a:t>
            </a:r>
          </a:p>
        </p:txBody>
      </p:sp>
      <p:sp>
        <p:nvSpPr>
          <p:cNvPr id="169" name="TextBox 168"/>
          <p:cNvSpPr txBox="1"/>
          <p:nvPr/>
        </p:nvSpPr>
        <p:spPr>
          <a:xfrm>
            <a:off x="3217263" y="4916608"/>
            <a:ext cx="553357" cy="276999"/>
          </a:xfrm>
          <a:prstGeom prst="rect">
            <a:avLst/>
          </a:prstGeom>
          <a:noFill/>
        </p:spPr>
        <p:txBody>
          <a:bodyPr wrap="none" rtlCol="0">
            <a:spAutoFit/>
          </a:bodyPr>
          <a:lstStyle/>
          <a:p>
            <a:r>
              <a:rPr lang="en-GB" sz="1200" dirty="0"/>
              <a:t>LF=60</a:t>
            </a:r>
          </a:p>
        </p:txBody>
      </p:sp>
      <p:sp>
        <p:nvSpPr>
          <p:cNvPr id="170" name="TextBox 169"/>
          <p:cNvSpPr txBox="1"/>
          <p:nvPr/>
        </p:nvSpPr>
        <p:spPr>
          <a:xfrm>
            <a:off x="3358834" y="3969544"/>
            <a:ext cx="631904" cy="276999"/>
          </a:xfrm>
          <a:prstGeom prst="rect">
            <a:avLst/>
          </a:prstGeom>
          <a:noFill/>
        </p:spPr>
        <p:txBody>
          <a:bodyPr wrap="none" rtlCol="0">
            <a:spAutoFit/>
          </a:bodyPr>
          <a:lstStyle/>
          <a:p>
            <a:r>
              <a:rPr lang="en-GB" sz="1200" dirty="0"/>
              <a:t>LF=115</a:t>
            </a:r>
          </a:p>
        </p:txBody>
      </p:sp>
      <p:sp>
        <p:nvSpPr>
          <p:cNvPr id="171" name="TextBox 170"/>
          <p:cNvSpPr txBox="1"/>
          <p:nvPr/>
        </p:nvSpPr>
        <p:spPr>
          <a:xfrm>
            <a:off x="3315291" y="1999235"/>
            <a:ext cx="631904" cy="276999"/>
          </a:xfrm>
          <a:prstGeom prst="rect">
            <a:avLst/>
          </a:prstGeom>
          <a:noFill/>
        </p:spPr>
        <p:txBody>
          <a:bodyPr wrap="none" rtlCol="0">
            <a:spAutoFit/>
          </a:bodyPr>
          <a:lstStyle/>
          <a:p>
            <a:r>
              <a:rPr lang="en-GB" sz="1200" dirty="0"/>
              <a:t>LF=115</a:t>
            </a:r>
          </a:p>
        </p:txBody>
      </p:sp>
      <p:sp>
        <p:nvSpPr>
          <p:cNvPr id="172" name="TextBox 171"/>
          <p:cNvSpPr txBox="1"/>
          <p:nvPr/>
        </p:nvSpPr>
        <p:spPr>
          <a:xfrm>
            <a:off x="2498783" y="4927490"/>
            <a:ext cx="474810" cy="276999"/>
          </a:xfrm>
          <a:prstGeom prst="rect">
            <a:avLst/>
          </a:prstGeom>
          <a:noFill/>
        </p:spPr>
        <p:txBody>
          <a:bodyPr wrap="none" rtlCol="0">
            <a:spAutoFit/>
          </a:bodyPr>
          <a:lstStyle/>
          <a:p>
            <a:r>
              <a:rPr lang="en-GB" sz="1200" dirty="0"/>
              <a:t>LS=1</a:t>
            </a:r>
          </a:p>
        </p:txBody>
      </p:sp>
      <p:sp>
        <p:nvSpPr>
          <p:cNvPr id="173" name="TextBox 172"/>
          <p:cNvSpPr txBox="1"/>
          <p:nvPr/>
        </p:nvSpPr>
        <p:spPr>
          <a:xfrm>
            <a:off x="2477064" y="3980426"/>
            <a:ext cx="553357" cy="276999"/>
          </a:xfrm>
          <a:prstGeom prst="rect">
            <a:avLst/>
          </a:prstGeom>
          <a:noFill/>
        </p:spPr>
        <p:txBody>
          <a:bodyPr wrap="none" rtlCol="0">
            <a:spAutoFit/>
          </a:bodyPr>
          <a:lstStyle/>
          <a:p>
            <a:r>
              <a:rPr lang="en-GB" sz="1200" dirty="0"/>
              <a:t>LS=71</a:t>
            </a:r>
          </a:p>
        </p:txBody>
      </p:sp>
      <p:sp>
        <p:nvSpPr>
          <p:cNvPr id="174" name="TextBox 173"/>
          <p:cNvSpPr txBox="1"/>
          <p:nvPr/>
        </p:nvSpPr>
        <p:spPr>
          <a:xfrm>
            <a:off x="2498837" y="1988345"/>
            <a:ext cx="553357" cy="276999"/>
          </a:xfrm>
          <a:prstGeom prst="rect">
            <a:avLst/>
          </a:prstGeom>
          <a:noFill/>
        </p:spPr>
        <p:txBody>
          <a:bodyPr wrap="none" rtlCol="0">
            <a:spAutoFit/>
          </a:bodyPr>
          <a:lstStyle/>
          <a:p>
            <a:r>
              <a:rPr lang="en-GB" sz="1200" dirty="0"/>
              <a:t>LS=26</a:t>
            </a:r>
          </a:p>
        </p:txBody>
      </p:sp>
      <p:sp>
        <p:nvSpPr>
          <p:cNvPr id="175" name="TextBox 174"/>
          <p:cNvSpPr txBox="1"/>
          <p:nvPr/>
        </p:nvSpPr>
        <p:spPr>
          <a:xfrm>
            <a:off x="4419671" y="3143994"/>
            <a:ext cx="631904" cy="276999"/>
          </a:xfrm>
          <a:prstGeom prst="rect">
            <a:avLst/>
          </a:prstGeom>
          <a:noFill/>
        </p:spPr>
        <p:txBody>
          <a:bodyPr wrap="none" rtlCol="0">
            <a:spAutoFit/>
          </a:bodyPr>
          <a:lstStyle/>
          <a:p>
            <a:r>
              <a:rPr lang="en-GB" sz="1200" dirty="0"/>
              <a:t>LF=115</a:t>
            </a:r>
          </a:p>
        </p:txBody>
      </p:sp>
      <p:sp>
        <p:nvSpPr>
          <p:cNvPr id="176" name="TextBox 175"/>
          <p:cNvSpPr txBox="1"/>
          <p:nvPr/>
        </p:nvSpPr>
        <p:spPr>
          <a:xfrm>
            <a:off x="3588023" y="3133109"/>
            <a:ext cx="553357" cy="276999"/>
          </a:xfrm>
          <a:prstGeom prst="rect">
            <a:avLst/>
          </a:prstGeom>
          <a:noFill/>
        </p:spPr>
        <p:txBody>
          <a:bodyPr wrap="none" rtlCol="0">
            <a:spAutoFit/>
          </a:bodyPr>
          <a:lstStyle/>
          <a:p>
            <a:r>
              <a:rPr lang="en-GB" sz="1200" dirty="0"/>
              <a:t>LS=56</a:t>
            </a:r>
          </a:p>
        </p:txBody>
      </p:sp>
      <p:sp>
        <p:nvSpPr>
          <p:cNvPr id="177" name="TextBox 176"/>
          <p:cNvSpPr txBox="1"/>
          <p:nvPr/>
        </p:nvSpPr>
        <p:spPr>
          <a:xfrm>
            <a:off x="2449357" y="3035137"/>
            <a:ext cx="553357" cy="276999"/>
          </a:xfrm>
          <a:prstGeom prst="rect">
            <a:avLst/>
          </a:prstGeom>
          <a:noFill/>
        </p:spPr>
        <p:txBody>
          <a:bodyPr wrap="none" rtlCol="0">
            <a:spAutoFit/>
          </a:bodyPr>
          <a:lstStyle/>
          <a:p>
            <a:r>
              <a:rPr lang="en-GB" sz="1200" dirty="0"/>
              <a:t>LF=55</a:t>
            </a:r>
          </a:p>
        </p:txBody>
      </p:sp>
      <p:sp>
        <p:nvSpPr>
          <p:cNvPr id="178" name="TextBox 177"/>
          <p:cNvSpPr txBox="1"/>
          <p:nvPr/>
        </p:nvSpPr>
        <p:spPr>
          <a:xfrm>
            <a:off x="1759223" y="3046024"/>
            <a:ext cx="553357" cy="276999"/>
          </a:xfrm>
          <a:prstGeom prst="rect">
            <a:avLst/>
          </a:prstGeom>
          <a:noFill/>
        </p:spPr>
        <p:txBody>
          <a:bodyPr wrap="none" rtlCol="0">
            <a:spAutoFit/>
          </a:bodyPr>
          <a:lstStyle/>
          <a:p>
            <a:r>
              <a:rPr lang="en-GB" sz="1200" dirty="0"/>
              <a:t>LS=16</a:t>
            </a:r>
          </a:p>
        </p:txBody>
      </p:sp>
    </p:spTree>
    <p:extLst>
      <p:ext uri="{BB962C8B-B14F-4D97-AF65-F5344CB8AC3E}">
        <p14:creationId xmlns:p14="http://schemas.microsoft.com/office/powerpoint/2010/main" val="225458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7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7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7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9" grpId="0"/>
      <p:bldP spid="52" grpId="0"/>
      <p:bldP spid="55" grpId="0"/>
      <p:bldP spid="162" grpId="0"/>
      <p:bldP spid="163" grpId="0"/>
      <p:bldP spid="164" grpId="0"/>
      <p:bldP spid="165" grpId="0"/>
      <p:bldP spid="166" grpId="0"/>
      <p:bldP spid="167" grpId="0"/>
      <p:bldP spid="169" grpId="0"/>
      <p:bldP spid="170" grpId="0"/>
      <p:bldP spid="171" grpId="0"/>
      <p:bldP spid="172" grpId="0"/>
      <p:bldP spid="173" grpId="0"/>
      <p:bldP spid="174" grpId="0"/>
      <p:bldP spid="175" grpId="0"/>
      <p:bldP spid="176" grpId="0"/>
      <p:bldP spid="177" grpId="0"/>
      <p:bldP spid="17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sz="2800" dirty="0"/>
              <a:t>Sometimes nodes represented using an activity box</a:t>
            </a:r>
          </a:p>
          <a:p>
            <a:endParaRPr lang="en-GB" sz="2800" dirty="0"/>
          </a:p>
          <a:p>
            <a:endParaRPr lang="en-GB" sz="2800" dirty="0"/>
          </a:p>
          <a:p>
            <a:endParaRPr lang="en-GB" sz="2800" dirty="0"/>
          </a:p>
          <a:p>
            <a:endParaRPr lang="en-GB" sz="2800" dirty="0"/>
          </a:p>
          <a:p>
            <a:r>
              <a:rPr lang="en-GB" sz="2800" dirty="0"/>
              <a:t>Activity box for “C”</a:t>
            </a:r>
          </a:p>
        </p:txBody>
      </p:sp>
      <p:sp>
        <p:nvSpPr>
          <p:cNvPr id="2" name="Title 1"/>
          <p:cNvSpPr>
            <a:spLocks noGrp="1"/>
          </p:cNvSpPr>
          <p:nvPr>
            <p:ph type="title"/>
          </p:nvPr>
        </p:nvSpPr>
        <p:spPr>
          <a:solidFill>
            <a:srgbClr val="F8A206"/>
          </a:solidFill>
          <a:ln w="9525">
            <a:noFill/>
            <a:miter lim="800000"/>
            <a:headEnd/>
            <a:tailEnd/>
          </a:ln>
        </p:spPr>
        <p:txBody>
          <a:bodyPr vert="horz" wrap="square" lIns="91440" tIns="45720" rIns="91440" bIns="45720" numCol="1" anchor="ctr" anchorCtr="0" compatLnSpc="1">
            <a:prstTxWarp prst="textNoShape">
              <a:avLst/>
            </a:prstTxWarp>
          </a:bodyPr>
          <a:lstStyle/>
          <a:p>
            <a:pPr algn="l"/>
            <a:r>
              <a:rPr lang="en-GB" dirty="0">
                <a:solidFill>
                  <a:schemeClr val="bg1"/>
                </a:solidFill>
              </a:rPr>
              <a:t>Activity boxes</a:t>
            </a:r>
          </a:p>
        </p:txBody>
      </p:sp>
      <p:sp>
        <p:nvSpPr>
          <p:cNvPr id="4" name="Slide Number Placeholder 3"/>
          <p:cNvSpPr>
            <a:spLocks noGrp="1"/>
          </p:cNvSpPr>
          <p:nvPr>
            <p:ph type="sldNum" sz="quarter" idx="12"/>
          </p:nvPr>
        </p:nvSpPr>
        <p:spPr/>
        <p:txBody>
          <a:bodyPr/>
          <a:lstStyle/>
          <a:p>
            <a:fld id="{C3E82C25-DCED-4D7F-BCD7-807A06F3DB27}" type="slidenum">
              <a:rPr lang="en-GB" smtClean="0"/>
              <a:pPr/>
              <a:t>45</a:t>
            </a:fld>
            <a:endParaRPr lang="en-GB" dirty="0"/>
          </a:p>
        </p:txBody>
      </p:sp>
      <p:grpSp>
        <p:nvGrpSpPr>
          <p:cNvPr id="6" name="Group 18"/>
          <p:cNvGrpSpPr/>
          <p:nvPr/>
        </p:nvGrpSpPr>
        <p:grpSpPr>
          <a:xfrm>
            <a:off x="2987824" y="2187286"/>
            <a:ext cx="3024336" cy="1800200"/>
            <a:chOff x="3347864" y="2348880"/>
            <a:chExt cx="3024336" cy="1800200"/>
          </a:xfrm>
        </p:grpSpPr>
        <p:sp>
          <p:nvSpPr>
            <p:cNvPr id="5" name="Rectangle 4"/>
            <p:cNvSpPr/>
            <p:nvPr/>
          </p:nvSpPr>
          <p:spPr>
            <a:xfrm>
              <a:off x="3347864" y="2348880"/>
              <a:ext cx="3024336" cy="18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Activity identifier / description </a:t>
              </a:r>
            </a:p>
          </p:txBody>
        </p:sp>
        <p:sp>
          <p:nvSpPr>
            <p:cNvPr id="8" name="Rectangle 7"/>
            <p:cNvSpPr/>
            <p:nvPr/>
          </p:nvSpPr>
          <p:spPr>
            <a:xfrm>
              <a:off x="3347864" y="2348880"/>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ES</a:t>
              </a:r>
            </a:p>
          </p:txBody>
        </p:sp>
        <p:sp>
          <p:nvSpPr>
            <p:cNvPr id="14" name="Rectangle 13"/>
            <p:cNvSpPr/>
            <p:nvPr/>
          </p:nvSpPr>
          <p:spPr>
            <a:xfrm>
              <a:off x="4355976" y="2348880"/>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duration</a:t>
              </a:r>
            </a:p>
          </p:txBody>
        </p:sp>
        <p:sp>
          <p:nvSpPr>
            <p:cNvPr id="15" name="Rectangle 14"/>
            <p:cNvSpPr/>
            <p:nvPr/>
          </p:nvSpPr>
          <p:spPr>
            <a:xfrm>
              <a:off x="5364088" y="2348880"/>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EF</a:t>
              </a:r>
            </a:p>
          </p:txBody>
        </p:sp>
        <p:sp>
          <p:nvSpPr>
            <p:cNvPr id="16" name="Rectangle 15"/>
            <p:cNvSpPr/>
            <p:nvPr/>
          </p:nvSpPr>
          <p:spPr>
            <a:xfrm>
              <a:off x="3347864" y="3573016"/>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LS</a:t>
              </a:r>
            </a:p>
          </p:txBody>
        </p:sp>
        <p:sp>
          <p:nvSpPr>
            <p:cNvPr id="17" name="Rectangle 16"/>
            <p:cNvSpPr/>
            <p:nvPr/>
          </p:nvSpPr>
          <p:spPr>
            <a:xfrm>
              <a:off x="4355976" y="3573016"/>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float</a:t>
              </a:r>
            </a:p>
          </p:txBody>
        </p:sp>
        <p:sp>
          <p:nvSpPr>
            <p:cNvPr id="18" name="Rectangle 17"/>
            <p:cNvSpPr/>
            <p:nvPr/>
          </p:nvSpPr>
          <p:spPr>
            <a:xfrm>
              <a:off x="5364088" y="3573016"/>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LF</a:t>
              </a:r>
            </a:p>
          </p:txBody>
        </p:sp>
      </p:grpSp>
      <p:grpSp>
        <p:nvGrpSpPr>
          <p:cNvPr id="7" name="Group 19"/>
          <p:cNvGrpSpPr/>
          <p:nvPr/>
        </p:nvGrpSpPr>
        <p:grpSpPr>
          <a:xfrm>
            <a:off x="2987824" y="4725144"/>
            <a:ext cx="3024336" cy="1800200"/>
            <a:chOff x="3347864" y="2348880"/>
            <a:chExt cx="3024336" cy="1800200"/>
          </a:xfrm>
        </p:grpSpPr>
        <p:sp>
          <p:nvSpPr>
            <p:cNvPr id="21" name="Rectangle 20"/>
            <p:cNvSpPr/>
            <p:nvPr/>
          </p:nvSpPr>
          <p:spPr>
            <a:xfrm>
              <a:off x="3347864" y="2348880"/>
              <a:ext cx="3024336" cy="18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22" name="Rectangle 21"/>
            <p:cNvSpPr/>
            <p:nvPr/>
          </p:nvSpPr>
          <p:spPr>
            <a:xfrm>
              <a:off x="3347864" y="2348880"/>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4</a:t>
              </a:r>
            </a:p>
          </p:txBody>
        </p:sp>
        <p:sp>
          <p:nvSpPr>
            <p:cNvPr id="23" name="Rectangle 22"/>
            <p:cNvSpPr/>
            <p:nvPr/>
          </p:nvSpPr>
          <p:spPr>
            <a:xfrm>
              <a:off x="4355976" y="2348880"/>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5 days</a:t>
              </a:r>
            </a:p>
          </p:txBody>
        </p:sp>
        <p:sp>
          <p:nvSpPr>
            <p:cNvPr id="24" name="Rectangle 23"/>
            <p:cNvSpPr/>
            <p:nvPr/>
          </p:nvSpPr>
          <p:spPr>
            <a:xfrm>
              <a:off x="5364088" y="2348880"/>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9</a:t>
              </a:r>
            </a:p>
          </p:txBody>
        </p:sp>
        <p:sp>
          <p:nvSpPr>
            <p:cNvPr id="25" name="Rectangle 24"/>
            <p:cNvSpPr/>
            <p:nvPr/>
          </p:nvSpPr>
          <p:spPr>
            <a:xfrm>
              <a:off x="3347864" y="3573016"/>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6</a:t>
              </a:r>
            </a:p>
          </p:txBody>
        </p:sp>
        <p:sp>
          <p:nvSpPr>
            <p:cNvPr id="26" name="Rectangle 25"/>
            <p:cNvSpPr/>
            <p:nvPr/>
          </p:nvSpPr>
          <p:spPr>
            <a:xfrm>
              <a:off x="4355976" y="3573016"/>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2 days</a:t>
              </a:r>
            </a:p>
          </p:txBody>
        </p:sp>
        <p:sp>
          <p:nvSpPr>
            <p:cNvPr id="27" name="Rectangle 26"/>
            <p:cNvSpPr/>
            <p:nvPr/>
          </p:nvSpPr>
          <p:spPr>
            <a:xfrm>
              <a:off x="5364088" y="3573016"/>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11</a:t>
              </a:r>
            </a:p>
          </p:txBody>
        </p:sp>
      </p:grpSp>
    </p:spTree>
    <p:extLst>
      <p:ext uri="{BB962C8B-B14F-4D97-AF65-F5344CB8AC3E}">
        <p14:creationId xmlns:p14="http://schemas.microsoft.com/office/powerpoint/2010/main" val="42250298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8A206"/>
          </a:solidFill>
          <a:ln w="9525">
            <a:noFill/>
            <a:miter lim="800000"/>
            <a:headEnd/>
            <a:tailEnd/>
          </a:ln>
        </p:spPr>
        <p:txBody>
          <a:bodyPr vert="horz" wrap="square" lIns="91440" tIns="45720" rIns="91440" bIns="45720" numCol="1" anchor="ctr" anchorCtr="0" compatLnSpc="1">
            <a:prstTxWarp prst="textNoShape">
              <a:avLst/>
            </a:prstTxWarp>
          </a:bodyPr>
          <a:lstStyle/>
          <a:p>
            <a:pPr algn="l"/>
            <a:r>
              <a:rPr lang="en-GB" dirty="0">
                <a:solidFill>
                  <a:schemeClr val="bg1"/>
                </a:solidFill>
              </a:rPr>
              <a:t>Example 1</a:t>
            </a:r>
          </a:p>
        </p:txBody>
      </p:sp>
      <p:grpSp>
        <p:nvGrpSpPr>
          <p:cNvPr id="67" name="Group 18"/>
          <p:cNvGrpSpPr/>
          <p:nvPr/>
        </p:nvGrpSpPr>
        <p:grpSpPr>
          <a:xfrm>
            <a:off x="2391269" y="2833191"/>
            <a:ext cx="1012371" cy="501484"/>
            <a:chOff x="3347864" y="2348880"/>
            <a:chExt cx="3024336" cy="1800200"/>
          </a:xfrm>
        </p:grpSpPr>
        <p:sp>
          <p:nvSpPr>
            <p:cNvPr id="68" name="Rectangle 67"/>
            <p:cNvSpPr/>
            <p:nvPr/>
          </p:nvSpPr>
          <p:spPr>
            <a:xfrm>
              <a:off x="3347864" y="2348880"/>
              <a:ext cx="3024336" cy="18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a:t>
              </a:r>
            </a:p>
          </p:txBody>
        </p:sp>
        <p:sp>
          <p:nvSpPr>
            <p:cNvPr id="69" name="Rectangle 68"/>
            <p:cNvSpPr/>
            <p:nvPr/>
          </p:nvSpPr>
          <p:spPr>
            <a:xfrm>
              <a:off x="3347864" y="2348880"/>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a:t>
              </a:r>
            </a:p>
          </p:txBody>
        </p:sp>
        <p:sp>
          <p:nvSpPr>
            <p:cNvPr id="70" name="Rectangle 69"/>
            <p:cNvSpPr/>
            <p:nvPr/>
          </p:nvSpPr>
          <p:spPr>
            <a:xfrm>
              <a:off x="4355976" y="2348880"/>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3</a:t>
              </a:r>
            </a:p>
          </p:txBody>
        </p:sp>
        <p:sp>
          <p:nvSpPr>
            <p:cNvPr id="71" name="Rectangle 70"/>
            <p:cNvSpPr/>
            <p:nvPr/>
          </p:nvSpPr>
          <p:spPr>
            <a:xfrm>
              <a:off x="5364088" y="2348880"/>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3</a:t>
              </a:r>
            </a:p>
          </p:txBody>
        </p:sp>
        <p:sp>
          <p:nvSpPr>
            <p:cNvPr id="72" name="Rectangle 71"/>
            <p:cNvSpPr/>
            <p:nvPr/>
          </p:nvSpPr>
          <p:spPr>
            <a:xfrm>
              <a:off x="3347864" y="3573016"/>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a:t>
              </a:r>
            </a:p>
          </p:txBody>
        </p:sp>
        <p:sp>
          <p:nvSpPr>
            <p:cNvPr id="73" name="Rectangle 72"/>
            <p:cNvSpPr/>
            <p:nvPr/>
          </p:nvSpPr>
          <p:spPr>
            <a:xfrm>
              <a:off x="4355976" y="3573016"/>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0</a:t>
              </a:r>
            </a:p>
          </p:txBody>
        </p:sp>
        <p:sp>
          <p:nvSpPr>
            <p:cNvPr id="74" name="Rectangle 73"/>
            <p:cNvSpPr/>
            <p:nvPr/>
          </p:nvSpPr>
          <p:spPr>
            <a:xfrm>
              <a:off x="5364088" y="3573016"/>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3</a:t>
              </a:r>
            </a:p>
          </p:txBody>
        </p:sp>
      </p:grpSp>
      <p:cxnSp>
        <p:nvCxnSpPr>
          <p:cNvPr id="124" name="Straight Arrow Connector 123"/>
          <p:cNvCxnSpPr>
            <a:stCxn id="68" idx="3"/>
          </p:cNvCxnSpPr>
          <p:nvPr/>
        </p:nvCxnSpPr>
        <p:spPr>
          <a:xfrm flipV="1">
            <a:off x="3403640" y="2910132"/>
            <a:ext cx="544285" cy="1738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25" name="Group 18"/>
          <p:cNvGrpSpPr/>
          <p:nvPr/>
        </p:nvGrpSpPr>
        <p:grpSpPr>
          <a:xfrm>
            <a:off x="3937041" y="2648133"/>
            <a:ext cx="1121227" cy="653884"/>
            <a:chOff x="3347864" y="2348880"/>
            <a:chExt cx="3024336" cy="1800200"/>
          </a:xfrm>
        </p:grpSpPr>
        <p:sp>
          <p:nvSpPr>
            <p:cNvPr id="126" name="Rectangle 125"/>
            <p:cNvSpPr/>
            <p:nvPr/>
          </p:nvSpPr>
          <p:spPr>
            <a:xfrm>
              <a:off x="3347864" y="2348880"/>
              <a:ext cx="3024336" cy="18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B</a:t>
              </a:r>
            </a:p>
          </p:txBody>
        </p:sp>
        <p:sp>
          <p:nvSpPr>
            <p:cNvPr id="127" name="Rectangle 126"/>
            <p:cNvSpPr/>
            <p:nvPr/>
          </p:nvSpPr>
          <p:spPr>
            <a:xfrm>
              <a:off x="3347864" y="2348880"/>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4</a:t>
              </a:r>
            </a:p>
          </p:txBody>
        </p:sp>
        <p:sp>
          <p:nvSpPr>
            <p:cNvPr id="128" name="Rectangle 127"/>
            <p:cNvSpPr/>
            <p:nvPr/>
          </p:nvSpPr>
          <p:spPr>
            <a:xfrm>
              <a:off x="4355976" y="2348880"/>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a:t>
              </a:r>
            </a:p>
          </p:txBody>
        </p:sp>
        <p:sp>
          <p:nvSpPr>
            <p:cNvPr id="129" name="Rectangle 128"/>
            <p:cNvSpPr/>
            <p:nvPr/>
          </p:nvSpPr>
          <p:spPr>
            <a:xfrm>
              <a:off x="5364088" y="2348880"/>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4</a:t>
              </a:r>
            </a:p>
          </p:txBody>
        </p:sp>
        <p:sp>
          <p:nvSpPr>
            <p:cNvPr id="130" name="Rectangle 129"/>
            <p:cNvSpPr/>
            <p:nvPr/>
          </p:nvSpPr>
          <p:spPr>
            <a:xfrm>
              <a:off x="3347864" y="3573016"/>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4</a:t>
              </a:r>
            </a:p>
          </p:txBody>
        </p:sp>
        <p:sp>
          <p:nvSpPr>
            <p:cNvPr id="131" name="Rectangle 130"/>
            <p:cNvSpPr/>
            <p:nvPr/>
          </p:nvSpPr>
          <p:spPr>
            <a:xfrm>
              <a:off x="4355976" y="3573016"/>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0</a:t>
              </a:r>
            </a:p>
          </p:txBody>
        </p:sp>
        <p:sp>
          <p:nvSpPr>
            <p:cNvPr id="132" name="Rectangle 131"/>
            <p:cNvSpPr/>
            <p:nvPr/>
          </p:nvSpPr>
          <p:spPr>
            <a:xfrm>
              <a:off x="5364088" y="3573016"/>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4</a:t>
              </a:r>
            </a:p>
          </p:txBody>
        </p:sp>
      </p:grpSp>
      <p:grpSp>
        <p:nvGrpSpPr>
          <p:cNvPr id="134" name="Group 18"/>
          <p:cNvGrpSpPr/>
          <p:nvPr/>
        </p:nvGrpSpPr>
        <p:grpSpPr>
          <a:xfrm>
            <a:off x="5613440" y="2735218"/>
            <a:ext cx="1240970" cy="621227"/>
            <a:chOff x="3347864" y="2348880"/>
            <a:chExt cx="3024336" cy="1800200"/>
          </a:xfrm>
        </p:grpSpPr>
        <p:sp>
          <p:nvSpPr>
            <p:cNvPr id="135" name="Rectangle 134"/>
            <p:cNvSpPr/>
            <p:nvPr/>
          </p:nvSpPr>
          <p:spPr>
            <a:xfrm>
              <a:off x="3347864" y="2348880"/>
              <a:ext cx="3024336" cy="18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C</a:t>
              </a:r>
            </a:p>
          </p:txBody>
        </p:sp>
        <p:sp>
          <p:nvSpPr>
            <p:cNvPr id="136" name="Rectangle 135"/>
            <p:cNvSpPr/>
            <p:nvPr/>
          </p:nvSpPr>
          <p:spPr>
            <a:xfrm>
              <a:off x="3347864" y="2348880"/>
              <a:ext cx="1008113" cy="5760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5</a:t>
              </a:r>
            </a:p>
          </p:txBody>
        </p:sp>
        <p:sp>
          <p:nvSpPr>
            <p:cNvPr id="137" name="Rectangle 136"/>
            <p:cNvSpPr/>
            <p:nvPr/>
          </p:nvSpPr>
          <p:spPr>
            <a:xfrm>
              <a:off x="4355976" y="2348880"/>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7</a:t>
              </a:r>
            </a:p>
          </p:txBody>
        </p:sp>
        <p:sp>
          <p:nvSpPr>
            <p:cNvPr id="138" name="Rectangle 137"/>
            <p:cNvSpPr/>
            <p:nvPr/>
          </p:nvSpPr>
          <p:spPr>
            <a:xfrm>
              <a:off x="5364088" y="2348880"/>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11</a:t>
              </a:r>
            </a:p>
          </p:txBody>
        </p:sp>
        <p:sp>
          <p:nvSpPr>
            <p:cNvPr id="139" name="Rectangle 138"/>
            <p:cNvSpPr/>
            <p:nvPr/>
          </p:nvSpPr>
          <p:spPr>
            <a:xfrm>
              <a:off x="3347864" y="3573016"/>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5</a:t>
              </a:r>
            </a:p>
          </p:txBody>
        </p:sp>
        <p:sp>
          <p:nvSpPr>
            <p:cNvPr id="140" name="Rectangle 139"/>
            <p:cNvSpPr/>
            <p:nvPr/>
          </p:nvSpPr>
          <p:spPr>
            <a:xfrm>
              <a:off x="4355976" y="3573016"/>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0</a:t>
              </a:r>
            </a:p>
          </p:txBody>
        </p:sp>
        <p:sp>
          <p:nvSpPr>
            <p:cNvPr id="141" name="Rectangle 140"/>
            <p:cNvSpPr/>
            <p:nvPr/>
          </p:nvSpPr>
          <p:spPr>
            <a:xfrm>
              <a:off x="5364088" y="3573016"/>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11</a:t>
              </a:r>
            </a:p>
          </p:txBody>
        </p:sp>
      </p:grpSp>
      <p:cxnSp>
        <p:nvCxnSpPr>
          <p:cNvPr id="143" name="Straight Arrow Connector 142"/>
          <p:cNvCxnSpPr>
            <a:stCxn id="126" idx="3"/>
            <a:endCxn id="135" idx="1"/>
          </p:cNvCxnSpPr>
          <p:nvPr/>
        </p:nvCxnSpPr>
        <p:spPr>
          <a:xfrm>
            <a:off x="5058268" y="2975075"/>
            <a:ext cx="555172" cy="707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44" name="Group 18"/>
          <p:cNvGrpSpPr/>
          <p:nvPr/>
        </p:nvGrpSpPr>
        <p:grpSpPr>
          <a:xfrm>
            <a:off x="2391265" y="3649637"/>
            <a:ext cx="1012371" cy="501484"/>
            <a:chOff x="3347864" y="2348880"/>
            <a:chExt cx="3024336" cy="1800200"/>
          </a:xfrm>
        </p:grpSpPr>
        <p:sp>
          <p:nvSpPr>
            <p:cNvPr id="145" name="Rectangle 144"/>
            <p:cNvSpPr/>
            <p:nvPr/>
          </p:nvSpPr>
          <p:spPr>
            <a:xfrm>
              <a:off x="3347864" y="2348880"/>
              <a:ext cx="3024336" cy="18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D</a:t>
              </a:r>
            </a:p>
          </p:txBody>
        </p:sp>
        <p:sp>
          <p:nvSpPr>
            <p:cNvPr id="146" name="Rectangle 145"/>
            <p:cNvSpPr/>
            <p:nvPr/>
          </p:nvSpPr>
          <p:spPr>
            <a:xfrm>
              <a:off x="3347864" y="2348880"/>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a:t>
              </a:r>
            </a:p>
          </p:txBody>
        </p:sp>
        <p:sp>
          <p:nvSpPr>
            <p:cNvPr id="147" name="Rectangle 146"/>
            <p:cNvSpPr/>
            <p:nvPr/>
          </p:nvSpPr>
          <p:spPr>
            <a:xfrm>
              <a:off x="4355976" y="2348880"/>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4</a:t>
              </a:r>
            </a:p>
          </p:txBody>
        </p:sp>
        <p:sp>
          <p:nvSpPr>
            <p:cNvPr id="148" name="Rectangle 147"/>
            <p:cNvSpPr/>
            <p:nvPr/>
          </p:nvSpPr>
          <p:spPr>
            <a:xfrm>
              <a:off x="5364088" y="2348880"/>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4</a:t>
              </a:r>
            </a:p>
          </p:txBody>
        </p:sp>
        <p:sp>
          <p:nvSpPr>
            <p:cNvPr id="149" name="Rectangle 148"/>
            <p:cNvSpPr/>
            <p:nvPr/>
          </p:nvSpPr>
          <p:spPr>
            <a:xfrm>
              <a:off x="3347864" y="3573016"/>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4</a:t>
              </a:r>
            </a:p>
          </p:txBody>
        </p:sp>
        <p:sp>
          <p:nvSpPr>
            <p:cNvPr id="150" name="Rectangle 149"/>
            <p:cNvSpPr/>
            <p:nvPr/>
          </p:nvSpPr>
          <p:spPr>
            <a:xfrm>
              <a:off x="4355976" y="3573016"/>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3</a:t>
              </a:r>
            </a:p>
          </p:txBody>
        </p:sp>
        <p:sp>
          <p:nvSpPr>
            <p:cNvPr id="151" name="Rectangle 150"/>
            <p:cNvSpPr/>
            <p:nvPr/>
          </p:nvSpPr>
          <p:spPr>
            <a:xfrm>
              <a:off x="5364088" y="3573016"/>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7</a:t>
              </a:r>
            </a:p>
          </p:txBody>
        </p:sp>
      </p:grpSp>
      <p:grpSp>
        <p:nvGrpSpPr>
          <p:cNvPr id="152" name="Group 18"/>
          <p:cNvGrpSpPr/>
          <p:nvPr/>
        </p:nvGrpSpPr>
        <p:grpSpPr>
          <a:xfrm>
            <a:off x="3751983" y="3519008"/>
            <a:ext cx="1175653" cy="501484"/>
            <a:chOff x="3347864" y="2348880"/>
            <a:chExt cx="3024336" cy="1800200"/>
          </a:xfrm>
        </p:grpSpPr>
        <p:sp>
          <p:nvSpPr>
            <p:cNvPr id="153" name="Rectangle 152"/>
            <p:cNvSpPr/>
            <p:nvPr/>
          </p:nvSpPr>
          <p:spPr>
            <a:xfrm>
              <a:off x="3347864" y="2348880"/>
              <a:ext cx="3024336" cy="18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E</a:t>
              </a:r>
            </a:p>
          </p:txBody>
        </p:sp>
        <p:sp>
          <p:nvSpPr>
            <p:cNvPr id="154" name="Rectangle 153"/>
            <p:cNvSpPr/>
            <p:nvPr/>
          </p:nvSpPr>
          <p:spPr>
            <a:xfrm>
              <a:off x="3347864" y="2348880"/>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5</a:t>
              </a:r>
            </a:p>
          </p:txBody>
        </p:sp>
        <p:sp>
          <p:nvSpPr>
            <p:cNvPr id="155" name="Rectangle 154"/>
            <p:cNvSpPr/>
            <p:nvPr/>
          </p:nvSpPr>
          <p:spPr>
            <a:xfrm>
              <a:off x="4355976" y="2348880"/>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3</a:t>
              </a:r>
            </a:p>
          </p:txBody>
        </p:sp>
        <p:sp>
          <p:nvSpPr>
            <p:cNvPr id="156" name="Rectangle 155"/>
            <p:cNvSpPr/>
            <p:nvPr/>
          </p:nvSpPr>
          <p:spPr>
            <a:xfrm>
              <a:off x="5364088" y="2348880"/>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7</a:t>
              </a:r>
            </a:p>
          </p:txBody>
        </p:sp>
        <p:sp>
          <p:nvSpPr>
            <p:cNvPr id="157" name="Rectangle 156"/>
            <p:cNvSpPr/>
            <p:nvPr/>
          </p:nvSpPr>
          <p:spPr>
            <a:xfrm>
              <a:off x="3347864" y="3573016"/>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9</a:t>
              </a:r>
            </a:p>
          </p:txBody>
        </p:sp>
        <p:sp>
          <p:nvSpPr>
            <p:cNvPr id="158" name="Rectangle 157"/>
            <p:cNvSpPr/>
            <p:nvPr/>
          </p:nvSpPr>
          <p:spPr>
            <a:xfrm>
              <a:off x="4355976" y="3573016"/>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4</a:t>
              </a:r>
            </a:p>
          </p:txBody>
        </p:sp>
        <p:sp>
          <p:nvSpPr>
            <p:cNvPr id="159" name="Rectangle 158"/>
            <p:cNvSpPr/>
            <p:nvPr/>
          </p:nvSpPr>
          <p:spPr>
            <a:xfrm>
              <a:off x="5364088" y="3573016"/>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11</a:t>
              </a:r>
            </a:p>
          </p:txBody>
        </p:sp>
      </p:grpSp>
      <p:cxnSp>
        <p:nvCxnSpPr>
          <p:cNvPr id="161" name="Straight Arrow Connector 160"/>
          <p:cNvCxnSpPr>
            <a:stCxn id="145" idx="3"/>
            <a:endCxn id="153" idx="1"/>
          </p:cNvCxnSpPr>
          <p:nvPr/>
        </p:nvCxnSpPr>
        <p:spPr>
          <a:xfrm flipV="1">
            <a:off x="3403636" y="3769750"/>
            <a:ext cx="348347" cy="1306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62" name="Group 18"/>
          <p:cNvGrpSpPr/>
          <p:nvPr/>
        </p:nvGrpSpPr>
        <p:grpSpPr>
          <a:xfrm>
            <a:off x="3142395" y="4476969"/>
            <a:ext cx="1012371" cy="501484"/>
            <a:chOff x="3347864" y="2348880"/>
            <a:chExt cx="3024336" cy="1800200"/>
          </a:xfrm>
        </p:grpSpPr>
        <p:sp>
          <p:nvSpPr>
            <p:cNvPr id="163" name="Rectangle 162"/>
            <p:cNvSpPr/>
            <p:nvPr/>
          </p:nvSpPr>
          <p:spPr>
            <a:xfrm>
              <a:off x="3347864" y="2348880"/>
              <a:ext cx="3024336" cy="18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F</a:t>
              </a:r>
            </a:p>
          </p:txBody>
        </p:sp>
        <p:sp>
          <p:nvSpPr>
            <p:cNvPr id="164" name="Rectangle 163"/>
            <p:cNvSpPr/>
            <p:nvPr/>
          </p:nvSpPr>
          <p:spPr>
            <a:xfrm>
              <a:off x="3347864" y="2348880"/>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5</a:t>
              </a:r>
            </a:p>
          </p:txBody>
        </p:sp>
        <p:sp>
          <p:nvSpPr>
            <p:cNvPr id="165" name="Rectangle 164"/>
            <p:cNvSpPr/>
            <p:nvPr/>
          </p:nvSpPr>
          <p:spPr>
            <a:xfrm>
              <a:off x="4355976" y="2348880"/>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2</a:t>
              </a:r>
            </a:p>
          </p:txBody>
        </p:sp>
        <p:sp>
          <p:nvSpPr>
            <p:cNvPr id="166" name="Rectangle 165"/>
            <p:cNvSpPr/>
            <p:nvPr/>
          </p:nvSpPr>
          <p:spPr>
            <a:xfrm>
              <a:off x="5364088" y="2348880"/>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6</a:t>
              </a:r>
            </a:p>
          </p:txBody>
        </p:sp>
        <p:sp>
          <p:nvSpPr>
            <p:cNvPr id="167" name="Rectangle 166"/>
            <p:cNvSpPr/>
            <p:nvPr/>
          </p:nvSpPr>
          <p:spPr>
            <a:xfrm>
              <a:off x="3347864" y="3573016"/>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8</a:t>
              </a:r>
            </a:p>
          </p:txBody>
        </p:sp>
        <p:sp>
          <p:nvSpPr>
            <p:cNvPr id="168" name="Rectangle 167"/>
            <p:cNvSpPr/>
            <p:nvPr/>
          </p:nvSpPr>
          <p:spPr>
            <a:xfrm>
              <a:off x="4355976" y="3573016"/>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3</a:t>
              </a:r>
            </a:p>
          </p:txBody>
        </p:sp>
        <p:sp>
          <p:nvSpPr>
            <p:cNvPr id="169" name="Rectangle 168"/>
            <p:cNvSpPr/>
            <p:nvPr/>
          </p:nvSpPr>
          <p:spPr>
            <a:xfrm>
              <a:off x="5364088" y="3573016"/>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9</a:t>
              </a:r>
            </a:p>
          </p:txBody>
        </p:sp>
      </p:grpSp>
      <p:grpSp>
        <p:nvGrpSpPr>
          <p:cNvPr id="170" name="Group 18"/>
          <p:cNvGrpSpPr/>
          <p:nvPr/>
        </p:nvGrpSpPr>
        <p:grpSpPr>
          <a:xfrm>
            <a:off x="4818835" y="4411649"/>
            <a:ext cx="1306234" cy="632082"/>
            <a:chOff x="3347864" y="2348880"/>
            <a:chExt cx="3024336" cy="1800200"/>
          </a:xfrm>
        </p:grpSpPr>
        <p:sp>
          <p:nvSpPr>
            <p:cNvPr id="171" name="Rectangle 170"/>
            <p:cNvSpPr/>
            <p:nvPr/>
          </p:nvSpPr>
          <p:spPr>
            <a:xfrm>
              <a:off x="3347864" y="2348880"/>
              <a:ext cx="3024336" cy="18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G</a:t>
              </a:r>
            </a:p>
          </p:txBody>
        </p:sp>
        <p:sp>
          <p:nvSpPr>
            <p:cNvPr id="172" name="Rectangle 171"/>
            <p:cNvSpPr/>
            <p:nvPr/>
          </p:nvSpPr>
          <p:spPr>
            <a:xfrm>
              <a:off x="3347864" y="2348880"/>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7</a:t>
              </a:r>
            </a:p>
          </p:txBody>
        </p:sp>
        <p:sp>
          <p:nvSpPr>
            <p:cNvPr id="173" name="Rectangle 172"/>
            <p:cNvSpPr/>
            <p:nvPr/>
          </p:nvSpPr>
          <p:spPr>
            <a:xfrm>
              <a:off x="4355976" y="2348880"/>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2</a:t>
              </a:r>
            </a:p>
          </p:txBody>
        </p:sp>
        <p:sp>
          <p:nvSpPr>
            <p:cNvPr id="174" name="Rectangle 173"/>
            <p:cNvSpPr/>
            <p:nvPr/>
          </p:nvSpPr>
          <p:spPr>
            <a:xfrm>
              <a:off x="5364088" y="2348880"/>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8</a:t>
              </a:r>
            </a:p>
          </p:txBody>
        </p:sp>
        <p:sp>
          <p:nvSpPr>
            <p:cNvPr id="175" name="Rectangle 174"/>
            <p:cNvSpPr/>
            <p:nvPr/>
          </p:nvSpPr>
          <p:spPr>
            <a:xfrm>
              <a:off x="3347864" y="3573016"/>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a:t>
              </a:r>
            </a:p>
          </p:txBody>
        </p:sp>
        <p:sp>
          <p:nvSpPr>
            <p:cNvPr id="176" name="Rectangle 175"/>
            <p:cNvSpPr/>
            <p:nvPr/>
          </p:nvSpPr>
          <p:spPr>
            <a:xfrm>
              <a:off x="4355976" y="3573016"/>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3</a:t>
              </a:r>
            </a:p>
          </p:txBody>
        </p:sp>
        <p:sp>
          <p:nvSpPr>
            <p:cNvPr id="177" name="Rectangle 176"/>
            <p:cNvSpPr/>
            <p:nvPr/>
          </p:nvSpPr>
          <p:spPr>
            <a:xfrm>
              <a:off x="5364088" y="3573016"/>
              <a:ext cx="1008112"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11</a:t>
              </a:r>
            </a:p>
          </p:txBody>
        </p:sp>
      </p:grpSp>
      <p:cxnSp>
        <p:nvCxnSpPr>
          <p:cNvPr id="179" name="Straight Arrow Connector 178"/>
          <p:cNvCxnSpPr>
            <a:stCxn id="150" idx="2"/>
            <a:endCxn id="165" idx="0"/>
          </p:cNvCxnSpPr>
          <p:nvPr/>
        </p:nvCxnSpPr>
        <p:spPr>
          <a:xfrm>
            <a:off x="2897451" y="4151121"/>
            <a:ext cx="751130" cy="3258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stCxn id="163" idx="3"/>
            <a:endCxn id="171" idx="1"/>
          </p:cNvCxnSpPr>
          <p:nvPr/>
        </p:nvCxnSpPr>
        <p:spPr>
          <a:xfrm flipV="1">
            <a:off x="4154766" y="4727690"/>
            <a:ext cx="664069" cy="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79381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8A206"/>
          </a:solidFill>
          <a:ln w="9525">
            <a:noFill/>
            <a:miter lim="800000"/>
            <a:headEnd/>
            <a:tailEnd/>
          </a:ln>
        </p:spPr>
        <p:txBody>
          <a:bodyPr vert="horz" wrap="square" lIns="91440" tIns="45720" rIns="91440" bIns="45720" numCol="1" anchor="ctr" anchorCtr="0" compatLnSpc="1">
            <a:prstTxWarp prst="textNoShape">
              <a:avLst/>
            </a:prstTxWarp>
          </a:bodyPr>
          <a:lstStyle/>
          <a:p>
            <a:pPr algn="l"/>
            <a:r>
              <a:rPr lang="en-GB" dirty="0">
                <a:solidFill>
                  <a:schemeClr val="bg1"/>
                </a:solidFill>
              </a:rPr>
              <a:t>Next time</a:t>
            </a:r>
          </a:p>
        </p:txBody>
      </p:sp>
      <p:sp>
        <p:nvSpPr>
          <p:cNvPr id="3" name="Content Placeholder 2"/>
          <p:cNvSpPr>
            <a:spLocks noGrp="1"/>
          </p:cNvSpPr>
          <p:nvPr>
            <p:ph idx="1"/>
          </p:nvPr>
        </p:nvSpPr>
        <p:spPr/>
        <p:txBody>
          <a:bodyPr/>
          <a:lstStyle/>
          <a:p>
            <a:r>
              <a:rPr lang="en-GB" dirty="0"/>
              <a:t>Resource Management</a:t>
            </a:r>
          </a:p>
        </p:txBody>
      </p:sp>
      <p:sp>
        <p:nvSpPr>
          <p:cNvPr id="4" name="Slide Number Placeholder 3"/>
          <p:cNvSpPr>
            <a:spLocks noGrp="1"/>
          </p:cNvSpPr>
          <p:nvPr>
            <p:ph type="sldNum" sz="quarter" idx="12"/>
          </p:nvPr>
        </p:nvSpPr>
        <p:spPr/>
        <p:txBody>
          <a:bodyPr/>
          <a:lstStyle/>
          <a:p>
            <a:fld id="{C3E82C25-DCED-4D7F-BCD7-807A06F3DB27}" type="slidenum">
              <a:rPr lang="en-GB" smtClean="0"/>
              <a:pPr/>
              <a:t>47</a:t>
            </a:fld>
            <a:endParaRPr lang="en-GB"/>
          </a:p>
        </p:txBody>
      </p:sp>
    </p:spTree>
    <p:extLst>
      <p:ext uri="{BB962C8B-B14F-4D97-AF65-F5344CB8AC3E}">
        <p14:creationId xmlns:p14="http://schemas.microsoft.com/office/powerpoint/2010/main" val="1805980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8A206"/>
          </a:solidFill>
        </p:spPr>
        <p:txBody>
          <a:bodyPr/>
          <a:lstStyle/>
          <a:p>
            <a:pPr algn="l"/>
            <a:r>
              <a:rPr lang="en-GB" dirty="0">
                <a:solidFill>
                  <a:schemeClr val="bg1"/>
                </a:solidFill>
              </a:rPr>
              <a:t>Critical Path Analysis</a:t>
            </a:r>
          </a:p>
        </p:txBody>
      </p:sp>
      <p:sp>
        <p:nvSpPr>
          <p:cNvPr id="3" name="Content Placeholder 2"/>
          <p:cNvSpPr>
            <a:spLocks noGrp="1"/>
          </p:cNvSpPr>
          <p:nvPr>
            <p:ph idx="1"/>
          </p:nvPr>
        </p:nvSpPr>
        <p:spPr/>
        <p:txBody>
          <a:bodyPr/>
          <a:lstStyle/>
          <a:p>
            <a:r>
              <a:rPr lang="en-GB" sz="2800" dirty="0"/>
              <a:t>Identifies the Activities in a network diagram that </a:t>
            </a:r>
            <a:r>
              <a:rPr lang="en-GB" sz="2800" b="1" dirty="0"/>
              <a:t>MUST</a:t>
            </a:r>
            <a:r>
              <a:rPr lang="en-GB" sz="2800" dirty="0"/>
              <a:t> be completed on time for the project to have </a:t>
            </a:r>
            <a:r>
              <a:rPr lang="en-GB" sz="2800" b="1" dirty="0"/>
              <a:t>ANY CHANCE </a:t>
            </a:r>
            <a:r>
              <a:rPr lang="en-GB" sz="2800" dirty="0"/>
              <a:t>of finishing on time</a:t>
            </a:r>
          </a:p>
          <a:p>
            <a:r>
              <a:rPr lang="en-GB" sz="2800" dirty="0"/>
              <a:t>These activities are called </a:t>
            </a:r>
            <a:r>
              <a:rPr lang="en-GB" sz="2800" b="1" dirty="0"/>
              <a:t>CRITICAL</a:t>
            </a:r>
            <a:r>
              <a:rPr lang="en-GB" sz="2800" dirty="0"/>
              <a:t> activities.</a:t>
            </a:r>
          </a:p>
          <a:p>
            <a:r>
              <a:rPr lang="en-GB" sz="2800" dirty="0"/>
              <a:t>Identifying them is important</a:t>
            </a:r>
          </a:p>
          <a:p>
            <a:pPr lvl="1"/>
            <a:r>
              <a:rPr lang="en-GB" sz="2400" dirty="0"/>
              <a:t>Project manager can assign extra resources to them if there is a likelihood of them over running</a:t>
            </a:r>
          </a:p>
          <a:p>
            <a:pPr marL="457200" lvl="1" indent="0">
              <a:buNone/>
            </a:pPr>
            <a:r>
              <a:rPr lang="en-GB" sz="2400" dirty="0"/>
              <a:t>(These extra resources might be new to the project or simply re-assigned resources from non-critical tasks)</a:t>
            </a:r>
          </a:p>
          <a:p>
            <a:endParaRPr lang="en-GB" dirty="0"/>
          </a:p>
        </p:txBody>
      </p:sp>
      <p:sp>
        <p:nvSpPr>
          <p:cNvPr id="4" name="Footer Placeholder 3"/>
          <p:cNvSpPr>
            <a:spLocks noGrp="1"/>
          </p:cNvSpPr>
          <p:nvPr>
            <p:ph type="ftr" sz="quarter" idx="11"/>
          </p:nvPr>
        </p:nvSpPr>
        <p:spPr/>
        <p:txBody>
          <a:bodyPr/>
          <a:lstStyle/>
          <a:p>
            <a:pPr>
              <a:defRPr/>
            </a:pPr>
            <a:endParaRPr lang="en-GB" dirty="0"/>
          </a:p>
        </p:txBody>
      </p:sp>
      <p:sp>
        <p:nvSpPr>
          <p:cNvPr id="5" name="Slide Number Placeholder 4"/>
          <p:cNvSpPr>
            <a:spLocks noGrp="1"/>
          </p:cNvSpPr>
          <p:nvPr>
            <p:ph type="sldNum" sz="quarter" idx="12"/>
          </p:nvPr>
        </p:nvSpPr>
        <p:spPr/>
        <p:txBody>
          <a:bodyPr/>
          <a:lstStyle/>
          <a:p>
            <a:pPr>
              <a:defRPr/>
            </a:pPr>
            <a:fld id="{439E2FF1-E7C9-4477-B7A5-284F9D68FDAE}" type="slidenum">
              <a:rPr lang="en-GB" smtClean="0"/>
              <a:pPr>
                <a:defRPr/>
              </a:pPr>
              <a:t>5</a:t>
            </a:fld>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8A206"/>
          </a:solidFill>
        </p:spPr>
        <p:txBody>
          <a:bodyPr/>
          <a:lstStyle/>
          <a:p>
            <a:pPr algn="l"/>
            <a:r>
              <a:rPr lang="en-GB" dirty="0">
                <a:solidFill>
                  <a:schemeClr val="bg1"/>
                </a:solidFill>
              </a:rPr>
              <a:t>Why is Critical Path important?</a:t>
            </a:r>
          </a:p>
        </p:txBody>
      </p:sp>
      <p:sp>
        <p:nvSpPr>
          <p:cNvPr id="3" name="Content Placeholder 2"/>
          <p:cNvSpPr>
            <a:spLocks noGrp="1"/>
          </p:cNvSpPr>
          <p:nvPr>
            <p:ph idx="1"/>
          </p:nvPr>
        </p:nvSpPr>
        <p:spPr/>
        <p:txBody>
          <a:bodyPr/>
          <a:lstStyle/>
          <a:p>
            <a:r>
              <a:rPr lang="en-GB" sz="4000" dirty="0"/>
              <a:t>Because....</a:t>
            </a:r>
          </a:p>
          <a:p>
            <a:pPr lvl="1"/>
            <a:r>
              <a:rPr lang="en-GB" sz="3600" dirty="0"/>
              <a:t>Any delay to activities on the critical path will likely delay the completion of the project</a:t>
            </a:r>
          </a:p>
          <a:p>
            <a:r>
              <a:rPr lang="en-GB" sz="4000" dirty="0"/>
              <a:t>So</a:t>
            </a:r>
          </a:p>
          <a:p>
            <a:pPr lvl="1"/>
            <a:r>
              <a:rPr lang="en-GB" sz="3600" dirty="0"/>
              <a:t>when planning and running a project, avoid delaying activities on the Critical Path </a:t>
            </a:r>
          </a:p>
          <a:p>
            <a:pPr lvl="1"/>
            <a:endParaRPr lang="en-GB" dirty="0"/>
          </a:p>
          <a:p>
            <a:pPr lvl="1">
              <a:buNone/>
            </a:pPr>
            <a:endParaRPr lang="en-GB" dirty="0"/>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439E2FF1-E7C9-4477-B7A5-284F9D68FDAE}" type="slidenum">
              <a:rPr lang="en-GB" smtClean="0"/>
              <a:pPr>
                <a:defRPr/>
              </a:pPr>
              <a:t>6</a:t>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8A206"/>
          </a:solidFill>
        </p:spPr>
        <p:txBody>
          <a:bodyPr/>
          <a:lstStyle/>
          <a:p>
            <a:pPr algn="l"/>
            <a:r>
              <a:rPr lang="en-GB" sz="6600" dirty="0">
                <a:solidFill>
                  <a:schemeClr val="bg1"/>
                </a:solidFill>
              </a:rPr>
              <a:t>Also</a:t>
            </a:r>
          </a:p>
        </p:txBody>
      </p:sp>
      <p:sp>
        <p:nvSpPr>
          <p:cNvPr id="3" name="Content Placeholder 2"/>
          <p:cNvSpPr>
            <a:spLocks noGrp="1"/>
          </p:cNvSpPr>
          <p:nvPr>
            <p:ph idx="1"/>
          </p:nvPr>
        </p:nvSpPr>
        <p:spPr/>
        <p:txBody>
          <a:bodyPr/>
          <a:lstStyle/>
          <a:p>
            <a:r>
              <a:rPr lang="en-GB" dirty="0"/>
              <a:t>If you want the project to finisher sooner than originally planned, throw resources at critical activities</a:t>
            </a:r>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439E2FF1-E7C9-4477-B7A5-284F9D68FDAE}" type="slidenum">
              <a:rPr lang="en-GB" smtClean="0"/>
              <a:pPr>
                <a:defRPr/>
              </a:pPr>
              <a:t>7</a:t>
            </a:fld>
            <a:endParaRPr lang="en-GB"/>
          </a:p>
        </p:txBody>
      </p:sp>
    </p:spTree>
    <p:extLst>
      <p:ext uri="{BB962C8B-B14F-4D97-AF65-F5344CB8AC3E}">
        <p14:creationId xmlns:p14="http://schemas.microsoft.com/office/powerpoint/2010/main" val="521814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8A206"/>
          </a:solidFill>
        </p:spPr>
        <p:txBody>
          <a:bodyPr/>
          <a:lstStyle/>
          <a:p>
            <a:pPr algn="l"/>
            <a:r>
              <a:rPr lang="en-GB" dirty="0">
                <a:solidFill>
                  <a:schemeClr val="bg1"/>
                </a:solidFill>
              </a:rPr>
              <a:t>Paths through a network diagram</a:t>
            </a:r>
          </a:p>
        </p:txBody>
      </p:sp>
      <p:sp>
        <p:nvSpPr>
          <p:cNvPr id="3" name="Content Placeholder 2"/>
          <p:cNvSpPr>
            <a:spLocks noGrp="1"/>
          </p:cNvSpPr>
          <p:nvPr>
            <p:ph idx="1"/>
          </p:nvPr>
        </p:nvSpPr>
        <p:spPr/>
        <p:txBody>
          <a:bodyPr/>
          <a:lstStyle/>
          <a:p>
            <a:r>
              <a:rPr lang="en-GB" dirty="0"/>
              <a:t>Paths start at any activity with no predecessors (i.e. no arrows arriving at the activity)</a:t>
            </a:r>
          </a:p>
          <a:p>
            <a:r>
              <a:rPr lang="en-GB" dirty="0"/>
              <a:t>Paths end at any activity with no dependants (i.e. no arrows leaving the activity)</a:t>
            </a:r>
          </a:p>
          <a:p>
            <a:r>
              <a:rPr lang="en-GB" dirty="0"/>
              <a:t>A path consists of all activities connecting start and end activities, including the start and end</a:t>
            </a:r>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439E2FF1-E7C9-4477-B7A5-284F9D68FDAE}" type="slidenum">
              <a:rPr lang="en-GB" smtClean="0"/>
              <a:pPr>
                <a:defRPr/>
              </a:pPr>
              <a:t>8</a:t>
            </a:fld>
            <a:endParaRPr lang="en-GB"/>
          </a:p>
        </p:txBody>
      </p:sp>
    </p:spTree>
    <p:extLst>
      <p:ext uri="{BB962C8B-B14F-4D97-AF65-F5344CB8AC3E}">
        <p14:creationId xmlns:p14="http://schemas.microsoft.com/office/powerpoint/2010/main" val="610694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8A206"/>
          </a:solidFill>
        </p:spPr>
        <p:txBody>
          <a:bodyPr/>
          <a:lstStyle/>
          <a:p>
            <a:pPr algn="l"/>
            <a:r>
              <a:rPr lang="en-GB" dirty="0">
                <a:solidFill>
                  <a:schemeClr val="bg1"/>
                </a:solidFill>
              </a:rPr>
              <a:t>Example 1</a:t>
            </a:r>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439E2FF1-E7C9-4477-B7A5-284F9D68FDAE}" type="slidenum">
              <a:rPr lang="en-GB" smtClean="0"/>
              <a:pPr>
                <a:defRPr/>
              </a:pPr>
              <a:t>9</a:t>
            </a:fld>
            <a:endParaRPr lang="en-GB"/>
          </a:p>
        </p:txBody>
      </p:sp>
      <p:sp>
        <p:nvSpPr>
          <p:cNvPr id="6" name="TextBox 5"/>
          <p:cNvSpPr txBox="1"/>
          <p:nvPr/>
        </p:nvSpPr>
        <p:spPr>
          <a:xfrm>
            <a:off x="1461116" y="2666440"/>
            <a:ext cx="338554" cy="369332"/>
          </a:xfrm>
          <a:prstGeom prst="rect">
            <a:avLst/>
          </a:prstGeom>
          <a:noFill/>
          <a:ln>
            <a:solidFill>
              <a:schemeClr val="tx1"/>
            </a:solidFill>
          </a:ln>
        </p:spPr>
        <p:txBody>
          <a:bodyPr wrap="none" rtlCol="0">
            <a:spAutoFit/>
          </a:bodyPr>
          <a:lstStyle/>
          <a:p>
            <a:r>
              <a:rPr lang="en-GB" dirty="0"/>
              <a:t>A</a:t>
            </a:r>
          </a:p>
        </p:txBody>
      </p:sp>
      <p:sp>
        <p:nvSpPr>
          <p:cNvPr id="7" name="TextBox 6"/>
          <p:cNvSpPr txBox="1"/>
          <p:nvPr/>
        </p:nvSpPr>
        <p:spPr>
          <a:xfrm>
            <a:off x="2954923" y="2656590"/>
            <a:ext cx="338554" cy="369332"/>
          </a:xfrm>
          <a:prstGeom prst="rect">
            <a:avLst/>
          </a:prstGeom>
          <a:noFill/>
          <a:ln>
            <a:solidFill>
              <a:schemeClr val="tx1"/>
            </a:solidFill>
          </a:ln>
        </p:spPr>
        <p:txBody>
          <a:bodyPr wrap="none" rtlCol="0">
            <a:spAutoFit/>
          </a:bodyPr>
          <a:lstStyle/>
          <a:p>
            <a:r>
              <a:rPr lang="en-GB" dirty="0"/>
              <a:t>B</a:t>
            </a:r>
          </a:p>
        </p:txBody>
      </p:sp>
      <p:sp>
        <p:nvSpPr>
          <p:cNvPr id="8" name="TextBox 7"/>
          <p:cNvSpPr txBox="1"/>
          <p:nvPr/>
        </p:nvSpPr>
        <p:spPr>
          <a:xfrm>
            <a:off x="4788030" y="2646740"/>
            <a:ext cx="351378" cy="369332"/>
          </a:xfrm>
          <a:prstGeom prst="rect">
            <a:avLst/>
          </a:prstGeom>
          <a:noFill/>
          <a:ln>
            <a:solidFill>
              <a:schemeClr val="tx1"/>
            </a:solidFill>
          </a:ln>
        </p:spPr>
        <p:txBody>
          <a:bodyPr wrap="none" rtlCol="0">
            <a:spAutoFit/>
          </a:bodyPr>
          <a:lstStyle/>
          <a:p>
            <a:r>
              <a:rPr lang="en-GB" dirty="0"/>
              <a:t>C</a:t>
            </a:r>
          </a:p>
        </p:txBody>
      </p:sp>
      <p:sp>
        <p:nvSpPr>
          <p:cNvPr id="10" name="TextBox 9"/>
          <p:cNvSpPr txBox="1"/>
          <p:nvPr/>
        </p:nvSpPr>
        <p:spPr>
          <a:xfrm>
            <a:off x="6488431" y="2636890"/>
            <a:ext cx="351378" cy="369332"/>
          </a:xfrm>
          <a:prstGeom prst="rect">
            <a:avLst/>
          </a:prstGeom>
          <a:noFill/>
          <a:ln>
            <a:solidFill>
              <a:schemeClr val="tx1"/>
            </a:solidFill>
          </a:ln>
        </p:spPr>
        <p:txBody>
          <a:bodyPr wrap="none" rtlCol="0">
            <a:spAutoFit/>
          </a:bodyPr>
          <a:lstStyle/>
          <a:p>
            <a:r>
              <a:rPr lang="en-GB" dirty="0"/>
              <a:t>D</a:t>
            </a:r>
          </a:p>
        </p:txBody>
      </p:sp>
      <p:cxnSp>
        <p:nvCxnSpPr>
          <p:cNvPr id="12" name="Straight Arrow Connector 11"/>
          <p:cNvCxnSpPr>
            <a:stCxn id="6" idx="3"/>
            <a:endCxn id="7" idx="1"/>
          </p:cNvCxnSpPr>
          <p:nvPr/>
        </p:nvCxnSpPr>
        <p:spPr>
          <a:xfrm flipV="1">
            <a:off x="1799670" y="2841256"/>
            <a:ext cx="1155253" cy="9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a:endCxn id="8" idx="1"/>
          </p:cNvCxnSpPr>
          <p:nvPr/>
        </p:nvCxnSpPr>
        <p:spPr>
          <a:xfrm flipV="1">
            <a:off x="3293477" y="2831406"/>
            <a:ext cx="1494553" cy="9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3"/>
            <a:endCxn id="10" idx="1"/>
          </p:cNvCxnSpPr>
          <p:nvPr/>
        </p:nvCxnSpPr>
        <p:spPr>
          <a:xfrm flipV="1">
            <a:off x="5139408" y="2821556"/>
            <a:ext cx="1349023" cy="9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32281" y="2655271"/>
            <a:ext cx="633507" cy="369332"/>
          </a:xfrm>
          <a:prstGeom prst="rect">
            <a:avLst/>
          </a:prstGeom>
          <a:noFill/>
        </p:spPr>
        <p:txBody>
          <a:bodyPr wrap="none" rtlCol="0">
            <a:spAutoFit/>
          </a:bodyPr>
          <a:lstStyle/>
          <a:p>
            <a:r>
              <a:rPr lang="en-GB" dirty="0"/>
              <a:t>start</a:t>
            </a:r>
          </a:p>
        </p:txBody>
      </p:sp>
      <p:sp>
        <p:nvSpPr>
          <p:cNvPr id="18" name="TextBox 17"/>
          <p:cNvSpPr txBox="1"/>
          <p:nvPr/>
        </p:nvSpPr>
        <p:spPr>
          <a:xfrm>
            <a:off x="6839809" y="2636890"/>
            <a:ext cx="569387" cy="369332"/>
          </a:xfrm>
          <a:prstGeom prst="rect">
            <a:avLst/>
          </a:prstGeom>
          <a:noFill/>
        </p:spPr>
        <p:txBody>
          <a:bodyPr wrap="none" rtlCol="0">
            <a:spAutoFit/>
          </a:bodyPr>
          <a:lstStyle/>
          <a:p>
            <a:r>
              <a:rPr lang="en-GB" dirty="0"/>
              <a:t>end</a:t>
            </a:r>
          </a:p>
        </p:txBody>
      </p:sp>
      <p:sp>
        <p:nvSpPr>
          <p:cNvPr id="19" name="TextBox 18"/>
          <p:cNvSpPr txBox="1"/>
          <p:nvPr/>
        </p:nvSpPr>
        <p:spPr>
          <a:xfrm>
            <a:off x="3140160" y="3693801"/>
            <a:ext cx="1774909" cy="369332"/>
          </a:xfrm>
          <a:prstGeom prst="rect">
            <a:avLst/>
          </a:prstGeom>
          <a:noFill/>
        </p:spPr>
        <p:txBody>
          <a:bodyPr wrap="none" rtlCol="0">
            <a:spAutoFit/>
          </a:bodyPr>
          <a:lstStyle/>
          <a:p>
            <a:r>
              <a:rPr lang="en-GB" dirty="0"/>
              <a:t>path: A, B, C, D</a:t>
            </a:r>
          </a:p>
        </p:txBody>
      </p:sp>
    </p:spTree>
    <p:extLst>
      <p:ext uri="{BB962C8B-B14F-4D97-AF65-F5344CB8AC3E}">
        <p14:creationId xmlns:p14="http://schemas.microsoft.com/office/powerpoint/2010/main" val="309413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11D010F7AE6634DB8592EAD9A41CE99" ma:contentTypeVersion="10" ma:contentTypeDescription="Create a new document." ma:contentTypeScope="" ma:versionID="79576c0e3666a12d4efca1d49fab2e6e">
  <xsd:schema xmlns:xsd="http://www.w3.org/2001/XMLSchema" xmlns:xs="http://www.w3.org/2001/XMLSchema" xmlns:p="http://schemas.microsoft.com/office/2006/metadata/properties" xmlns:ns3="0077f70b-044c-41ad-869c-2781baf6c1bd" xmlns:ns4="7f0c4211-1087-4437-816e-bd4d4522d41d" targetNamespace="http://schemas.microsoft.com/office/2006/metadata/properties" ma:root="true" ma:fieldsID="9dea0c4d69c809e9945bf77f6f607e23" ns3:_="" ns4:_="">
    <xsd:import namespace="0077f70b-044c-41ad-869c-2781baf6c1bd"/>
    <xsd:import namespace="7f0c4211-1087-4437-816e-bd4d4522d41d"/>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4:SharedWithUsers" minOccurs="0"/>
                <xsd:element ref="ns4:SharedWithDetails" minOccurs="0"/>
                <xsd:element ref="ns4:SharingHintHash"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77f70b-044c-41ad-869c-2781baf6c1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f0c4211-1087-4437-816e-bd4d4522d41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04E608-BB28-490C-96C9-4C83F647FAFE}">
  <ds:schemaRefs>
    <ds:schemaRef ds:uri="http://schemas.microsoft.com/sharepoint/v3/contenttype/forms"/>
  </ds:schemaRefs>
</ds:datastoreItem>
</file>

<file path=customXml/itemProps2.xml><?xml version="1.0" encoding="utf-8"?>
<ds:datastoreItem xmlns:ds="http://schemas.openxmlformats.org/officeDocument/2006/customXml" ds:itemID="{D74775A0-EEDF-4D0A-A0CB-E2CDDD10B9ED}">
  <ds:schemaRefs>
    <ds:schemaRef ds:uri="http://schemas.microsoft.com/office/infopath/2007/PartnerControls"/>
    <ds:schemaRef ds:uri="http://schemas.microsoft.com/office/2006/metadata/properties"/>
    <ds:schemaRef ds:uri="http://purl.org/dc/terms/"/>
    <ds:schemaRef ds:uri="0077f70b-044c-41ad-869c-2781baf6c1bd"/>
    <ds:schemaRef ds:uri="http://schemas.microsoft.com/office/2006/documentManagement/types"/>
    <ds:schemaRef ds:uri="http://purl.org/dc/elements/1.1/"/>
    <ds:schemaRef ds:uri="http://purl.org/dc/dcmitype/"/>
    <ds:schemaRef ds:uri="http://schemas.openxmlformats.org/package/2006/metadata/core-properties"/>
    <ds:schemaRef ds:uri="7f0c4211-1087-4437-816e-bd4d4522d41d"/>
    <ds:schemaRef ds:uri="http://www.w3.org/XML/1998/namespace"/>
  </ds:schemaRefs>
</ds:datastoreItem>
</file>

<file path=customXml/itemProps3.xml><?xml version="1.0" encoding="utf-8"?>
<ds:datastoreItem xmlns:ds="http://schemas.openxmlformats.org/officeDocument/2006/customXml" ds:itemID="{CC5A4D98-9732-461B-9027-50110D7A2D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77f70b-044c-41ad-869c-2781baf6c1bd"/>
    <ds:schemaRef ds:uri="7f0c4211-1087-4437-816e-bd4d4522d4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10813889</TotalTime>
  <Pages>19</Pages>
  <Words>4383</Words>
  <Application>Microsoft Office PowerPoint</Application>
  <PresentationFormat>On-screen Show (4:3)</PresentationFormat>
  <Paragraphs>1017</Paragraphs>
  <Slides>47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Arial Narrow</vt:lpstr>
      <vt:lpstr>Calibri</vt:lpstr>
      <vt:lpstr>Office Theme</vt:lpstr>
      <vt:lpstr>Project Management &amp;  Research Methodology (IS4S706)</vt:lpstr>
      <vt:lpstr>Last time</vt:lpstr>
      <vt:lpstr>Control schedule</vt:lpstr>
      <vt:lpstr>Activity delays</vt:lpstr>
      <vt:lpstr>Critical Path Analysis</vt:lpstr>
      <vt:lpstr>Why is Critical Path important?</vt:lpstr>
      <vt:lpstr>Also</vt:lpstr>
      <vt:lpstr>Paths through a network diagram</vt:lpstr>
      <vt:lpstr>Example 1</vt:lpstr>
      <vt:lpstr>Example 2</vt:lpstr>
      <vt:lpstr>Example 3</vt:lpstr>
      <vt:lpstr>Critical Path Analysis</vt:lpstr>
      <vt:lpstr>Project “Simple” example</vt:lpstr>
      <vt:lpstr>Example</vt:lpstr>
      <vt:lpstr>Example application</vt:lpstr>
      <vt:lpstr>PowerPoint Presentation</vt:lpstr>
      <vt:lpstr>Activity Float</vt:lpstr>
      <vt:lpstr>Activity Float Example 1</vt:lpstr>
      <vt:lpstr>Activity Float Example 1</vt:lpstr>
      <vt:lpstr>Activity Float Example 1</vt:lpstr>
      <vt:lpstr>Activity Float Example 1</vt:lpstr>
      <vt:lpstr>Activity Float Example 1</vt:lpstr>
      <vt:lpstr>Activity Float Example 2</vt:lpstr>
      <vt:lpstr>Activity Float Example 2</vt:lpstr>
      <vt:lpstr>Activity Float Example 2</vt:lpstr>
      <vt:lpstr>Activity Float Example 2</vt:lpstr>
      <vt:lpstr>Early Start and Early Finish</vt:lpstr>
      <vt:lpstr>Early Start and Early Finish</vt:lpstr>
      <vt:lpstr>Early Start and Early Finish</vt:lpstr>
      <vt:lpstr>Calculating ES and EF</vt:lpstr>
      <vt:lpstr>Rule 1</vt:lpstr>
      <vt:lpstr>Rule 2</vt:lpstr>
      <vt:lpstr>Rule 3</vt:lpstr>
      <vt:lpstr>Rule 4</vt:lpstr>
      <vt:lpstr>ES and EF example 1</vt:lpstr>
      <vt:lpstr>ES and EF example 2</vt:lpstr>
      <vt:lpstr>Late Start and Late Finish</vt:lpstr>
      <vt:lpstr>Calculating LS and LF</vt:lpstr>
      <vt:lpstr>Rule 1</vt:lpstr>
      <vt:lpstr>Rule 2</vt:lpstr>
      <vt:lpstr>Rule 3</vt:lpstr>
      <vt:lpstr>Rule 4</vt:lpstr>
      <vt:lpstr>LS and LF example 1</vt:lpstr>
      <vt:lpstr>LS and LF example </vt:lpstr>
      <vt:lpstr>Activity boxes</vt:lpstr>
      <vt:lpstr>Example 1</vt:lpstr>
      <vt:lpstr>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Project Planning</dc:title>
  <dc:creator>Dave W Farthing</dc:creator>
  <cp:lastModifiedBy>Mark Ware</cp:lastModifiedBy>
  <cp:revision>204</cp:revision>
  <cp:lastPrinted>2000-09-06T15:10:18Z</cp:lastPrinted>
  <dcterms:created xsi:type="dcterms:W3CDTF">1997-08-20T14:12:34Z</dcterms:created>
  <dcterms:modified xsi:type="dcterms:W3CDTF">2021-02-20T22:43:14Z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0x010100311D010F7AE6634DB8592EAD9A41CE99</vt:lpwstr>
  </property>
</Properties>
</file>