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706" r:id="rId4"/>
  </p:sldMasterIdLst>
  <p:notesMasterIdLst>
    <p:notesMasterId r:id="rId37"/>
  </p:notesMasterIdLst>
  <p:handoutMasterIdLst>
    <p:handoutMasterId r:id="rId38"/>
  </p:handoutMasterIdLst>
  <p:sldIdLst>
    <p:sldId id="434" r:id="rId5"/>
    <p:sldId id="327" r:id="rId6"/>
    <p:sldId id="435" r:id="rId7"/>
    <p:sldId id="437" r:id="rId8"/>
    <p:sldId id="438" r:id="rId9"/>
    <p:sldId id="439" r:id="rId10"/>
    <p:sldId id="440" r:id="rId11"/>
    <p:sldId id="442" r:id="rId12"/>
    <p:sldId id="441" r:id="rId13"/>
    <p:sldId id="443" r:id="rId14"/>
    <p:sldId id="296" r:id="rId15"/>
    <p:sldId id="322" r:id="rId16"/>
    <p:sldId id="325" r:id="rId17"/>
    <p:sldId id="328" r:id="rId18"/>
    <p:sldId id="299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21" r:id="rId27"/>
    <p:sldId id="324" r:id="rId28"/>
    <p:sldId id="329" r:id="rId29"/>
    <p:sldId id="317" r:id="rId30"/>
    <p:sldId id="330" r:id="rId31"/>
    <p:sldId id="331" r:id="rId32"/>
    <p:sldId id="318" r:id="rId33"/>
    <p:sldId id="319" r:id="rId34"/>
    <p:sldId id="308" r:id="rId35"/>
    <p:sldId id="332" r:id="rId36"/>
  </p:sldIdLst>
  <p:sldSz cx="9906000" cy="6858000" type="A4"/>
  <p:notesSz cx="6746875" cy="9913938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99FF"/>
    <a:srgbClr val="0066FF"/>
    <a:srgbClr val="FE360E"/>
    <a:srgbClr val="DA56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82B17-6AA4-4875-B1DA-8E2C6FBD4838}" v="60" dt="2021-02-22T20:40:03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3792" autoAdjust="0"/>
  </p:normalViewPr>
  <p:slideViewPr>
    <p:cSldViewPr>
      <p:cViewPr varScale="1">
        <p:scale>
          <a:sx n="67" d="100"/>
          <a:sy n="67" d="100"/>
        </p:scale>
        <p:origin x="1100" y="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Ware" userId="79074874-acc3-4a36-ac27-0a846c2532c2" providerId="ADAL" clId="{4AC82B17-6AA4-4875-B1DA-8E2C6FBD4838}"/>
    <pc:docChg chg="undo custSel addSld delSld modSld sldOrd">
      <pc:chgData name="Mark Ware" userId="79074874-acc3-4a36-ac27-0a846c2532c2" providerId="ADAL" clId="{4AC82B17-6AA4-4875-B1DA-8E2C6FBD4838}" dt="2021-02-22T20:41:34.421" v="1661" actId="20577"/>
      <pc:docMkLst>
        <pc:docMk/>
      </pc:docMkLst>
      <pc:sldChg chg="del">
        <pc:chgData name="Mark Ware" userId="79074874-acc3-4a36-ac27-0a846c2532c2" providerId="ADAL" clId="{4AC82B17-6AA4-4875-B1DA-8E2C6FBD4838}" dt="2021-02-22T12:43:42.651" v="1" actId="47"/>
        <pc:sldMkLst>
          <pc:docMk/>
          <pc:sldMk cId="0" sldId="294"/>
        </pc:sldMkLst>
      </pc:sldChg>
      <pc:sldChg chg="modSp mod">
        <pc:chgData name="Mark Ware" userId="79074874-acc3-4a36-ac27-0a846c2532c2" providerId="ADAL" clId="{4AC82B17-6AA4-4875-B1DA-8E2C6FBD4838}" dt="2021-02-22T20:41:34.421" v="1661" actId="20577"/>
        <pc:sldMkLst>
          <pc:docMk/>
          <pc:sldMk cId="0" sldId="296"/>
        </pc:sldMkLst>
        <pc:spChg chg="mod">
          <ac:chgData name="Mark Ware" userId="79074874-acc3-4a36-ac27-0a846c2532c2" providerId="ADAL" clId="{4AC82B17-6AA4-4875-B1DA-8E2C6FBD4838}" dt="2021-02-22T20:41:34.421" v="1661" actId="20577"/>
          <ac:spMkLst>
            <pc:docMk/>
            <pc:sldMk cId="0" sldId="296"/>
            <ac:spMk id="7170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4:14.631" v="429" actId="20577"/>
        <pc:sldMkLst>
          <pc:docMk/>
          <pc:sldMk cId="0" sldId="299"/>
        </pc:sldMkLst>
        <pc:spChg chg="mod">
          <ac:chgData name="Mark Ware" userId="79074874-acc3-4a36-ac27-0a846c2532c2" providerId="ADAL" clId="{4AC82B17-6AA4-4875-B1DA-8E2C6FBD4838}" dt="2021-02-22T14:14:14.631" v="429" actId="20577"/>
          <ac:spMkLst>
            <pc:docMk/>
            <pc:sldMk cId="0" sldId="299"/>
            <ac:spMk id="1024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7:37.897" v="467" actId="108"/>
        <pc:sldMkLst>
          <pc:docMk/>
          <pc:sldMk cId="0" sldId="308"/>
        </pc:sldMkLst>
        <pc:spChg chg="mod">
          <ac:chgData name="Mark Ware" userId="79074874-acc3-4a36-ac27-0a846c2532c2" providerId="ADAL" clId="{4AC82B17-6AA4-4875-B1DA-8E2C6FBD4838}" dt="2021-02-22T14:17:37.897" v="467" actId="108"/>
          <ac:spMkLst>
            <pc:docMk/>
            <pc:sldMk cId="0" sldId="308"/>
            <ac:spMk id="16388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4:25.530" v="430" actId="108"/>
        <pc:sldMkLst>
          <pc:docMk/>
          <pc:sldMk cId="0" sldId="309"/>
        </pc:sldMkLst>
        <pc:spChg chg="mod">
          <ac:chgData name="Mark Ware" userId="79074874-acc3-4a36-ac27-0a846c2532c2" providerId="ADAL" clId="{4AC82B17-6AA4-4875-B1DA-8E2C6FBD4838}" dt="2021-02-22T14:14:25.530" v="430" actId="108"/>
          <ac:spMkLst>
            <pc:docMk/>
            <pc:sldMk cId="0" sldId="309"/>
            <ac:spMk id="1127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4:42.144" v="431" actId="108"/>
        <pc:sldMkLst>
          <pc:docMk/>
          <pc:sldMk cId="0" sldId="310"/>
        </pc:sldMkLst>
        <pc:spChg chg="mod">
          <ac:chgData name="Mark Ware" userId="79074874-acc3-4a36-ac27-0a846c2532c2" providerId="ADAL" clId="{4AC82B17-6AA4-4875-B1DA-8E2C6FBD4838}" dt="2021-02-22T14:14:42.144" v="431" actId="108"/>
          <ac:spMkLst>
            <pc:docMk/>
            <pc:sldMk cId="0" sldId="310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4:55.212" v="432" actId="108"/>
        <pc:sldMkLst>
          <pc:docMk/>
          <pc:sldMk cId="0" sldId="311"/>
        </pc:sldMkLst>
        <pc:spChg chg="mod">
          <ac:chgData name="Mark Ware" userId="79074874-acc3-4a36-ac27-0a846c2532c2" providerId="ADAL" clId="{4AC82B17-6AA4-4875-B1DA-8E2C6FBD4838}" dt="2021-02-22T14:14:55.212" v="432" actId="108"/>
          <ac:spMkLst>
            <pc:docMk/>
            <pc:sldMk cId="0" sldId="311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4:59.342" v="433" actId="108"/>
        <pc:sldMkLst>
          <pc:docMk/>
          <pc:sldMk cId="0" sldId="312"/>
        </pc:sldMkLst>
        <pc:spChg chg="mod">
          <ac:chgData name="Mark Ware" userId="79074874-acc3-4a36-ac27-0a846c2532c2" providerId="ADAL" clId="{4AC82B17-6AA4-4875-B1DA-8E2C6FBD4838}" dt="2021-02-22T14:14:59.342" v="433" actId="108"/>
          <ac:spMkLst>
            <pc:docMk/>
            <pc:sldMk cId="0" sldId="312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5:03.714" v="434" actId="108"/>
        <pc:sldMkLst>
          <pc:docMk/>
          <pc:sldMk cId="0" sldId="313"/>
        </pc:sldMkLst>
        <pc:spChg chg="mod">
          <ac:chgData name="Mark Ware" userId="79074874-acc3-4a36-ac27-0a846c2532c2" providerId="ADAL" clId="{4AC82B17-6AA4-4875-B1DA-8E2C6FBD4838}" dt="2021-02-22T14:15:03.714" v="434" actId="108"/>
          <ac:spMkLst>
            <pc:docMk/>
            <pc:sldMk cId="0" sldId="313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5:13.010" v="436" actId="14100"/>
        <pc:sldMkLst>
          <pc:docMk/>
          <pc:sldMk cId="0" sldId="314"/>
        </pc:sldMkLst>
        <pc:spChg chg="mod">
          <ac:chgData name="Mark Ware" userId="79074874-acc3-4a36-ac27-0a846c2532c2" providerId="ADAL" clId="{4AC82B17-6AA4-4875-B1DA-8E2C6FBD4838}" dt="2021-02-22T14:15:13.010" v="436" actId="14100"/>
          <ac:spMkLst>
            <pc:docMk/>
            <pc:sldMk cId="0" sldId="314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5:19.010" v="437" actId="108"/>
        <pc:sldMkLst>
          <pc:docMk/>
          <pc:sldMk cId="0" sldId="315"/>
        </pc:sldMkLst>
        <pc:spChg chg="mod">
          <ac:chgData name="Mark Ware" userId="79074874-acc3-4a36-ac27-0a846c2532c2" providerId="ADAL" clId="{4AC82B17-6AA4-4875-B1DA-8E2C6FBD4838}" dt="2021-02-22T14:15:19.010" v="437" actId="108"/>
          <ac:spMkLst>
            <pc:docMk/>
            <pc:sldMk cId="0" sldId="315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6:14.082" v="450" actId="120"/>
        <pc:sldMkLst>
          <pc:docMk/>
          <pc:sldMk cId="0" sldId="317"/>
        </pc:sldMkLst>
        <pc:spChg chg="mod">
          <ac:chgData name="Mark Ware" userId="79074874-acc3-4a36-ac27-0a846c2532c2" providerId="ADAL" clId="{4AC82B17-6AA4-4875-B1DA-8E2C6FBD4838}" dt="2021-02-22T14:16:14.082" v="450" actId="120"/>
          <ac:spMkLst>
            <pc:docMk/>
            <pc:sldMk cId="0" sldId="317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7:18.614" v="462" actId="1076"/>
        <pc:sldMkLst>
          <pc:docMk/>
          <pc:sldMk cId="0" sldId="318"/>
        </pc:sldMkLst>
        <pc:spChg chg="mod">
          <ac:chgData name="Mark Ware" userId="79074874-acc3-4a36-ac27-0a846c2532c2" providerId="ADAL" clId="{4AC82B17-6AA4-4875-B1DA-8E2C6FBD4838}" dt="2021-02-22T14:17:12.533" v="461" actId="14100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rk Ware" userId="79074874-acc3-4a36-ac27-0a846c2532c2" providerId="ADAL" clId="{4AC82B17-6AA4-4875-B1DA-8E2C6FBD4838}" dt="2021-02-22T14:17:18.614" v="462" actId="1076"/>
          <ac:spMkLst>
            <pc:docMk/>
            <pc:sldMk cId="0" sldId="318"/>
            <ac:spMk id="18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7:31.740" v="466" actId="120"/>
        <pc:sldMkLst>
          <pc:docMk/>
          <pc:sldMk cId="0" sldId="319"/>
        </pc:sldMkLst>
        <pc:spChg chg="mod">
          <ac:chgData name="Mark Ware" userId="79074874-acc3-4a36-ac27-0a846c2532c2" providerId="ADAL" clId="{4AC82B17-6AA4-4875-B1DA-8E2C6FBD4838}" dt="2021-02-22T14:17:31.740" v="466" actId="120"/>
          <ac:spMkLst>
            <pc:docMk/>
            <pc:sldMk cId="0" sldId="319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5:38.550" v="441" actId="14100"/>
        <pc:sldMkLst>
          <pc:docMk/>
          <pc:sldMk cId="0" sldId="321"/>
        </pc:sldMkLst>
        <pc:spChg chg="mod">
          <ac:chgData name="Mark Ware" userId="79074874-acc3-4a36-ac27-0a846c2532c2" providerId="ADAL" clId="{4AC82B17-6AA4-4875-B1DA-8E2C6FBD4838}" dt="2021-02-22T14:15:38.550" v="441" actId="14100"/>
          <ac:spMkLst>
            <pc:docMk/>
            <pc:sldMk cId="0" sldId="321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3:05.351" v="413" actId="108"/>
        <pc:sldMkLst>
          <pc:docMk/>
          <pc:sldMk cId="381192743" sldId="322"/>
        </pc:sldMkLst>
        <pc:spChg chg="mod">
          <ac:chgData name="Mark Ware" userId="79074874-acc3-4a36-ac27-0a846c2532c2" providerId="ADAL" clId="{4AC82B17-6AA4-4875-B1DA-8E2C6FBD4838}" dt="2021-02-22T14:13:05.351" v="413" actId="108"/>
          <ac:spMkLst>
            <pc:docMk/>
            <pc:sldMk cId="381192743" sldId="322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5:49.241" v="442" actId="108"/>
        <pc:sldMkLst>
          <pc:docMk/>
          <pc:sldMk cId="0" sldId="324"/>
        </pc:sldMkLst>
        <pc:spChg chg="mod">
          <ac:chgData name="Mark Ware" userId="79074874-acc3-4a36-ac27-0a846c2532c2" providerId="ADAL" clId="{4AC82B17-6AA4-4875-B1DA-8E2C6FBD4838}" dt="2021-02-22T14:15:49.241" v="442" actId="108"/>
          <ac:spMkLst>
            <pc:docMk/>
            <pc:sldMk cId="0" sldId="324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3:30.026" v="417" actId="20577"/>
        <pc:sldMkLst>
          <pc:docMk/>
          <pc:sldMk cId="1362379739" sldId="325"/>
        </pc:sldMkLst>
        <pc:spChg chg="mod">
          <ac:chgData name="Mark Ware" userId="79074874-acc3-4a36-ac27-0a846c2532c2" providerId="ADAL" clId="{4AC82B17-6AA4-4875-B1DA-8E2C6FBD4838}" dt="2021-02-22T14:13:30.026" v="417" actId="20577"/>
          <ac:spMkLst>
            <pc:docMk/>
            <pc:sldMk cId="1362379739" sldId="325"/>
            <ac:spMk id="9218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1:58.044" v="338" actId="20577"/>
        <pc:sldMkLst>
          <pc:docMk/>
          <pc:sldMk cId="3089948563" sldId="327"/>
        </pc:sldMkLst>
        <pc:spChg chg="mod">
          <ac:chgData name="Mark Ware" userId="79074874-acc3-4a36-ac27-0a846c2532c2" providerId="ADAL" clId="{4AC82B17-6AA4-4875-B1DA-8E2C6FBD4838}" dt="2021-02-22T12:45:08.586" v="28" actId="20577"/>
          <ac:spMkLst>
            <pc:docMk/>
            <pc:sldMk cId="3089948563" sldId="327"/>
            <ac:spMk id="2" creationId="{6DC9767D-859E-4651-8109-6767B67084A4}"/>
          </ac:spMkLst>
        </pc:spChg>
        <pc:spChg chg="mod">
          <ac:chgData name="Mark Ware" userId="79074874-acc3-4a36-ac27-0a846c2532c2" providerId="ADAL" clId="{4AC82B17-6AA4-4875-B1DA-8E2C6FBD4838}" dt="2021-02-22T14:11:58.044" v="338" actId="20577"/>
          <ac:spMkLst>
            <pc:docMk/>
            <pc:sldMk cId="3089948563" sldId="327"/>
            <ac:spMk id="3" creationId="{1398D3D7-F43F-491C-A877-F005D1525744}"/>
          </ac:spMkLst>
        </pc:spChg>
      </pc:sldChg>
      <pc:sldChg chg="modSp mod">
        <pc:chgData name="Mark Ware" userId="79074874-acc3-4a36-ac27-0a846c2532c2" providerId="ADAL" clId="{4AC82B17-6AA4-4875-B1DA-8E2C6FBD4838}" dt="2021-02-22T14:13:47.985" v="423" actId="20577"/>
        <pc:sldMkLst>
          <pc:docMk/>
          <pc:sldMk cId="2346711731" sldId="328"/>
        </pc:sldMkLst>
        <pc:spChg chg="mod">
          <ac:chgData name="Mark Ware" userId="79074874-acc3-4a36-ac27-0a846c2532c2" providerId="ADAL" clId="{4AC82B17-6AA4-4875-B1DA-8E2C6FBD4838}" dt="2021-02-22T14:13:47.985" v="423" actId="20577"/>
          <ac:spMkLst>
            <pc:docMk/>
            <pc:sldMk cId="2346711731" sldId="328"/>
            <ac:spMk id="9218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6:03.109" v="446" actId="14100"/>
        <pc:sldMkLst>
          <pc:docMk/>
          <pc:sldMk cId="2384809569" sldId="329"/>
        </pc:sldMkLst>
        <pc:spChg chg="mod">
          <ac:chgData name="Mark Ware" userId="79074874-acc3-4a36-ac27-0a846c2532c2" providerId="ADAL" clId="{4AC82B17-6AA4-4875-B1DA-8E2C6FBD4838}" dt="2021-02-22T14:16:03.109" v="446" actId="14100"/>
          <ac:spMkLst>
            <pc:docMk/>
            <pc:sldMk cId="2384809569" sldId="329"/>
            <ac:spMk id="2" creationId="{00000000-0000-0000-0000-000000000000}"/>
          </ac:spMkLst>
        </pc:spChg>
      </pc:sldChg>
      <pc:sldChg chg="modSp mod">
        <pc:chgData name="Mark Ware" userId="79074874-acc3-4a36-ac27-0a846c2532c2" providerId="ADAL" clId="{4AC82B17-6AA4-4875-B1DA-8E2C6FBD4838}" dt="2021-02-22T14:16:21.639" v="453" actId="207"/>
        <pc:sldMkLst>
          <pc:docMk/>
          <pc:sldMk cId="1461650543" sldId="330"/>
        </pc:sldMkLst>
        <pc:spChg chg="mod">
          <ac:chgData name="Mark Ware" userId="79074874-acc3-4a36-ac27-0a846c2532c2" providerId="ADAL" clId="{4AC82B17-6AA4-4875-B1DA-8E2C6FBD4838}" dt="2021-02-22T14:16:21.639" v="453" actId="207"/>
          <ac:spMkLst>
            <pc:docMk/>
            <pc:sldMk cId="1461650543" sldId="330"/>
            <ac:spMk id="2" creationId="{B14F4913-91AB-4923-895D-2E093ECFA2F7}"/>
          </ac:spMkLst>
        </pc:spChg>
      </pc:sldChg>
      <pc:sldChg chg="modSp mod">
        <pc:chgData name="Mark Ware" userId="79074874-acc3-4a36-ac27-0a846c2532c2" providerId="ADAL" clId="{4AC82B17-6AA4-4875-B1DA-8E2C6FBD4838}" dt="2021-02-22T14:16:33.469" v="456" actId="120"/>
        <pc:sldMkLst>
          <pc:docMk/>
          <pc:sldMk cId="1225062664" sldId="331"/>
        </pc:sldMkLst>
        <pc:spChg chg="mod">
          <ac:chgData name="Mark Ware" userId="79074874-acc3-4a36-ac27-0a846c2532c2" providerId="ADAL" clId="{4AC82B17-6AA4-4875-B1DA-8E2C6FBD4838}" dt="2021-02-22T14:16:33.469" v="456" actId="120"/>
          <ac:spMkLst>
            <pc:docMk/>
            <pc:sldMk cId="1225062664" sldId="331"/>
            <ac:spMk id="2" creationId="{40D8FC1C-21E8-4244-B2C0-CEFA1A11D0F3}"/>
          </ac:spMkLst>
        </pc:spChg>
      </pc:sldChg>
      <pc:sldChg chg="modSp mod">
        <pc:chgData name="Mark Ware" userId="79074874-acc3-4a36-ac27-0a846c2532c2" providerId="ADAL" clId="{4AC82B17-6AA4-4875-B1DA-8E2C6FBD4838}" dt="2021-02-22T14:18:36.081" v="569" actId="20577"/>
        <pc:sldMkLst>
          <pc:docMk/>
          <pc:sldMk cId="1443279448" sldId="332"/>
        </pc:sldMkLst>
        <pc:spChg chg="mod">
          <ac:chgData name="Mark Ware" userId="79074874-acc3-4a36-ac27-0a846c2532c2" providerId="ADAL" clId="{4AC82B17-6AA4-4875-B1DA-8E2C6FBD4838}" dt="2021-02-22T14:18:07.746" v="486" actId="5793"/>
          <ac:spMkLst>
            <pc:docMk/>
            <pc:sldMk cId="1443279448" sldId="332"/>
            <ac:spMk id="2" creationId="{1A401EFF-9BC9-47AA-8B11-1E94130F1FB6}"/>
          </ac:spMkLst>
        </pc:spChg>
        <pc:spChg chg="mod">
          <ac:chgData name="Mark Ware" userId="79074874-acc3-4a36-ac27-0a846c2532c2" providerId="ADAL" clId="{4AC82B17-6AA4-4875-B1DA-8E2C6FBD4838}" dt="2021-02-22T14:18:36.081" v="569" actId="20577"/>
          <ac:spMkLst>
            <pc:docMk/>
            <pc:sldMk cId="1443279448" sldId="332"/>
            <ac:spMk id="3" creationId="{EE1313FB-BDB4-40BE-9883-6B80035EB834}"/>
          </ac:spMkLst>
        </pc:spChg>
      </pc:sldChg>
      <pc:sldChg chg="modSp add mod modTransition">
        <pc:chgData name="Mark Ware" userId="79074874-acc3-4a36-ac27-0a846c2532c2" providerId="ADAL" clId="{4AC82B17-6AA4-4875-B1DA-8E2C6FBD4838}" dt="2021-02-22T12:43:49.784" v="20" actId="20577"/>
        <pc:sldMkLst>
          <pc:docMk/>
          <pc:sldMk cId="0" sldId="434"/>
        </pc:sldMkLst>
        <pc:spChg chg="mod">
          <ac:chgData name="Mark Ware" userId="79074874-acc3-4a36-ac27-0a846c2532c2" providerId="ADAL" clId="{4AC82B17-6AA4-4875-B1DA-8E2C6FBD4838}" dt="2021-02-22T12:43:49.784" v="20" actId="20577"/>
          <ac:spMkLst>
            <pc:docMk/>
            <pc:sldMk cId="0" sldId="434"/>
            <ac:spMk id="3075" creationId="{00000000-0000-0000-0000-000000000000}"/>
          </ac:spMkLst>
        </pc:spChg>
      </pc:sldChg>
      <pc:sldChg chg="addSp delSp modSp new mod">
        <pc:chgData name="Mark Ware" userId="79074874-acc3-4a36-ac27-0a846c2532c2" providerId="ADAL" clId="{4AC82B17-6AA4-4875-B1DA-8E2C6FBD4838}" dt="2021-02-22T17:20:51.443" v="1323" actId="20577"/>
        <pc:sldMkLst>
          <pc:docMk/>
          <pc:sldMk cId="1030301611" sldId="435"/>
        </pc:sldMkLst>
        <pc:spChg chg="mod">
          <ac:chgData name="Mark Ware" userId="79074874-acc3-4a36-ac27-0a846c2532c2" providerId="ADAL" clId="{4AC82B17-6AA4-4875-B1DA-8E2C6FBD4838}" dt="2021-02-22T12:46:42.121" v="71" actId="120"/>
          <ac:spMkLst>
            <pc:docMk/>
            <pc:sldMk cId="1030301611" sldId="435"/>
            <ac:spMk id="2" creationId="{CAFE6EC3-4FC9-4032-B98C-2E1EE84534C9}"/>
          </ac:spMkLst>
        </pc:spChg>
        <pc:spChg chg="mod">
          <ac:chgData name="Mark Ware" userId="79074874-acc3-4a36-ac27-0a846c2532c2" providerId="ADAL" clId="{4AC82B17-6AA4-4875-B1DA-8E2C6FBD4838}" dt="2021-02-22T17:20:51.443" v="1323" actId="20577"/>
          <ac:spMkLst>
            <pc:docMk/>
            <pc:sldMk cId="1030301611" sldId="435"/>
            <ac:spMk id="3" creationId="{E74BA787-304C-460D-A90D-01BC0D8341E5}"/>
          </ac:spMkLst>
        </pc:spChg>
        <pc:spChg chg="add del mod">
          <ac:chgData name="Mark Ware" userId="79074874-acc3-4a36-ac27-0a846c2532c2" providerId="ADAL" clId="{4AC82B17-6AA4-4875-B1DA-8E2C6FBD4838}" dt="2021-02-22T13:05:14.022" v="91"/>
          <ac:spMkLst>
            <pc:docMk/>
            <pc:sldMk cId="1030301611" sldId="435"/>
            <ac:spMk id="5" creationId="{F4F0F68B-ED49-4373-B697-6E986686F0CB}"/>
          </ac:spMkLst>
        </pc:spChg>
      </pc:sldChg>
      <pc:sldChg chg="modSp new del mod">
        <pc:chgData name="Mark Ware" userId="79074874-acc3-4a36-ac27-0a846c2532c2" providerId="ADAL" clId="{4AC82B17-6AA4-4875-B1DA-8E2C6FBD4838}" dt="2021-02-22T17:27:25.751" v="1324" actId="47"/>
        <pc:sldMkLst>
          <pc:docMk/>
          <pc:sldMk cId="1602437437" sldId="436"/>
        </pc:sldMkLst>
        <pc:spChg chg="mod">
          <ac:chgData name="Mark Ware" userId="79074874-acc3-4a36-ac27-0a846c2532c2" providerId="ADAL" clId="{4AC82B17-6AA4-4875-B1DA-8E2C6FBD4838}" dt="2021-02-22T13:06:58.184" v="225" actId="20577"/>
          <ac:spMkLst>
            <pc:docMk/>
            <pc:sldMk cId="1602437437" sldId="436"/>
            <ac:spMk id="2" creationId="{A93FC404-20EE-44DE-9884-D75E5D6A4663}"/>
          </ac:spMkLst>
        </pc:spChg>
        <pc:spChg chg="mod">
          <ac:chgData name="Mark Ware" userId="79074874-acc3-4a36-ac27-0a846c2532c2" providerId="ADAL" clId="{4AC82B17-6AA4-4875-B1DA-8E2C6FBD4838}" dt="2021-02-22T14:06:27.415" v="247" actId="20577"/>
          <ac:spMkLst>
            <pc:docMk/>
            <pc:sldMk cId="1602437437" sldId="436"/>
            <ac:spMk id="3" creationId="{490710FC-9F06-4064-B1D9-653C5AE036C7}"/>
          </ac:spMkLst>
        </pc:spChg>
      </pc:sldChg>
      <pc:sldChg chg="modSp add mod">
        <pc:chgData name="Mark Ware" userId="79074874-acc3-4a36-ac27-0a846c2532c2" providerId="ADAL" clId="{4AC82B17-6AA4-4875-B1DA-8E2C6FBD4838}" dt="2021-02-22T14:23:13.491" v="669" actId="20577"/>
        <pc:sldMkLst>
          <pc:docMk/>
          <pc:sldMk cId="2102837837" sldId="437"/>
        </pc:sldMkLst>
        <pc:spChg chg="mod">
          <ac:chgData name="Mark Ware" userId="79074874-acc3-4a36-ac27-0a846c2532c2" providerId="ADAL" clId="{4AC82B17-6AA4-4875-B1DA-8E2C6FBD4838}" dt="2021-02-22T14:21:29.423" v="575" actId="207"/>
          <ac:spMkLst>
            <pc:docMk/>
            <pc:sldMk cId="2102837837" sldId="437"/>
            <ac:spMk id="2" creationId="{A93FC404-20EE-44DE-9884-D75E5D6A4663}"/>
          </ac:spMkLst>
        </pc:spChg>
        <pc:spChg chg="mod">
          <ac:chgData name="Mark Ware" userId="79074874-acc3-4a36-ac27-0a846c2532c2" providerId="ADAL" clId="{4AC82B17-6AA4-4875-B1DA-8E2C6FBD4838}" dt="2021-02-22T14:23:13.491" v="669" actId="20577"/>
          <ac:spMkLst>
            <pc:docMk/>
            <pc:sldMk cId="2102837837" sldId="437"/>
            <ac:spMk id="3" creationId="{490710FC-9F06-4064-B1D9-653C5AE036C7}"/>
          </ac:spMkLst>
        </pc:spChg>
      </pc:sldChg>
      <pc:sldChg chg="modSp add mod ord">
        <pc:chgData name="Mark Ware" userId="79074874-acc3-4a36-ac27-0a846c2532c2" providerId="ADAL" clId="{4AC82B17-6AA4-4875-B1DA-8E2C6FBD4838}" dt="2021-02-22T14:29:00.367" v="915" actId="1076"/>
        <pc:sldMkLst>
          <pc:docMk/>
          <pc:sldMk cId="3007857271" sldId="438"/>
        </pc:sldMkLst>
        <pc:spChg chg="mod">
          <ac:chgData name="Mark Ware" userId="79074874-acc3-4a36-ac27-0a846c2532c2" providerId="ADAL" clId="{4AC82B17-6AA4-4875-B1DA-8E2C6FBD4838}" dt="2021-02-22T14:23:36.945" v="673"/>
          <ac:spMkLst>
            <pc:docMk/>
            <pc:sldMk cId="3007857271" sldId="438"/>
            <ac:spMk id="2" creationId="{A93FC404-20EE-44DE-9884-D75E5D6A4663}"/>
          </ac:spMkLst>
        </pc:spChg>
        <pc:spChg chg="mod">
          <ac:chgData name="Mark Ware" userId="79074874-acc3-4a36-ac27-0a846c2532c2" providerId="ADAL" clId="{4AC82B17-6AA4-4875-B1DA-8E2C6FBD4838}" dt="2021-02-22T14:29:00.367" v="915" actId="1076"/>
          <ac:spMkLst>
            <pc:docMk/>
            <pc:sldMk cId="3007857271" sldId="438"/>
            <ac:spMk id="3" creationId="{490710FC-9F06-4064-B1D9-653C5AE036C7}"/>
          </ac:spMkLst>
        </pc:spChg>
      </pc:sldChg>
      <pc:sldChg chg="modSp add mod">
        <pc:chgData name="Mark Ware" userId="79074874-acc3-4a36-ac27-0a846c2532c2" providerId="ADAL" clId="{4AC82B17-6AA4-4875-B1DA-8E2C6FBD4838}" dt="2021-02-22T14:32:27.750" v="1048" actId="20577"/>
        <pc:sldMkLst>
          <pc:docMk/>
          <pc:sldMk cId="901235021" sldId="439"/>
        </pc:sldMkLst>
        <pc:spChg chg="mod">
          <ac:chgData name="Mark Ware" userId="79074874-acc3-4a36-ac27-0a846c2532c2" providerId="ADAL" clId="{4AC82B17-6AA4-4875-B1DA-8E2C6FBD4838}" dt="2021-02-22T14:30:02.941" v="963"/>
          <ac:spMkLst>
            <pc:docMk/>
            <pc:sldMk cId="901235021" sldId="439"/>
            <ac:spMk id="2" creationId="{A93FC404-20EE-44DE-9884-D75E5D6A4663}"/>
          </ac:spMkLst>
        </pc:spChg>
        <pc:spChg chg="mod">
          <ac:chgData name="Mark Ware" userId="79074874-acc3-4a36-ac27-0a846c2532c2" providerId="ADAL" clId="{4AC82B17-6AA4-4875-B1DA-8E2C6FBD4838}" dt="2021-02-22T14:32:27.750" v="1048" actId="20577"/>
          <ac:spMkLst>
            <pc:docMk/>
            <pc:sldMk cId="901235021" sldId="439"/>
            <ac:spMk id="3" creationId="{490710FC-9F06-4064-B1D9-653C5AE036C7}"/>
          </ac:spMkLst>
        </pc:spChg>
      </pc:sldChg>
      <pc:sldChg chg="modSp add mod">
        <pc:chgData name="Mark Ware" userId="79074874-acc3-4a36-ac27-0a846c2532c2" providerId="ADAL" clId="{4AC82B17-6AA4-4875-B1DA-8E2C6FBD4838}" dt="2021-02-22T14:40:12.883" v="1262" actId="20577"/>
        <pc:sldMkLst>
          <pc:docMk/>
          <pc:sldMk cId="3422803456" sldId="440"/>
        </pc:sldMkLst>
        <pc:spChg chg="mod">
          <ac:chgData name="Mark Ware" userId="79074874-acc3-4a36-ac27-0a846c2532c2" providerId="ADAL" clId="{4AC82B17-6AA4-4875-B1DA-8E2C6FBD4838}" dt="2021-02-22T14:32:47.407" v="1050"/>
          <ac:spMkLst>
            <pc:docMk/>
            <pc:sldMk cId="3422803456" sldId="440"/>
            <ac:spMk id="2" creationId="{A93FC404-20EE-44DE-9884-D75E5D6A4663}"/>
          </ac:spMkLst>
        </pc:spChg>
        <pc:spChg chg="mod">
          <ac:chgData name="Mark Ware" userId="79074874-acc3-4a36-ac27-0a846c2532c2" providerId="ADAL" clId="{4AC82B17-6AA4-4875-B1DA-8E2C6FBD4838}" dt="2021-02-22T14:40:12.883" v="1262" actId="20577"/>
          <ac:spMkLst>
            <pc:docMk/>
            <pc:sldMk cId="3422803456" sldId="440"/>
            <ac:spMk id="3" creationId="{490710FC-9F06-4064-B1D9-653C5AE036C7}"/>
          </ac:spMkLst>
        </pc:spChg>
      </pc:sldChg>
      <pc:sldChg chg="addSp delSp modSp add mod ord">
        <pc:chgData name="Mark Ware" userId="79074874-acc3-4a36-ac27-0a846c2532c2" providerId="ADAL" clId="{4AC82B17-6AA4-4875-B1DA-8E2C6FBD4838}" dt="2021-02-22T18:51:48.783" v="1632" actId="20577"/>
        <pc:sldMkLst>
          <pc:docMk/>
          <pc:sldMk cId="1760767761" sldId="441"/>
        </pc:sldMkLst>
        <pc:spChg chg="mod">
          <ac:chgData name="Mark Ware" userId="79074874-acc3-4a36-ac27-0a846c2532c2" providerId="ADAL" clId="{4AC82B17-6AA4-4875-B1DA-8E2C6FBD4838}" dt="2021-02-22T14:41:27.281" v="1276" actId="207"/>
          <ac:spMkLst>
            <pc:docMk/>
            <pc:sldMk cId="1760767761" sldId="441"/>
            <ac:spMk id="2" creationId="{A93FC404-20EE-44DE-9884-D75E5D6A4663}"/>
          </ac:spMkLst>
        </pc:spChg>
        <pc:spChg chg="add del mod">
          <ac:chgData name="Mark Ware" userId="79074874-acc3-4a36-ac27-0a846c2532c2" providerId="ADAL" clId="{4AC82B17-6AA4-4875-B1DA-8E2C6FBD4838}" dt="2021-02-22T18:51:48.783" v="1632" actId="20577"/>
          <ac:spMkLst>
            <pc:docMk/>
            <pc:sldMk cId="1760767761" sldId="441"/>
            <ac:spMk id="3" creationId="{490710FC-9F06-4064-B1D9-653C5AE036C7}"/>
          </ac:spMkLst>
        </pc:spChg>
        <pc:spChg chg="add del mod">
          <ac:chgData name="Mark Ware" userId="79074874-acc3-4a36-ac27-0a846c2532c2" providerId="ADAL" clId="{4AC82B17-6AA4-4875-B1DA-8E2C6FBD4838}" dt="2021-02-22T18:50:22.936" v="1519"/>
          <ac:spMkLst>
            <pc:docMk/>
            <pc:sldMk cId="1760767761" sldId="441"/>
            <ac:spMk id="5" creationId="{2A49DC05-3DBF-4B82-9019-6C27691BE7E1}"/>
          </ac:spMkLst>
        </pc:spChg>
        <pc:spChg chg="add del mod">
          <ac:chgData name="Mark Ware" userId="79074874-acc3-4a36-ac27-0a846c2532c2" providerId="ADAL" clId="{4AC82B17-6AA4-4875-B1DA-8E2C6FBD4838}" dt="2021-02-22T18:50:28.796" v="1521"/>
          <ac:spMkLst>
            <pc:docMk/>
            <pc:sldMk cId="1760767761" sldId="441"/>
            <ac:spMk id="6" creationId="{F75187A0-7ED5-4122-961A-98637E27B185}"/>
          </ac:spMkLst>
        </pc:spChg>
      </pc:sldChg>
      <pc:sldChg chg="modSp add mod">
        <pc:chgData name="Mark Ware" userId="79074874-acc3-4a36-ac27-0a846c2532c2" providerId="ADAL" clId="{4AC82B17-6AA4-4875-B1DA-8E2C6FBD4838}" dt="2021-02-22T18:48:49.144" v="1517" actId="20577"/>
        <pc:sldMkLst>
          <pc:docMk/>
          <pc:sldMk cId="2176887258" sldId="442"/>
        </pc:sldMkLst>
        <pc:spChg chg="mod">
          <ac:chgData name="Mark Ware" userId="79074874-acc3-4a36-ac27-0a846c2532c2" providerId="ADAL" clId="{4AC82B17-6AA4-4875-B1DA-8E2C6FBD4838}" dt="2021-02-22T14:40:58.913" v="1267" actId="207"/>
          <ac:spMkLst>
            <pc:docMk/>
            <pc:sldMk cId="2176887258" sldId="442"/>
            <ac:spMk id="2" creationId="{A93FC404-20EE-44DE-9884-D75E5D6A4663}"/>
          </ac:spMkLst>
        </pc:spChg>
        <pc:spChg chg="mod">
          <ac:chgData name="Mark Ware" userId="79074874-acc3-4a36-ac27-0a846c2532c2" providerId="ADAL" clId="{4AC82B17-6AA4-4875-B1DA-8E2C6FBD4838}" dt="2021-02-22T18:48:49.144" v="1517" actId="20577"/>
          <ac:spMkLst>
            <pc:docMk/>
            <pc:sldMk cId="2176887258" sldId="442"/>
            <ac:spMk id="3" creationId="{490710FC-9F06-4064-B1D9-653C5AE036C7}"/>
          </ac:spMkLst>
        </pc:spChg>
      </pc:sldChg>
      <pc:sldChg chg="modSp new mod">
        <pc:chgData name="Mark Ware" userId="79074874-acc3-4a36-ac27-0a846c2532c2" providerId="ADAL" clId="{4AC82B17-6AA4-4875-B1DA-8E2C6FBD4838}" dt="2021-02-22T20:40:09.109" v="1641" actId="14"/>
        <pc:sldMkLst>
          <pc:docMk/>
          <pc:sldMk cId="2521533500" sldId="443"/>
        </pc:sldMkLst>
        <pc:spChg chg="mod">
          <ac:chgData name="Mark Ware" userId="79074874-acc3-4a36-ac27-0a846c2532c2" providerId="ADAL" clId="{4AC82B17-6AA4-4875-B1DA-8E2C6FBD4838}" dt="2021-02-22T20:39:51.875" v="1638" actId="120"/>
          <ac:spMkLst>
            <pc:docMk/>
            <pc:sldMk cId="2521533500" sldId="443"/>
            <ac:spMk id="2" creationId="{F8836855-481A-4B5F-85D3-DBEDBD825E98}"/>
          </ac:spMkLst>
        </pc:spChg>
        <pc:spChg chg="mod">
          <ac:chgData name="Mark Ware" userId="79074874-acc3-4a36-ac27-0a846c2532c2" providerId="ADAL" clId="{4AC82B17-6AA4-4875-B1DA-8E2C6FBD4838}" dt="2021-02-22T20:40:09.109" v="1641" actId="14"/>
          <ac:spMkLst>
            <pc:docMk/>
            <pc:sldMk cId="2521533500" sldId="443"/>
            <ac:spMk id="3" creationId="{6B5D65E6-96CD-4143-B468-21DCB59BDFA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05138" y="9440863"/>
            <a:ext cx="741362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164" tIns="44883" rIns="88164" bIns="44883">
            <a:spAutoFit/>
          </a:bodyPr>
          <a:lstStyle/>
          <a:p>
            <a:pPr algn="ctr" defTabSz="876300" eaLnBrk="0" hangingPunct="0">
              <a:lnSpc>
                <a:spcPct val="90000"/>
              </a:lnSpc>
              <a:defRPr/>
            </a:pPr>
            <a:r>
              <a:rPr lang="en-GB" sz="1200">
                <a:cs typeface="+mn-cs"/>
              </a:rPr>
              <a:t>Page </a:t>
            </a:r>
            <a:fld id="{E999189B-6A60-4A10-B1D3-FC35132E6BA5}" type="slidenum">
              <a:rPr lang="en-GB" sz="1200">
                <a:cs typeface="+mn-cs"/>
              </a:rPr>
              <a:pPr algn="ctr" defTabSz="876300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13288"/>
            <a:ext cx="4946650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371" tIns="44883" rIns="91371" bIns="448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Body Text</a:t>
            </a:r>
          </a:p>
          <a:p>
            <a:pPr lvl="0"/>
            <a:r>
              <a:rPr lang="en-GB" noProof="0"/>
              <a:t>Second Level</a:t>
            </a:r>
          </a:p>
          <a:p>
            <a:pPr lvl="0"/>
            <a:r>
              <a:rPr lang="en-GB" noProof="0"/>
              <a:t>Third Level</a:t>
            </a:r>
          </a:p>
          <a:p>
            <a:pPr lvl="0"/>
            <a:r>
              <a:rPr lang="en-GB" noProof="0"/>
              <a:t>Fourth Level</a:t>
            </a:r>
          </a:p>
          <a:p>
            <a:pPr lvl="0"/>
            <a:r>
              <a:rPr lang="en-GB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05138" y="9440863"/>
            <a:ext cx="741362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164" tIns="44883" rIns="88164" bIns="44883">
            <a:spAutoFit/>
          </a:bodyPr>
          <a:lstStyle/>
          <a:p>
            <a:pPr algn="ctr" defTabSz="876300" eaLnBrk="0" hangingPunct="0">
              <a:lnSpc>
                <a:spcPct val="90000"/>
              </a:lnSpc>
              <a:defRPr/>
            </a:pPr>
            <a:r>
              <a:rPr lang="en-GB" sz="1200">
                <a:cs typeface="+mn-cs"/>
              </a:rPr>
              <a:t>Page </a:t>
            </a:r>
            <a:fld id="{EC9FED9B-C557-4B29-8A6C-8F0DDBBE5119}" type="slidenum">
              <a:rPr lang="en-GB" sz="1200">
                <a:cs typeface="+mn-cs"/>
              </a:rPr>
              <a:pPr algn="ctr" defTabSz="876300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>
              <a:cs typeface="+mn-cs"/>
            </a:endParaRPr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3600" y="863600"/>
            <a:ext cx="5019675" cy="3475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742950" indent="-28575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143000" indent="-228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0200" indent="-228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057400" indent="-228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65188" y="863600"/>
            <a:ext cx="5016500" cy="3475038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3600" y="863600"/>
            <a:ext cx="5019675" cy="3475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D4F76-6FF3-4843-86BD-F8811C4235E3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B05E-1FC7-4FEF-A132-A23987AEA3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BE5DA-6C69-4AFC-94E8-B1FEA340CADB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C8BAF-286C-4D2D-A8CB-51ADD97A5B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4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7" y="274644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11D65-DACD-430B-99D7-8A21AF6D8626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E5193-99BE-47FA-8AD3-B9BBD1E60B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BBB3C-CE81-48B1-A2C9-2657DB8E0253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CDE77-EB87-4C06-BB9A-8DF1D8BF16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914DB-9E7C-4193-8A34-9CA1C02AC4A2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E2CD0-37EF-467C-A601-1AED8B6BE1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BEDB5-86FB-470B-98D8-B3A543798BD6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D7100-6267-432B-8855-18A7C3A60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A77D-4265-4B53-9805-6E207EC6FEBF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A37E0-1335-4EFA-8BC3-A086EA52AA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35BB0-ED4C-4592-9441-AC2702E59003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4F649-7BBD-409A-8AF7-10B5832516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6E13-C737-4C6C-9B63-ED35792478DF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0564A-24FC-4C6E-B08E-BC8767C735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3" y="273056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440A0-638C-45E8-BCB9-0E8B5F491C9C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A5B69-2878-482D-BA79-35A5018647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71D61-3AF4-45F5-A206-1C63C65B8401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2B27E-60A2-4CC4-915C-9E5AF7011E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3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6EB0FA-FFBE-455A-B568-72536A26F54B}" type="datetime1">
              <a:rPr lang="en-US" smtClean="0"/>
              <a:pPr>
                <a:defRPr/>
              </a:pPr>
              <a:t>2/22/2021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2014 © University of South Wales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311D67-5CCD-498F-BFB7-45E760607B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6800" y="2130427"/>
            <a:ext cx="7772400" cy="1470025"/>
          </a:xfrm>
          <a:solidFill>
            <a:srgbClr val="CC00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GB" sz="4000" b="1" dirty="0">
                <a:solidFill>
                  <a:schemeClr val="bg1"/>
                </a:solidFill>
              </a:rPr>
              <a:t>Project Management &amp; 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Research Methodology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(IS4S706)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3600" b="1" dirty="0">
                <a:solidFill>
                  <a:schemeClr val="tx1"/>
                </a:solidFill>
              </a:rPr>
              <a:t>Resource Management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6EA46-D08B-4377-BE2E-9EF97A7201D1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6855-481A-4B5F-85D3-DBEDBD825E9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Resource and the project schedule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65E6-96CD-4143-B468-21DCB59B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Crashing the critical path</a:t>
            </a:r>
          </a:p>
          <a:p>
            <a:r>
              <a:rPr lang="en-GB" dirty="0"/>
              <a:t>Resource clashes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17A2-799E-46A9-A997-1E7CDF7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33500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Meeting the deadline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Why project deadlines might be tight</a:t>
            </a:r>
          </a:p>
          <a:p>
            <a:pPr lvl="1" eaLnBrk="1" hangingPunct="1"/>
            <a:r>
              <a:rPr lang="en-GB" dirty="0"/>
              <a:t>Delay in one or more tasks </a:t>
            </a:r>
          </a:p>
          <a:p>
            <a:pPr lvl="1" eaLnBrk="1" hangingPunct="1"/>
            <a:r>
              <a:rPr lang="en-GB" dirty="0"/>
              <a:t>Unrealistic task durations in project plan</a:t>
            </a:r>
          </a:p>
          <a:p>
            <a:pPr lvl="2" eaLnBrk="1" hangingPunct="1"/>
            <a:r>
              <a:rPr lang="en-GB" dirty="0"/>
              <a:t>Estimates were wrong</a:t>
            </a:r>
          </a:p>
          <a:p>
            <a:pPr lvl="2" eaLnBrk="1" hangingPunct="1"/>
            <a:r>
              <a:rPr lang="en-GB" dirty="0"/>
              <a:t>Wanted to win a contract</a:t>
            </a:r>
          </a:p>
          <a:p>
            <a:pPr lvl="1" eaLnBrk="1" hangingPunct="1"/>
            <a:r>
              <a:rPr lang="en-GB" dirty="0"/>
              <a:t>Commercial pressure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How to meet a deadline?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Crash the critical path</a:t>
            </a:r>
          </a:p>
          <a:p>
            <a:pPr lvl="1"/>
            <a:r>
              <a:rPr lang="en-GB" sz="3200" dirty="0"/>
              <a:t>A schedule compression technique</a:t>
            </a:r>
          </a:p>
          <a:p>
            <a:pPr lvl="1"/>
            <a:r>
              <a:rPr lang="en-GB" sz="3200" dirty="0"/>
              <a:t>How does it work?</a:t>
            </a:r>
          </a:p>
          <a:p>
            <a:pPr lvl="2"/>
            <a:r>
              <a:rPr lang="en-GB" sz="2800" dirty="0"/>
              <a:t>Identify critical activities that can be completed sooner by adding extra resource</a:t>
            </a:r>
          </a:p>
          <a:p>
            <a:pPr lvl="2"/>
            <a:r>
              <a:rPr lang="en-GB" sz="2800" dirty="0"/>
              <a:t>Assign extra resources (usually people)</a:t>
            </a:r>
          </a:p>
          <a:p>
            <a:pPr lvl="3"/>
            <a:r>
              <a:rPr lang="en-GB" sz="2400" dirty="0"/>
              <a:t>Overtime</a:t>
            </a:r>
          </a:p>
          <a:p>
            <a:pPr lvl="3"/>
            <a:r>
              <a:rPr lang="en-GB" sz="2400" dirty="0"/>
              <a:t>Contractors</a:t>
            </a:r>
            <a:endParaRPr lang="en-US" sz="3600" dirty="0"/>
          </a:p>
          <a:p>
            <a:r>
              <a:rPr lang="en-US" sz="3600" dirty="0"/>
              <a:t>Bear in mind that crashing the critical path can result in a new critical path</a:t>
            </a:r>
          </a:p>
          <a:p>
            <a:endParaRPr lang="en-US" dirty="0"/>
          </a:p>
          <a:p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9274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Crashing the critical path by allocating more resources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98895" y="2613307"/>
            <a:ext cx="745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 (10)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3279" y="2955731"/>
            <a:ext cx="755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 (10)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3280" y="2161648"/>
            <a:ext cx="737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B (10)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2960" y="2964845"/>
            <a:ext cx="724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E (15)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92961" y="2161648"/>
            <a:ext cx="7360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 (20)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1913" y="2579688"/>
            <a:ext cx="601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F (5)</a:t>
            </a:r>
          </a:p>
        </p:txBody>
      </p: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2944612" y="2346314"/>
            <a:ext cx="398668" cy="45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944612" y="2797973"/>
            <a:ext cx="398667" cy="34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4080982" y="2346314"/>
            <a:ext cx="511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4098614" y="3140397"/>
            <a:ext cx="494346" cy="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 flipV="1">
            <a:off x="5317838" y="2764354"/>
            <a:ext cx="594075" cy="38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5329060" y="2346314"/>
            <a:ext cx="582853" cy="41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11913" y="1699983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Critical path A, B, C, F</a:t>
            </a:r>
          </a:p>
          <a:p>
            <a:r>
              <a:rPr lang="en-GB" dirty="0"/>
              <a:t>Project duration = 45 days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198895" y="3693030"/>
            <a:ext cx="7091710" cy="1761486"/>
            <a:chOff x="2198895" y="3693030"/>
            <a:chExt cx="7091710" cy="1761486"/>
          </a:xfrm>
        </p:grpSpPr>
        <p:sp>
          <p:nvSpPr>
            <p:cNvPr id="18" name="TextBox 17"/>
            <p:cNvSpPr txBox="1"/>
            <p:nvPr/>
          </p:nvSpPr>
          <p:spPr>
            <a:xfrm>
              <a:off x="2198895" y="4733646"/>
              <a:ext cx="745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A (10)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43279" y="5076070"/>
              <a:ext cx="7553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D (10)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280" y="4281987"/>
              <a:ext cx="737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 (10)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92960" y="5085184"/>
              <a:ext cx="7248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E (15)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92961" y="4281987"/>
              <a:ext cx="82586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 (16)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11913" y="4700027"/>
              <a:ext cx="6014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F (5)</a:t>
              </a:r>
            </a:p>
          </p:txBody>
        </p:sp>
        <p:cxnSp>
          <p:nvCxnSpPr>
            <p:cNvPr id="24" name="Straight Arrow Connector 23"/>
            <p:cNvCxnSpPr>
              <a:stCxn id="18" idx="3"/>
              <a:endCxn id="20" idx="1"/>
            </p:cNvCxnSpPr>
            <p:nvPr/>
          </p:nvCxnSpPr>
          <p:spPr>
            <a:xfrm flipV="1">
              <a:off x="2944612" y="4466653"/>
              <a:ext cx="398668" cy="45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8" idx="3"/>
              <a:endCxn id="19" idx="1"/>
            </p:cNvCxnSpPr>
            <p:nvPr/>
          </p:nvCxnSpPr>
          <p:spPr>
            <a:xfrm>
              <a:off x="2944612" y="4918312"/>
              <a:ext cx="398667" cy="342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3"/>
              <a:endCxn id="22" idx="1"/>
            </p:cNvCxnSpPr>
            <p:nvPr/>
          </p:nvCxnSpPr>
          <p:spPr>
            <a:xfrm>
              <a:off x="4080982" y="4466653"/>
              <a:ext cx="5119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3"/>
              <a:endCxn id="21" idx="1"/>
            </p:cNvCxnSpPr>
            <p:nvPr/>
          </p:nvCxnSpPr>
          <p:spPr>
            <a:xfrm>
              <a:off x="4098614" y="5260736"/>
              <a:ext cx="494346" cy="9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3"/>
              <a:endCxn id="23" idx="1"/>
            </p:cNvCxnSpPr>
            <p:nvPr/>
          </p:nvCxnSpPr>
          <p:spPr>
            <a:xfrm flipV="1">
              <a:off x="5317838" y="4884693"/>
              <a:ext cx="594075" cy="385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3"/>
              <a:endCxn id="23" idx="1"/>
            </p:cNvCxnSpPr>
            <p:nvPr/>
          </p:nvCxnSpPr>
          <p:spPr>
            <a:xfrm>
              <a:off x="5418828" y="4466653"/>
              <a:ext cx="493085" cy="418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160307" y="3693030"/>
              <a:ext cx="41302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Add resources to activity C.</a:t>
              </a:r>
            </a:p>
            <a:p>
              <a:r>
                <a:rPr lang="en-GB" dirty="0"/>
                <a:t>It’s duration is now 16 a reduction of 4.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448944" y="5664627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Critical path is still A, B, C, F </a:t>
            </a:r>
          </a:p>
          <a:p>
            <a:r>
              <a:rPr lang="en-GB" dirty="0"/>
              <a:t>Project duration = 41 days.</a:t>
            </a:r>
          </a:p>
          <a:p>
            <a:r>
              <a:rPr lang="en-GB" dirty="0"/>
              <a:t>Project finishes 4 days earlier than original plan.</a:t>
            </a:r>
          </a:p>
        </p:txBody>
      </p:sp>
    </p:spTree>
    <p:extLst>
      <p:ext uri="{BB962C8B-B14F-4D97-AF65-F5344CB8AC3E}">
        <p14:creationId xmlns:p14="http://schemas.microsoft.com/office/powerpoint/2010/main" val="13623797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Crashing the critical path by continuing to allocate more resources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98895" y="2613307"/>
            <a:ext cx="7457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A (10)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43279" y="2955731"/>
            <a:ext cx="755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 (10)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3280" y="2161648"/>
            <a:ext cx="737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B (10)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2960" y="2964845"/>
            <a:ext cx="724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E (15)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92961" y="2161648"/>
            <a:ext cx="825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 (16)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1913" y="2579688"/>
            <a:ext cx="601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F (5)</a:t>
            </a:r>
          </a:p>
        </p:txBody>
      </p: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 flipV="1">
            <a:off x="2944612" y="2346314"/>
            <a:ext cx="398668" cy="45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944612" y="2797973"/>
            <a:ext cx="398667" cy="342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4080982" y="2346314"/>
            <a:ext cx="511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>
          <a:xfrm>
            <a:off x="4098614" y="3140397"/>
            <a:ext cx="494346" cy="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 flipV="1">
            <a:off x="5317838" y="2764354"/>
            <a:ext cx="594075" cy="38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5418828" y="2346314"/>
            <a:ext cx="493085" cy="41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11913" y="1699983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Critical path A, B, C, F</a:t>
            </a:r>
          </a:p>
          <a:p>
            <a:r>
              <a:rPr lang="en-GB" dirty="0"/>
              <a:t>Project duration = 41 days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198895" y="3693030"/>
            <a:ext cx="7155830" cy="1761486"/>
            <a:chOff x="2198895" y="3693030"/>
            <a:chExt cx="7155830" cy="1761486"/>
          </a:xfrm>
        </p:grpSpPr>
        <p:sp>
          <p:nvSpPr>
            <p:cNvPr id="18" name="TextBox 17"/>
            <p:cNvSpPr txBox="1"/>
            <p:nvPr/>
          </p:nvSpPr>
          <p:spPr>
            <a:xfrm>
              <a:off x="2198895" y="4733646"/>
              <a:ext cx="745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A (10)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43279" y="5076070"/>
              <a:ext cx="7553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D (10)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280" y="4281987"/>
              <a:ext cx="737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 (10)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92960" y="5085184"/>
              <a:ext cx="7248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E (15)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92961" y="4281987"/>
              <a:ext cx="6190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 (5)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11913" y="4700027"/>
              <a:ext cx="6014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F (5)</a:t>
              </a:r>
            </a:p>
          </p:txBody>
        </p:sp>
        <p:cxnSp>
          <p:nvCxnSpPr>
            <p:cNvPr id="24" name="Straight Arrow Connector 23"/>
            <p:cNvCxnSpPr>
              <a:stCxn id="18" idx="3"/>
              <a:endCxn id="20" idx="1"/>
            </p:cNvCxnSpPr>
            <p:nvPr/>
          </p:nvCxnSpPr>
          <p:spPr>
            <a:xfrm flipV="1">
              <a:off x="2944612" y="4466653"/>
              <a:ext cx="398668" cy="45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8" idx="3"/>
              <a:endCxn id="19" idx="1"/>
            </p:cNvCxnSpPr>
            <p:nvPr/>
          </p:nvCxnSpPr>
          <p:spPr>
            <a:xfrm>
              <a:off x="2944612" y="4918312"/>
              <a:ext cx="398667" cy="342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3"/>
              <a:endCxn id="22" idx="1"/>
            </p:cNvCxnSpPr>
            <p:nvPr/>
          </p:nvCxnSpPr>
          <p:spPr>
            <a:xfrm>
              <a:off x="4080982" y="4466653"/>
              <a:ext cx="5119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3"/>
              <a:endCxn id="21" idx="1"/>
            </p:cNvCxnSpPr>
            <p:nvPr/>
          </p:nvCxnSpPr>
          <p:spPr>
            <a:xfrm>
              <a:off x="4098614" y="5260736"/>
              <a:ext cx="494346" cy="9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3"/>
              <a:endCxn id="23" idx="1"/>
            </p:cNvCxnSpPr>
            <p:nvPr/>
          </p:nvCxnSpPr>
          <p:spPr>
            <a:xfrm flipV="1">
              <a:off x="5317838" y="4884693"/>
              <a:ext cx="594075" cy="385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3"/>
              <a:endCxn id="23" idx="1"/>
            </p:cNvCxnSpPr>
            <p:nvPr/>
          </p:nvCxnSpPr>
          <p:spPr>
            <a:xfrm>
              <a:off x="5212041" y="4466653"/>
              <a:ext cx="699872" cy="418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160307" y="3693030"/>
              <a:ext cx="4194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Add resources to activity C.</a:t>
              </a:r>
            </a:p>
            <a:p>
              <a:r>
                <a:rPr lang="en-GB" dirty="0"/>
                <a:t>It’s duration is now 5, a reduction of 11.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448944" y="5664627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Critical path A, D, E, F </a:t>
            </a:r>
          </a:p>
          <a:p>
            <a:r>
              <a:rPr lang="en-GB" dirty="0"/>
              <a:t>Project duration = 40 days.</a:t>
            </a:r>
          </a:p>
          <a:p>
            <a:r>
              <a:rPr lang="en-GB" dirty="0"/>
              <a:t>Project finishes 1 day earlier than previous plan.</a:t>
            </a:r>
          </a:p>
        </p:txBody>
      </p:sp>
    </p:spTree>
    <p:extLst>
      <p:ext uri="{BB962C8B-B14F-4D97-AF65-F5344CB8AC3E}">
        <p14:creationId xmlns:p14="http://schemas.microsoft.com/office/powerpoint/2010/main" val="23467117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76249"/>
            <a:ext cx="8915400" cy="1044625"/>
          </a:xfrm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Split activities into sub-activities to collapse the critical path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174787" y="2280918"/>
            <a:ext cx="10951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Write </a:t>
            </a:r>
          </a:p>
          <a:p>
            <a:r>
              <a:rPr lang="en-GB" dirty="0"/>
              <a:t>Software</a:t>
            </a:r>
          </a:p>
          <a:p>
            <a:r>
              <a:rPr lang="en-GB" dirty="0"/>
              <a:t>(10)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4928" y="2276872"/>
            <a:ext cx="17363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Write user </a:t>
            </a:r>
          </a:p>
          <a:p>
            <a:r>
              <a:rPr lang="en-GB" dirty="0"/>
              <a:t>Documentation</a:t>
            </a:r>
          </a:p>
          <a:p>
            <a:r>
              <a:rPr lang="en-GB" dirty="0"/>
              <a:t>(10)</a:t>
            </a:r>
          </a:p>
        </p:txBody>
      </p:sp>
      <p:cxnSp>
        <p:nvCxnSpPr>
          <p:cNvPr id="8" name="Straight Arrow Connector 7"/>
          <p:cNvCxnSpPr>
            <a:stCxn id="2" idx="3"/>
            <a:endCxn id="7" idx="1"/>
          </p:cNvCxnSpPr>
          <p:nvPr/>
        </p:nvCxnSpPr>
        <p:spPr>
          <a:xfrm flipV="1">
            <a:off x="3269959" y="2738537"/>
            <a:ext cx="1034969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5968" y="253873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 days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446788" y="3884162"/>
            <a:ext cx="7012424" cy="2764326"/>
            <a:chOff x="1447665" y="3608165"/>
            <a:chExt cx="7012424" cy="2764326"/>
          </a:xfrm>
        </p:grpSpPr>
        <p:sp>
          <p:nvSpPr>
            <p:cNvPr id="15" name="TextBox 14"/>
            <p:cNvSpPr txBox="1"/>
            <p:nvPr/>
          </p:nvSpPr>
          <p:spPr>
            <a:xfrm>
              <a:off x="1447665" y="3860800"/>
              <a:ext cx="1274708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Write</a:t>
              </a:r>
            </a:p>
            <a:p>
              <a:r>
                <a:rPr lang="en-GB" dirty="0"/>
                <a:t>Data Entry</a:t>
              </a:r>
            </a:p>
            <a:p>
              <a:r>
                <a:rPr lang="en-GB" dirty="0"/>
                <a:t>Software</a:t>
              </a:r>
            </a:p>
            <a:p>
              <a:r>
                <a:rPr lang="en-GB" dirty="0"/>
                <a:t>(5)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84848" y="5156024"/>
              <a:ext cx="109517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Write</a:t>
              </a:r>
            </a:p>
            <a:p>
              <a:r>
                <a:rPr lang="en-GB" dirty="0"/>
                <a:t>Report</a:t>
              </a:r>
            </a:p>
            <a:p>
              <a:r>
                <a:rPr lang="en-GB" dirty="0"/>
                <a:t>Software</a:t>
              </a:r>
            </a:p>
            <a:p>
              <a:r>
                <a:rPr lang="en-GB" dirty="0"/>
                <a:t>(5)</a:t>
              </a:r>
            </a:p>
          </p:txBody>
        </p:sp>
        <p:cxnSp>
          <p:nvCxnSpPr>
            <p:cNvPr id="13" name="Straight Arrow Connector 12"/>
            <p:cNvCxnSpPr>
              <a:stCxn id="15" idx="3"/>
              <a:endCxn id="16" idx="1"/>
            </p:cNvCxnSpPr>
            <p:nvPr/>
          </p:nvCxnSpPr>
          <p:spPr>
            <a:xfrm>
              <a:off x="2722373" y="4460965"/>
              <a:ext cx="862475" cy="129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57828" y="3608165"/>
              <a:ext cx="173637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Write</a:t>
              </a:r>
            </a:p>
            <a:p>
              <a:r>
                <a:rPr lang="en-GB" dirty="0"/>
                <a:t>Data Entry</a:t>
              </a:r>
            </a:p>
            <a:p>
              <a:r>
                <a:rPr lang="en-GB" dirty="0"/>
                <a:t>Documentation</a:t>
              </a:r>
            </a:p>
            <a:p>
              <a:r>
                <a:rPr lang="en-GB" dirty="0"/>
                <a:t>(5)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17096" y="5172162"/>
              <a:ext cx="1736373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Write</a:t>
              </a:r>
            </a:p>
            <a:p>
              <a:r>
                <a:rPr lang="en-GB" dirty="0"/>
                <a:t>Report</a:t>
              </a:r>
            </a:p>
            <a:p>
              <a:r>
                <a:rPr lang="en-GB" dirty="0"/>
                <a:t>Documentation</a:t>
              </a:r>
            </a:p>
            <a:p>
              <a:r>
                <a:rPr lang="en-GB" dirty="0"/>
                <a:t>(5)</a:t>
              </a:r>
            </a:p>
          </p:txBody>
        </p:sp>
        <p:cxnSp>
          <p:nvCxnSpPr>
            <p:cNvPr id="18" name="Straight Arrow Connector 17"/>
            <p:cNvCxnSpPr>
              <a:stCxn id="15" idx="3"/>
              <a:endCxn id="20" idx="1"/>
            </p:cNvCxnSpPr>
            <p:nvPr/>
          </p:nvCxnSpPr>
          <p:spPr>
            <a:xfrm flipV="1">
              <a:off x="2722373" y="4208330"/>
              <a:ext cx="1135455" cy="25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21" idx="1"/>
            </p:cNvCxnSpPr>
            <p:nvPr/>
          </p:nvCxnSpPr>
          <p:spPr>
            <a:xfrm>
              <a:off x="4680020" y="5756189"/>
              <a:ext cx="1137076" cy="16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467510" y="4208329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15 days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3DCF37E-C8EF-4A2B-83EB-490AEA9F8CE5}"/>
              </a:ext>
            </a:extLst>
          </p:cNvPr>
          <p:cNvSpPr/>
          <p:nvPr/>
        </p:nvSpPr>
        <p:spPr>
          <a:xfrm>
            <a:off x="1363690" y="1844824"/>
            <a:ext cx="7178620" cy="1776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F30E1-59B2-45F4-9B26-2330401390F0}"/>
              </a:ext>
            </a:extLst>
          </p:cNvPr>
          <p:cNvSpPr/>
          <p:nvPr/>
        </p:nvSpPr>
        <p:spPr>
          <a:xfrm>
            <a:off x="1208584" y="3804412"/>
            <a:ext cx="7776864" cy="2917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Group 16"/>
          <p:cNvGrpSpPr>
            <a:grpSpLocks/>
          </p:cNvGrpSpPr>
          <p:nvPr/>
        </p:nvGrpSpPr>
        <p:grpSpPr bwMode="auto">
          <a:xfrm>
            <a:off x="2216150" y="4581525"/>
            <a:ext cx="4425950" cy="1212850"/>
            <a:chOff x="1436" y="3120"/>
            <a:chExt cx="2788" cy="764"/>
          </a:xfrm>
        </p:grpSpPr>
        <p:sp>
          <p:nvSpPr>
            <p:cNvPr id="11274" name="Rectangle 4"/>
            <p:cNvSpPr>
              <a:spLocks noChangeArrowheads="1"/>
            </p:cNvSpPr>
            <p:nvPr/>
          </p:nvSpPr>
          <p:spPr bwMode="auto">
            <a:xfrm>
              <a:off x="1534" y="3151"/>
              <a:ext cx="1199" cy="19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GB" sz="1400"/>
                <a:t>Phase 1</a:t>
              </a:r>
            </a:p>
          </p:txBody>
        </p:sp>
        <p:sp>
          <p:nvSpPr>
            <p:cNvPr id="11275" name="Rectangle 5"/>
            <p:cNvSpPr>
              <a:spLocks noChangeArrowheads="1"/>
            </p:cNvSpPr>
            <p:nvPr/>
          </p:nvSpPr>
          <p:spPr bwMode="auto">
            <a:xfrm>
              <a:off x="1875" y="3397"/>
              <a:ext cx="1578" cy="19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GB" sz="1400"/>
                <a:t>Phase 2</a:t>
              </a:r>
            </a:p>
          </p:txBody>
        </p:sp>
        <p:sp>
          <p:nvSpPr>
            <p:cNvPr id="11276" name="Rectangle 6"/>
            <p:cNvSpPr>
              <a:spLocks noChangeArrowheads="1"/>
            </p:cNvSpPr>
            <p:nvPr/>
          </p:nvSpPr>
          <p:spPr bwMode="auto">
            <a:xfrm>
              <a:off x="2307" y="3642"/>
              <a:ext cx="1866" cy="19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r>
                <a:rPr lang="en-GB" sz="1400"/>
                <a:t>Phase 3</a:t>
              </a:r>
            </a:p>
          </p:txBody>
        </p:sp>
        <p:sp>
          <p:nvSpPr>
            <p:cNvPr id="11277" name="Line 7"/>
            <p:cNvSpPr>
              <a:spLocks noChangeShapeType="1"/>
            </p:cNvSpPr>
            <p:nvPr/>
          </p:nvSpPr>
          <p:spPr bwMode="auto">
            <a:xfrm flipH="1">
              <a:off x="4220" y="3168"/>
              <a:ext cx="4" cy="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8" name="Line 8"/>
            <p:cNvSpPr>
              <a:spLocks noChangeShapeType="1"/>
            </p:cNvSpPr>
            <p:nvPr/>
          </p:nvSpPr>
          <p:spPr bwMode="auto">
            <a:xfrm flipH="1">
              <a:off x="1436" y="3120"/>
              <a:ext cx="4" cy="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7113591" y="4868863"/>
            <a:ext cx="2131995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GB"/>
              <a:t>Live use of</a:t>
            </a:r>
            <a:br>
              <a:rPr lang="en-GB"/>
            </a:br>
            <a:r>
              <a:rPr lang="en-GB"/>
              <a:t>parts of the system</a:t>
            </a:r>
          </a:p>
        </p:txBody>
      </p:sp>
      <p:sp>
        <p:nvSpPr>
          <p:cNvPr id="11269" name="Line 11"/>
          <p:cNvSpPr>
            <a:spLocks noChangeShapeType="1"/>
          </p:cNvSpPr>
          <p:nvPr/>
        </p:nvSpPr>
        <p:spPr bwMode="auto">
          <a:xfrm flipH="1" flipV="1">
            <a:off x="4305300" y="4797425"/>
            <a:ext cx="26797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70" name="Line 12"/>
          <p:cNvSpPr>
            <a:spLocks noChangeShapeType="1"/>
          </p:cNvSpPr>
          <p:nvPr/>
        </p:nvSpPr>
        <p:spPr bwMode="auto">
          <a:xfrm flipH="1">
            <a:off x="5384800" y="5229225"/>
            <a:ext cx="153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71" name="Line 13"/>
          <p:cNvSpPr>
            <a:spLocks noChangeShapeType="1"/>
          </p:cNvSpPr>
          <p:nvPr/>
        </p:nvSpPr>
        <p:spPr bwMode="auto">
          <a:xfrm flipH="1">
            <a:off x="6537325" y="5300663"/>
            <a:ext cx="469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272" name="Rectangle 17"/>
          <p:cNvSpPr>
            <a:spLocks noGrp="1" noChangeArrowheads="1"/>
          </p:cNvSpPr>
          <p:nvPr>
            <p:ph type="title"/>
          </p:nvPr>
        </p:nvSpPr>
        <p:spPr>
          <a:xfrm>
            <a:off x="495300" y="692150"/>
            <a:ext cx="8915400" cy="725488"/>
          </a:xfrm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Other ways to meet the deadline</a:t>
            </a:r>
          </a:p>
        </p:txBody>
      </p:sp>
      <p:sp>
        <p:nvSpPr>
          <p:cNvPr id="11273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15925" y="1700216"/>
            <a:ext cx="8915400" cy="2592883"/>
          </a:xfrm>
        </p:spPr>
        <p:txBody>
          <a:bodyPr/>
          <a:lstStyle/>
          <a:p>
            <a:r>
              <a:rPr lang="en-GB" sz="2400" dirty="0"/>
              <a:t>Trim the scope (strongly deadline-driven projects)</a:t>
            </a:r>
          </a:p>
          <a:p>
            <a:pPr lvl="1"/>
            <a:r>
              <a:rPr lang="en-GB" sz="2000" dirty="0"/>
              <a:t>Can the customer do without the bells and whistles?</a:t>
            </a:r>
          </a:p>
          <a:p>
            <a:pPr lvl="1"/>
            <a:r>
              <a:rPr lang="en-GB" sz="2000" dirty="0"/>
              <a:t>Time-box the project (time is fixed, scope varies)</a:t>
            </a:r>
          </a:p>
          <a:p>
            <a:r>
              <a:rPr lang="en-GB" sz="2400" dirty="0"/>
              <a:t>Phase the implementation</a:t>
            </a:r>
          </a:p>
          <a:p>
            <a:pPr lvl="1"/>
            <a:r>
              <a:rPr lang="en-GB" sz="2000" dirty="0"/>
              <a:t>the customer might be happy to take only part of the system by the “deadline” while you work on the rest for later implementation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Resource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So far we have assumed that the project has sufficient resources available to carry out tasks according to the schedule</a:t>
            </a:r>
          </a:p>
          <a:p>
            <a:r>
              <a:rPr lang="en-GB" sz="2400" dirty="0"/>
              <a:t>In practice, the availability of suitable resources needs to be considered. These resources include</a:t>
            </a:r>
          </a:p>
          <a:p>
            <a:pPr lvl="1"/>
            <a:r>
              <a:rPr lang="en-GB" sz="2000" dirty="0"/>
              <a:t>Labour</a:t>
            </a:r>
          </a:p>
          <a:p>
            <a:pPr lvl="1"/>
            <a:r>
              <a:rPr lang="en-GB" sz="2000" dirty="0"/>
              <a:t>Tools &amp; equipment</a:t>
            </a:r>
          </a:p>
          <a:p>
            <a:pPr lvl="1"/>
            <a:r>
              <a:rPr lang="en-GB" sz="2000" dirty="0"/>
              <a:t>Material &amp; supplies</a:t>
            </a:r>
          </a:p>
          <a:p>
            <a:r>
              <a:rPr lang="en-GB" sz="2400" dirty="0"/>
              <a:t>In IT projects, the main concern is usually with labour (i.e. people)</a:t>
            </a:r>
          </a:p>
          <a:p>
            <a:r>
              <a:rPr lang="en-GB" sz="2400" dirty="0"/>
              <a:t>If certain resources are limited, then some activities might have to be delayed</a:t>
            </a:r>
          </a:p>
          <a:p>
            <a:r>
              <a:rPr lang="en-GB" sz="2400" dirty="0"/>
              <a:t>Resource allocation attempts to allocate available resources in such a way as to limit impact on the project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Resource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this module, resource type is a reference to a skill or </a:t>
            </a:r>
          </a:p>
          <a:p>
            <a:pPr lvl="1"/>
            <a:r>
              <a:rPr lang="en-GB" dirty="0"/>
              <a:t>For example</a:t>
            </a:r>
          </a:p>
          <a:p>
            <a:pPr lvl="2"/>
            <a:r>
              <a:rPr lang="en-GB" dirty="0"/>
              <a:t>Activity: Write C++ software component</a:t>
            </a:r>
          </a:p>
          <a:p>
            <a:pPr lvl="2"/>
            <a:r>
              <a:rPr lang="en-GB" dirty="0"/>
              <a:t>Resource type: Programmer</a:t>
            </a:r>
          </a:p>
          <a:p>
            <a:pPr lvl="1"/>
            <a:r>
              <a:rPr lang="en-GB" dirty="0"/>
              <a:t>For example</a:t>
            </a:r>
          </a:p>
          <a:p>
            <a:pPr lvl="2"/>
            <a:r>
              <a:rPr lang="en-GB" dirty="0"/>
              <a:t>Activity: Recruit staff</a:t>
            </a:r>
          </a:p>
          <a:p>
            <a:pPr lvl="2"/>
            <a:r>
              <a:rPr lang="en-GB" dirty="0"/>
              <a:t>Resource type: HR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Activity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In the activity network below, 3 resource types have been identified – System designer, Programmer and Tester.</a:t>
            </a:r>
          </a:p>
          <a:p>
            <a:r>
              <a:rPr lang="en-GB" sz="2400" dirty="0"/>
              <a:t>The resource types have been allocated to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3501011"/>
            <a:ext cx="68961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96616" y="3284987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System designer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5152" y="4221091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System designer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5152" y="5096220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System designer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1419" y="32849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Programmer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3532" y="4221091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Programmer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2883" y="5085187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Programmer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9147" y="3284987"/>
            <a:ext cx="603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Tester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67D-859E-4651-8109-6767B67084A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D3D7-F43F-491C-A877-F005D152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Resource management</a:t>
            </a:r>
          </a:p>
          <a:p>
            <a:r>
              <a:rPr lang="en-GB" dirty="0"/>
              <a:t>Resource and the project schedule</a:t>
            </a:r>
          </a:p>
          <a:p>
            <a:pPr lvl="1"/>
            <a:r>
              <a:rPr lang="en-GB" dirty="0"/>
              <a:t>Crashing the critical path</a:t>
            </a:r>
          </a:p>
          <a:p>
            <a:pPr lvl="1"/>
            <a:r>
              <a:rPr lang="en-GB" dirty="0"/>
              <a:t>Resource clashes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E759E-6D22-4FD0-BDC4-0F1A80B3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94856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Resource by day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Records the numbers of each resource type needed on each </a:t>
            </a:r>
            <a:r>
              <a:rPr lang="en-GB" sz="2000" dirty="0" err="1"/>
              <a:t>dayy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5434" y="2078786"/>
            <a:ext cx="5107731" cy="416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D46F01-8B31-4AD7-BF10-52C6405D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3140968"/>
            <a:ext cx="4389072" cy="1440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1BC3CC-736C-481A-BB77-1D32DAD2B9D0}"/>
              </a:ext>
            </a:extLst>
          </p:cNvPr>
          <p:cNvSpPr/>
          <p:nvPr/>
        </p:nvSpPr>
        <p:spPr>
          <a:xfrm>
            <a:off x="1136576" y="3501008"/>
            <a:ext cx="936104" cy="143340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B4030-CA5B-4237-8C21-DCE6CDB8BCD7}"/>
              </a:ext>
            </a:extLst>
          </p:cNvPr>
          <p:cNvSpPr/>
          <p:nvPr/>
        </p:nvSpPr>
        <p:spPr>
          <a:xfrm>
            <a:off x="2078708" y="3630225"/>
            <a:ext cx="1938188" cy="143340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7DAB55-DB05-4776-B3BD-B6663A43CEC1}"/>
              </a:ext>
            </a:extLst>
          </p:cNvPr>
          <p:cNvSpPr/>
          <p:nvPr/>
        </p:nvSpPr>
        <p:spPr>
          <a:xfrm>
            <a:off x="4016896" y="4402744"/>
            <a:ext cx="483220" cy="143340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Resource histograms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776" y="1287070"/>
            <a:ext cx="3600400" cy="540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GB" sz="4000" dirty="0">
                <a:solidFill>
                  <a:schemeClr val="bg1"/>
                </a:solidFill>
              </a:rPr>
              <a:t>Resource clashes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706172" cy="5121275"/>
          </a:xfrm>
        </p:spPr>
        <p:txBody>
          <a:bodyPr/>
          <a:lstStyle/>
          <a:p>
            <a:r>
              <a:rPr lang="en-GB" dirty="0"/>
              <a:t>In some cases we may find that the project plan needs more resource of a particular type than are available</a:t>
            </a:r>
          </a:p>
          <a:p>
            <a:pPr lvl="1"/>
            <a:r>
              <a:rPr lang="en-GB" dirty="0"/>
              <a:t>This results in a resource clash</a:t>
            </a:r>
          </a:p>
          <a:p>
            <a:pPr algn="r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6329908" cy="1143000"/>
          </a:xfrm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964684"/>
            <a:ext cx="8915400" cy="1756792"/>
          </a:xfrm>
        </p:spPr>
        <p:txBody>
          <a:bodyPr/>
          <a:lstStyle/>
          <a:p>
            <a:r>
              <a:rPr lang="en-GB" sz="2800" dirty="0"/>
              <a:t>3 system designers needed on day 1.</a:t>
            </a:r>
          </a:p>
          <a:p>
            <a:r>
              <a:rPr lang="en-GB" sz="2800" dirty="0"/>
              <a:t>1 system designer needed on day 2.</a:t>
            </a:r>
          </a:p>
          <a:p>
            <a:r>
              <a:rPr lang="en-GB" sz="2800" dirty="0"/>
              <a:t>What if only 2 system designers available?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242" y="1196752"/>
            <a:ext cx="2736303" cy="489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F16059-5FCB-4BB1-84A5-EC77D631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2" y="1900172"/>
            <a:ext cx="6947546" cy="21656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F36BB7-4C14-4C97-802D-07450C4FC44D}"/>
              </a:ext>
            </a:extLst>
          </p:cNvPr>
          <p:cNvSpPr/>
          <p:nvPr/>
        </p:nvSpPr>
        <p:spPr>
          <a:xfrm>
            <a:off x="1640632" y="2420888"/>
            <a:ext cx="1512168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7A4F9-9C62-4BF7-88F5-B4CCA1AE9696}"/>
              </a:ext>
            </a:extLst>
          </p:cNvPr>
          <p:cNvSpPr/>
          <p:nvPr/>
        </p:nvSpPr>
        <p:spPr>
          <a:xfrm>
            <a:off x="3152800" y="2640146"/>
            <a:ext cx="3024336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A57538-983F-4120-87BD-48891C7057F6}"/>
              </a:ext>
            </a:extLst>
          </p:cNvPr>
          <p:cNvSpPr/>
          <p:nvPr/>
        </p:nvSpPr>
        <p:spPr>
          <a:xfrm>
            <a:off x="6177136" y="3785807"/>
            <a:ext cx="756084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Resolving a resource clash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572500" cy="4709119"/>
          </a:xfrm>
        </p:spPr>
        <p:txBody>
          <a:bodyPr/>
          <a:lstStyle/>
          <a:p>
            <a:r>
              <a:rPr lang="en-GB" dirty="0"/>
              <a:t>Possible options to resolve clash</a:t>
            </a:r>
          </a:p>
          <a:p>
            <a:pPr lvl="1"/>
            <a:r>
              <a:rPr lang="en-GB" dirty="0"/>
              <a:t>Smooth: Use the float of an activity to delay its start until the required resource becomes available</a:t>
            </a:r>
          </a:p>
          <a:p>
            <a:pPr lvl="1"/>
            <a:r>
              <a:rPr lang="en-GB" dirty="0"/>
              <a:t>Level: Delay the start of activity even though float is used up. This will delay completion of project, but might be preferred to extra cost of increasing resources</a:t>
            </a:r>
          </a:p>
          <a:p>
            <a:pPr lvl="1"/>
            <a:r>
              <a:rPr lang="en-GB" dirty="0"/>
              <a:t>Buy in additional resources (staff) to cover the deficiency. This will probably increase project cost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6437920" cy="1143000"/>
          </a:xfrm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964684"/>
            <a:ext cx="8915400" cy="1756792"/>
          </a:xfrm>
        </p:spPr>
        <p:txBody>
          <a:bodyPr/>
          <a:lstStyle/>
          <a:p>
            <a:r>
              <a:rPr lang="en-GB" sz="2800" dirty="0"/>
              <a:t>3 system designers needed on day 1.</a:t>
            </a:r>
          </a:p>
          <a:p>
            <a:r>
              <a:rPr lang="en-GB" sz="2800" dirty="0"/>
              <a:t>1 system designer needed on day 2.</a:t>
            </a:r>
          </a:p>
          <a:p>
            <a:r>
              <a:rPr lang="en-GB" sz="2800" dirty="0"/>
              <a:t>What if only 2 system designers available?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3242" y="1196752"/>
            <a:ext cx="2736303" cy="489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F16059-5FCB-4BB1-84A5-EC77D631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2" y="1900172"/>
            <a:ext cx="6947546" cy="21656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72377D-53D3-4761-98D9-AC9440258ADD}"/>
              </a:ext>
            </a:extLst>
          </p:cNvPr>
          <p:cNvSpPr/>
          <p:nvPr/>
        </p:nvSpPr>
        <p:spPr>
          <a:xfrm>
            <a:off x="1640632" y="2420888"/>
            <a:ext cx="1512168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4FA60-C779-439C-8B44-C0E5D35C8A50}"/>
              </a:ext>
            </a:extLst>
          </p:cNvPr>
          <p:cNvSpPr/>
          <p:nvPr/>
        </p:nvSpPr>
        <p:spPr>
          <a:xfrm>
            <a:off x="3152800" y="2636912"/>
            <a:ext cx="3024336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B991D-C644-46DA-BED4-93DBDB867115}"/>
              </a:ext>
            </a:extLst>
          </p:cNvPr>
          <p:cNvSpPr/>
          <p:nvPr/>
        </p:nvSpPr>
        <p:spPr>
          <a:xfrm>
            <a:off x="6177136" y="3789041"/>
            <a:ext cx="756084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809569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51817"/>
          </a:xfrm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Smoothing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3958715"/>
            <a:ext cx="1485900" cy="262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04728" y="3980505"/>
            <a:ext cx="6759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Activity 3 has float&gt;0 so pushed back by a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Activity 4 also forced back, but it too has float&gt;0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Resource clash resolved – we now only need a maximum of 2 system designers on any given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Project remains on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Notice the System designers histogram is “smoother”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132AE-D92C-4F4B-9137-9676FA976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258095"/>
            <a:ext cx="8362950" cy="2628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CBEB38-8368-4E2A-B896-760EF5D08C24}"/>
              </a:ext>
            </a:extLst>
          </p:cNvPr>
          <p:cNvSpPr/>
          <p:nvPr/>
        </p:nvSpPr>
        <p:spPr>
          <a:xfrm>
            <a:off x="2175978" y="1916832"/>
            <a:ext cx="1840917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19898-9BA3-4952-ABC6-D02B1AECE4DA}"/>
              </a:ext>
            </a:extLst>
          </p:cNvPr>
          <p:cNvSpPr/>
          <p:nvPr/>
        </p:nvSpPr>
        <p:spPr>
          <a:xfrm>
            <a:off x="4016894" y="2186695"/>
            <a:ext cx="3672409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6EF47-25D6-4E27-8BD5-852A0F8C95A1}"/>
              </a:ext>
            </a:extLst>
          </p:cNvPr>
          <p:cNvSpPr/>
          <p:nvPr/>
        </p:nvSpPr>
        <p:spPr>
          <a:xfrm>
            <a:off x="7689303" y="3562959"/>
            <a:ext cx="864097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4913-91AB-4923-895D-2E093ECFA2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Levelling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C5C0A-4BF7-4F1C-84D1-9A82DD90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1556F-7EB2-44E2-88D7-E395CDBF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090737"/>
            <a:ext cx="9286875" cy="2676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D08B3C-0251-4D60-8263-AE122A0F7F67}"/>
              </a:ext>
            </a:extLst>
          </p:cNvPr>
          <p:cNvSpPr/>
          <p:nvPr/>
        </p:nvSpPr>
        <p:spPr>
          <a:xfrm>
            <a:off x="3112083" y="2788471"/>
            <a:ext cx="1840917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38355-DE7B-4B17-A312-A21EF834819D}"/>
              </a:ext>
            </a:extLst>
          </p:cNvPr>
          <p:cNvSpPr/>
          <p:nvPr/>
        </p:nvSpPr>
        <p:spPr>
          <a:xfrm>
            <a:off x="4952999" y="3058334"/>
            <a:ext cx="3672409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B3A3-B553-4A5D-92B9-78A9DBB1CEE4}"/>
              </a:ext>
            </a:extLst>
          </p:cNvPr>
          <p:cNvSpPr/>
          <p:nvPr/>
        </p:nvSpPr>
        <p:spPr>
          <a:xfrm>
            <a:off x="8625408" y="4434598"/>
            <a:ext cx="864097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650543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C1C-21E8-4244-B2C0-CEFA1A11D0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Add resource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694B3-5E8B-4E6B-A9F3-8F59ECCB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156BE-07EE-4F68-B970-16EEFAE4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076450"/>
            <a:ext cx="8496300" cy="2705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8A2A29-8F38-48EE-8C51-66D50D6F2A1B}"/>
              </a:ext>
            </a:extLst>
          </p:cNvPr>
          <p:cNvCxnSpPr/>
          <p:nvPr/>
        </p:nvCxnSpPr>
        <p:spPr>
          <a:xfrm flipH="1" flipV="1">
            <a:off x="3224808" y="4149080"/>
            <a:ext cx="288032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6FD727-89E2-4157-AC50-747A87F9B568}"/>
              </a:ext>
            </a:extLst>
          </p:cNvPr>
          <p:cNvSpPr txBox="1"/>
          <p:nvPr/>
        </p:nvSpPr>
        <p:spPr>
          <a:xfrm flipH="1">
            <a:off x="2504728" y="57332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Contractor £££££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683BC5-40F6-4DD5-848D-0FF6DB8C183A}"/>
              </a:ext>
            </a:extLst>
          </p:cNvPr>
          <p:cNvSpPr/>
          <p:nvPr/>
        </p:nvSpPr>
        <p:spPr>
          <a:xfrm>
            <a:off x="2608026" y="2790985"/>
            <a:ext cx="1840917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F97AD-C3C0-47F9-9C34-54B4A14E4442}"/>
              </a:ext>
            </a:extLst>
          </p:cNvPr>
          <p:cNvSpPr/>
          <p:nvPr/>
        </p:nvSpPr>
        <p:spPr>
          <a:xfrm>
            <a:off x="4448942" y="3060848"/>
            <a:ext cx="3672409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CFCE65-5382-4E3A-958E-8935B4D6B4D6}"/>
              </a:ext>
            </a:extLst>
          </p:cNvPr>
          <p:cNvSpPr/>
          <p:nvPr/>
        </p:nvSpPr>
        <p:spPr>
          <a:xfrm>
            <a:off x="8121351" y="4437112"/>
            <a:ext cx="864097" cy="216024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2F1-3F3D-437A-8C48-4D5B750D692A}"/>
              </a:ext>
            </a:extLst>
          </p:cNvPr>
          <p:cNvSpPr/>
          <p:nvPr/>
        </p:nvSpPr>
        <p:spPr>
          <a:xfrm>
            <a:off x="2672403" y="3868053"/>
            <a:ext cx="864097" cy="235595"/>
          </a:xfrm>
          <a:prstGeom prst="rect">
            <a:avLst/>
          </a:prstGeom>
          <a:solidFill>
            <a:srgbClr val="0066FF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62664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4313684" cy="1143000"/>
          </a:xfrm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152400" y="1417638"/>
            <a:ext cx="9601200" cy="2153791"/>
            <a:chOff x="128464" y="2492896"/>
            <a:chExt cx="9601200" cy="2153791"/>
          </a:xfrm>
        </p:grpSpPr>
        <p:pic>
          <p:nvPicPr>
            <p:cNvPr id="348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464" y="2636912"/>
              <a:ext cx="9601200" cy="2009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00472" y="2492896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Programmer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4728" y="2492896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Programmer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04728" y="3140968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Programmer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4728" y="3861048"/>
              <a:ext cx="9669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Programmer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71456" y="1078150"/>
            <a:ext cx="4554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if only 2 programmers available to the project?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4764" y="2677337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Programmer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73283" y="2677337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Programmer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7A5BF-66D3-4B2F-B46F-540BB28CE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82" y="3820338"/>
            <a:ext cx="8439150" cy="2466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14C907-6A8B-4ADC-B75D-5D323C18F9C3}"/>
              </a:ext>
            </a:extLst>
          </p:cNvPr>
          <p:cNvSpPr/>
          <p:nvPr/>
        </p:nvSpPr>
        <p:spPr>
          <a:xfrm>
            <a:off x="2288704" y="4437112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919D3-7EF5-4AE5-80C2-480E3EF99781}"/>
              </a:ext>
            </a:extLst>
          </p:cNvPr>
          <p:cNvSpPr/>
          <p:nvPr/>
        </p:nvSpPr>
        <p:spPr>
          <a:xfrm>
            <a:off x="3224808" y="5013176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386C3-4BB8-441A-A419-03AA6B63DE82}"/>
              </a:ext>
            </a:extLst>
          </p:cNvPr>
          <p:cNvSpPr/>
          <p:nvPr/>
        </p:nvSpPr>
        <p:spPr>
          <a:xfrm>
            <a:off x="4088904" y="5013176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514E33-8CEF-4A5B-8EA0-74DFD16F3D25}"/>
              </a:ext>
            </a:extLst>
          </p:cNvPr>
          <p:cNvSpPr/>
          <p:nvPr/>
        </p:nvSpPr>
        <p:spPr>
          <a:xfrm>
            <a:off x="5025008" y="5589240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EFBC49-636B-4420-90DE-513841145135}"/>
              </a:ext>
            </a:extLst>
          </p:cNvPr>
          <p:cNvSpPr/>
          <p:nvPr/>
        </p:nvSpPr>
        <p:spPr>
          <a:xfrm>
            <a:off x="5961112" y="5589240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D84CD2-583E-41CC-A13B-B042F3380EFA}"/>
              </a:ext>
            </a:extLst>
          </p:cNvPr>
          <p:cNvSpPr/>
          <p:nvPr/>
        </p:nvSpPr>
        <p:spPr>
          <a:xfrm>
            <a:off x="6897216" y="5589240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6EC3-4FC9-4032-B98C-2E1EE84534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What is resource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A787-304C-460D-A90D-01BC0D834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processes used to identify, acquire and manage the resources needed for the successful completion of a project.</a:t>
            </a:r>
          </a:p>
          <a:p>
            <a:r>
              <a:rPr lang="en-GB" dirty="0"/>
              <a:t>PMBOK’s 6 processes</a:t>
            </a:r>
          </a:p>
          <a:p>
            <a:pPr lvl="1"/>
            <a:r>
              <a:rPr lang="en-GB" dirty="0"/>
              <a:t>Plan resource management</a:t>
            </a:r>
          </a:p>
          <a:p>
            <a:pPr lvl="1"/>
            <a:r>
              <a:rPr lang="en-GB" dirty="0"/>
              <a:t>Estimate activity resources</a:t>
            </a:r>
          </a:p>
          <a:p>
            <a:pPr lvl="1"/>
            <a:r>
              <a:rPr lang="en-GB" dirty="0"/>
              <a:t>Acquire resources</a:t>
            </a:r>
          </a:p>
          <a:p>
            <a:pPr lvl="1"/>
            <a:r>
              <a:rPr lang="en-GB" dirty="0"/>
              <a:t>Develop team</a:t>
            </a:r>
          </a:p>
          <a:p>
            <a:pPr lvl="1"/>
            <a:r>
              <a:rPr lang="en-GB" dirty="0"/>
              <a:t>Manage team</a:t>
            </a:r>
          </a:p>
          <a:p>
            <a:pPr lvl="1"/>
            <a:r>
              <a:rPr lang="en-GB" dirty="0"/>
              <a:t>Control resources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6B0FE-C584-497F-A691-B008A80E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01611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Smoothing solution – delay activity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1268760"/>
            <a:ext cx="7571949" cy="177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7371D-BB26-48A7-B065-A1D8171E3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3436615"/>
            <a:ext cx="8429625" cy="2428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390A90-9668-45C9-822E-1BABFDA1CF76}"/>
              </a:ext>
            </a:extLst>
          </p:cNvPr>
          <p:cNvSpPr/>
          <p:nvPr/>
        </p:nvSpPr>
        <p:spPr>
          <a:xfrm>
            <a:off x="2576736" y="4077072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19C5B-1A11-4A39-99D2-2B78CF02A4FF}"/>
              </a:ext>
            </a:extLst>
          </p:cNvPr>
          <p:cNvSpPr/>
          <p:nvPr/>
        </p:nvSpPr>
        <p:spPr>
          <a:xfrm>
            <a:off x="3440832" y="4653136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0D3599-DC31-437B-B36D-4A26A8C3392C}"/>
              </a:ext>
            </a:extLst>
          </p:cNvPr>
          <p:cNvSpPr/>
          <p:nvPr/>
        </p:nvSpPr>
        <p:spPr>
          <a:xfrm>
            <a:off x="4376936" y="4653136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8173B6-0C2A-4D93-9E38-4E3B73B33F7A}"/>
              </a:ext>
            </a:extLst>
          </p:cNvPr>
          <p:cNvSpPr/>
          <p:nvPr/>
        </p:nvSpPr>
        <p:spPr>
          <a:xfrm>
            <a:off x="5313040" y="5229200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1929C4-375C-4670-BE15-36D32CE4236E}"/>
              </a:ext>
            </a:extLst>
          </p:cNvPr>
          <p:cNvSpPr/>
          <p:nvPr/>
        </p:nvSpPr>
        <p:spPr>
          <a:xfrm>
            <a:off x="6249144" y="5229200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6FFEF-4FD6-473F-899D-4EF7DCFC8DC7}"/>
              </a:ext>
            </a:extLst>
          </p:cNvPr>
          <p:cNvSpPr/>
          <p:nvPr/>
        </p:nvSpPr>
        <p:spPr>
          <a:xfrm>
            <a:off x="7113240" y="5229200"/>
            <a:ext cx="936104" cy="288032"/>
          </a:xfrm>
          <a:prstGeom prst="rect">
            <a:avLst/>
          </a:prstGeom>
          <a:solidFill>
            <a:srgbClr val="FE360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8494713" y="161925"/>
            <a:ext cx="85760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GB" sz="1200">
                <a:latin typeface="Wingdings" pitchFamily="2" charset="2"/>
              </a:rPr>
              <a:t></a:t>
            </a:r>
            <a:r>
              <a:rPr lang="en-GB" sz="1200"/>
              <a:t> Screen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 looked at several techniques for time planning</a:t>
            </a:r>
          </a:p>
          <a:p>
            <a:pPr lvl="1"/>
            <a:r>
              <a:rPr lang="en-GB" dirty="0"/>
              <a:t>Meeting tight deadlines</a:t>
            </a:r>
          </a:p>
          <a:p>
            <a:pPr lvl="2"/>
            <a:r>
              <a:rPr lang="en-GB" dirty="0"/>
              <a:t>crashing the critical path</a:t>
            </a:r>
          </a:p>
          <a:p>
            <a:pPr lvl="2"/>
            <a:r>
              <a:rPr lang="en-GB" dirty="0"/>
              <a:t>trimming the scope</a:t>
            </a:r>
          </a:p>
          <a:p>
            <a:pPr lvl="2"/>
            <a:r>
              <a:rPr lang="en-GB" dirty="0"/>
              <a:t>phasing implementation</a:t>
            </a:r>
          </a:p>
          <a:p>
            <a:pPr lvl="1"/>
            <a:r>
              <a:rPr lang="en-GB" dirty="0"/>
              <a:t>Resource smoothing and levelling</a:t>
            </a:r>
          </a:p>
          <a:p>
            <a:pPr lvl="2"/>
            <a:r>
              <a:rPr lang="en-GB" dirty="0"/>
              <a:t>remember, real projects have many tasks, some of which may require resource rescheduling due to smoothing and levelling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1EFF-9BC9-47AA-8B11-1E94130F1F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What 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13FB-BDB4-40BE-9883-6B80035EB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 planning</a:t>
            </a:r>
          </a:p>
          <a:p>
            <a:r>
              <a:rPr lang="en-GB" dirty="0"/>
              <a:t>Cost management</a:t>
            </a:r>
          </a:p>
          <a:p>
            <a:r>
              <a:rPr lang="en-GB" dirty="0"/>
              <a:t>Coursework…..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802D3-B588-40C5-959B-5C4C91AE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7944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404-20EE-44DE-9884-D75E5D6A46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Plan 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10FC-9F06-4064-B1D9-653C5AE0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step of resource management.</a:t>
            </a:r>
          </a:p>
          <a:p>
            <a:r>
              <a:rPr lang="en-GB" dirty="0"/>
              <a:t>Involves deciding what tools and techniques that will be used in the subsequent steps.</a:t>
            </a:r>
          </a:p>
          <a:p>
            <a:r>
              <a:rPr lang="en-GB" dirty="0"/>
              <a:t>Usually only performed once, at the start of a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9ACBF-9700-4A5E-A2FD-0F2D602F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83783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404-20EE-44DE-9884-D75E5D6A46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Estimate activity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10FC-9F06-4064-B1D9-653C5AE0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7081"/>
            <a:ext cx="8915400" cy="4525963"/>
          </a:xfrm>
        </p:spPr>
        <p:txBody>
          <a:bodyPr/>
          <a:lstStyle/>
          <a:p>
            <a:r>
              <a:rPr lang="en-GB" sz="2800" dirty="0"/>
              <a:t>Identifies what resources are required by the project.</a:t>
            </a:r>
          </a:p>
          <a:p>
            <a:r>
              <a:rPr lang="en-GB" sz="2800" dirty="0"/>
              <a:t>Carried out at the project activity level</a:t>
            </a:r>
          </a:p>
          <a:p>
            <a:pPr lvl="1"/>
            <a:r>
              <a:rPr lang="en-GB" sz="2400" dirty="0"/>
              <a:t>People, skills, qualifications, certification</a:t>
            </a:r>
          </a:p>
          <a:p>
            <a:pPr lvl="1"/>
            <a:r>
              <a:rPr lang="en-GB" sz="2400" dirty="0"/>
              <a:t>Hardware, software</a:t>
            </a:r>
          </a:p>
          <a:p>
            <a:pPr lvl="1"/>
            <a:r>
              <a:rPr lang="en-GB" sz="2400" dirty="0"/>
              <a:t>Facilities  – that is, each project activity is scrutinized</a:t>
            </a:r>
          </a:p>
          <a:p>
            <a:r>
              <a:rPr lang="en-GB" sz="2800" dirty="0"/>
              <a:t>Identifies type, quantity and characteristics of resources</a:t>
            </a:r>
          </a:p>
          <a:p>
            <a:r>
              <a:rPr lang="en-GB" sz="2800" dirty="0"/>
              <a:t>Relies on</a:t>
            </a:r>
          </a:p>
          <a:p>
            <a:pPr lvl="1"/>
            <a:r>
              <a:rPr lang="en-GB" sz="2400" dirty="0"/>
              <a:t>Activity list</a:t>
            </a:r>
          </a:p>
          <a:p>
            <a:pPr lvl="1"/>
            <a:r>
              <a:rPr lang="en-GB" sz="2400" dirty="0"/>
              <a:t>Activity attributes</a:t>
            </a:r>
          </a:p>
          <a:p>
            <a:pPr lvl="1"/>
            <a:r>
              <a:rPr lang="en-GB" sz="2400" dirty="0"/>
              <a:t>Resource costs</a:t>
            </a:r>
          </a:p>
          <a:p>
            <a:r>
              <a:rPr lang="en-GB" sz="2800" dirty="0"/>
              <a:t>Generally done at start and also reviewed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9ACBF-9700-4A5E-A2FD-0F2D602F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572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404-20EE-44DE-9884-D75E5D6A46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Acquire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10FC-9F06-4064-B1D9-653C5AE0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Obtaining the people, equipment, software and other resources need to deliver the project. </a:t>
            </a:r>
          </a:p>
          <a:p>
            <a:r>
              <a:rPr lang="en-GB" dirty="0"/>
              <a:t>Can be bureaucratic and time consuming – so should take place as early as possible in the project cycle</a:t>
            </a:r>
          </a:p>
          <a:p>
            <a:r>
              <a:rPr lang="en-GB" dirty="0"/>
              <a:t>Guides the selection of resources and assigns them to their respective activities. </a:t>
            </a:r>
          </a:p>
          <a:p>
            <a:r>
              <a:rPr lang="en-GB" dirty="0"/>
              <a:t>Uses project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9ACBF-9700-4A5E-A2FD-0F2D602F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3502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404-20EE-44DE-9884-D75E5D6A46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Develop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10FC-9F06-4064-B1D9-653C5AE0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are main resource on many IT projects.</a:t>
            </a:r>
          </a:p>
          <a:p>
            <a:r>
              <a:rPr lang="en-GB" dirty="0"/>
              <a:t>Often part of the team.</a:t>
            </a:r>
          </a:p>
          <a:p>
            <a:r>
              <a:rPr lang="en-GB" dirty="0"/>
              <a:t>Project team needs to be motivated and on-side.</a:t>
            </a:r>
          </a:p>
          <a:p>
            <a:r>
              <a:rPr lang="en-GB" dirty="0"/>
              <a:t>Teamwork is a crucial factor for project success.</a:t>
            </a:r>
          </a:p>
          <a:p>
            <a:r>
              <a:rPr lang="en-GB" dirty="0"/>
              <a:t>Improving knowledge and skills</a:t>
            </a:r>
          </a:p>
          <a:p>
            <a:r>
              <a:rPr lang="en-GB" dirty="0"/>
              <a:t>Increase trust and agreement </a:t>
            </a:r>
          </a:p>
          <a:p>
            <a:r>
              <a:rPr lang="en-GB" dirty="0"/>
              <a:t>Dynamic, cohesive and collaborative team culture</a:t>
            </a:r>
          </a:p>
          <a:p>
            <a:r>
              <a:rPr lang="en-GB" dirty="0"/>
              <a:t>Empowering the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9ACBF-9700-4A5E-A2FD-0F2D602F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80345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404-20EE-44DE-9884-D75E5D6A46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Manage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10FC-9F06-4064-B1D9-653C5AE0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team key resource.</a:t>
            </a:r>
          </a:p>
          <a:p>
            <a:r>
              <a:rPr lang="en-GB" dirty="0"/>
              <a:t>Monitoring and tracking team members</a:t>
            </a:r>
          </a:p>
          <a:p>
            <a:r>
              <a:rPr lang="en-GB" dirty="0"/>
              <a:t>Identify issues and address problems. </a:t>
            </a:r>
          </a:p>
          <a:p>
            <a:r>
              <a:rPr lang="en-GB" dirty="0"/>
              <a:t>Influences team behaviour</a:t>
            </a:r>
          </a:p>
          <a:p>
            <a:r>
              <a:rPr lang="en-GB" dirty="0"/>
              <a:t>Manages conflict and resolves issues</a:t>
            </a:r>
          </a:p>
          <a:p>
            <a:r>
              <a:rPr lang="en-GB" dirty="0"/>
              <a:t>Responsibility of the Project Manager</a:t>
            </a:r>
          </a:p>
          <a:p>
            <a:pPr lvl="1"/>
            <a:r>
              <a:rPr lang="en-GB" dirty="0"/>
              <a:t>strong leadership</a:t>
            </a:r>
          </a:p>
          <a:p>
            <a:pPr lvl="1"/>
            <a:r>
              <a:rPr lang="en-GB" dirty="0"/>
              <a:t>emotional intelligence.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9ACBF-9700-4A5E-A2FD-0F2D602F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8725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C404-20EE-44DE-9884-D75E5D6A466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99"/>
          </a:solidFill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Control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10FC-9F06-4064-B1D9-653C5AE0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Ensures that resources that are assigned and allocated as planned. </a:t>
            </a:r>
          </a:p>
          <a:p>
            <a:r>
              <a:rPr lang="en-GB" dirty="0"/>
              <a:t>Monitoring and controlling planned usage against actual usage and taking corrective actions when required to keep the project on track.</a:t>
            </a:r>
          </a:p>
          <a:p>
            <a:r>
              <a:rPr lang="en-GB" dirty="0"/>
              <a:t>Ensures that correct resources are available to correct tasks at the correct times</a:t>
            </a:r>
          </a:p>
          <a:p>
            <a:r>
              <a:rPr lang="en-GB" dirty="0"/>
              <a:t>Should be performed continuously in all project phases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9ACBF-9700-4A5E-A2FD-0F2D602F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CDE77-EB87-4C06-BB9A-8DF1D8BF16D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76776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1D010F7AE6634DB8592EAD9A41CE99" ma:contentTypeVersion="12" ma:contentTypeDescription="Create a new document." ma:contentTypeScope="" ma:versionID="e0c2353165942026e1d3a64f8afa0524">
  <xsd:schema xmlns:xsd="http://www.w3.org/2001/XMLSchema" xmlns:xs="http://www.w3.org/2001/XMLSchema" xmlns:p="http://schemas.microsoft.com/office/2006/metadata/properties" xmlns:ns3="0077f70b-044c-41ad-869c-2781baf6c1bd" xmlns:ns4="7f0c4211-1087-4437-816e-bd4d4522d41d" targetNamespace="http://schemas.microsoft.com/office/2006/metadata/properties" ma:root="true" ma:fieldsID="39ab89de4e3a852a8daf8b74383b970c" ns3:_="" ns4:_="">
    <xsd:import namespace="0077f70b-044c-41ad-869c-2781baf6c1bd"/>
    <xsd:import namespace="7f0c4211-1087-4437-816e-bd4d4522d4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7f70b-044c-41ad-869c-2781baf6c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c4211-1087-4437-816e-bd4d4522d41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BD8A0E-D092-4A56-987A-4CD153CC2E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77f70b-044c-41ad-869c-2781baf6c1bd"/>
    <ds:schemaRef ds:uri="7f0c4211-1087-4437-816e-bd4d4522d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79CA63-3F00-4A4E-9B5E-69825E94C7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7E9439-CAF4-45BD-8449-A86BFE9ECFA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10814730</TotalTime>
  <Pages>19</Pages>
  <Words>1337</Words>
  <Application>Microsoft Office PowerPoint</Application>
  <PresentationFormat>A4 Paper (210x297 mm)</PresentationFormat>
  <Paragraphs>267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Wingdings</vt:lpstr>
      <vt:lpstr>Calibri</vt:lpstr>
      <vt:lpstr>Office Theme</vt:lpstr>
      <vt:lpstr>Project Management &amp;  Research Methodology (IS4S706)</vt:lpstr>
      <vt:lpstr>This video</vt:lpstr>
      <vt:lpstr>What is resource management?</vt:lpstr>
      <vt:lpstr>Plan resource management</vt:lpstr>
      <vt:lpstr>Estimate activity resources</vt:lpstr>
      <vt:lpstr>Acquire resources</vt:lpstr>
      <vt:lpstr>Develop team</vt:lpstr>
      <vt:lpstr>Manage team</vt:lpstr>
      <vt:lpstr>Control resources</vt:lpstr>
      <vt:lpstr>Resource and the project schedule</vt:lpstr>
      <vt:lpstr>Meeting the deadline</vt:lpstr>
      <vt:lpstr>How to meet a deadline?</vt:lpstr>
      <vt:lpstr>Crashing the critical path by allocating more resources</vt:lpstr>
      <vt:lpstr>Crashing the critical path by continuing to allocate more resources</vt:lpstr>
      <vt:lpstr>Split activities into sub-activities to collapse the critical path</vt:lpstr>
      <vt:lpstr>Other ways to meet the deadline</vt:lpstr>
      <vt:lpstr>Resource allocation</vt:lpstr>
      <vt:lpstr>Resource types</vt:lpstr>
      <vt:lpstr>Activity network</vt:lpstr>
      <vt:lpstr>Resource by day table</vt:lpstr>
      <vt:lpstr>Resource histograms</vt:lpstr>
      <vt:lpstr>Resource clashes</vt:lpstr>
      <vt:lpstr>Example</vt:lpstr>
      <vt:lpstr>Resolving a resource clash</vt:lpstr>
      <vt:lpstr>Example</vt:lpstr>
      <vt:lpstr>Smoothing solution</vt:lpstr>
      <vt:lpstr>Levelling solution</vt:lpstr>
      <vt:lpstr>Add resource solution</vt:lpstr>
      <vt:lpstr>Example</vt:lpstr>
      <vt:lpstr>Smoothing solution – delay activity 2</vt:lpstr>
      <vt:lpstr>Review</vt:lpstr>
      <vt:lpstr>What next…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Project Planning</dc:title>
  <dc:creator>Dave W Farthing</dc:creator>
  <cp:lastModifiedBy>Mark Ware</cp:lastModifiedBy>
  <cp:revision>179</cp:revision>
  <cp:lastPrinted>2000-09-06T15:10:18Z</cp:lastPrinted>
  <dcterms:created xsi:type="dcterms:W3CDTF">1997-08-20T14:12:34Z</dcterms:created>
  <dcterms:modified xsi:type="dcterms:W3CDTF">2021-02-22T20:41:40Z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0x010100311D010F7AE6634DB8592EAD9A41CE99</vt:lpwstr>
  </property>
</Properties>
</file>