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8" r:id="rId2"/>
    <p:sldId id="287" r:id="rId3"/>
    <p:sldId id="258" r:id="rId4"/>
    <p:sldId id="276" r:id="rId5"/>
    <p:sldId id="280" r:id="rId6"/>
    <p:sldId id="288" r:id="rId7"/>
    <p:sldId id="281" r:id="rId8"/>
    <p:sldId id="282" r:id="rId9"/>
    <p:sldId id="284" r:id="rId10"/>
    <p:sldId id="285" r:id="rId11"/>
    <p:sldId id="263" r:id="rId12"/>
    <p:sldId id="279" r:id="rId13"/>
    <p:sldId id="275" r:id="rId14"/>
    <p:sldId id="265" r:id="rId15"/>
    <p:sldId id="270" r:id="rId16"/>
    <p:sldId id="289" r:id="rId17"/>
    <p:sldId id="269"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y Symonds" initials="KS" lastIdx="9" clrIdx="0">
    <p:extLst>
      <p:ext uri="{19B8F6BF-5375-455C-9EA6-DF929625EA0E}">
        <p15:presenceInfo xmlns:p15="http://schemas.microsoft.com/office/powerpoint/2012/main" userId="S::kelly.symonds@southwales.ac.uk::9bb477a4-33eb-4a80-bb1e-55dad6f03c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264B1-01DC-3E29-39DC-D5A9D6166E4B}" v="1" dt="2019-08-28T13:21:27.258"/>
    <p1510:client id="{5532D179-000D-4ED0-956C-FCC66B4BAFEA}" v="7" dt="2019-09-12T09:15:41.757"/>
    <p1510:client id="{5EE909B8-2D1D-1295-8C8B-87EEE311EA02}" v="81" dt="2019-09-16T07:45:23.826"/>
    <p1510:client id="{775CF0DC-613E-571D-E521-22E127D327AC}" v="119" dt="2019-09-06T10:59:44.352"/>
    <p1510:client id="{86EC6C5C-3343-FA28-368B-07A7CC3189DF}" v="74" dt="2019-09-12T15:02:00.880"/>
    <p1510:client id="{9C6421AC-8139-9015-6FF2-D5500AC11A2C}" v="2" dt="2019-09-06T08:09:01.578"/>
    <p1510:client id="{A7B8E1AD-8D79-A1DE-08BB-FC1FE81C231C}" v="39" dt="2019-09-09T10:24:57.670"/>
    <p1510:client id="{C219EBB5-CDD2-8115-FDEC-506150DA10E5}" v="20" dt="2019-09-12T11:31:56.691"/>
    <p1510:client id="{D1C40187-FD4B-6B00-E402-EB11BC377411}" v="20" dt="2019-09-06T15:03:13.383"/>
    <p1510:client id="{DF52A3F9-0F9A-1544-87E8-CD8366CDAF02}" v="30" dt="2019-08-22T13:06:32.617"/>
    <p1510:client id="{E97054FD-E2CB-47AF-BB3A-EAD968782324}" v="6" dt="2019-09-12T13:23:55.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3B9202-A3C9-6C48-B8A8-A009495E2768}" type="datetime1">
              <a:rPr lang="en-GB" smtClean="0"/>
              <a:t>18/09/2019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4BEA37-C4BB-4D75-91D4-0A3DA7959036}" type="slidenum">
              <a:rPr lang="en-GB" smtClean="0"/>
              <a:pPr/>
              <a:t>‹#›</a:t>
            </a:fld>
            <a:endParaRPr lang="en-GB"/>
          </a:p>
        </p:txBody>
      </p:sp>
    </p:spTree>
    <p:extLst>
      <p:ext uri="{BB962C8B-B14F-4D97-AF65-F5344CB8AC3E}">
        <p14:creationId xmlns:p14="http://schemas.microsoft.com/office/powerpoint/2010/main" val="23694070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E3E1E-17EF-C648-8736-DEA8B562B0F1}" type="datetime1">
              <a:rPr lang="en-GB" smtClean="0"/>
              <a:t>18/09/2019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1835CB-EF50-4865-B7DB-3A4614285327}" type="slidenum">
              <a:rPr lang="en-GB" smtClean="0"/>
              <a:pPr/>
              <a:t>‹#›</a:t>
            </a:fld>
            <a:endParaRPr lang="en-GB"/>
          </a:p>
        </p:txBody>
      </p:sp>
    </p:spTree>
    <p:extLst>
      <p:ext uri="{BB962C8B-B14F-4D97-AF65-F5344CB8AC3E}">
        <p14:creationId xmlns:p14="http://schemas.microsoft.com/office/powerpoint/2010/main" val="3527186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3491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t>Why not set up a dummy </a:t>
            </a:r>
            <a:r>
              <a:rPr lang="en-GB" err="1"/>
              <a:t>Turnitin</a:t>
            </a:r>
            <a:r>
              <a:rPr lang="en-GB"/>
              <a:t> link in a module for students to try out the process of uploading</a:t>
            </a:r>
            <a:r>
              <a:rPr lang="en-GB" baseline="0"/>
              <a:t> an assignment</a:t>
            </a:r>
            <a:endParaRPr lang="en-GB"/>
          </a:p>
          <a:p>
            <a:endParaRPr lang="en-GB"/>
          </a:p>
        </p:txBody>
      </p:sp>
    </p:spTree>
    <p:extLst>
      <p:ext uri="{BB962C8B-B14F-4D97-AF65-F5344CB8AC3E}">
        <p14:creationId xmlns:p14="http://schemas.microsoft.com/office/powerpoint/2010/main" val="101121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t>Tutor Notes</a:t>
            </a:r>
            <a:r>
              <a:rPr lang="en-US" sz="1200"/>
              <a:t>: If,</a:t>
            </a:r>
            <a:r>
              <a:rPr lang="en-US" sz="1200" baseline="0"/>
              <a:t> for some reason, the link above to ‘Access to </a:t>
            </a:r>
            <a:r>
              <a:rPr lang="en-US" sz="1200" baseline="0" err="1"/>
              <a:t>UniLearn</a:t>
            </a:r>
            <a:r>
              <a:rPr lang="en-US" sz="1200" baseline="0"/>
              <a:t> and Blackboard’ isn’t working, you can show students Blackboard by navigating to The Hub and choosing Blackboard from the ‘Take Me to …’ drop-down menu.</a:t>
            </a:r>
            <a:endParaRPr lang="en-US" sz="1200"/>
          </a:p>
          <a:p>
            <a:endParaRPr lang="en-US"/>
          </a:p>
        </p:txBody>
      </p:sp>
    </p:spTree>
    <p:extLst>
      <p:ext uri="{BB962C8B-B14F-4D97-AF65-F5344CB8AC3E}">
        <p14:creationId xmlns:p14="http://schemas.microsoft.com/office/powerpoint/2010/main" val="2690902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7878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27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02900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628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a:t>Tutor Notes</a:t>
            </a:r>
            <a:r>
              <a:rPr lang="en-US" sz="800"/>
              <a:t>: If,</a:t>
            </a:r>
            <a:r>
              <a:rPr lang="en-US" sz="800" baseline="0"/>
              <a:t> for some reason, the link above to </a:t>
            </a:r>
            <a:r>
              <a:rPr lang="en-US" sz="800" baseline="0" err="1"/>
              <a:t>Unilearn.southwales.ac.uk</a:t>
            </a:r>
            <a:r>
              <a:rPr lang="en-US" sz="800" baseline="0"/>
              <a:t> isn’t working, you can show students Blackboard by navigating to The Hub and choosing ‘Blackboard’ from the ‘Take Me to …’ drop-down menu.</a:t>
            </a:r>
            <a:endParaRPr lang="en-US" sz="800"/>
          </a:p>
        </p:txBody>
      </p:sp>
    </p:spTree>
    <p:extLst>
      <p:ext uri="{BB962C8B-B14F-4D97-AF65-F5344CB8AC3E}">
        <p14:creationId xmlns:p14="http://schemas.microsoft.com/office/powerpoint/2010/main" val="4081787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2398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t>Why not get your students to practice sending</a:t>
            </a:r>
            <a:r>
              <a:rPr lang="en-GB" baseline="0"/>
              <a:t> an email and posting to and responding to discussion board posts.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a:t>An example activity which could be used as an icebreaker on discussion forums is the ‘Truth or Lie’ activity. Ask students to post 3 truths and 1 lie and then to try and guess the lie for each other by asking and responding to questions.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a:t>If you unfamiliar with any of these please refer to our page on teach http://teach.southwales.ac.uk/blackboard/communicating_online/</a:t>
            </a:r>
            <a:endParaRPr lang="en-GB"/>
          </a:p>
          <a:p>
            <a:endParaRPr lang="en-GB"/>
          </a:p>
        </p:txBody>
      </p:sp>
    </p:spTree>
    <p:extLst>
      <p:ext uri="{BB962C8B-B14F-4D97-AF65-F5344CB8AC3E}">
        <p14:creationId xmlns:p14="http://schemas.microsoft.com/office/powerpoint/2010/main" val="282578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t>Why not set up a dummy </a:t>
            </a:r>
            <a:r>
              <a:rPr lang="en-GB" err="1"/>
              <a:t>Turnitin</a:t>
            </a:r>
            <a:r>
              <a:rPr lang="en-GB"/>
              <a:t> link in a module for students to try out the process of uploading</a:t>
            </a:r>
            <a:r>
              <a:rPr lang="en-GB" baseline="0"/>
              <a:t> an assignment</a:t>
            </a:r>
            <a:endParaRPr lang="en-GB"/>
          </a:p>
          <a:p>
            <a:endParaRPr lang="en-GB"/>
          </a:p>
        </p:txBody>
      </p:sp>
    </p:spTree>
    <p:extLst>
      <p:ext uri="{BB962C8B-B14F-4D97-AF65-F5344CB8AC3E}">
        <p14:creationId xmlns:p14="http://schemas.microsoft.com/office/powerpoint/2010/main" val="2313343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54BE525-738E-C04F-83A6-45B86214F7AB}" type="datetime1">
              <a:rPr lang="en-GB" smtClean="0"/>
              <a:t>18/09/2019</a:t>
            </a:fld>
            <a:endParaRPr lang="en-GB"/>
          </a:p>
        </p:txBody>
      </p:sp>
      <p:sp>
        <p:nvSpPr>
          <p:cNvPr id="5"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200"/>
            </a:lvl1pPr>
          </a:lstStyle>
          <a:p>
            <a:pPr>
              <a:defRPr/>
            </a:pP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E0E0A0B-158A-2844-A0E4-EF9903EA1927}" type="datetime1">
              <a:rPr lang="en-GB" smtClean="0"/>
              <a:t>18/09/2019</a:t>
            </a:fld>
            <a:endParaRPr lang="en-GB"/>
          </a:p>
        </p:txBody>
      </p:sp>
      <p:sp>
        <p:nvSpPr>
          <p:cNvPr id="5"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6" name="Slide Number Placeholder 5"/>
          <p:cNvSpPr>
            <a:spLocks noGrp="1"/>
          </p:cNvSpPr>
          <p:nvPr>
            <p:ph type="sldNum" sz="quarter" idx="12"/>
          </p:nvPr>
        </p:nvSpPr>
        <p:spPr/>
        <p:txBody>
          <a:bodyPr/>
          <a:lstStyle>
            <a:lvl1pPr>
              <a:defRPr/>
            </a:lvl1pPr>
          </a:lstStyle>
          <a:p>
            <a:pPr>
              <a:defRPr/>
            </a:pPr>
            <a:fld id="{270EDF23-B96E-4205-8890-F4527368DB8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1071B0B-8E3C-FF43-997F-A23969CFC3AD}" type="datetime1">
              <a:rPr lang="en-GB" smtClean="0"/>
              <a:t>18/09/2019</a:t>
            </a:fld>
            <a:endParaRPr lang="en-GB"/>
          </a:p>
        </p:txBody>
      </p:sp>
      <p:sp>
        <p:nvSpPr>
          <p:cNvPr id="5"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6" name="Slide Number Placeholder 5"/>
          <p:cNvSpPr>
            <a:spLocks noGrp="1"/>
          </p:cNvSpPr>
          <p:nvPr>
            <p:ph type="sldNum" sz="quarter" idx="12"/>
          </p:nvPr>
        </p:nvSpPr>
        <p:spPr/>
        <p:txBody>
          <a:bodyPr/>
          <a:lstStyle>
            <a:lvl1pPr>
              <a:defRPr/>
            </a:lvl1pPr>
          </a:lstStyle>
          <a:p>
            <a:pPr>
              <a:defRPr/>
            </a:pPr>
            <a:fld id="{E66BBDA3-2F14-4577-AC9A-FE917D555B0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995120" cy="1156990"/>
          </a:xfr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1018456" cy="365125"/>
          </a:xfrm>
        </p:spPr>
        <p:txBody>
          <a:bodyPr/>
          <a:lstStyle>
            <a:lvl1pPr>
              <a:defRPr/>
            </a:lvl1pPr>
          </a:lstStyle>
          <a:p>
            <a:pPr>
              <a:defRPr/>
            </a:pPr>
            <a:fld id="{CD8AF3A4-9616-954D-8DBA-2D87D6E6E16E}" type="datetime1">
              <a:rPr lang="en-GB" smtClean="0"/>
              <a:t>18/09/2019</a:t>
            </a:fld>
            <a:endParaRPr lang="en-GB"/>
          </a:p>
        </p:txBody>
      </p:sp>
      <p:sp>
        <p:nvSpPr>
          <p:cNvPr id="5" name="Footer Placeholder 4"/>
          <p:cNvSpPr>
            <a:spLocks noGrp="1"/>
          </p:cNvSpPr>
          <p:nvPr>
            <p:ph type="ftr" sz="quarter" idx="11"/>
          </p:nvPr>
        </p:nvSpPr>
        <p:spPr>
          <a:xfrm>
            <a:off x="2760663" y="6322147"/>
            <a:ext cx="2895600" cy="365125"/>
          </a:xfrm>
        </p:spPr>
        <p:txBody>
          <a:bodyPr/>
          <a:lstStyle>
            <a:lvl1pPr>
              <a:defRPr/>
            </a:lvl1pPr>
          </a:lstStyle>
          <a:p>
            <a:pPr>
              <a:defRPr/>
            </a:pPr>
            <a:r>
              <a:rPr lang="en-GB"/>
              <a:t>© University of South Wales </a:t>
            </a:r>
          </a:p>
        </p:txBody>
      </p:sp>
      <p:sp>
        <p:nvSpPr>
          <p:cNvPr id="6" name="Slide Number Placeholder 5"/>
          <p:cNvSpPr>
            <a:spLocks noGrp="1"/>
          </p:cNvSpPr>
          <p:nvPr>
            <p:ph type="sldNum" sz="quarter" idx="12"/>
          </p:nvPr>
        </p:nvSpPr>
        <p:spPr>
          <a:xfrm>
            <a:off x="6553200" y="6356349"/>
            <a:ext cx="2133600" cy="365125"/>
          </a:xfrm>
        </p:spPr>
        <p:txBody>
          <a:bodyPr/>
          <a:lstStyle>
            <a:lvl1pPr>
              <a:defRPr/>
            </a:lvl1pPr>
          </a:lstStyle>
          <a:p>
            <a:pPr>
              <a:defRPr/>
            </a:pPr>
            <a:endParaRPr lang="en-US">
              <a:solidFill>
                <a:srgbClr val="313133"/>
              </a:solidFill>
              <a:latin typeface="Arial"/>
              <a:cs typeface="Arial"/>
            </a:endParaRPr>
          </a:p>
        </p:txBody>
      </p:sp>
      <p:pic>
        <p:nvPicPr>
          <p:cNvPr id="7" name="Picture 6" descr="USW Int logo Raspberry Scree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4" y="1"/>
            <a:ext cx="1621086" cy="1659716"/>
          </a:xfrm>
          <a:prstGeom prst="rect">
            <a:avLst/>
          </a:prstGeom>
        </p:spPr>
      </p:pic>
      <p:sp>
        <p:nvSpPr>
          <p:cNvPr id="9" name="Content Placeholder 8"/>
          <p:cNvSpPr>
            <a:spLocks noGrp="1"/>
          </p:cNvSpPr>
          <p:nvPr>
            <p:ph sz="quarter" idx="13"/>
          </p:nvPr>
        </p:nvSpPr>
        <p:spPr>
          <a:xfrm>
            <a:off x="6875463" y="672147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B096883-A866-674C-9BD8-9ACADDCED3AB}" type="datetime1">
              <a:rPr lang="en-GB" smtClean="0"/>
              <a:t>18/09/2019</a:t>
            </a:fld>
            <a:endParaRPr lang="en-GB"/>
          </a:p>
        </p:txBody>
      </p:sp>
      <p:sp>
        <p:nvSpPr>
          <p:cNvPr id="5"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6" name="Slide Number Placeholder 5"/>
          <p:cNvSpPr>
            <a:spLocks noGrp="1"/>
          </p:cNvSpPr>
          <p:nvPr>
            <p:ph type="sldNum" sz="quarter" idx="12"/>
          </p:nvPr>
        </p:nvSpPr>
        <p:spPr/>
        <p:txBody>
          <a:bodyPr/>
          <a:lstStyle>
            <a:lvl1pPr>
              <a:defRPr/>
            </a:lvl1pPr>
          </a:lstStyle>
          <a:p>
            <a:pPr>
              <a:defRPr/>
            </a:pPr>
            <a:fld id="{29922AD3-5690-487B-AFE6-901F41AAAC5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688127A6-1D06-7D4F-9A02-6F2F8C476813}" type="datetime1">
              <a:rPr lang="en-GB" smtClean="0"/>
              <a:t>18/09/2019</a:t>
            </a:fld>
            <a:endParaRPr lang="en-GB"/>
          </a:p>
        </p:txBody>
      </p:sp>
      <p:sp>
        <p:nvSpPr>
          <p:cNvPr id="6"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7" name="Slide Number Placeholder 5"/>
          <p:cNvSpPr>
            <a:spLocks noGrp="1"/>
          </p:cNvSpPr>
          <p:nvPr>
            <p:ph type="sldNum" sz="quarter" idx="12"/>
          </p:nvPr>
        </p:nvSpPr>
        <p:spPr/>
        <p:txBody>
          <a:bodyPr/>
          <a:lstStyle>
            <a:lvl1pPr>
              <a:defRPr/>
            </a:lvl1pPr>
          </a:lstStyle>
          <a:p>
            <a:pPr>
              <a:defRPr/>
            </a:pPr>
            <a:fld id="{726957C7-D87B-4189-A5B5-8B336BFE0AAA}"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CFD5C8BE-CB17-0141-BD12-271942CD1AB2}" type="datetime1">
              <a:rPr lang="en-GB" smtClean="0"/>
              <a:t>18/09/2019</a:t>
            </a:fld>
            <a:endParaRPr lang="en-GB"/>
          </a:p>
        </p:txBody>
      </p:sp>
      <p:sp>
        <p:nvSpPr>
          <p:cNvPr id="8"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9" name="Slide Number Placeholder 5"/>
          <p:cNvSpPr>
            <a:spLocks noGrp="1"/>
          </p:cNvSpPr>
          <p:nvPr>
            <p:ph type="sldNum" sz="quarter" idx="12"/>
          </p:nvPr>
        </p:nvSpPr>
        <p:spPr/>
        <p:txBody>
          <a:bodyPr/>
          <a:lstStyle>
            <a:lvl1pPr>
              <a:defRPr/>
            </a:lvl1pPr>
          </a:lstStyle>
          <a:p>
            <a:pPr>
              <a:defRPr/>
            </a:pPr>
            <a:fld id="{37ABAB12-3E72-4C4B-8C83-9B4B2312141E}"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F8059BA-26BA-3940-9DCB-77D94D1344C8}" type="datetime1">
              <a:rPr lang="en-GB" smtClean="0"/>
              <a:t>18/09/2019</a:t>
            </a:fld>
            <a:endParaRPr lang="en-GB"/>
          </a:p>
        </p:txBody>
      </p:sp>
      <p:sp>
        <p:nvSpPr>
          <p:cNvPr id="4"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5" name="Slide Number Placeholder 5"/>
          <p:cNvSpPr>
            <a:spLocks noGrp="1"/>
          </p:cNvSpPr>
          <p:nvPr>
            <p:ph type="sldNum" sz="quarter" idx="12"/>
          </p:nvPr>
        </p:nvSpPr>
        <p:spPr/>
        <p:txBody>
          <a:bodyPr/>
          <a:lstStyle>
            <a:lvl1pPr>
              <a:defRPr/>
            </a:lvl1pPr>
          </a:lstStyle>
          <a:p>
            <a:pPr>
              <a:defRPr/>
            </a:pPr>
            <a:fld id="{B42A8E40-CD0F-4A95-8159-E1E3A4EA0CB7}"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AA5F19-0B61-044E-A6A2-D50F98AE4BC9}" type="datetime1">
              <a:rPr lang="en-GB" smtClean="0"/>
              <a:t>18/09/2019</a:t>
            </a:fld>
            <a:endParaRPr lang="en-GB"/>
          </a:p>
        </p:txBody>
      </p:sp>
      <p:sp>
        <p:nvSpPr>
          <p:cNvPr id="3"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4" name="Slide Number Placeholder 5"/>
          <p:cNvSpPr>
            <a:spLocks noGrp="1"/>
          </p:cNvSpPr>
          <p:nvPr>
            <p:ph type="sldNum" sz="quarter" idx="12"/>
          </p:nvPr>
        </p:nvSpPr>
        <p:spPr/>
        <p:txBody>
          <a:bodyPr/>
          <a:lstStyle>
            <a:lvl1pPr>
              <a:defRPr/>
            </a:lvl1pPr>
          </a:lstStyle>
          <a:p>
            <a:pPr>
              <a:defRPr/>
            </a:pPr>
            <a:fld id="{6A0E2B15-FA9E-46F7-A0DF-9D6EC29F8746}"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D03B9B9-EE26-A945-AA71-073C27ABAF43}" type="datetime1">
              <a:rPr lang="en-GB" smtClean="0"/>
              <a:t>18/09/2019</a:t>
            </a:fld>
            <a:endParaRPr lang="en-GB"/>
          </a:p>
        </p:txBody>
      </p:sp>
      <p:sp>
        <p:nvSpPr>
          <p:cNvPr id="6"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7" name="Slide Number Placeholder 5"/>
          <p:cNvSpPr>
            <a:spLocks noGrp="1"/>
          </p:cNvSpPr>
          <p:nvPr>
            <p:ph type="sldNum" sz="quarter" idx="12"/>
          </p:nvPr>
        </p:nvSpPr>
        <p:spPr/>
        <p:txBody>
          <a:bodyPr/>
          <a:lstStyle>
            <a:lvl1pPr>
              <a:defRPr/>
            </a:lvl1pPr>
          </a:lstStyle>
          <a:p>
            <a:pPr>
              <a:defRPr/>
            </a:pPr>
            <a:fld id="{FD60BC60-77CC-45C5-AD4D-4390127C3A3E}"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7897CD-B205-E84E-A3AC-8B43B0414A8D}" type="datetime1">
              <a:rPr lang="en-GB" smtClean="0"/>
              <a:t>18/09/2019</a:t>
            </a:fld>
            <a:endParaRPr lang="en-GB"/>
          </a:p>
        </p:txBody>
      </p:sp>
      <p:sp>
        <p:nvSpPr>
          <p:cNvPr id="6" name="Footer Placeholder 4"/>
          <p:cNvSpPr>
            <a:spLocks noGrp="1"/>
          </p:cNvSpPr>
          <p:nvPr>
            <p:ph type="ftr" sz="quarter" idx="11"/>
          </p:nvPr>
        </p:nvSpPr>
        <p:spPr/>
        <p:txBody>
          <a:bodyPr/>
          <a:lstStyle>
            <a:lvl1pPr>
              <a:defRPr/>
            </a:lvl1pPr>
          </a:lstStyle>
          <a:p>
            <a:pPr>
              <a:defRPr/>
            </a:pPr>
            <a:r>
              <a:rPr lang="en-GB"/>
              <a:t>© University of South Wales </a:t>
            </a:r>
          </a:p>
        </p:txBody>
      </p:sp>
      <p:sp>
        <p:nvSpPr>
          <p:cNvPr id="7" name="Slide Number Placeholder 5"/>
          <p:cNvSpPr>
            <a:spLocks noGrp="1"/>
          </p:cNvSpPr>
          <p:nvPr>
            <p:ph type="sldNum" sz="quarter" idx="12"/>
          </p:nvPr>
        </p:nvSpPr>
        <p:spPr/>
        <p:txBody>
          <a:bodyPr/>
          <a:lstStyle>
            <a:lvl1pPr>
              <a:defRPr/>
            </a:lvl1pPr>
          </a:lstStyle>
          <a:p>
            <a:pPr>
              <a:defRPr/>
            </a:pPr>
            <a:fld id="{5576AADA-1984-4A1F-8544-E0F23453EC29}"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E50133EA-5CA3-7A4B-AF87-312EB4DF269E}" type="datetime1">
              <a:rPr lang="en-GB" smtClean="0"/>
              <a:t>18/09/2019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GB"/>
              <a:t>© University of South Wales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endParaRPr lang="en-GB"/>
          </a:p>
        </p:txBody>
      </p:sp>
      <p:pic>
        <p:nvPicPr>
          <p:cNvPr id="7" name="Picture 6" descr="USW Int logo Raspberry Screen.jp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4" y="1"/>
            <a:ext cx="1621086" cy="16597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unilife.southwales.ac.uk/" TargetMode="External"/><Relationship Id="rId7"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unilife.southwales.ac.uk/pages/3371-apps-for-mobile-devices?locale=en" TargetMode="External"/><Relationship Id="rId5" Type="http://schemas.openxmlformats.org/officeDocument/2006/relationships/hyperlink" Target="https://advice.southwales.ac.uk/a2z/apps-mobile-devices/" TargetMode="External"/><Relationship Id="rId4" Type="http://schemas.openxmlformats.org/officeDocument/2006/relationships/hyperlink" Target="https://unilearn.southwales.ac.u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ts.southwales.ac.uk/unilearn/blackboar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udentrecords.southwales.ac.uk/" TargetMode="External"/><Relationship Id="rId2" Type="http://schemas.openxmlformats.org/officeDocument/2006/relationships/hyperlink" Target="https://advice.southwales.ac.uk/locations/"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ts.southwales.ac.uk/unilearn/turniti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tudentit.southwales.ac.uk/assessment/tii-guide/#submi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various2.southwales.ac.uk/documents/2108/LearnerAnalyticsStudentGuide-v1-1.doc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8" Type="http://schemas.openxmlformats.org/officeDocument/2006/relationships/hyperlink" Target="https://advice.southwales.ac.uk/a2z/apps-mobile-devices/" TargetMode="External"/><Relationship Id="rId13" Type="http://schemas.openxmlformats.org/officeDocument/2006/relationships/hyperlink" Target="https://its.southwales.ac.uk/printing/" TargetMode="External"/><Relationship Id="rId3" Type="http://schemas.openxmlformats.org/officeDocument/2006/relationships/hyperlink" Target="http://unilife.southwales.ac.uk/" TargetMode="External"/><Relationship Id="rId7" Type="http://schemas.openxmlformats.org/officeDocument/2006/relationships/hyperlink" Target="https://its.southwales.ac.uk/unilearn/turnitin/" TargetMode="External"/><Relationship Id="rId12" Type="http://schemas.openxmlformats.org/officeDocument/2006/relationships/hyperlink" Target="http://its.southwales.ac.uk/IT-faciliti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universityofsouthwales.sharepoint.com/sites/Office365atUSW2" TargetMode="External"/><Relationship Id="rId11" Type="http://schemas.openxmlformats.org/officeDocument/2006/relationships/hyperlink" Target="https://support.southwales.ac.uk/" TargetMode="External"/><Relationship Id="rId5" Type="http://schemas.openxmlformats.org/officeDocument/2006/relationships/hyperlink" Target="https://ssaa.southwales.ac.uk/" TargetMode="External"/><Relationship Id="rId15" Type="http://schemas.openxmlformats.org/officeDocument/2006/relationships/image" Target="../media/image2.jpeg"/><Relationship Id="rId10" Type="http://schemas.openxmlformats.org/officeDocument/2006/relationships/hyperlink" Target="https://its.southwales.ac.uk/it-support/" TargetMode="External"/><Relationship Id="rId4" Type="http://schemas.openxmlformats.org/officeDocument/2006/relationships/hyperlink" Target="https://its.southwales.ac.uk/unilearn/blackboard/" TargetMode="External"/><Relationship Id="rId9" Type="http://schemas.openxmlformats.org/officeDocument/2006/relationships/hyperlink" Target="https://its.southwales.ac.uk/documents/345/IT_Computing_Regulations_140515.pdf" TargetMode="External"/><Relationship Id="rId14" Type="http://schemas.openxmlformats.org/officeDocument/2006/relationships/hyperlink" Target="https://various2.southwales.ac.uk/documents/2108/LearnerAnalyticsStudentGuide-v1-1.doc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its.southwales.ac.uk/documents/345/IT_Computing_Regulations_14051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unilife.southwales.ac.u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advice.southwales.ac.uk/a2z/unilife-overview/"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support.southwales.ac.uk/" TargetMode="External"/><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ts.southwales.ac.uk/" TargetMode="External"/><Relationship Id="rId5" Type="http://schemas.openxmlformats.org/officeDocument/2006/relationships/hyperlink" Target="https://its.southwales.ac.uk/it-support/"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hyperlink" Target="https://its.southwales.ac.uk/printing/" TargetMode="External"/><Relationship Id="rId3" Type="http://schemas.openxmlformats.org/officeDocument/2006/relationships/hyperlink" Target="http://findaroom.southwales.ac.uk/rooms/ncccb10" TargetMode="External"/><Relationship Id="rId7" Type="http://schemas.openxmlformats.org/officeDocument/2006/relationships/hyperlink" Target="http://its.southwales.ac.uk/IT-fac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findaroom.southwales.ac.uk/" TargetMode="External"/><Relationship Id="rId5" Type="http://schemas.openxmlformats.org/officeDocument/2006/relationships/hyperlink" Target="http://findaroom.southwales.ac.uk/rooms/trl201" TargetMode="External"/><Relationship Id="rId10" Type="http://schemas.openxmlformats.org/officeDocument/2006/relationships/image" Target="../media/image2.jpeg"/><Relationship Id="rId4" Type="http://schemas.openxmlformats.org/officeDocument/2006/relationships/hyperlink" Target="http://findaroom.southwales.ac.uk/rooms/gtem022"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saa.southwales.ac.u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hyperlink" Target="https://ssaa.southwales.ac.u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its.southwales.ac.uk/"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universityofsouthwales.sharepoint.com/sites/Office365atUSW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553544" y="520262"/>
            <a:ext cx="5690864" cy="1938992"/>
          </a:xfrm>
          <a:prstGeom prst="rect">
            <a:avLst/>
          </a:prstGeom>
          <a:noFill/>
        </p:spPr>
        <p:txBody>
          <a:bodyPr wrap="square" rtlCol="0">
            <a:spAutoFit/>
          </a:bodyPr>
          <a:lstStyle/>
          <a:p>
            <a:pPr algn="ctr"/>
            <a:r>
              <a:rPr lang="en-US" sz="4000" b="1">
                <a:latin typeface="+mj-lt"/>
              </a:rPr>
              <a:t>Introducing your </a:t>
            </a:r>
            <a:br>
              <a:rPr lang="en-US" sz="4000" b="1">
                <a:latin typeface="+mj-lt"/>
              </a:rPr>
            </a:br>
            <a:r>
              <a:rPr lang="en-US" sz="4000" b="1">
                <a:latin typeface="+mj-lt"/>
              </a:rPr>
              <a:t>University IT, Email</a:t>
            </a:r>
          </a:p>
          <a:p>
            <a:pPr algn="ctr"/>
            <a:r>
              <a:rPr lang="en-US" sz="4000" b="1">
                <a:latin typeface="+mj-lt"/>
              </a:rPr>
              <a:t> and Learning Systems</a:t>
            </a:r>
            <a:endParaRPr lang="en-US" sz="4000" b="1">
              <a:solidFill>
                <a:srgbClr val="313133"/>
              </a:solidFill>
              <a:latin typeface="+mj-lt"/>
              <a:cs typeface="Arial"/>
            </a:endParaRPr>
          </a:p>
        </p:txBody>
      </p:sp>
      <p:sp>
        <p:nvSpPr>
          <p:cNvPr id="11" name="TextBox 10"/>
          <p:cNvSpPr txBox="1"/>
          <p:nvPr/>
        </p:nvSpPr>
        <p:spPr>
          <a:xfrm>
            <a:off x="341285" y="3789038"/>
            <a:ext cx="8452891" cy="461665"/>
          </a:xfrm>
          <a:prstGeom prst="rect">
            <a:avLst/>
          </a:prstGeom>
          <a:noFill/>
        </p:spPr>
        <p:txBody>
          <a:bodyPr wrap="square" rtlCol="0">
            <a:spAutoFit/>
          </a:bodyPr>
          <a:lstStyle/>
          <a:p>
            <a:pPr algn="ctr"/>
            <a:r>
              <a:rPr lang="en-US" sz="2400" dirty="0" smtClean="0">
                <a:latin typeface="+mn-lt"/>
              </a:rPr>
              <a:t>MSc Data Science</a:t>
            </a:r>
            <a:endParaRPr lang="en-US" sz="2400" dirty="0">
              <a:latin typeface="+mn-lt"/>
            </a:endParaRPr>
          </a:p>
        </p:txBody>
      </p:sp>
      <p:sp>
        <p:nvSpPr>
          <p:cNvPr id="3" name="Footer Placeholder 2"/>
          <p:cNvSpPr>
            <a:spLocks noGrp="1"/>
          </p:cNvSpPr>
          <p:nvPr>
            <p:ph type="ftr" sz="quarter" idx="11"/>
          </p:nvPr>
        </p:nvSpPr>
        <p:spPr/>
        <p:txBody>
          <a:bodyPr/>
          <a:lstStyle/>
          <a:p>
            <a:pPr>
              <a:defRPr/>
            </a:pPr>
            <a:r>
              <a:rPr lang="en-GB"/>
              <a:t>© University of South Wales </a:t>
            </a:r>
          </a:p>
        </p:txBody>
      </p:sp>
      <p:sp>
        <p:nvSpPr>
          <p:cNvPr id="5" name="Date Placeholder 4"/>
          <p:cNvSpPr>
            <a:spLocks noGrp="1"/>
          </p:cNvSpPr>
          <p:nvPr>
            <p:ph type="dt" sz="half" idx="10"/>
          </p:nvPr>
        </p:nvSpPr>
        <p:spPr/>
        <p:txBody>
          <a:bodyPr/>
          <a:lstStyle/>
          <a:p>
            <a:pPr>
              <a:defRPr/>
            </a:pPr>
            <a:fld id="{B4E8011E-9513-D644-9C28-05D7A132E969}" type="datetime1">
              <a:rPr lang="en-GB" smtClean="0"/>
              <a:t>18/09/2019</a:t>
            </a:fld>
            <a:endParaRPr lang="en-GB"/>
          </a:p>
        </p:txBody>
      </p:sp>
      <p:sp>
        <p:nvSpPr>
          <p:cNvPr id="9" name="TextBox 8"/>
          <p:cNvSpPr txBox="1"/>
          <p:nvPr/>
        </p:nvSpPr>
        <p:spPr>
          <a:xfrm>
            <a:off x="341284" y="4771618"/>
            <a:ext cx="8452891" cy="830997"/>
          </a:xfrm>
          <a:prstGeom prst="rect">
            <a:avLst/>
          </a:prstGeom>
          <a:noFill/>
        </p:spPr>
        <p:txBody>
          <a:bodyPr wrap="square" rtlCol="0">
            <a:spAutoFit/>
          </a:bodyPr>
          <a:lstStyle/>
          <a:p>
            <a:pPr algn="ctr"/>
            <a:r>
              <a:rPr lang="en-US" sz="2400" dirty="0" err="1" smtClean="0">
                <a:latin typeface="+mn-lt"/>
              </a:rPr>
              <a:t>Dr</a:t>
            </a:r>
            <a:r>
              <a:rPr lang="en-US" sz="2400" dirty="0" smtClean="0">
                <a:latin typeface="+mn-lt"/>
              </a:rPr>
              <a:t> Penny Holborn</a:t>
            </a:r>
          </a:p>
          <a:p>
            <a:pPr algn="ctr"/>
            <a:r>
              <a:rPr lang="en-US" sz="2400" dirty="0" smtClean="0">
                <a:latin typeface="+mn-lt"/>
              </a:rPr>
              <a:t>Course Leader</a:t>
            </a:r>
            <a:endParaRPr lang="en-US" sz="2400" dirty="0">
              <a:latin typeface="+mn-lt"/>
            </a:endParaRPr>
          </a:p>
        </p:txBody>
      </p:sp>
      <p:sp>
        <p:nvSpPr>
          <p:cNvPr id="2" name="TextBox 1"/>
          <p:cNvSpPr txBox="1"/>
          <p:nvPr/>
        </p:nvSpPr>
        <p:spPr>
          <a:xfrm>
            <a:off x="6518351" y="6356350"/>
            <a:ext cx="2275826" cy="276999"/>
          </a:xfrm>
          <a:prstGeom prst="rect">
            <a:avLst/>
          </a:prstGeom>
          <a:noFill/>
        </p:spPr>
        <p:txBody>
          <a:bodyPr wrap="square" rtlCol="0">
            <a:spAutoFit/>
          </a:bodyPr>
          <a:lstStyle/>
          <a:p>
            <a:r>
              <a:rPr lang="en-GB" sz="1200"/>
              <a:t>(Generic IT Induction v4)</a:t>
            </a:r>
          </a:p>
        </p:txBody>
      </p:sp>
      <p:pic>
        <p:nvPicPr>
          <p:cNvPr id="6" name="Picture 6" descr="A close up of a logo&#10;&#10;Description generated with very high confidence">
            <a:extLst>
              <a:ext uri="{FF2B5EF4-FFF2-40B4-BE49-F238E27FC236}">
                <a16:creationId xmlns:a16="http://schemas.microsoft.com/office/drawing/2014/main" id="{F3BCBC5C-163E-4443-81BE-C0FDABB2D943}"/>
              </a:ext>
            </a:extLst>
          </p:cNvPr>
          <p:cNvPicPr>
            <a:picLocks noChangeAspect="1"/>
          </p:cNvPicPr>
          <p:nvPr/>
        </p:nvPicPr>
        <p:blipFill>
          <a:blip r:embed="rId3"/>
          <a:stretch>
            <a:fillRect/>
          </a:stretch>
        </p:blipFill>
        <p:spPr>
          <a:xfrm>
            <a:off x="50943" y="642"/>
            <a:ext cx="2755616" cy="2830531"/>
          </a:xfrm>
          <a:prstGeom prst="rect">
            <a:avLst/>
          </a:prstGeom>
        </p:spPr>
      </p:pic>
    </p:spTree>
    <p:extLst>
      <p:ext uri="{BB962C8B-B14F-4D97-AF65-F5344CB8AC3E}">
        <p14:creationId xmlns:p14="http://schemas.microsoft.com/office/powerpoint/2010/main" val="341234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Access to Blackboard</a:t>
            </a:r>
          </a:p>
        </p:txBody>
      </p:sp>
      <p:sp>
        <p:nvSpPr>
          <p:cNvPr id="5" name="TextBox 4"/>
          <p:cNvSpPr txBox="1"/>
          <p:nvPr/>
        </p:nvSpPr>
        <p:spPr>
          <a:xfrm>
            <a:off x="1922809" y="1465139"/>
            <a:ext cx="3410971" cy="2308324"/>
          </a:xfrm>
          <a:prstGeom prst="rect">
            <a:avLst/>
          </a:prstGeom>
          <a:noFill/>
          <a:ln>
            <a:solidFill>
              <a:schemeClr val="accent1"/>
            </a:solidFill>
          </a:ln>
        </p:spPr>
        <p:txBody>
          <a:bodyPr wrap="square" rtlCol="0">
            <a:spAutoFit/>
          </a:bodyPr>
          <a:lstStyle/>
          <a:p>
            <a:pPr algn="ctr"/>
            <a:r>
              <a:rPr lang="en-US" sz="1600">
                <a:latin typeface="+mn-lt"/>
              </a:rPr>
              <a:t>You can access </a:t>
            </a:r>
            <a:r>
              <a:rPr lang="en-US" sz="1600" b="1">
                <a:latin typeface="+mn-lt"/>
              </a:rPr>
              <a:t>Blackboard</a:t>
            </a:r>
            <a:r>
              <a:rPr lang="en-US" sz="1600">
                <a:latin typeface="+mn-lt"/>
              </a:rPr>
              <a:t> directly from </a:t>
            </a:r>
            <a:r>
              <a:rPr lang="en-US" sz="1600" err="1">
                <a:latin typeface="+mn-lt"/>
              </a:rPr>
              <a:t>UniLife</a:t>
            </a:r>
            <a:r>
              <a:rPr lang="en-US" sz="1600">
                <a:latin typeface="+mn-lt"/>
              </a:rPr>
              <a:t>:</a:t>
            </a:r>
            <a:endParaRPr lang="en-US" sz="1600" b="1">
              <a:latin typeface="+mn-lt"/>
            </a:endParaRPr>
          </a:p>
          <a:p>
            <a:pPr algn="ctr"/>
            <a:r>
              <a:rPr lang="en-US" sz="1600" b="1">
                <a:latin typeface="+mn-lt"/>
                <a:hlinkClick r:id="rId3"/>
              </a:rPr>
              <a:t>http://unilife.southwales.ac.uk/</a:t>
            </a:r>
            <a:endParaRPr lang="en-US" sz="1600" b="1">
              <a:latin typeface="+mn-lt"/>
            </a:endParaRPr>
          </a:p>
          <a:p>
            <a:pPr algn="ctr"/>
            <a:endParaRPr lang="en-US" sz="1600" b="1">
              <a:latin typeface="+mn-lt"/>
            </a:endParaRPr>
          </a:p>
          <a:p>
            <a:pPr algn="ctr"/>
            <a:endParaRPr lang="en-US" sz="1600" b="1">
              <a:latin typeface="+mn-lt"/>
            </a:endParaRPr>
          </a:p>
          <a:p>
            <a:pPr algn="ctr"/>
            <a:r>
              <a:rPr lang="en-US" sz="1600">
                <a:latin typeface="+mn-lt"/>
              </a:rPr>
              <a:t>Note that the direct URL to get to Blackboard and all other learning systems tools is: </a:t>
            </a:r>
          </a:p>
          <a:p>
            <a:pPr algn="ctr"/>
            <a:r>
              <a:rPr lang="en-US" sz="1600" b="1">
                <a:latin typeface="+mn-lt"/>
                <a:hlinkClick r:id="rId4"/>
              </a:rPr>
              <a:t>https://unilearn.southwales.ac.uk/</a:t>
            </a:r>
            <a:endParaRPr lang="en-US" sz="1600" b="1">
              <a:latin typeface="+mn-lt"/>
            </a:endParaRPr>
          </a:p>
        </p:txBody>
      </p:sp>
      <p:sp>
        <p:nvSpPr>
          <p:cNvPr id="9" name="Right Arrow 8"/>
          <p:cNvSpPr/>
          <p:nvPr/>
        </p:nvSpPr>
        <p:spPr>
          <a:xfrm flipV="1">
            <a:off x="5488066" y="2161732"/>
            <a:ext cx="576063" cy="12398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 name="Rectangle 2"/>
          <p:cNvSpPr/>
          <p:nvPr/>
        </p:nvSpPr>
        <p:spPr>
          <a:xfrm>
            <a:off x="467544" y="5661248"/>
            <a:ext cx="8637407" cy="584775"/>
          </a:xfrm>
          <a:prstGeom prst="rect">
            <a:avLst/>
          </a:prstGeom>
        </p:spPr>
        <p:txBody>
          <a:bodyPr wrap="square">
            <a:spAutoFit/>
          </a:bodyPr>
          <a:lstStyle/>
          <a:p>
            <a:r>
              <a:rPr lang="en-US" sz="1600">
                <a:latin typeface="+mn-lt"/>
              </a:rPr>
              <a:t>Note: </a:t>
            </a:r>
            <a:r>
              <a:rPr lang="en-US" sz="1600" b="1" err="1">
                <a:latin typeface="+mn-lt"/>
              </a:rPr>
              <a:t>UniLearn</a:t>
            </a:r>
            <a:r>
              <a:rPr lang="en-US" sz="1600">
                <a:latin typeface="+mn-lt"/>
              </a:rPr>
              <a:t> is the umbrella term for the integrated system which supports USW learning and teaching activities through technology. </a:t>
            </a:r>
            <a:endParaRPr lang="en-GB" sz="1600">
              <a:latin typeface="+mn-lt"/>
            </a:endParaRPr>
          </a:p>
        </p:txBody>
      </p:sp>
      <p:sp>
        <p:nvSpPr>
          <p:cNvPr id="6" name="Footer Placeholder 5"/>
          <p:cNvSpPr>
            <a:spLocks noGrp="1"/>
          </p:cNvSpPr>
          <p:nvPr>
            <p:ph type="ftr" sz="quarter" idx="11"/>
          </p:nvPr>
        </p:nvSpPr>
        <p:spPr/>
        <p:txBody>
          <a:bodyPr/>
          <a:lstStyle/>
          <a:p>
            <a:pPr>
              <a:defRPr/>
            </a:pPr>
            <a:r>
              <a:rPr lang="en-GB"/>
              <a:t>© University of South Wales </a:t>
            </a:r>
          </a:p>
        </p:txBody>
      </p:sp>
      <p:sp>
        <p:nvSpPr>
          <p:cNvPr id="10" name="Date Placeholder 9"/>
          <p:cNvSpPr>
            <a:spLocks noGrp="1"/>
          </p:cNvSpPr>
          <p:nvPr>
            <p:ph type="dt" sz="half" idx="10"/>
          </p:nvPr>
        </p:nvSpPr>
        <p:spPr/>
        <p:txBody>
          <a:bodyPr/>
          <a:lstStyle/>
          <a:p>
            <a:pPr>
              <a:defRPr/>
            </a:pPr>
            <a:fld id="{DA44F4BA-A236-064A-9B44-2ECDC86F67CD}" type="datetime1">
              <a:rPr lang="en-GB" smtClean="0"/>
              <a:t>18/09/2019</a:t>
            </a:fld>
            <a:endParaRPr lang="en-GB"/>
          </a:p>
        </p:txBody>
      </p:sp>
      <p:sp>
        <p:nvSpPr>
          <p:cNvPr id="4" name="TextBox 3"/>
          <p:cNvSpPr txBox="1"/>
          <p:nvPr/>
        </p:nvSpPr>
        <p:spPr>
          <a:xfrm>
            <a:off x="2534359" y="4985497"/>
            <a:ext cx="5782057" cy="338554"/>
          </a:xfrm>
          <a:prstGeom prst="rect">
            <a:avLst/>
          </a:prstGeom>
          <a:noFill/>
        </p:spPr>
        <p:txBody>
          <a:bodyPr wrap="square" rtlCol="0" anchor="t">
            <a:spAutoFit/>
          </a:bodyPr>
          <a:lstStyle/>
          <a:p>
            <a:r>
              <a:rPr lang="en-US" sz="1600" b="1">
                <a:latin typeface="+mn-lt"/>
                <a:hlinkClick r:id="rId5"/>
              </a:rPr>
              <a:t>Blackboard Mobile Learn </a:t>
            </a:r>
            <a:r>
              <a:rPr lang="en-US" sz="1600">
                <a:latin typeface="+mn-lt"/>
                <a:hlinkClick r:id="rId6"/>
              </a:rPr>
              <a:t> </a:t>
            </a:r>
            <a:r>
              <a:rPr lang="en-US" sz="1600">
                <a:latin typeface="+mn-lt"/>
              </a:rPr>
              <a:t>is an app available for </a:t>
            </a:r>
            <a:r>
              <a:rPr lang="en-US" sz="1600" b="1">
                <a:latin typeface="+mn-lt"/>
              </a:rPr>
              <a:t>iOS and Android</a:t>
            </a:r>
            <a:endParaRPr lang="en-GB" sz="1600" b="1">
              <a:latin typeface="+mn-lt"/>
            </a:endParaRPr>
          </a:p>
        </p:txBody>
      </p:sp>
      <p:sp>
        <p:nvSpPr>
          <p:cNvPr id="11" name="Rectangle 10"/>
          <p:cNvSpPr/>
          <p:nvPr/>
        </p:nvSpPr>
        <p:spPr>
          <a:xfrm>
            <a:off x="457200" y="2111084"/>
            <a:ext cx="1373069" cy="646331"/>
          </a:xfrm>
          <a:prstGeom prst="rect">
            <a:avLst/>
          </a:prstGeom>
          <a:noFill/>
        </p:spPr>
        <p:txBody>
          <a:bodyPr wrap="none" lIns="91440" tIns="45720" rIns="91440" bIns="45720">
            <a:spAutoFit/>
          </a:bodyPr>
          <a:lstStyle/>
          <a:p>
            <a:pPr algn="ctr"/>
            <a:r>
              <a:rPr lang="en-US" sz="3600" b="1">
                <a:ln w="22225">
                  <a:solidFill>
                    <a:schemeClr val="accent2"/>
                  </a:solidFill>
                  <a:prstDash val="solid"/>
                </a:ln>
                <a:solidFill>
                  <a:schemeClr val="accent2">
                    <a:lumMod val="40000"/>
                    <a:lumOff val="60000"/>
                  </a:schemeClr>
                </a:solidFill>
              </a:rPr>
              <a:t>www.</a:t>
            </a:r>
            <a:endParaRPr lang="en-US" sz="3600" b="1" cap="none" spc="0">
              <a:ln w="22225">
                <a:solidFill>
                  <a:schemeClr val="accent2"/>
                </a:solidFill>
                <a:prstDash val="solid"/>
              </a:ln>
              <a:solidFill>
                <a:schemeClr val="accent2">
                  <a:lumMod val="40000"/>
                  <a:lumOff val="60000"/>
                </a:schemeClr>
              </a:solidFill>
              <a:effectLst/>
            </a:endParaRPr>
          </a:p>
        </p:txBody>
      </p:sp>
      <p:sp>
        <p:nvSpPr>
          <p:cNvPr id="12" name="Rectangle 11"/>
          <p:cNvSpPr/>
          <p:nvPr/>
        </p:nvSpPr>
        <p:spPr>
          <a:xfrm>
            <a:off x="457200" y="4726776"/>
            <a:ext cx="1672253" cy="646331"/>
          </a:xfrm>
          <a:prstGeom prst="rect">
            <a:avLst/>
          </a:prstGeom>
          <a:noFill/>
        </p:spPr>
        <p:txBody>
          <a:bodyPr wrap="none" lIns="91440" tIns="45720" rIns="91440" bIns="45720">
            <a:spAutoFit/>
          </a:bodyPr>
          <a:lstStyle/>
          <a:p>
            <a:pPr algn="ctr"/>
            <a:r>
              <a:rPr lang="en-US" sz="3600" b="1" cap="none" spc="0">
                <a:ln w="22225">
                  <a:solidFill>
                    <a:schemeClr val="accent2"/>
                  </a:solidFill>
                  <a:prstDash val="solid"/>
                </a:ln>
                <a:solidFill>
                  <a:schemeClr val="accent2">
                    <a:lumMod val="40000"/>
                    <a:lumOff val="60000"/>
                  </a:schemeClr>
                </a:solidFill>
                <a:effectLst/>
              </a:rPr>
              <a:t>mobile</a:t>
            </a:r>
          </a:p>
        </p:txBody>
      </p:sp>
      <p:pic>
        <p:nvPicPr>
          <p:cNvPr id="7" name="Picture 6" descr="A close up of a logo&#10;&#10;Description generated with very high confidence">
            <a:extLst>
              <a:ext uri="{FF2B5EF4-FFF2-40B4-BE49-F238E27FC236}">
                <a16:creationId xmlns:a16="http://schemas.microsoft.com/office/drawing/2014/main" id="{F5DBA14A-BE60-4A5B-BFF0-25D49472B27C}"/>
              </a:ext>
            </a:extLst>
          </p:cNvPr>
          <p:cNvPicPr>
            <a:picLocks noChangeAspect="1"/>
          </p:cNvPicPr>
          <p:nvPr/>
        </p:nvPicPr>
        <p:blipFill>
          <a:blip r:embed="rId7"/>
          <a:stretch>
            <a:fillRect/>
          </a:stretch>
        </p:blipFill>
        <p:spPr>
          <a:xfrm>
            <a:off x="31678" y="642"/>
            <a:ext cx="1702515" cy="1745323"/>
          </a:xfrm>
          <a:prstGeom prst="rect">
            <a:avLst/>
          </a:prstGeom>
        </p:spPr>
      </p:pic>
      <p:pic>
        <p:nvPicPr>
          <p:cNvPr id="8" name="Picture 12" descr="A screenshot of a cell phone&#10;&#10;Description generated with very high confidence">
            <a:extLst>
              <a:ext uri="{FF2B5EF4-FFF2-40B4-BE49-F238E27FC236}">
                <a16:creationId xmlns:a16="http://schemas.microsoft.com/office/drawing/2014/main" id="{EE57A258-CBD3-445B-AD02-DE0595822AC8}"/>
              </a:ext>
            </a:extLst>
          </p:cNvPr>
          <p:cNvPicPr>
            <a:picLocks noChangeAspect="1"/>
          </p:cNvPicPr>
          <p:nvPr/>
        </p:nvPicPr>
        <p:blipFill>
          <a:blip r:embed="rId8"/>
          <a:stretch>
            <a:fillRect/>
          </a:stretch>
        </p:blipFill>
        <p:spPr>
          <a:xfrm>
            <a:off x="6219645" y="1460914"/>
            <a:ext cx="2743200" cy="2613454"/>
          </a:xfrm>
          <a:prstGeom prst="rect">
            <a:avLst/>
          </a:prstGeom>
        </p:spPr>
      </p:pic>
    </p:spTree>
    <p:extLst>
      <p:ext uri="{BB962C8B-B14F-4D97-AF65-F5344CB8AC3E}">
        <p14:creationId xmlns:p14="http://schemas.microsoft.com/office/powerpoint/2010/main" val="8326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r>
              <a:rPr lang="en-US"/>
              <a:t>Exploring  the </a:t>
            </a:r>
            <a:r>
              <a:rPr lang="en-US" err="1"/>
              <a:t>UniLearn</a:t>
            </a:r>
            <a:r>
              <a:rPr lang="en-US"/>
              <a:t> environment</a:t>
            </a:r>
            <a:r>
              <a:rPr lang="en-GB"/>
              <a:t> </a:t>
            </a:r>
          </a:p>
        </p:txBody>
      </p:sp>
      <p:sp>
        <p:nvSpPr>
          <p:cNvPr id="6148" name="Content Placeholder 2"/>
          <p:cNvSpPr>
            <a:spLocks noGrp="1"/>
          </p:cNvSpPr>
          <p:nvPr>
            <p:ph idx="1"/>
          </p:nvPr>
        </p:nvSpPr>
        <p:spPr>
          <a:xfrm>
            <a:off x="395536" y="2132856"/>
            <a:ext cx="8208912" cy="4032448"/>
          </a:xfrm>
        </p:spPr>
        <p:txBody>
          <a:bodyPr/>
          <a:lstStyle/>
          <a:p>
            <a:pPr marL="342900" lvl="1" indent="-342900">
              <a:lnSpc>
                <a:spcPct val="150000"/>
              </a:lnSpc>
              <a:buFont typeface="Arial" charset="0"/>
              <a:buChar char="•"/>
            </a:pPr>
            <a:r>
              <a:rPr lang="en-GB" sz="2000"/>
              <a:t>Take a look at the '</a:t>
            </a:r>
            <a:r>
              <a:rPr lang="en-GB" sz="2000">
                <a:hlinkClick r:id="rId3"/>
              </a:rPr>
              <a:t>Getting Started with Blackboard page</a:t>
            </a:r>
            <a:r>
              <a:rPr lang="en-GB" sz="2000"/>
              <a:t>' which includes a video introducing you to the main tabs of the Blackboard online learning environment and shows you how to personalise your settings.</a:t>
            </a:r>
            <a:br>
              <a:rPr lang="en-GB" sz="2000"/>
            </a:br>
            <a:endParaRPr lang="en-GB" sz="2000"/>
          </a:p>
          <a:p>
            <a:endParaRPr lang="en-GB">
              <a:cs typeface="Calibri"/>
            </a:endParaRPr>
          </a:p>
        </p:txBody>
      </p:sp>
      <p:sp>
        <p:nvSpPr>
          <p:cNvPr id="3" name="Footer Placeholder 2"/>
          <p:cNvSpPr>
            <a:spLocks noGrp="1"/>
          </p:cNvSpPr>
          <p:nvPr>
            <p:ph type="ftr" sz="quarter" idx="11"/>
          </p:nvPr>
        </p:nvSpPr>
        <p:spPr/>
        <p:txBody>
          <a:bodyPr/>
          <a:lstStyle/>
          <a:p>
            <a:pPr>
              <a:defRPr/>
            </a:pPr>
            <a:r>
              <a:rPr lang="en-GB"/>
              <a:t>© University of South Wales </a:t>
            </a:r>
          </a:p>
        </p:txBody>
      </p:sp>
      <p:sp>
        <p:nvSpPr>
          <p:cNvPr id="4" name="Date Placeholder 3"/>
          <p:cNvSpPr>
            <a:spLocks noGrp="1"/>
          </p:cNvSpPr>
          <p:nvPr>
            <p:ph type="dt" sz="half" idx="10"/>
          </p:nvPr>
        </p:nvSpPr>
        <p:spPr/>
        <p:txBody>
          <a:bodyPr/>
          <a:lstStyle/>
          <a:p>
            <a:pPr>
              <a:defRPr/>
            </a:pPr>
            <a:fld id="{76EB2290-1487-5C40-904D-5587FECC34FC}" type="datetime1">
              <a:rPr lang="en-GB" smtClean="0"/>
              <a:t>18/09/2019</a:t>
            </a:fld>
            <a:endParaRPr lang="en-GB"/>
          </a:p>
        </p:txBody>
      </p:sp>
      <p:pic>
        <p:nvPicPr>
          <p:cNvPr id="2" name="Picture 6" descr="A close up of a logo&#10;&#10;Description generated with very high confidence">
            <a:extLst>
              <a:ext uri="{FF2B5EF4-FFF2-40B4-BE49-F238E27FC236}">
                <a16:creationId xmlns:a16="http://schemas.microsoft.com/office/drawing/2014/main" id="{EAC96031-5B47-4281-89A9-00CA3C6FA45D}"/>
              </a:ext>
            </a:extLst>
          </p:cNvPr>
          <p:cNvPicPr>
            <a:picLocks noChangeAspect="1"/>
          </p:cNvPicPr>
          <p:nvPr/>
        </p:nvPicPr>
        <p:blipFill>
          <a:blip r:embed="rId4"/>
          <a:stretch>
            <a:fillRect/>
          </a:stretch>
        </p:blipFill>
        <p:spPr>
          <a:xfrm>
            <a:off x="31678" y="642"/>
            <a:ext cx="1702515" cy="1745323"/>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73BB1E47-90D5-43E3-95D7-AA22BCB3A80D}"/>
              </a:ext>
            </a:extLst>
          </p:cNvPr>
          <p:cNvPicPr>
            <a:picLocks noChangeAspect="1"/>
          </p:cNvPicPr>
          <p:nvPr/>
        </p:nvPicPr>
        <p:blipFill>
          <a:blip r:embed="rId5"/>
          <a:stretch>
            <a:fillRect/>
          </a:stretch>
        </p:blipFill>
        <p:spPr>
          <a:xfrm>
            <a:off x="612475" y="3847448"/>
            <a:ext cx="8192218" cy="25561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How will you use Blackboard?</a:t>
            </a:r>
          </a:p>
        </p:txBody>
      </p:sp>
      <p:sp>
        <p:nvSpPr>
          <p:cNvPr id="3" name="Content Placeholder 2"/>
          <p:cNvSpPr>
            <a:spLocks noGrp="1"/>
          </p:cNvSpPr>
          <p:nvPr>
            <p:ph idx="1"/>
          </p:nvPr>
        </p:nvSpPr>
        <p:spPr>
          <a:xfrm>
            <a:off x="457200" y="1600201"/>
            <a:ext cx="8229600" cy="2764904"/>
          </a:xfrm>
        </p:spPr>
        <p:txBody>
          <a:bodyPr/>
          <a:lstStyle/>
          <a:p>
            <a:r>
              <a:rPr lang="en-GB" dirty="0"/>
              <a:t>You will use </a:t>
            </a:r>
            <a:r>
              <a:rPr lang="en-GB" b="1" dirty="0"/>
              <a:t>Blackboard</a:t>
            </a:r>
            <a:r>
              <a:rPr lang="en-GB" dirty="0"/>
              <a:t> to:</a:t>
            </a:r>
          </a:p>
          <a:p>
            <a:pPr lvl="1"/>
            <a:r>
              <a:rPr lang="en-GB" dirty="0"/>
              <a:t>access notes, resources and assignments</a:t>
            </a:r>
            <a:endParaRPr lang="en-GB" dirty="0">
              <a:cs typeface="Calibri"/>
            </a:endParaRPr>
          </a:p>
          <a:p>
            <a:pPr lvl="1"/>
            <a:r>
              <a:rPr lang="en-GB" dirty="0"/>
              <a:t>contact and be contacted by lectures </a:t>
            </a:r>
          </a:p>
          <a:p>
            <a:pPr marL="457200" lvl="1" indent="0">
              <a:buNone/>
            </a:pPr>
            <a:r>
              <a:rPr lang="en-GB" dirty="0"/>
              <a:t>via email</a:t>
            </a:r>
            <a:endParaRPr lang="en-GB" dirty="0">
              <a:cs typeface="Calibri"/>
            </a:endParaRPr>
          </a:p>
          <a:p>
            <a:pPr lvl="1"/>
            <a:r>
              <a:rPr lang="en-GB" dirty="0"/>
              <a:t>be kept up to date via </a:t>
            </a:r>
          </a:p>
          <a:p>
            <a:pPr marL="457200" lvl="1" indent="0">
              <a:buNone/>
            </a:pPr>
            <a:r>
              <a:rPr lang="en-GB" dirty="0"/>
              <a:t>‘Announcements’</a:t>
            </a:r>
            <a:endParaRPr lang="en-GB" dirty="0">
              <a:cs typeface="Calibri"/>
            </a:endParaRPr>
          </a:p>
          <a:p>
            <a:pPr lvl="1"/>
            <a:r>
              <a:rPr lang="en-GB" dirty="0"/>
              <a:t>hand in assignments via the </a:t>
            </a:r>
          </a:p>
          <a:p>
            <a:pPr marL="457200" lvl="1" indent="0">
              <a:buNone/>
            </a:pPr>
            <a:r>
              <a:rPr lang="en-GB" dirty="0"/>
              <a:t>'Assessment’ button</a:t>
            </a:r>
          </a:p>
        </p:txBody>
      </p:sp>
      <p:sp>
        <p:nvSpPr>
          <p:cNvPr id="8" name="Footer Placeholder 7"/>
          <p:cNvSpPr>
            <a:spLocks noGrp="1"/>
          </p:cNvSpPr>
          <p:nvPr>
            <p:ph type="ftr" sz="quarter" idx="11"/>
          </p:nvPr>
        </p:nvSpPr>
        <p:spPr/>
        <p:txBody>
          <a:bodyPr/>
          <a:lstStyle/>
          <a:p>
            <a:pPr>
              <a:defRPr/>
            </a:pPr>
            <a:r>
              <a:rPr lang="en-GB"/>
              <a:t>© University of South Wales </a:t>
            </a:r>
          </a:p>
        </p:txBody>
      </p:sp>
      <p:sp>
        <p:nvSpPr>
          <p:cNvPr id="9" name="Date Placeholder 8"/>
          <p:cNvSpPr>
            <a:spLocks noGrp="1"/>
          </p:cNvSpPr>
          <p:nvPr>
            <p:ph type="dt" sz="half" idx="10"/>
          </p:nvPr>
        </p:nvSpPr>
        <p:spPr/>
        <p:txBody>
          <a:bodyPr/>
          <a:lstStyle/>
          <a:p>
            <a:pPr>
              <a:defRPr/>
            </a:pPr>
            <a:fld id="{CD923058-F780-AF4D-AF0E-DE15D1E53635}" type="datetime1">
              <a:rPr lang="en-GB" smtClean="0"/>
              <a:t>18/09/2019</a:t>
            </a:fld>
            <a:endParaRPr lang="en-GB"/>
          </a:p>
        </p:txBody>
      </p:sp>
      <p:pic>
        <p:nvPicPr>
          <p:cNvPr id="7" name="Picture 6" descr="A close up of a logo&#10;&#10;Description generated with very high confidence">
            <a:extLst>
              <a:ext uri="{FF2B5EF4-FFF2-40B4-BE49-F238E27FC236}">
                <a16:creationId xmlns:a16="http://schemas.microsoft.com/office/drawing/2014/main" id="{9117B67F-332D-4333-9E62-3B65761CFBCF}"/>
              </a:ext>
            </a:extLst>
          </p:cNvPr>
          <p:cNvPicPr>
            <a:picLocks noChangeAspect="1"/>
          </p:cNvPicPr>
          <p:nvPr/>
        </p:nvPicPr>
        <p:blipFill>
          <a:blip r:embed="rId2"/>
          <a:stretch>
            <a:fillRect/>
          </a:stretch>
        </p:blipFill>
        <p:spPr>
          <a:xfrm>
            <a:off x="31678" y="642"/>
            <a:ext cx="1702515" cy="1745323"/>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4B5DEE9F-AE94-41DF-AAE5-668F8BD01D6F}"/>
              </a:ext>
            </a:extLst>
          </p:cNvPr>
          <p:cNvPicPr>
            <a:picLocks noChangeAspect="1"/>
          </p:cNvPicPr>
          <p:nvPr/>
        </p:nvPicPr>
        <p:blipFill>
          <a:blip r:embed="rId3"/>
          <a:stretch>
            <a:fillRect/>
          </a:stretch>
        </p:blipFill>
        <p:spPr>
          <a:xfrm>
            <a:off x="6303395" y="3128064"/>
            <a:ext cx="2086874" cy="3635494"/>
          </a:xfrm>
          <a:prstGeom prst="rect">
            <a:avLst/>
          </a:prstGeom>
        </p:spPr>
      </p:pic>
    </p:spTree>
    <p:extLst>
      <p:ext uri="{BB962C8B-B14F-4D97-AF65-F5344CB8AC3E}">
        <p14:creationId xmlns:p14="http://schemas.microsoft.com/office/powerpoint/2010/main" val="85026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 can’t find a module in Blackboard – what do I do?”</a:t>
            </a:r>
          </a:p>
        </p:txBody>
      </p:sp>
      <p:sp>
        <p:nvSpPr>
          <p:cNvPr id="3" name="Content Placeholder 2"/>
          <p:cNvSpPr>
            <a:spLocks noGrp="1"/>
          </p:cNvSpPr>
          <p:nvPr>
            <p:ph idx="1"/>
          </p:nvPr>
        </p:nvSpPr>
        <p:spPr>
          <a:xfrm>
            <a:off x="467544" y="1916833"/>
            <a:ext cx="8229600" cy="3960440"/>
          </a:xfrm>
        </p:spPr>
        <p:txBody>
          <a:bodyPr/>
          <a:lstStyle/>
          <a:p>
            <a:r>
              <a:rPr lang="en-US" dirty="0"/>
              <a:t>In the first instance, contact your </a:t>
            </a:r>
            <a:r>
              <a:rPr lang="en-US" dirty="0">
                <a:hlinkClick r:id="rId2"/>
              </a:rPr>
              <a:t>Campus Advice Zone</a:t>
            </a:r>
            <a:r>
              <a:rPr lang="en-US" dirty="0"/>
              <a:t> </a:t>
            </a:r>
          </a:p>
          <a:p>
            <a:endParaRPr lang="en-US"/>
          </a:p>
          <a:p>
            <a:r>
              <a:rPr lang="en-US" dirty="0"/>
              <a:t>For particular queries relating to </a:t>
            </a:r>
            <a:br>
              <a:rPr lang="en-US" dirty="0"/>
            </a:br>
            <a:r>
              <a:rPr lang="en-US" dirty="0"/>
              <a:t>online enrolment, please visit the </a:t>
            </a:r>
            <a:r>
              <a:rPr lang="en-US" dirty="0">
                <a:hlinkClick r:id="rId3"/>
              </a:rPr>
              <a:t>Unilife 'Contact Us' Page.</a:t>
            </a:r>
            <a:endParaRPr lang="en-US" dirty="0"/>
          </a:p>
        </p:txBody>
      </p:sp>
      <p:sp>
        <p:nvSpPr>
          <p:cNvPr id="5" name="Footer Placeholder 4"/>
          <p:cNvSpPr>
            <a:spLocks noGrp="1"/>
          </p:cNvSpPr>
          <p:nvPr>
            <p:ph type="ftr" sz="quarter" idx="11"/>
          </p:nvPr>
        </p:nvSpPr>
        <p:spPr/>
        <p:txBody>
          <a:bodyPr/>
          <a:lstStyle/>
          <a:p>
            <a:pPr>
              <a:defRPr/>
            </a:pPr>
            <a:r>
              <a:rPr lang="en-GB"/>
              <a:t>© University of South Wales </a:t>
            </a:r>
          </a:p>
        </p:txBody>
      </p:sp>
      <p:sp>
        <p:nvSpPr>
          <p:cNvPr id="6" name="Date Placeholder 5"/>
          <p:cNvSpPr>
            <a:spLocks noGrp="1"/>
          </p:cNvSpPr>
          <p:nvPr>
            <p:ph type="dt" sz="half" idx="10"/>
          </p:nvPr>
        </p:nvSpPr>
        <p:spPr/>
        <p:txBody>
          <a:bodyPr/>
          <a:lstStyle/>
          <a:p>
            <a:pPr>
              <a:defRPr/>
            </a:pPr>
            <a:fld id="{16DC768B-E5D2-6E42-B329-E1125603492B}" type="datetime1">
              <a:rPr lang="en-GB" smtClean="0"/>
              <a:t>18/09/2019</a:t>
            </a:fld>
            <a:endParaRPr lang="en-GB"/>
          </a:p>
        </p:txBody>
      </p:sp>
      <p:pic>
        <p:nvPicPr>
          <p:cNvPr id="4" name="Picture 6" descr="A close up of a logo&#10;&#10;Description generated with very high confidence">
            <a:extLst>
              <a:ext uri="{FF2B5EF4-FFF2-40B4-BE49-F238E27FC236}">
                <a16:creationId xmlns:a16="http://schemas.microsoft.com/office/drawing/2014/main" id="{4823674D-075D-492A-B8AE-BBE27DC3151B}"/>
              </a:ext>
            </a:extLst>
          </p:cNvPr>
          <p:cNvPicPr>
            <a:picLocks noChangeAspect="1"/>
          </p:cNvPicPr>
          <p:nvPr/>
        </p:nvPicPr>
        <p:blipFill>
          <a:blip r:embed="rId4"/>
          <a:stretch>
            <a:fillRect/>
          </a:stretch>
        </p:blipFill>
        <p:spPr>
          <a:xfrm>
            <a:off x="31678" y="642"/>
            <a:ext cx="1702515" cy="1745323"/>
          </a:xfrm>
          <a:prstGeom prst="rect">
            <a:avLst/>
          </a:prstGeom>
        </p:spPr>
      </p:pic>
    </p:spTree>
    <p:extLst>
      <p:ext uri="{BB962C8B-B14F-4D97-AF65-F5344CB8AC3E}">
        <p14:creationId xmlns:p14="http://schemas.microsoft.com/office/powerpoint/2010/main" val="396397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691680" y="260648"/>
            <a:ext cx="6480720" cy="1156990"/>
          </a:xfrm>
        </p:spPr>
        <p:txBody>
          <a:bodyPr/>
          <a:lstStyle/>
          <a:p>
            <a:r>
              <a:rPr lang="en-US" dirty="0"/>
              <a:t>Course / Module Communications</a:t>
            </a:r>
            <a:endParaRPr lang="en-GB" dirty="0"/>
          </a:p>
        </p:txBody>
      </p:sp>
      <p:sp>
        <p:nvSpPr>
          <p:cNvPr id="4" name="Content Placeholder 2"/>
          <p:cNvSpPr txBox="1">
            <a:spLocks/>
          </p:cNvSpPr>
          <p:nvPr/>
        </p:nvSpPr>
        <p:spPr bwMode="auto">
          <a:xfrm>
            <a:off x="611560" y="1988840"/>
            <a:ext cx="7725544" cy="3384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GB" sz="2000" b="1"/>
              <a:t>In Blackboard:</a:t>
            </a:r>
          </a:p>
          <a:p>
            <a:pPr>
              <a:buFontTx/>
              <a:buNone/>
            </a:pPr>
            <a:endParaRPr lang="en-GB" sz="2000" b="1"/>
          </a:p>
          <a:p>
            <a:pPr>
              <a:spcBef>
                <a:spcPct val="0"/>
              </a:spcBef>
            </a:pPr>
            <a:r>
              <a:rPr lang="en-GB" sz="2000"/>
              <a:t>Your tutor will use the </a:t>
            </a:r>
            <a:r>
              <a:rPr lang="en-GB" sz="2000" b="1"/>
              <a:t>announcements</a:t>
            </a:r>
            <a:r>
              <a:rPr lang="en-GB" sz="2000"/>
              <a:t> page to keep you up to date with important news.</a:t>
            </a:r>
          </a:p>
          <a:p>
            <a:pPr marL="0" indent="0">
              <a:spcBef>
                <a:spcPct val="0"/>
              </a:spcBef>
              <a:buNone/>
            </a:pPr>
            <a:endParaRPr lang="en-GB" sz="2000"/>
          </a:p>
          <a:p>
            <a:pPr>
              <a:spcBef>
                <a:spcPct val="0"/>
              </a:spcBef>
            </a:pPr>
            <a:r>
              <a:rPr lang="en-GB" sz="2000"/>
              <a:t>You can send </a:t>
            </a:r>
            <a:r>
              <a:rPr lang="en-GB" sz="2000" b="1"/>
              <a:t>emails</a:t>
            </a:r>
            <a:r>
              <a:rPr lang="en-GB" sz="2000"/>
              <a:t> to others enrolled in a Blackboard module from the </a:t>
            </a:r>
            <a:r>
              <a:rPr lang="en-GB" sz="2000" b="1"/>
              <a:t>Communications &amp; Tools </a:t>
            </a:r>
            <a:r>
              <a:rPr lang="en-GB" sz="2000"/>
              <a:t>page.</a:t>
            </a:r>
          </a:p>
          <a:p>
            <a:pPr>
              <a:spcBef>
                <a:spcPct val="0"/>
              </a:spcBef>
            </a:pPr>
            <a:endParaRPr lang="en-GB" sz="2000"/>
          </a:p>
          <a:p>
            <a:pPr>
              <a:spcBef>
                <a:spcPct val="0"/>
              </a:spcBef>
            </a:pPr>
            <a:r>
              <a:rPr lang="en-GB" sz="2000" b="1"/>
              <a:t>Discussion boards, blogs wikis or other communication tools </a:t>
            </a:r>
            <a:r>
              <a:rPr lang="en-GB" sz="2000"/>
              <a:t>may be used to complement your studies.</a:t>
            </a:r>
          </a:p>
        </p:txBody>
      </p:sp>
      <p:sp>
        <p:nvSpPr>
          <p:cNvPr id="3" name="Footer Placeholder 2"/>
          <p:cNvSpPr>
            <a:spLocks noGrp="1"/>
          </p:cNvSpPr>
          <p:nvPr>
            <p:ph type="ftr" sz="quarter" idx="11"/>
          </p:nvPr>
        </p:nvSpPr>
        <p:spPr/>
        <p:txBody>
          <a:bodyPr/>
          <a:lstStyle/>
          <a:p>
            <a:pPr>
              <a:defRPr/>
            </a:pPr>
            <a:r>
              <a:rPr lang="en-GB"/>
              <a:t>© University of South Wales </a:t>
            </a:r>
          </a:p>
        </p:txBody>
      </p:sp>
      <p:sp>
        <p:nvSpPr>
          <p:cNvPr id="5" name="Date Placeholder 4"/>
          <p:cNvSpPr>
            <a:spLocks noGrp="1"/>
          </p:cNvSpPr>
          <p:nvPr>
            <p:ph type="dt" sz="half" idx="10"/>
          </p:nvPr>
        </p:nvSpPr>
        <p:spPr/>
        <p:txBody>
          <a:bodyPr/>
          <a:lstStyle/>
          <a:p>
            <a:pPr>
              <a:defRPr/>
            </a:pPr>
            <a:fld id="{3C3F50A8-C1E8-0849-85A6-84DC526CBE3F}" type="datetime1">
              <a:rPr lang="en-GB" smtClean="0"/>
              <a:t>18/09/2019</a:t>
            </a:fld>
            <a:endParaRPr lang="en-GB"/>
          </a:p>
        </p:txBody>
      </p:sp>
      <p:pic>
        <p:nvPicPr>
          <p:cNvPr id="2" name="Picture 6" descr="A close up of a logo&#10;&#10;Description generated with very high confidence">
            <a:extLst>
              <a:ext uri="{FF2B5EF4-FFF2-40B4-BE49-F238E27FC236}">
                <a16:creationId xmlns:a16="http://schemas.microsoft.com/office/drawing/2014/main" id="{9EA0A3C0-0502-4BBE-9313-121693B9302D}"/>
              </a:ext>
            </a:extLst>
          </p:cNvPr>
          <p:cNvPicPr>
            <a:picLocks noChangeAspect="1"/>
          </p:cNvPicPr>
          <p:nvPr/>
        </p:nvPicPr>
        <p:blipFill>
          <a:blip r:embed="rId3"/>
          <a:stretch>
            <a:fillRect/>
          </a:stretch>
        </p:blipFill>
        <p:spPr>
          <a:xfrm>
            <a:off x="31678" y="642"/>
            <a:ext cx="1702515" cy="17453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691680" y="260648"/>
            <a:ext cx="6192688" cy="1156990"/>
          </a:xfrm>
        </p:spPr>
        <p:txBody>
          <a:bodyPr/>
          <a:lstStyle/>
          <a:p>
            <a:r>
              <a:rPr lang="en-US"/>
              <a:t>Using </a:t>
            </a:r>
            <a:r>
              <a:rPr lang="en-US" err="1"/>
              <a:t>Turnitin</a:t>
            </a:r>
            <a:endParaRPr lang="en-GB"/>
          </a:p>
        </p:txBody>
      </p:sp>
      <p:sp>
        <p:nvSpPr>
          <p:cNvPr id="6148" name="Content Placeholder 2"/>
          <p:cNvSpPr>
            <a:spLocks noGrp="1"/>
          </p:cNvSpPr>
          <p:nvPr>
            <p:ph idx="1"/>
          </p:nvPr>
        </p:nvSpPr>
        <p:spPr>
          <a:xfrm>
            <a:off x="457200" y="1772816"/>
            <a:ext cx="8229600" cy="4353347"/>
          </a:xfrm>
        </p:spPr>
        <p:txBody>
          <a:bodyPr/>
          <a:lstStyle/>
          <a:p>
            <a:pPr marL="0" indent="0">
              <a:buNone/>
            </a:pPr>
            <a:r>
              <a:rPr lang="en-US" sz="2000"/>
              <a:t>Most assignments are submitted online, and many use a system called </a:t>
            </a:r>
            <a:r>
              <a:rPr lang="en-US" sz="2000" b="1"/>
              <a:t>Turnitin</a:t>
            </a:r>
            <a:r>
              <a:rPr lang="en-US" sz="2000"/>
              <a:t>, which also checks for plagiarism. </a:t>
            </a:r>
          </a:p>
          <a:p>
            <a:pPr marL="0" indent="0">
              <a:buNone/>
            </a:pPr>
            <a:r>
              <a:rPr lang="en-US" sz="2000"/>
              <a:t>Take a look at the information on the </a:t>
            </a:r>
          </a:p>
          <a:p>
            <a:pPr marL="0" indent="0">
              <a:buNone/>
            </a:pPr>
            <a:r>
              <a:rPr lang="en-US" sz="2000">
                <a:hlinkClick r:id="rId3"/>
              </a:rPr>
              <a:t>Student IT, Media and Technical Services Channel</a:t>
            </a:r>
            <a:r>
              <a:rPr lang="en-US" sz="2000"/>
              <a:t> to find out about:</a:t>
            </a:r>
            <a:endParaRPr lang="en-US" sz="2000">
              <a:hlinkClick r:id="rId4"/>
            </a:endParaRPr>
          </a:p>
          <a:p>
            <a:endParaRPr lang="en-US" sz="2000">
              <a:hlinkClick r:id="rId4"/>
            </a:endParaRPr>
          </a:p>
          <a:p>
            <a:r>
              <a:rPr lang="en-US" sz="2000"/>
              <a:t>Submitting an assignment</a:t>
            </a:r>
            <a:endParaRPr lang="en-US" sz="2000">
              <a:cs typeface="Calibri"/>
            </a:endParaRPr>
          </a:p>
          <a:p>
            <a:r>
              <a:rPr lang="en-US" sz="2000"/>
              <a:t>Viewing your Turnitin score</a:t>
            </a:r>
            <a:endParaRPr lang="en-US" sz="2000">
              <a:cs typeface="Calibri"/>
            </a:endParaRPr>
          </a:p>
          <a:p>
            <a:r>
              <a:rPr lang="en-US" sz="2000"/>
              <a:t>Resubmitting an assignment</a:t>
            </a:r>
            <a:endParaRPr lang="en-US" sz="2000">
              <a:cs typeface="Calibri"/>
            </a:endParaRPr>
          </a:p>
          <a:p>
            <a:r>
              <a:rPr lang="en-US" sz="2000"/>
              <a:t>Downloading your submission</a:t>
            </a:r>
            <a:endParaRPr lang="en-US" sz="2000">
              <a:cs typeface="Calibri"/>
            </a:endParaRPr>
          </a:p>
          <a:p>
            <a:r>
              <a:rPr lang="en-US" sz="2000"/>
              <a:t>Viewing your grades and feedback</a:t>
            </a:r>
            <a:endParaRPr lang="en-US" sz="2000">
              <a:cs typeface="Calibri"/>
            </a:endParaRPr>
          </a:p>
        </p:txBody>
      </p:sp>
      <p:sp>
        <p:nvSpPr>
          <p:cNvPr id="3" name="Footer Placeholder 2"/>
          <p:cNvSpPr>
            <a:spLocks noGrp="1"/>
          </p:cNvSpPr>
          <p:nvPr>
            <p:ph type="ftr" sz="quarter" idx="11"/>
          </p:nvPr>
        </p:nvSpPr>
        <p:spPr/>
        <p:txBody>
          <a:bodyPr/>
          <a:lstStyle/>
          <a:p>
            <a:pPr>
              <a:defRPr/>
            </a:pPr>
            <a:r>
              <a:rPr lang="en-GB"/>
              <a:t>© University of South Wales </a:t>
            </a:r>
          </a:p>
        </p:txBody>
      </p:sp>
      <p:sp>
        <p:nvSpPr>
          <p:cNvPr id="4" name="Date Placeholder 3"/>
          <p:cNvSpPr>
            <a:spLocks noGrp="1"/>
          </p:cNvSpPr>
          <p:nvPr>
            <p:ph type="dt" sz="half" idx="10"/>
          </p:nvPr>
        </p:nvSpPr>
        <p:spPr/>
        <p:txBody>
          <a:bodyPr/>
          <a:lstStyle/>
          <a:p>
            <a:pPr>
              <a:defRPr/>
            </a:pPr>
            <a:fld id="{8863C0EE-ECAC-BE47-BF3B-B81E05FC43CF}" type="datetime1">
              <a:rPr lang="en-GB" smtClean="0"/>
              <a:t>18/09/2019</a:t>
            </a:fld>
            <a:endParaRPr lang="en-GB"/>
          </a:p>
        </p:txBody>
      </p:sp>
      <p:pic>
        <p:nvPicPr>
          <p:cNvPr id="2" name="Picture 6" descr="A close up of a logo&#10;&#10;Description generated with very high confidence">
            <a:extLst>
              <a:ext uri="{FF2B5EF4-FFF2-40B4-BE49-F238E27FC236}">
                <a16:creationId xmlns:a16="http://schemas.microsoft.com/office/drawing/2014/main" id="{03548726-96DB-4239-BD2F-0D0DC51C120E}"/>
              </a:ext>
            </a:extLst>
          </p:cNvPr>
          <p:cNvPicPr>
            <a:picLocks noChangeAspect="1"/>
          </p:cNvPicPr>
          <p:nvPr/>
        </p:nvPicPr>
        <p:blipFill>
          <a:blip r:embed="rId5"/>
          <a:stretch>
            <a:fillRect/>
          </a:stretch>
        </p:blipFill>
        <p:spPr>
          <a:xfrm>
            <a:off x="31678" y="642"/>
            <a:ext cx="1702515" cy="17453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691680" y="260648"/>
            <a:ext cx="6192688" cy="1156990"/>
          </a:xfrm>
        </p:spPr>
        <p:txBody>
          <a:bodyPr/>
          <a:lstStyle/>
          <a:p>
            <a:r>
              <a:rPr lang="en-US" b="1"/>
              <a:t>What is learning analytics?</a:t>
            </a:r>
            <a:endParaRPr lang="en-GB"/>
          </a:p>
        </p:txBody>
      </p:sp>
      <p:sp>
        <p:nvSpPr>
          <p:cNvPr id="6148" name="Content Placeholder 2"/>
          <p:cNvSpPr>
            <a:spLocks noGrp="1"/>
          </p:cNvSpPr>
          <p:nvPr>
            <p:ph idx="1"/>
          </p:nvPr>
        </p:nvSpPr>
        <p:spPr>
          <a:xfrm>
            <a:off x="539552" y="1628800"/>
            <a:ext cx="8229600" cy="4353347"/>
          </a:xfrm>
        </p:spPr>
        <p:txBody>
          <a:bodyPr/>
          <a:lstStyle/>
          <a:p>
            <a:pPr marL="0" indent="0">
              <a:buNone/>
            </a:pPr>
            <a:r>
              <a:rPr lang="en-US" sz="1200"/>
              <a:t>The </a:t>
            </a:r>
            <a:r>
              <a:rPr lang="en-US" sz="1200" b="1"/>
              <a:t>“digital footprints” </a:t>
            </a:r>
            <a:r>
              <a:rPr lang="en-US" sz="1200"/>
              <a:t>left when students use Unilearn (USW’s virtual learning environment) and other institutional</a:t>
            </a:r>
            <a:endParaRPr lang="en-GB" sz="1200"/>
          </a:p>
          <a:p>
            <a:pPr marL="0" indent="0">
              <a:buNone/>
            </a:pPr>
            <a:r>
              <a:rPr lang="en-US" sz="1200"/>
              <a:t>systems can be combined with data such as grades and past academic history. We already collect most of the data required, and use it to review aspects of our courses and manage our use of resources more efficiently. However the use of this data for </a:t>
            </a:r>
            <a:r>
              <a:rPr lang="en-US" sz="1200" b="1"/>
              <a:t>learning analytics </a:t>
            </a:r>
            <a:r>
              <a:rPr lang="en-US" sz="1200"/>
              <a:t>is new, and will provide additional information to you, lecturers, tutors and support staff to support your learning journey.</a:t>
            </a:r>
            <a:endParaRPr lang="en-GB" sz="1200"/>
          </a:p>
          <a:p>
            <a:pPr marL="0" indent="0">
              <a:buNone/>
            </a:pPr>
            <a:r>
              <a:rPr lang="en-US" sz="1200"/>
              <a:t>The resulting picture can give you a better idea of how your </a:t>
            </a:r>
            <a:r>
              <a:rPr lang="en-US" sz="1200" b="1"/>
              <a:t>learning is progressing</a:t>
            </a:r>
            <a:r>
              <a:rPr lang="en-US" sz="1200"/>
              <a:t>. It can also help us to understand how we can best support you to meet your goals, and achieve your full potential at USW. During the session 2018/19 we will be trialing some tools for students to see and track their own progress.</a:t>
            </a:r>
            <a:endParaRPr lang="en-GB" sz="1200"/>
          </a:p>
          <a:p>
            <a:pPr marL="0" indent="0">
              <a:buNone/>
            </a:pPr>
            <a:r>
              <a:rPr lang="en-US" sz="1200"/>
              <a:t>Another use for learning analytics is to make </a:t>
            </a:r>
            <a:r>
              <a:rPr lang="en-US" sz="1200" b="1"/>
              <a:t>predictions </a:t>
            </a:r>
            <a:r>
              <a:rPr lang="en-US" sz="1200"/>
              <a:t>by comparing a learner’s patterns of activity and achievement with those of previous groups of students. These can help us to identify those who may be struggling academically. </a:t>
            </a:r>
            <a:endParaRPr lang="en-GB" sz="1200"/>
          </a:p>
          <a:p>
            <a:pPr marL="0" indent="0">
              <a:buNone/>
            </a:pPr>
            <a:endParaRPr lang="en-US" sz="1200"/>
          </a:p>
          <a:p>
            <a:pPr marL="0" indent="0">
              <a:buNone/>
            </a:pPr>
            <a:r>
              <a:rPr lang="en-US" sz="1200"/>
              <a:t>This information is then </a:t>
            </a:r>
            <a:r>
              <a:rPr lang="en-US" sz="1200" err="1"/>
              <a:t>analysed</a:t>
            </a:r>
            <a:r>
              <a:rPr lang="en-US" sz="1200"/>
              <a:t> and used to:</a:t>
            </a:r>
            <a:endParaRPr lang="en-GB" sz="1200"/>
          </a:p>
          <a:p>
            <a:r>
              <a:rPr lang="en-US" sz="1200"/>
              <a:t>Identify a projected outcome and where a student is at risk of withdrawing from their study</a:t>
            </a:r>
            <a:endParaRPr lang="en-GB" sz="1200"/>
          </a:p>
          <a:p>
            <a:r>
              <a:rPr lang="en-US" sz="1200"/>
              <a:t>Indicate to the University that a student’s course engagement may have fallen below expectations, so that the lack of engagement process can be initiated.</a:t>
            </a:r>
            <a:endParaRPr lang="en-GB" sz="1200"/>
          </a:p>
          <a:p>
            <a:pPr marL="0" indent="0">
              <a:buNone/>
            </a:pPr>
            <a:endParaRPr lang="en-US" sz="1200"/>
          </a:p>
          <a:p>
            <a:pPr marL="0" indent="0">
              <a:buNone/>
            </a:pPr>
            <a:r>
              <a:rPr lang="en-US" sz="1200"/>
              <a:t>The other main way that learning analytics can help is by giving your personal coach better information on your progress. Students will be contacted by their Personal Academic Coach to arrange a meeting to review your progress. Personal Academic Coaches have access to a system called </a:t>
            </a:r>
            <a:r>
              <a:rPr lang="en-US" sz="1200" b="1"/>
              <a:t>Data Explorer</a:t>
            </a:r>
            <a:r>
              <a:rPr lang="en-US" sz="1200"/>
              <a:t>, which has data about your engagement and attainment, and can be used to provide a focus for conversations between the two of you.</a:t>
            </a:r>
            <a:endParaRPr lang="en-GB" sz="1200"/>
          </a:p>
          <a:p>
            <a:pPr marL="0" indent="0">
              <a:buNone/>
            </a:pPr>
            <a:r>
              <a:rPr lang="en-GB" sz="1200">
                <a:hlinkClick r:id="rId3"/>
              </a:rPr>
              <a:t>Find Out More.</a:t>
            </a:r>
          </a:p>
          <a:p>
            <a:pPr marL="0" indent="0">
              <a:buNone/>
            </a:pPr>
            <a:endParaRPr lang="en-US" sz="1200"/>
          </a:p>
        </p:txBody>
      </p:sp>
      <p:sp>
        <p:nvSpPr>
          <p:cNvPr id="3" name="Footer Placeholder 2"/>
          <p:cNvSpPr>
            <a:spLocks noGrp="1"/>
          </p:cNvSpPr>
          <p:nvPr>
            <p:ph type="ftr" sz="quarter" idx="11"/>
          </p:nvPr>
        </p:nvSpPr>
        <p:spPr/>
        <p:txBody>
          <a:bodyPr/>
          <a:lstStyle/>
          <a:p>
            <a:pPr>
              <a:defRPr/>
            </a:pPr>
            <a:r>
              <a:rPr lang="en-GB"/>
              <a:t>© University of South Wales </a:t>
            </a:r>
          </a:p>
        </p:txBody>
      </p:sp>
      <p:sp>
        <p:nvSpPr>
          <p:cNvPr id="4" name="Date Placeholder 3"/>
          <p:cNvSpPr>
            <a:spLocks noGrp="1"/>
          </p:cNvSpPr>
          <p:nvPr>
            <p:ph type="dt" sz="half" idx="10"/>
          </p:nvPr>
        </p:nvSpPr>
        <p:spPr/>
        <p:txBody>
          <a:bodyPr/>
          <a:lstStyle/>
          <a:p>
            <a:pPr>
              <a:defRPr/>
            </a:pPr>
            <a:fld id="{8863C0EE-ECAC-BE47-BF3B-B81E05FC43CF}" type="datetime1">
              <a:rPr lang="en-GB" smtClean="0"/>
              <a:t>18/09/2019</a:t>
            </a:fld>
            <a:endParaRPr lang="en-GB"/>
          </a:p>
        </p:txBody>
      </p:sp>
      <p:pic>
        <p:nvPicPr>
          <p:cNvPr id="2" name="Picture 6" descr="A close up of a logo&#10;&#10;Description generated with very high confidence">
            <a:extLst>
              <a:ext uri="{FF2B5EF4-FFF2-40B4-BE49-F238E27FC236}">
                <a16:creationId xmlns:a16="http://schemas.microsoft.com/office/drawing/2014/main" id="{120DF1F1-0995-4ABC-8BE4-0BF3B26D2508}"/>
              </a:ext>
            </a:extLst>
          </p:cNvPr>
          <p:cNvPicPr>
            <a:picLocks noChangeAspect="1"/>
          </p:cNvPicPr>
          <p:nvPr/>
        </p:nvPicPr>
        <p:blipFill>
          <a:blip r:embed="rId4"/>
          <a:stretch>
            <a:fillRect/>
          </a:stretch>
        </p:blipFill>
        <p:spPr>
          <a:xfrm>
            <a:off x="31678" y="642"/>
            <a:ext cx="1561246" cy="1597632"/>
          </a:xfrm>
          <a:prstGeom prst="rect">
            <a:avLst/>
          </a:prstGeom>
        </p:spPr>
      </p:pic>
    </p:spTree>
    <p:extLst>
      <p:ext uri="{BB962C8B-B14F-4D97-AF65-F5344CB8AC3E}">
        <p14:creationId xmlns:p14="http://schemas.microsoft.com/office/powerpoint/2010/main" val="110289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88640"/>
            <a:ext cx="6995120" cy="1156990"/>
          </a:xfrm>
        </p:spPr>
        <p:txBody>
          <a:bodyPr/>
          <a:lstStyle/>
          <a:p>
            <a:r>
              <a:rPr lang="en-GB"/>
              <a:t>Summary of useful links</a:t>
            </a:r>
          </a:p>
        </p:txBody>
      </p:sp>
      <p:sp>
        <p:nvSpPr>
          <p:cNvPr id="3" name="Content Placeholder 2"/>
          <p:cNvSpPr>
            <a:spLocks noGrp="1"/>
          </p:cNvSpPr>
          <p:nvPr>
            <p:ph idx="1"/>
          </p:nvPr>
        </p:nvSpPr>
        <p:spPr>
          <a:xfrm>
            <a:off x="1187624" y="1556792"/>
            <a:ext cx="6984776" cy="4536504"/>
          </a:xfrm>
        </p:spPr>
        <p:txBody>
          <a:bodyPr numCol="2"/>
          <a:lstStyle/>
          <a:p>
            <a:pPr lvl="0"/>
            <a:r>
              <a:rPr lang="en-GB" sz="1800" dirty="0">
                <a:hlinkClick r:id="rId3"/>
              </a:rPr>
              <a:t>UniLife</a:t>
            </a:r>
          </a:p>
          <a:p>
            <a:pPr lvl="0"/>
            <a:r>
              <a:rPr lang="en-GB" sz="1800" u="sng" dirty="0">
                <a:hlinkClick r:id="rId4"/>
              </a:rPr>
              <a:t>Blackboard: New students and getting started</a:t>
            </a:r>
            <a:endParaRPr lang="en-GB" sz="1800"/>
          </a:p>
          <a:p>
            <a:r>
              <a:rPr lang="en-GB" sz="1800" dirty="0">
                <a:hlinkClick r:id="rId5"/>
              </a:rPr>
              <a:t>Updating your password through SSAA</a:t>
            </a:r>
            <a:endParaRPr lang="en-GB" sz="1800" dirty="0"/>
          </a:p>
          <a:p>
            <a:r>
              <a:rPr lang="en-US" sz="1800" dirty="0">
                <a:hlinkClick r:id="rId6"/>
              </a:rPr>
              <a:t>Find out more about Office 365</a:t>
            </a:r>
            <a:endParaRPr lang="en-US" sz="1800" dirty="0">
              <a:cs typeface="Calibri"/>
            </a:endParaRPr>
          </a:p>
          <a:p>
            <a:r>
              <a:rPr lang="en-US" sz="1800" dirty="0">
                <a:hlinkClick r:id="rId3"/>
              </a:rPr>
              <a:t>Access to UniLearn and Blackboard</a:t>
            </a:r>
            <a:endParaRPr lang="en-US" sz="1800" dirty="0">
              <a:cs typeface="Calibri"/>
            </a:endParaRPr>
          </a:p>
          <a:p>
            <a:r>
              <a:rPr lang="en-GB" sz="1800" dirty="0">
                <a:hlinkClick r:id="rId4"/>
              </a:rPr>
              <a:t>Exploring the UniLearn environment</a:t>
            </a:r>
            <a:endParaRPr lang="en-GB" sz="1800" dirty="0">
              <a:cs typeface="Calibri"/>
            </a:endParaRPr>
          </a:p>
          <a:p>
            <a:r>
              <a:rPr lang="en-GB" sz="1800" dirty="0">
                <a:hlinkClick r:id="rId7"/>
              </a:rPr>
              <a:t>Online Assessment and Submission &gt; </a:t>
            </a:r>
            <a:r>
              <a:rPr lang="en-GB" sz="1800" u="sng" dirty="0">
                <a:hlinkClick r:id="rId7"/>
              </a:rPr>
              <a:t>Plagiarism and Turnitin</a:t>
            </a:r>
            <a:r>
              <a:rPr lang="en-GB" sz="1800" dirty="0"/>
              <a:t> </a:t>
            </a:r>
            <a:endParaRPr lang="en-GB" sz="1800" dirty="0">
              <a:cs typeface="Calibri"/>
            </a:endParaRPr>
          </a:p>
          <a:p>
            <a:r>
              <a:rPr lang="en-GB" sz="1800" u="sng" dirty="0">
                <a:hlinkClick r:id="rId8"/>
              </a:rPr>
              <a:t>Blackboard Mobile</a:t>
            </a:r>
            <a:endParaRPr lang="en-GB" sz="1800" dirty="0"/>
          </a:p>
          <a:p>
            <a:r>
              <a:rPr lang="en-US" sz="1800" dirty="0">
                <a:hlinkClick r:id="rId9"/>
              </a:rPr>
              <a:t>Computer Regulations</a:t>
            </a:r>
            <a:endParaRPr lang="en-US" sz="1800" dirty="0">
              <a:cs typeface="Calibri"/>
            </a:endParaRPr>
          </a:p>
          <a:p>
            <a:pPr lvl="0"/>
            <a:r>
              <a:rPr lang="en-GB" sz="1800" u="sng" dirty="0">
                <a:hlinkClick r:id="rId10"/>
              </a:rPr>
              <a:t>Help support and feedback</a:t>
            </a:r>
            <a:endParaRPr lang="en-GB" sz="1800" dirty="0"/>
          </a:p>
          <a:p>
            <a:r>
              <a:rPr lang="en-GB" sz="1800" dirty="0">
                <a:hlinkClick r:id="rId11"/>
              </a:rPr>
              <a:t>Logging a call with IT Customer Support Services</a:t>
            </a:r>
            <a:endParaRPr lang="en-GB" sz="1800" dirty="0">
              <a:cs typeface="Calibri"/>
            </a:endParaRPr>
          </a:p>
          <a:p>
            <a:r>
              <a:rPr lang="en-GB" sz="1800" dirty="0">
                <a:hlinkClick r:id="rId12"/>
              </a:rPr>
              <a:t>Computer Labs</a:t>
            </a:r>
            <a:endParaRPr lang="en-GB" sz="1800" dirty="0">
              <a:cs typeface="Calibri"/>
            </a:endParaRPr>
          </a:p>
          <a:p>
            <a:r>
              <a:rPr lang="en-GB" sz="1800" dirty="0">
                <a:hlinkClick r:id="rId13"/>
              </a:rPr>
              <a:t>Student Printing</a:t>
            </a:r>
          </a:p>
          <a:p>
            <a:r>
              <a:rPr lang="en-GB" sz="1800" u="sng" dirty="0">
                <a:ea typeface="+mn-lt"/>
                <a:cs typeface="+mn-lt"/>
                <a:hlinkClick r:id="rId14"/>
              </a:rPr>
              <a:t>Find out more abourt Learning Analytics</a:t>
            </a:r>
            <a:r>
              <a:rPr lang="en-GB" sz="1800" u="sng" dirty="0">
                <a:ea typeface="+mn-lt"/>
                <a:cs typeface="+mn-lt"/>
              </a:rPr>
              <a:t> </a:t>
            </a:r>
            <a:br>
              <a:rPr lang="en-GB" sz="1800" u="sng" dirty="0">
                <a:ea typeface="+mn-lt"/>
                <a:cs typeface="+mn-lt"/>
              </a:rPr>
            </a:br>
            <a:endParaRPr lang="en-GB" sz="1800" u="sng" dirty="0">
              <a:ea typeface="+mn-lt"/>
              <a:cs typeface="+mn-lt"/>
            </a:endParaRPr>
          </a:p>
        </p:txBody>
      </p:sp>
      <p:sp>
        <p:nvSpPr>
          <p:cNvPr id="5" name="Footer Placeholder 4"/>
          <p:cNvSpPr>
            <a:spLocks noGrp="1"/>
          </p:cNvSpPr>
          <p:nvPr>
            <p:ph type="ftr" sz="quarter" idx="11"/>
          </p:nvPr>
        </p:nvSpPr>
        <p:spPr/>
        <p:txBody>
          <a:bodyPr/>
          <a:lstStyle/>
          <a:p>
            <a:pPr>
              <a:defRPr/>
            </a:pPr>
            <a:r>
              <a:rPr lang="en-GB"/>
              <a:t>© University of South Wales </a:t>
            </a:r>
          </a:p>
        </p:txBody>
      </p:sp>
      <p:sp>
        <p:nvSpPr>
          <p:cNvPr id="6" name="Date Placeholder 5"/>
          <p:cNvSpPr>
            <a:spLocks noGrp="1"/>
          </p:cNvSpPr>
          <p:nvPr>
            <p:ph type="dt" sz="half" idx="10"/>
          </p:nvPr>
        </p:nvSpPr>
        <p:spPr/>
        <p:txBody>
          <a:bodyPr/>
          <a:lstStyle/>
          <a:p>
            <a:pPr>
              <a:defRPr/>
            </a:pPr>
            <a:fld id="{A5C9CA82-C859-6A46-8EBA-CFC48499E007}" type="datetime1">
              <a:rPr lang="en-GB" smtClean="0"/>
              <a:t>18/09/2019</a:t>
            </a:fld>
            <a:endParaRPr lang="en-GB"/>
          </a:p>
        </p:txBody>
      </p:sp>
      <p:pic>
        <p:nvPicPr>
          <p:cNvPr id="4" name="Picture 6" descr="A close up of a logo&#10;&#10;Description generated with very high confidence">
            <a:extLst>
              <a:ext uri="{FF2B5EF4-FFF2-40B4-BE49-F238E27FC236}">
                <a16:creationId xmlns:a16="http://schemas.microsoft.com/office/drawing/2014/main" id="{4E274915-0015-4093-92FE-6F2E0540AE1C}"/>
              </a:ext>
            </a:extLst>
          </p:cNvPr>
          <p:cNvPicPr>
            <a:picLocks noChangeAspect="1"/>
          </p:cNvPicPr>
          <p:nvPr/>
        </p:nvPicPr>
        <p:blipFill>
          <a:blip r:embed="rId15"/>
          <a:stretch>
            <a:fillRect/>
          </a:stretch>
        </p:blipFill>
        <p:spPr>
          <a:xfrm>
            <a:off x="31678" y="642"/>
            <a:ext cx="1619038" cy="16618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264696" cy="1156990"/>
          </a:xfrm>
        </p:spPr>
        <p:txBody>
          <a:bodyPr/>
          <a:lstStyle/>
          <a:p>
            <a:r>
              <a:rPr lang="en-GB"/>
              <a:t>IT Regulations</a:t>
            </a:r>
          </a:p>
        </p:txBody>
      </p:sp>
      <p:sp>
        <p:nvSpPr>
          <p:cNvPr id="3" name="Content Placeholder 2"/>
          <p:cNvSpPr>
            <a:spLocks noGrp="1"/>
          </p:cNvSpPr>
          <p:nvPr>
            <p:ph idx="1"/>
          </p:nvPr>
        </p:nvSpPr>
        <p:spPr/>
        <p:txBody>
          <a:bodyPr/>
          <a:lstStyle/>
          <a:p>
            <a:r>
              <a:rPr lang="en-US" b="1"/>
              <a:t>In using the University’s online services, you commit to accepting the University of South Wales IT Regulations.</a:t>
            </a:r>
            <a:r>
              <a:rPr lang="en-US"/>
              <a:t> </a:t>
            </a:r>
            <a:br>
              <a:rPr lang="en-US"/>
            </a:br>
            <a:r>
              <a:rPr lang="en-US"/>
              <a:t/>
            </a:r>
            <a:br>
              <a:rPr lang="en-US"/>
            </a:br>
            <a:r>
              <a:rPr lang="en-US"/>
              <a:t>Please ensure that you have read the following:</a:t>
            </a:r>
            <a:br>
              <a:rPr lang="en-US"/>
            </a:br>
            <a:endParaRPr lang="en-US"/>
          </a:p>
          <a:p>
            <a:pPr lvl="1"/>
            <a:r>
              <a:rPr lang="en-US" b="1">
                <a:hlinkClick r:id="rId2"/>
              </a:rPr>
              <a:t>Computer Regulations</a:t>
            </a:r>
            <a:r>
              <a:rPr lang="en-US"/>
              <a:t> — the full version of the University’s Terms and Conditions.</a:t>
            </a:r>
            <a:endParaRPr lang="en-US">
              <a:cs typeface="Calibri"/>
            </a:endParaRPr>
          </a:p>
          <a:p>
            <a:endParaRPr lang="en-GB"/>
          </a:p>
        </p:txBody>
      </p:sp>
      <p:sp>
        <p:nvSpPr>
          <p:cNvPr id="5" name="Footer Placeholder 4"/>
          <p:cNvSpPr>
            <a:spLocks noGrp="1"/>
          </p:cNvSpPr>
          <p:nvPr>
            <p:ph type="ftr" sz="quarter" idx="11"/>
          </p:nvPr>
        </p:nvSpPr>
        <p:spPr/>
        <p:txBody>
          <a:bodyPr/>
          <a:lstStyle/>
          <a:p>
            <a:pPr>
              <a:defRPr/>
            </a:pPr>
            <a:r>
              <a:rPr lang="en-GB"/>
              <a:t>© University of South Wales </a:t>
            </a:r>
          </a:p>
        </p:txBody>
      </p:sp>
      <p:sp>
        <p:nvSpPr>
          <p:cNvPr id="6" name="Date Placeholder 5"/>
          <p:cNvSpPr>
            <a:spLocks noGrp="1"/>
          </p:cNvSpPr>
          <p:nvPr>
            <p:ph type="dt" sz="half" idx="10"/>
          </p:nvPr>
        </p:nvSpPr>
        <p:spPr/>
        <p:txBody>
          <a:bodyPr/>
          <a:lstStyle/>
          <a:p>
            <a:pPr>
              <a:defRPr/>
            </a:pPr>
            <a:fld id="{A77199AA-C37B-6942-896D-A50C3D871FF4}" type="datetime1">
              <a:rPr lang="en-GB" smtClean="0"/>
              <a:t>18/09/2019</a:t>
            </a:fld>
            <a:endParaRPr lang="en-GB"/>
          </a:p>
        </p:txBody>
      </p:sp>
      <p:pic>
        <p:nvPicPr>
          <p:cNvPr id="4" name="Picture 6" descr="A close up of a logo&#10;&#10;Description generated with very high confidence">
            <a:extLst>
              <a:ext uri="{FF2B5EF4-FFF2-40B4-BE49-F238E27FC236}">
                <a16:creationId xmlns:a16="http://schemas.microsoft.com/office/drawing/2014/main" id="{9E5F672C-0403-4A02-861D-45E117A6BF96}"/>
              </a:ext>
            </a:extLst>
          </p:cNvPr>
          <p:cNvPicPr>
            <a:picLocks noChangeAspect="1"/>
          </p:cNvPicPr>
          <p:nvPr/>
        </p:nvPicPr>
        <p:blipFill>
          <a:blip r:embed="rId3"/>
          <a:stretch>
            <a:fillRect/>
          </a:stretch>
        </p:blipFill>
        <p:spPr>
          <a:xfrm>
            <a:off x="31678" y="642"/>
            <a:ext cx="1702515" cy="1745323"/>
          </a:xfrm>
          <a:prstGeom prst="rect">
            <a:avLst/>
          </a:prstGeom>
        </p:spPr>
      </p:pic>
    </p:spTree>
    <p:extLst>
      <p:ext uri="{BB962C8B-B14F-4D97-AF65-F5344CB8AC3E}">
        <p14:creationId xmlns:p14="http://schemas.microsoft.com/office/powerpoint/2010/main" val="376652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691680" y="260648"/>
            <a:ext cx="5976664" cy="1156990"/>
          </a:xfrm>
        </p:spPr>
        <p:txBody>
          <a:bodyPr/>
          <a:lstStyle/>
          <a:p>
            <a:r>
              <a:rPr lang="en-US"/>
              <a:t>Today’s aims</a:t>
            </a:r>
            <a:endParaRPr lang="en-GB"/>
          </a:p>
        </p:txBody>
      </p:sp>
      <p:sp>
        <p:nvSpPr>
          <p:cNvPr id="4100" name="Content Placeholder 2"/>
          <p:cNvSpPr>
            <a:spLocks noGrp="1"/>
          </p:cNvSpPr>
          <p:nvPr>
            <p:ph idx="1"/>
          </p:nvPr>
        </p:nvSpPr>
        <p:spPr>
          <a:xfrm>
            <a:off x="422140" y="1628800"/>
            <a:ext cx="8229600" cy="4525963"/>
          </a:xfrm>
        </p:spPr>
        <p:txBody>
          <a:bodyPr/>
          <a:lstStyle/>
          <a:p>
            <a:pPr eaLnBrk="1" hangingPunct="1">
              <a:buFontTx/>
              <a:buNone/>
            </a:pPr>
            <a:r>
              <a:rPr lang="en-GB" sz="2000" b="1" dirty="0"/>
              <a:t>By the end of today's session you will:</a:t>
            </a:r>
          </a:p>
          <a:p>
            <a:pPr eaLnBrk="1" hangingPunct="1">
              <a:buFontTx/>
              <a:buNone/>
            </a:pPr>
            <a:endParaRPr lang="en-GB" sz="2000" b="1"/>
          </a:p>
          <a:p>
            <a:pPr>
              <a:spcBef>
                <a:spcPct val="0"/>
              </a:spcBef>
            </a:pPr>
            <a:r>
              <a:rPr lang="en-GB" sz="2000" dirty="0"/>
              <a:t>Have been introduced to UniLife </a:t>
            </a:r>
            <a:endParaRPr lang="en-GB" sz="2000">
              <a:cs typeface="Calibri"/>
            </a:endParaRPr>
          </a:p>
          <a:p>
            <a:pPr eaLnBrk="1" hangingPunct="1">
              <a:spcBef>
                <a:spcPct val="0"/>
              </a:spcBef>
            </a:pPr>
            <a:r>
              <a:rPr lang="en-GB" sz="2000" dirty="0"/>
              <a:t>Know where to go to get a round up of all IT-related issues</a:t>
            </a:r>
            <a:endParaRPr lang="en-GB" sz="2000" dirty="0">
              <a:cs typeface="Calibri"/>
            </a:endParaRPr>
          </a:p>
          <a:p>
            <a:pPr eaLnBrk="1" hangingPunct="1">
              <a:spcBef>
                <a:spcPct val="0"/>
              </a:spcBef>
            </a:pPr>
            <a:r>
              <a:rPr lang="en-GB" sz="2000" dirty="0"/>
              <a:t>Know where to go for IT support and to update your account’s password</a:t>
            </a:r>
            <a:endParaRPr lang="en-GB" sz="2000" dirty="0">
              <a:cs typeface="Calibri"/>
            </a:endParaRPr>
          </a:p>
          <a:p>
            <a:pPr>
              <a:spcBef>
                <a:spcPct val="0"/>
              </a:spcBef>
            </a:pPr>
            <a:r>
              <a:rPr lang="en-GB" sz="2000" dirty="0"/>
              <a:t>Know how to access your email, </a:t>
            </a:r>
            <a:r>
              <a:rPr lang="en-GB" sz="2000" dirty="0" err="1"/>
              <a:t>wifi</a:t>
            </a:r>
            <a:r>
              <a:rPr lang="en-GB" sz="2000" dirty="0"/>
              <a:t> and the internet</a:t>
            </a:r>
            <a:endParaRPr lang="en-GB" sz="2000" dirty="0">
              <a:cs typeface="Calibri"/>
            </a:endParaRPr>
          </a:p>
          <a:p>
            <a:pPr>
              <a:spcBef>
                <a:spcPct val="0"/>
              </a:spcBef>
            </a:pPr>
            <a:r>
              <a:rPr lang="en-GB" sz="2000" dirty="0"/>
              <a:t>Know where to find support on setting up your own device</a:t>
            </a:r>
            <a:endParaRPr lang="en-GB" sz="2000" dirty="0">
              <a:cs typeface="Calibri"/>
            </a:endParaRPr>
          </a:p>
          <a:p>
            <a:pPr>
              <a:spcBef>
                <a:spcPct val="0"/>
              </a:spcBef>
            </a:pPr>
            <a:r>
              <a:rPr lang="en-GB" sz="2000" dirty="0"/>
              <a:t>Know where to go to access computer labs and printing facilities</a:t>
            </a:r>
            <a:endParaRPr lang="en-GB" sz="2000" dirty="0">
              <a:cs typeface="Calibri"/>
            </a:endParaRPr>
          </a:p>
          <a:p>
            <a:pPr>
              <a:spcBef>
                <a:spcPct val="0"/>
              </a:spcBef>
            </a:pPr>
            <a:r>
              <a:rPr lang="en-GB" sz="2000" dirty="0"/>
              <a:t>Know how to access your associated Office 365 account</a:t>
            </a:r>
            <a:endParaRPr lang="en-GB" sz="2000" dirty="0">
              <a:cs typeface="Calibri"/>
            </a:endParaRPr>
          </a:p>
          <a:p>
            <a:pPr>
              <a:spcBef>
                <a:spcPct val="0"/>
              </a:spcBef>
            </a:pPr>
            <a:r>
              <a:rPr lang="en-GB" sz="2000" dirty="0"/>
              <a:t>Know how to access Blackboard</a:t>
            </a:r>
            <a:endParaRPr lang="en-GB" sz="2000" dirty="0">
              <a:cs typeface="Calibri"/>
            </a:endParaRPr>
          </a:p>
          <a:p>
            <a:pPr eaLnBrk="1" hangingPunct="1">
              <a:spcBef>
                <a:spcPct val="0"/>
              </a:spcBef>
            </a:pPr>
            <a:r>
              <a:rPr lang="en-GB" sz="2000" dirty="0"/>
              <a:t>Find out about some of Blackboard’s common features</a:t>
            </a:r>
            <a:endParaRPr lang="en-GB" sz="2000" dirty="0">
              <a:cs typeface="Calibri"/>
            </a:endParaRPr>
          </a:p>
          <a:p>
            <a:pPr eaLnBrk="1" hangingPunct="1">
              <a:spcBef>
                <a:spcPct val="0"/>
              </a:spcBef>
            </a:pPr>
            <a:r>
              <a:rPr lang="en-GB" sz="2000" dirty="0"/>
              <a:t>Explore one of your modules and access course materials</a:t>
            </a:r>
            <a:endParaRPr lang="en-GB" sz="2000" dirty="0">
              <a:cs typeface="Calibri"/>
            </a:endParaRPr>
          </a:p>
          <a:p>
            <a:pPr eaLnBrk="1" hangingPunct="1">
              <a:spcBef>
                <a:spcPct val="0"/>
              </a:spcBef>
            </a:pPr>
            <a:r>
              <a:rPr lang="en-GB" sz="2000" dirty="0"/>
              <a:t>Practise communicating with fellow students and staff</a:t>
            </a:r>
            <a:endParaRPr lang="en-GB" sz="2000" dirty="0">
              <a:cs typeface="Calibri"/>
            </a:endParaRPr>
          </a:p>
          <a:p>
            <a:pPr eaLnBrk="1" hangingPunct="1">
              <a:spcBef>
                <a:spcPct val="0"/>
              </a:spcBef>
            </a:pPr>
            <a:r>
              <a:rPr lang="en-GB" sz="2000" dirty="0"/>
              <a:t>Practise uploading assessment work via Turnitin</a:t>
            </a:r>
          </a:p>
        </p:txBody>
      </p:sp>
      <p:sp>
        <p:nvSpPr>
          <p:cNvPr id="3" name="Footer Placeholder 2"/>
          <p:cNvSpPr>
            <a:spLocks noGrp="1"/>
          </p:cNvSpPr>
          <p:nvPr>
            <p:ph type="ftr" sz="quarter" idx="11"/>
          </p:nvPr>
        </p:nvSpPr>
        <p:spPr/>
        <p:txBody>
          <a:bodyPr/>
          <a:lstStyle/>
          <a:p>
            <a:pPr>
              <a:defRPr/>
            </a:pPr>
            <a:r>
              <a:rPr lang="en-GB"/>
              <a:t>© University of South Wales </a:t>
            </a:r>
          </a:p>
        </p:txBody>
      </p:sp>
      <p:sp>
        <p:nvSpPr>
          <p:cNvPr id="4" name="Date Placeholder 3"/>
          <p:cNvSpPr>
            <a:spLocks noGrp="1"/>
          </p:cNvSpPr>
          <p:nvPr>
            <p:ph type="dt" sz="half" idx="10"/>
          </p:nvPr>
        </p:nvSpPr>
        <p:spPr/>
        <p:txBody>
          <a:bodyPr/>
          <a:lstStyle/>
          <a:p>
            <a:pPr>
              <a:defRPr/>
            </a:pPr>
            <a:fld id="{3EE41369-20F5-9748-90F6-17CB025E409F}" type="datetime1">
              <a:rPr lang="en-GB" smtClean="0"/>
              <a:t>18/09/2019</a:t>
            </a:fld>
            <a:endParaRPr lang="en-GB"/>
          </a:p>
        </p:txBody>
      </p:sp>
      <p:pic>
        <p:nvPicPr>
          <p:cNvPr id="2" name="Picture 6" descr="A close up of a logo&#10;&#10;Description generated with very high confidence">
            <a:extLst>
              <a:ext uri="{FF2B5EF4-FFF2-40B4-BE49-F238E27FC236}">
                <a16:creationId xmlns:a16="http://schemas.microsoft.com/office/drawing/2014/main" id="{EAFECB1E-F944-41F7-A1A6-64F94613C509}"/>
              </a:ext>
            </a:extLst>
          </p:cNvPr>
          <p:cNvPicPr>
            <a:picLocks noChangeAspect="1"/>
          </p:cNvPicPr>
          <p:nvPr/>
        </p:nvPicPr>
        <p:blipFill>
          <a:blip r:embed="rId2"/>
          <a:stretch>
            <a:fillRect/>
          </a:stretch>
        </p:blipFill>
        <p:spPr>
          <a:xfrm>
            <a:off x="31678" y="642"/>
            <a:ext cx="1702515" cy="17453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768752" cy="1156990"/>
          </a:xfrm>
        </p:spPr>
        <p:txBody>
          <a:bodyPr/>
          <a:lstStyle/>
          <a:p>
            <a:r>
              <a:rPr lang="en-GB"/>
              <a:t>All accessed through </a:t>
            </a:r>
            <a:r>
              <a:rPr lang="en-GB" err="1"/>
              <a:t>UniLife</a:t>
            </a:r>
            <a:endParaRPr lang="en-GB"/>
          </a:p>
        </p:txBody>
      </p:sp>
      <p:sp>
        <p:nvSpPr>
          <p:cNvPr id="3" name="Content Placeholder 2"/>
          <p:cNvSpPr>
            <a:spLocks noGrp="1"/>
          </p:cNvSpPr>
          <p:nvPr>
            <p:ph idx="1"/>
          </p:nvPr>
        </p:nvSpPr>
        <p:spPr>
          <a:xfrm>
            <a:off x="251520" y="1628800"/>
            <a:ext cx="8640960" cy="4497363"/>
          </a:xfrm>
        </p:spPr>
        <p:txBody>
          <a:bodyPr/>
          <a:lstStyle/>
          <a:p>
            <a:pPr marL="0" indent="0">
              <a:buNone/>
            </a:pPr>
            <a:endParaRPr lang="en-US" sz="2000" b="1" dirty="0"/>
          </a:p>
          <a:p>
            <a:pPr marL="0" indent="0">
              <a:buNone/>
            </a:pPr>
            <a:endParaRPr lang="en-US" sz="2000" b="1" dirty="0">
              <a:cs typeface="Calibri"/>
            </a:endParaRPr>
          </a:p>
          <a:p>
            <a:pPr marL="0" indent="0">
              <a:buNone/>
            </a:pPr>
            <a:r>
              <a:rPr lang="en-US" sz="2000" b="1" dirty="0"/>
              <a:t>UniLife</a:t>
            </a:r>
            <a:r>
              <a:rPr lang="en-US" sz="2000" dirty="0"/>
              <a:t> (</a:t>
            </a:r>
            <a:r>
              <a:rPr lang="en-GB" sz="2000" dirty="0">
                <a:hlinkClick r:id="rId3"/>
              </a:rPr>
              <a:t>http://unilife.southwales.ac.uk/</a:t>
            </a:r>
            <a:r>
              <a:rPr lang="en-US" sz="2000" dirty="0"/>
              <a:t>) is the main student portal of the University of South Wales. </a:t>
            </a:r>
            <a:endParaRPr lang="en-US" sz="2000" dirty="0">
              <a:cs typeface="Calibri"/>
            </a:endParaRPr>
          </a:p>
          <a:p>
            <a:pPr marL="0" indent="0">
              <a:buNone/>
            </a:pPr>
            <a:endParaRPr lang="en-US" sz="2000"/>
          </a:p>
          <a:p>
            <a:pPr marL="0" indent="0">
              <a:buNone/>
            </a:pPr>
            <a:r>
              <a:rPr lang="en-GB" sz="2000" b="1" dirty="0"/>
              <a:t>UniLife</a:t>
            </a:r>
            <a:r>
              <a:rPr lang="en-GB" sz="2000" dirty="0"/>
              <a:t> is also used as an umbrella term for </a:t>
            </a:r>
            <a:r>
              <a:rPr lang="en-GB" sz="2000" b="1" dirty="0"/>
              <a:t>various student information web sites</a:t>
            </a:r>
            <a:r>
              <a:rPr lang="en-GB" sz="2000" dirty="0"/>
              <a:t> provided by the University.</a:t>
            </a:r>
            <a:endParaRPr lang="en-GB" sz="2000" dirty="0">
              <a:cs typeface="Calibri"/>
            </a:endParaRPr>
          </a:p>
          <a:p>
            <a:pPr marL="0" indent="0">
              <a:buNone/>
            </a:pPr>
            <a:endParaRPr lang="en-US" sz="2000"/>
          </a:p>
          <a:p>
            <a:pPr marL="0" indent="0">
              <a:buNone/>
            </a:pPr>
            <a:r>
              <a:rPr lang="en-US" sz="2000" dirty="0"/>
              <a:t>To find out more about UniLife, please visit  </a:t>
            </a:r>
            <a:r>
              <a:rPr lang="en-US" sz="2000" dirty="0">
                <a:hlinkClick r:id="rId4"/>
              </a:rPr>
              <a:t>Unilife: An Overview</a:t>
            </a:r>
            <a:endParaRPr lang="en-US" sz="2000" dirty="0">
              <a:cs typeface="Calibri"/>
            </a:endParaRPr>
          </a:p>
        </p:txBody>
      </p:sp>
      <p:sp>
        <p:nvSpPr>
          <p:cNvPr id="7" name="Footer Placeholder 6"/>
          <p:cNvSpPr>
            <a:spLocks noGrp="1"/>
          </p:cNvSpPr>
          <p:nvPr>
            <p:ph type="ftr" sz="quarter" idx="11"/>
          </p:nvPr>
        </p:nvSpPr>
        <p:spPr/>
        <p:txBody>
          <a:bodyPr/>
          <a:lstStyle/>
          <a:p>
            <a:pPr>
              <a:defRPr/>
            </a:pPr>
            <a:r>
              <a:rPr lang="en-GB"/>
              <a:t>© University of South Wales </a:t>
            </a:r>
          </a:p>
        </p:txBody>
      </p:sp>
      <p:sp>
        <p:nvSpPr>
          <p:cNvPr id="8" name="Date Placeholder 7"/>
          <p:cNvSpPr>
            <a:spLocks noGrp="1"/>
          </p:cNvSpPr>
          <p:nvPr>
            <p:ph type="dt" sz="half" idx="10"/>
          </p:nvPr>
        </p:nvSpPr>
        <p:spPr/>
        <p:txBody>
          <a:bodyPr/>
          <a:lstStyle/>
          <a:p>
            <a:pPr>
              <a:defRPr/>
            </a:pPr>
            <a:fld id="{AC501A3B-5224-E843-99C1-B009E2E55EE0}" type="datetime1">
              <a:rPr lang="en-GB" smtClean="0"/>
              <a:t>18/09/2019</a:t>
            </a:fld>
            <a:endParaRPr lang="en-GB"/>
          </a:p>
        </p:txBody>
      </p:sp>
      <p:pic>
        <p:nvPicPr>
          <p:cNvPr id="5" name="Picture 6" descr="A close up of a logo&#10;&#10;Description generated with very high confidence">
            <a:extLst>
              <a:ext uri="{FF2B5EF4-FFF2-40B4-BE49-F238E27FC236}">
                <a16:creationId xmlns:a16="http://schemas.microsoft.com/office/drawing/2014/main" id="{B175C596-7EF7-435F-9AE3-F3761BA3FE53}"/>
              </a:ext>
            </a:extLst>
          </p:cNvPr>
          <p:cNvPicPr>
            <a:picLocks noChangeAspect="1"/>
          </p:cNvPicPr>
          <p:nvPr/>
        </p:nvPicPr>
        <p:blipFill>
          <a:blip r:embed="rId5"/>
          <a:stretch>
            <a:fillRect/>
          </a:stretch>
        </p:blipFill>
        <p:spPr>
          <a:xfrm>
            <a:off x="31678" y="642"/>
            <a:ext cx="1702515" cy="1745323"/>
          </a:xfrm>
          <a:prstGeom prst="rect">
            <a:avLst/>
          </a:prstGeom>
        </p:spPr>
      </p:pic>
    </p:spTree>
    <p:extLst>
      <p:ext uri="{BB962C8B-B14F-4D97-AF65-F5344CB8AC3E}">
        <p14:creationId xmlns:p14="http://schemas.microsoft.com/office/powerpoint/2010/main" val="20383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624736" cy="1156990"/>
          </a:xfrm>
        </p:spPr>
        <p:txBody>
          <a:bodyPr/>
          <a:lstStyle/>
          <a:p>
            <a:r>
              <a:rPr lang="en-GB"/>
              <a:t>Where to go for IT Support</a:t>
            </a:r>
          </a:p>
        </p:txBody>
      </p:sp>
      <p:pic>
        <p:nvPicPr>
          <p:cNvPr id="4" name="Picture 3">
            <a:hlinkClick r:id="rId3"/>
          </p:cNvPr>
          <p:cNvPicPr>
            <a:picLocks noChangeAspect="1"/>
          </p:cNvPicPr>
          <p:nvPr/>
        </p:nvPicPr>
        <p:blipFill>
          <a:blip r:embed="rId4"/>
          <a:stretch>
            <a:fillRect/>
          </a:stretch>
        </p:blipFill>
        <p:spPr>
          <a:xfrm>
            <a:off x="5724128" y="4293096"/>
            <a:ext cx="2247900" cy="1304925"/>
          </a:xfrm>
          <a:prstGeom prst="rect">
            <a:avLst/>
          </a:prstGeom>
        </p:spPr>
      </p:pic>
      <p:sp>
        <p:nvSpPr>
          <p:cNvPr id="5" name="TextBox 4"/>
          <p:cNvSpPr txBox="1"/>
          <p:nvPr/>
        </p:nvSpPr>
        <p:spPr>
          <a:xfrm>
            <a:off x="611560" y="3789040"/>
            <a:ext cx="3744416" cy="2400657"/>
          </a:xfrm>
          <a:prstGeom prst="rect">
            <a:avLst/>
          </a:prstGeom>
          <a:noFill/>
          <a:ln>
            <a:solidFill>
              <a:schemeClr val="accent1"/>
            </a:solidFill>
          </a:ln>
        </p:spPr>
        <p:txBody>
          <a:bodyPr wrap="square" rtlCol="0" anchor="t">
            <a:spAutoFit/>
          </a:bodyPr>
          <a:lstStyle/>
          <a:p>
            <a:pPr algn="ctr"/>
            <a:r>
              <a:rPr lang="en-US" sz="1500">
                <a:latin typeface="+mn-lt"/>
              </a:rPr>
              <a:t>If you still can’t find what you are looking for,</a:t>
            </a:r>
          </a:p>
          <a:p>
            <a:pPr algn="ctr"/>
            <a:r>
              <a:rPr lang="en-US" sz="1500">
                <a:latin typeface="+mn-lt"/>
              </a:rPr>
              <a:t>please visit our </a:t>
            </a:r>
            <a:r>
              <a:rPr lang="en-US" sz="1500" b="1">
                <a:latin typeface="+mn-lt"/>
                <a:hlinkClick r:id="rId5"/>
              </a:rPr>
              <a:t>IT help and support page</a:t>
            </a:r>
          </a:p>
          <a:p>
            <a:pPr algn="ctr"/>
            <a:endParaRPr lang="en-US" sz="1500" b="1">
              <a:latin typeface="+mn-lt"/>
            </a:endParaRPr>
          </a:p>
          <a:p>
            <a:pPr algn="ctr"/>
            <a:r>
              <a:rPr lang="en-US" sz="1500">
                <a:latin typeface="+mn-lt"/>
              </a:rPr>
              <a:t>You can also log a call with </a:t>
            </a:r>
          </a:p>
          <a:p>
            <a:pPr algn="ctr"/>
            <a:r>
              <a:rPr lang="en-US" sz="1500">
                <a:latin typeface="+mn-lt"/>
              </a:rPr>
              <a:t>IT Customer Support Service:</a:t>
            </a:r>
          </a:p>
          <a:p>
            <a:pPr algn="ctr"/>
            <a:r>
              <a:rPr lang="en-GB" sz="1500" b="1">
                <a:latin typeface="+mn-lt"/>
                <a:hlinkClick r:id="rId3"/>
              </a:rPr>
              <a:t>https://support.southwales.ac.uk/</a:t>
            </a:r>
            <a:endParaRPr lang="en-GB" sz="1500" b="1">
              <a:latin typeface="+mn-lt"/>
            </a:endParaRPr>
          </a:p>
          <a:p>
            <a:pPr algn="ctr"/>
            <a:endParaRPr lang="en-US" sz="1500" b="1">
              <a:latin typeface="+mn-lt"/>
            </a:endParaRPr>
          </a:p>
          <a:p>
            <a:pPr algn="ctr"/>
            <a:r>
              <a:rPr lang="en-US" sz="1500" b="1">
                <a:latin typeface="+mn-lt"/>
              </a:rPr>
              <a:t>This is the first point of contact for students and staff seeking assistance with IT-related queries or guidance.</a:t>
            </a:r>
            <a:endParaRPr lang="en-GB" sz="1500">
              <a:latin typeface="+mn-lt"/>
            </a:endParaRPr>
          </a:p>
        </p:txBody>
      </p:sp>
      <p:sp>
        <p:nvSpPr>
          <p:cNvPr id="7" name="TextBox 6"/>
          <p:cNvSpPr txBox="1"/>
          <p:nvPr/>
        </p:nvSpPr>
        <p:spPr>
          <a:xfrm>
            <a:off x="1027655" y="2440821"/>
            <a:ext cx="2520280" cy="1000274"/>
          </a:xfrm>
          <a:prstGeom prst="rect">
            <a:avLst/>
          </a:prstGeom>
          <a:noFill/>
          <a:ln>
            <a:solidFill>
              <a:schemeClr val="accent1"/>
            </a:solidFill>
          </a:ln>
        </p:spPr>
        <p:txBody>
          <a:bodyPr wrap="square" rtlCol="0" anchor="t">
            <a:spAutoFit/>
          </a:bodyPr>
          <a:lstStyle/>
          <a:p>
            <a:pPr algn="ctr"/>
            <a:r>
              <a:rPr lang="en-GB" sz="1600">
                <a:latin typeface="+mn-lt"/>
              </a:rPr>
              <a:t>Firstly check the IT Services channel for help and advice:</a:t>
            </a:r>
          </a:p>
          <a:p>
            <a:pPr algn="ctr"/>
            <a:r>
              <a:rPr lang="en-GB" sz="1500">
                <a:latin typeface="Arial"/>
                <a:cs typeface="Arial"/>
                <a:hlinkClick r:id="rId6"/>
              </a:rPr>
              <a:t>https://its.southwales.ac.uk/</a:t>
            </a:r>
            <a:endParaRPr lang="en-GB" sz="1500"/>
          </a:p>
          <a:p>
            <a:endParaRPr lang="en-GB" sz="1200" b="1"/>
          </a:p>
        </p:txBody>
      </p:sp>
      <p:sp>
        <p:nvSpPr>
          <p:cNvPr id="8" name="Right Arrow 7"/>
          <p:cNvSpPr/>
          <p:nvPr/>
        </p:nvSpPr>
        <p:spPr>
          <a:xfrm flipV="1">
            <a:off x="3845641" y="3033954"/>
            <a:ext cx="455225" cy="10090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Right Arrow 8"/>
          <p:cNvSpPr/>
          <p:nvPr/>
        </p:nvSpPr>
        <p:spPr>
          <a:xfrm flipV="1">
            <a:off x="4427984" y="4941168"/>
            <a:ext cx="1131208" cy="1239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Footer Placeholder 9"/>
          <p:cNvSpPr>
            <a:spLocks noGrp="1"/>
          </p:cNvSpPr>
          <p:nvPr>
            <p:ph type="ftr" sz="quarter" idx="11"/>
          </p:nvPr>
        </p:nvSpPr>
        <p:spPr/>
        <p:txBody>
          <a:bodyPr/>
          <a:lstStyle/>
          <a:p>
            <a:pPr>
              <a:defRPr/>
            </a:pPr>
            <a:r>
              <a:rPr lang="en-GB"/>
              <a:t>© University of South Wales </a:t>
            </a:r>
          </a:p>
        </p:txBody>
      </p:sp>
      <p:sp>
        <p:nvSpPr>
          <p:cNvPr id="11" name="Date Placeholder 10"/>
          <p:cNvSpPr>
            <a:spLocks noGrp="1"/>
          </p:cNvSpPr>
          <p:nvPr>
            <p:ph type="dt" sz="half" idx="10"/>
          </p:nvPr>
        </p:nvSpPr>
        <p:spPr/>
        <p:txBody>
          <a:bodyPr/>
          <a:lstStyle/>
          <a:p>
            <a:pPr>
              <a:defRPr/>
            </a:pPr>
            <a:fld id="{67097904-8E7C-6246-B55B-0694D8B599CD}" type="datetime1">
              <a:rPr lang="en-GB" smtClean="0"/>
              <a:t>18/09/2019</a:t>
            </a:fld>
            <a:endParaRPr lang="en-GB"/>
          </a:p>
        </p:txBody>
      </p:sp>
      <p:pic>
        <p:nvPicPr>
          <p:cNvPr id="3" name="Picture 6" descr="A close up of a logo&#10;&#10;Description generated with very high confidence">
            <a:extLst>
              <a:ext uri="{FF2B5EF4-FFF2-40B4-BE49-F238E27FC236}">
                <a16:creationId xmlns:a16="http://schemas.microsoft.com/office/drawing/2014/main" id="{67CC185C-C8C0-46A0-B220-29B081D6289A}"/>
              </a:ext>
            </a:extLst>
          </p:cNvPr>
          <p:cNvPicPr>
            <a:picLocks noChangeAspect="1"/>
          </p:cNvPicPr>
          <p:nvPr/>
        </p:nvPicPr>
        <p:blipFill>
          <a:blip r:embed="rId7"/>
          <a:stretch>
            <a:fillRect/>
          </a:stretch>
        </p:blipFill>
        <p:spPr>
          <a:xfrm>
            <a:off x="31678" y="642"/>
            <a:ext cx="1702515" cy="1745323"/>
          </a:xfrm>
          <a:prstGeom prst="rect">
            <a:avLst/>
          </a:prstGeom>
        </p:spPr>
      </p:pic>
      <p:pic>
        <p:nvPicPr>
          <p:cNvPr id="13" name="Picture 13" descr="A screenshot of a cell phone&#10;&#10;Description generated with very high confidence">
            <a:extLst>
              <a:ext uri="{FF2B5EF4-FFF2-40B4-BE49-F238E27FC236}">
                <a16:creationId xmlns:a16="http://schemas.microsoft.com/office/drawing/2014/main" id="{F5370D07-C2D4-436D-B1E5-47141B9A656F}"/>
              </a:ext>
            </a:extLst>
          </p:cNvPr>
          <p:cNvPicPr>
            <a:picLocks noChangeAspect="1"/>
          </p:cNvPicPr>
          <p:nvPr/>
        </p:nvPicPr>
        <p:blipFill>
          <a:blip r:embed="rId8"/>
          <a:stretch>
            <a:fillRect/>
          </a:stretch>
        </p:blipFill>
        <p:spPr>
          <a:xfrm>
            <a:off x="4666891" y="1302764"/>
            <a:ext cx="2743200" cy="2613454"/>
          </a:xfrm>
          <a:prstGeom prst="rect">
            <a:avLst/>
          </a:prstGeom>
        </p:spPr>
      </p:pic>
    </p:spTree>
    <p:extLst>
      <p:ext uri="{BB962C8B-B14F-4D97-AF65-F5344CB8AC3E}">
        <p14:creationId xmlns:p14="http://schemas.microsoft.com/office/powerpoint/2010/main" val="31720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624736" cy="1156990"/>
          </a:xfrm>
        </p:spPr>
        <p:txBody>
          <a:bodyPr/>
          <a:lstStyle/>
          <a:p>
            <a:r>
              <a:rPr lang="en-GB"/>
              <a:t>Where to go for IT Support</a:t>
            </a:r>
          </a:p>
        </p:txBody>
      </p:sp>
      <p:sp>
        <p:nvSpPr>
          <p:cNvPr id="10" name="TextBox 9"/>
          <p:cNvSpPr txBox="1"/>
          <p:nvPr/>
        </p:nvSpPr>
        <p:spPr>
          <a:xfrm>
            <a:off x="755576" y="1479628"/>
            <a:ext cx="7848872" cy="3308598"/>
          </a:xfrm>
          <a:prstGeom prst="rect">
            <a:avLst/>
          </a:prstGeom>
          <a:noFill/>
          <a:ln>
            <a:solidFill>
              <a:schemeClr val="accent1"/>
            </a:solidFill>
          </a:ln>
        </p:spPr>
        <p:txBody>
          <a:bodyPr wrap="square" rtlCol="0" anchor="t">
            <a:spAutoFit/>
          </a:bodyPr>
          <a:lstStyle/>
          <a:p>
            <a:pPr algn="ctr"/>
            <a:r>
              <a:rPr lang="en-GB" sz="1500" dirty="0">
                <a:latin typeface="+mn-lt"/>
              </a:rPr>
              <a:t>If you require a quick face-to-face response then you can always get in touch with our </a:t>
            </a:r>
            <a:endParaRPr lang="en-GB" sz="1500">
              <a:latin typeface="+mn-lt"/>
            </a:endParaRPr>
          </a:p>
          <a:p>
            <a:pPr algn="ctr"/>
            <a:r>
              <a:rPr lang="en-GB" sz="1500" dirty="0">
                <a:latin typeface="+mn-lt"/>
              </a:rPr>
              <a:t> IT Customer Support Teams at the following locations:</a:t>
            </a:r>
            <a:endParaRPr lang="en-GB" sz="1500" dirty="0">
              <a:latin typeface="+mn-lt"/>
              <a:cs typeface="Calibri"/>
            </a:endParaRPr>
          </a:p>
          <a:p>
            <a:pPr algn="ctr"/>
            <a:endParaRPr lang="en-GB" sz="1500">
              <a:latin typeface="+mn-lt"/>
            </a:endParaRPr>
          </a:p>
          <a:p>
            <a:pPr marL="285750" indent="-285750">
              <a:buFont typeface="Arial"/>
              <a:buChar char="•"/>
            </a:pPr>
            <a:r>
              <a:rPr lang="en-GB" sz="1500" b="1" dirty="0">
                <a:latin typeface="+mn-lt"/>
              </a:rPr>
              <a:t>Cardiff</a:t>
            </a:r>
            <a:r>
              <a:rPr lang="en-GB" sz="1500" dirty="0">
                <a:latin typeface="+mn-lt"/>
              </a:rPr>
              <a:t> – Please log a helpdesk call, details as per previous slide.</a:t>
            </a:r>
            <a:endParaRPr lang="en-GB" sz="1500" dirty="0">
              <a:latin typeface="+mn-lt"/>
              <a:cs typeface="Calibri"/>
            </a:endParaRPr>
          </a:p>
          <a:p>
            <a:pPr marL="285750" indent="-285750">
              <a:buFont typeface="Arial"/>
              <a:buChar char="•"/>
            </a:pPr>
            <a:r>
              <a:rPr lang="en-GB" sz="1500" b="1" dirty="0">
                <a:latin typeface="+mn-lt"/>
              </a:rPr>
              <a:t>City (Newport)</a:t>
            </a:r>
            <a:r>
              <a:rPr lang="en-GB" sz="1500" dirty="0">
                <a:latin typeface="+mn-lt"/>
              </a:rPr>
              <a:t> – </a:t>
            </a:r>
            <a:r>
              <a:rPr lang="en-GB" sz="1500" dirty="0">
                <a:latin typeface="Calibri"/>
                <a:cs typeface="Calibri"/>
              </a:rPr>
              <a:t>O</a:t>
            </a:r>
            <a:r>
              <a:rPr lang="en-GB" sz="1500" dirty="0">
                <a:latin typeface="Arial"/>
                <a:cs typeface="Arial"/>
              </a:rPr>
              <a:t>n floor B behind the advice zone in the library </a:t>
            </a:r>
            <a:r>
              <a:rPr lang="en-GB" sz="1500" dirty="0">
                <a:latin typeface="Arial"/>
                <a:cs typeface="Arial"/>
                <a:hlinkClick r:id="rId3"/>
              </a:rPr>
              <a:t>NCCCB10</a:t>
            </a:r>
            <a:r>
              <a:rPr lang="en-GB" sz="1500" dirty="0">
                <a:latin typeface="Arial"/>
                <a:cs typeface="Arial"/>
              </a:rPr>
              <a:t> available 8:30am - 5pm</a:t>
            </a:r>
            <a:endParaRPr lang="en-GB" sz="1500" dirty="0">
              <a:latin typeface="+mn-lt"/>
              <a:cs typeface="Calibri"/>
            </a:endParaRPr>
          </a:p>
          <a:p>
            <a:pPr marL="285750" indent="-285750">
              <a:buFont typeface="Arial"/>
              <a:buChar char="•"/>
            </a:pPr>
            <a:r>
              <a:rPr lang="en-GB" sz="1500" b="1" dirty="0" err="1">
                <a:latin typeface="+mn-lt"/>
              </a:rPr>
              <a:t>Glyntaf</a:t>
            </a:r>
            <a:r>
              <a:rPr lang="en-GB" sz="1500" dirty="0">
                <a:latin typeface="+mn-lt"/>
              </a:rPr>
              <a:t> – </a:t>
            </a:r>
            <a:r>
              <a:rPr lang="en-GB" sz="1500" dirty="0">
                <a:latin typeface="Arial"/>
                <a:cs typeface="Arial"/>
              </a:rPr>
              <a:t>on the ground floor of the Elaine Morgan Building by the main reception </a:t>
            </a:r>
            <a:r>
              <a:rPr lang="en-GB" sz="1500" dirty="0">
                <a:latin typeface="Arial"/>
                <a:cs typeface="Arial"/>
                <a:hlinkClick r:id="rId4"/>
              </a:rPr>
              <a:t>GTEM022</a:t>
            </a:r>
            <a:r>
              <a:rPr lang="en-GB" sz="1500" dirty="0">
                <a:latin typeface="Arial"/>
                <a:cs typeface="Arial"/>
              </a:rPr>
              <a:t> available 8:30am - 5pm</a:t>
            </a:r>
            <a:endParaRPr lang="en-GB" sz="1500" dirty="0">
              <a:latin typeface="+mn-lt"/>
              <a:cs typeface="Calibri"/>
            </a:endParaRPr>
          </a:p>
          <a:p>
            <a:pPr marL="285750" indent="-285750">
              <a:buFont typeface="Arial"/>
              <a:buChar char="•"/>
            </a:pPr>
            <a:r>
              <a:rPr lang="en-GB" sz="1500" b="1" dirty="0" err="1">
                <a:latin typeface="+mn-lt"/>
              </a:rPr>
              <a:t>Treforest</a:t>
            </a:r>
            <a:r>
              <a:rPr lang="en-GB" sz="1500" dirty="0">
                <a:latin typeface="+mn-lt"/>
              </a:rPr>
              <a:t> – </a:t>
            </a:r>
            <a:r>
              <a:rPr lang="en-GB" sz="1500" dirty="0">
                <a:latin typeface="Arial"/>
                <a:cs typeface="Arial"/>
              </a:rPr>
              <a:t>on the first floor of the library </a:t>
            </a:r>
            <a:r>
              <a:rPr lang="en-GB" sz="1500" dirty="0">
                <a:latin typeface="Arial"/>
                <a:cs typeface="Arial"/>
                <a:hlinkClick r:id="rId5"/>
              </a:rPr>
              <a:t>TRL201</a:t>
            </a:r>
            <a:r>
              <a:rPr lang="en-GB" sz="1500" dirty="0">
                <a:latin typeface="Arial"/>
                <a:cs typeface="Arial"/>
              </a:rPr>
              <a:t> available 8:30am - 7pm (5pm non-term time)</a:t>
            </a:r>
          </a:p>
          <a:p>
            <a:endParaRPr lang="en-GB" sz="1500">
              <a:latin typeface="+mn-lt"/>
            </a:endParaRPr>
          </a:p>
          <a:p>
            <a:pPr marL="285750" indent="-285750">
              <a:buFont typeface="Arial"/>
              <a:buChar char="•"/>
            </a:pPr>
            <a:r>
              <a:rPr lang="en-GB" sz="1500" dirty="0">
                <a:latin typeface="+mn-lt"/>
              </a:rPr>
              <a:t>Need help locating a room? Use our </a:t>
            </a:r>
            <a:r>
              <a:rPr lang="en-GB" sz="1500" dirty="0">
                <a:latin typeface="+mn-lt"/>
                <a:hlinkClick r:id="rId6"/>
              </a:rPr>
              <a:t>findaroom service </a:t>
            </a:r>
            <a:endParaRPr lang="en-GB" sz="1500">
              <a:latin typeface="+mn-lt"/>
            </a:endParaRPr>
          </a:p>
          <a:p>
            <a:pPr marL="285750" indent="-285750">
              <a:buFont typeface="Arial"/>
              <a:buChar char="•"/>
            </a:pPr>
            <a:r>
              <a:rPr lang="en-GB" sz="1500" dirty="0">
                <a:latin typeface="+mn-lt"/>
              </a:rPr>
              <a:t>You can also find details of computer labs via the </a:t>
            </a:r>
            <a:r>
              <a:rPr lang="en-GB" sz="1500" dirty="0">
                <a:latin typeface="+mn-lt"/>
                <a:hlinkClick r:id="rId7"/>
              </a:rPr>
              <a:t>IT Services webpage</a:t>
            </a:r>
            <a:endParaRPr lang="en-GB" sz="1500" dirty="0">
              <a:latin typeface="+mn-lt"/>
            </a:endParaRPr>
          </a:p>
          <a:p>
            <a:pPr algn="ctr"/>
            <a:endParaRPr lang="en-GB" sz="1400"/>
          </a:p>
        </p:txBody>
      </p:sp>
      <p:sp>
        <p:nvSpPr>
          <p:cNvPr id="11" name="TextBox 10"/>
          <p:cNvSpPr txBox="1"/>
          <p:nvPr/>
        </p:nvSpPr>
        <p:spPr>
          <a:xfrm>
            <a:off x="755576" y="4725144"/>
            <a:ext cx="4824536" cy="1077218"/>
          </a:xfrm>
          <a:prstGeom prst="rect">
            <a:avLst/>
          </a:prstGeom>
          <a:noFill/>
          <a:ln>
            <a:solidFill>
              <a:schemeClr val="accent1"/>
            </a:solidFill>
          </a:ln>
        </p:spPr>
        <p:txBody>
          <a:bodyPr wrap="square" rtlCol="0" anchor="t">
            <a:spAutoFit/>
          </a:bodyPr>
          <a:lstStyle/>
          <a:p>
            <a:pPr algn="ctr"/>
            <a:r>
              <a:rPr lang="en-US" sz="1600">
                <a:latin typeface="+mn-lt"/>
              </a:rPr>
              <a:t>Self-service machines that enable you to print, scan or photocopy are available in various locations on all campuses. For further details you may want to access the </a:t>
            </a:r>
            <a:r>
              <a:rPr lang="en-US" sz="1600">
                <a:latin typeface="+mn-lt"/>
                <a:hlinkClick r:id="rId8"/>
              </a:rPr>
              <a:t>Student Printing Advice </a:t>
            </a:r>
            <a:r>
              <a:rPr lang="en-US" sz="1600">
                <a:latin typeface="+mn-lt"/>
              </a:rPr>
              <a:t> pages.</a:t>
            </a:r>
            <a:endParaRPr lang="en-US" sz="1400" b="1"/>
          </a:p>
        </p:txBody>
      </p:sp>
      <p:pic>
        <p:nvPicPr>
          <p:cNvPr id="3" name="Picture 2"/>
          <p:cNvPicPr>
            <a:picLocks noChangeAspect="1"/>
          </p:cNvPicPr>
          <p:nvPr/>
        </p:nvPicPr>
        <p:blipFill>
          <a:blip r:embed="rId9"/>
          <a:stretch>
            <a:fillRect/>
          </a:stretch>
        </p:blipFill>
        <p:spPr>
          <a:xfrm>
            <a:off x="5940152" y="4509120"/>
            <a:ext cx="2808312" cy="1899606"/>
          </a:xfrm>
          <a:prstGeom prst="rect">
            <a:avLst/>
          </a:prstGeom>
        </p:spPr>
      </p:pic>
      <p:sp>
        <p:nvSpPr>
          <p:cNvPr id="5" name="Footer Placeholder 4"/>
          <p:cNvSpPr>
            <a:spLocks noGrp="1"/>
          </p:cNvSpPr>
          <p:nvPr>
            <p:ph type="ftr" sz="quarter" idx="11"/>
          </p:nvPr>
        </p:nvSpPr>
        <p:spPr/>
        <p:txBody>
          <a:bodyPr/>
          <a:lstStyle/>
          <a:p>
            <a:pPr>
              <a:defRPr/>
            </a:pPr>
            <a:r>
              <a:rPr lang="en-GB"/>
              <a:t>© University of South Wales </a:t>
            </a:r>
          </a:p>
        </p:txBody>
      </p:sp>
      <p:sp>
        <p:nvSpPr>
          <p:cNvPr id="6" name="Date Placeholder 5"/>
          <p:cNvSpPr>
            <a:spLocks noGrp="1"/>
          </p:cNvSpPr>
          <p:nvPr>
            <p:ph type="dt" sz="half" idx="10"/>
          </p:nvPr>
        </p:nvSpPr>
        <p:spPr/>
        <p:txBody>
          <a:bodyPr/>
          <a:lstStyle/>
          <a:p>
            <a:pPr>
              <a:defRPr/>
            </a:pPr>
            <a:fld id="{517BD73B-6EF4-CD47-B9A3-E5FDA6E741C2}" type="datetime1">
              <a:rPr lang="en-GB" smtClean="0"/>
              <a:t>18/09/2019</a:t>
            </a:fld>
            <a:endParaRPr lang="en-GB"/>
          </a:p>
        </p:txBody>
      </p:sp>
      <p:pic>
        <p:nvPicPr>
          <p:cNvPr id="4" name="Picture 6" descr="A close up of a logo&#10;&#10;Description generated with very high confidence">
            <a:extLst>
              <a:ext uri="{FF2B5EF4-FFF2-40B4-BE49-F238E27FC236}">
                <a16:creationId xmlns:a16="http://schemas.microsoft.com/office/drawing/2014/main" id="{C1857FE3-3CFE-4E7D-A262-78E69911B367}"/>
              </a:ext>
            </a:extLst>
          </p:cNvPr>
          <p:cNvPicPr>
            <a:picLocks noChangeAspect="1"/>
          </p:cNvPicPr>
          <p:nvPr/>
        </p:nvPicPr>
        <p:blipFill>
          <a:blip r:embed="rId10"/>
          <a:stretch>
            <a:fillRect/>
          </a:stretch>
        </p:blipFill>
        <p:spPr>
          <a:xfrm>
            <a:off x="31678" y="642"/>
            <a:ext cx="1503454" cy="1539840"/>
          </a:xfrm>
          <a:prstGeom prst="rect">
            <a:avLst/>
          </a:prstGeom>
        </p:spPr>
      </p:pic>
    </p:spTree>
    <p:extLst>
      <p:ext uri="{BB962C8B-B14F-4D97-AF65-F5344CB8AC3E}">
        <p14:creationId xmlns:p14="http://schemas.microsoft.com/office/powerpoint/2010/main" val="22604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624736" cy="1156990"/>
          </a:xfrm>
        </p:spPr>
        <p:txBody>
          <a:bodyPr/>
          <a:lstStyle/>
          <a:p>
            <a:r>
              <a:rPr lang="en-GB"/>
              <a:t>Updating your password</a:t>
            </a:r>
          </a:p>
        </p:txBody>
      </p:sp>
      <p:sp>
        <p:nvSpPr>
          <p:cNvPr id="5" name="TextBox 4"/>
          <p:cNvSpPr txBox="1"/>
          <p:nvPr/>
        </p:nvSpPr>
        <p:spPr>
          <a:xfrm>
            <a:off x="179512" y="1844824"/>
            <a:ext cx="2859037" cy="2062103"/>
          </a:xfrm>
          <a:prstGeom prst="rect">
            <a:avLst/>
          </a:prstGeom>
          <a:noFill/>
          <a:ln>
            <a:solidFill>
              <a:schemeClr val="accent1"/>
            </a:solidFill>
          </a:ln>
        </p:spPr>
        <p:txBody>
          <a:bodyPr wrap="square" rtlCol="0">
            <a:spAutoFit/>
          </a:bodyPr>
          <a:lstStyle/>
          <a:p>
            <a:pPr algn="ctr"/>
            <a:r>
              <a:rPr lang="en-US" sz="1600">
                <a:latin typeface="+mn-lt"/>
              </a:rPr>
              <a:t>At regular intervals, </a:t>
            </a:r>
            <a:br>
              <a:rPr lang="en-US" sz="1600">
                <a:latin typeface="+mn-lt"/>
              </a:rPr>
            </a:br>
            <a:r>
              <a:rPr lang="en-US" sz="1600">
                <a:latin typeface="+mn-lt"/>
              </a:rPr>
              <a:t>you will be asked to update </a:t>
            </a:r>
            <a:br>
              <a:rPr lang="en-US" sz="1600">
                <a:latin typeface="+mn-lt"/>
              </a:rPr>
            </a:br>
            <a:r>
              <a:rPr lang="en-US" sz="1600">
                <a:latin typeface="+mn-lt"/>
              </a:rPr>
              <a:t>your </a:t>
            </a:r>
            <a:r>
              <a:rPr lang="en-US" sz="1600" b="1">
                <a:latin typeface="+mn-lt"/>
              </a:rPr>
              <a:t>password </a:t>
            </a:r>
            <a:r>
              <a:rPr lang="en-US" sz="1600">
                <a:latin typeface="+mn-lt"/>
              </a:rPr>
              <a:t>to maintain </a:t>
            </a:r>
            <a:br>
              <a:rPr lang="en-US" sz="1600">
                <a:latin typeface="+mn-lt"/>
              </a:rPr>
            </a:br>
            <a:r>
              <a:rPr lang="en-US" sz="1600">
                <a:latin typeface="+mn-lt"/>
              </a:rPr>
              <a:t>the security of your account. </a:t>
            </a:r>
          </a:p>
          <a:p>
            <a:pPr algn="ctr"/>
            <a:endParaRPr lang="en-US" sz="1600" b="1">
              <a:latin typeface="+mn-lt"/>
            </a:endParaRPr>
          </a:p>
          <a:p>
            <a:pPr algn="ctr"/>
            <a:r>
              <a:rPr lang="en-US" sz="1600" b="1">
                <a:latin typeface="+mn-lt"/>
              </a:rPr>
              <a:t>You can </a:t>
            </a:r>
            <a:r>
              <a:rPr lang="en-US" sz="1600" b="1">
                <a:latin typeface="+mn-lt"/>
                <a:ea typeface="Calibri" charset="0"/>
                <a:cs typeface="Calibri" charset="0"/>
              </a:rPr>
              <a:t>do this online through </a:t>
            </a:r>
            <a:r>
              <a:rPr lang="en-US" sz="1600" b="1">
                <a:latin typeface="+mn-lt"/>
              </a:rPr>
              <a:t>the </a:t>
            </a:r>
            <a:r>
              <a:rPr lang="en-US" sz="1600" b="1">
                <a:latin typeface="+mn-lt"/>
                <a:hlinkClick r:id="rId3"/>
              </a:rPr>
              <a:t>SSAA</a:t>
            </a:r>
            <a:r>
              <a:rPr lang="en-US" sz="1600" b="1">
                <a:latin typeface="+mn-lt"/>
              </a:rPr>
              <a:t> system:</a:t>
            </a:r>
          </a:p>
          <a:p>
            <a:pPr algn="ctr"/>
            <a:r>
              <a:rPr lang="en-GB" sz="1600" b="1">
                <a:latin typeface="+mn-lt"/>
                <a:hlinkClick r:id="rId4"/>
              </a:rPr>
              <a:t>https://ssaa.southwales.ac.uk/</a:t>
            </a:r>
            <a:endParaRPr lang="en-US" sz="1600" b="1">
              <a:latin typeface="+mn-lt"/>
            </a:endParaRPr>
          </a:p>
        </p:txBody>
      </p:sp>
      <p:sp>
        <p:nvSpPr>
          <p:cNvPr id="9" name="Right Arrow 8"/>
          <p:cNvSpPr/>
          <p:nvPr/>
        </p:nvSpPr>
        <p:spPr>
          <a:xfrm flipV="1">
            <a:off x="3099472" y="3679004"/>
            <a:ext cx="837052" cy="1239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3" name="Picture 2">
            <a:hlinkClick r:id="rId4"/>
          </p:cNvPr>
          <p:cNvPicPr>
            <a:picLocks noChangeAspect="1"/>
          </p:cNvPicPr>
          <p:nvPr/>
        </p:nvPicPr>
        <p:blipFill>
          <a:blip r:embed="rId5"/>
          <a:stretch>
            <a:fillRect/>
          </a:stretch>
        </p:blipFill>
        <p:spPr>
          <a:xfrm>
            <a:off x="3997447" y="1844824"/>
            <a:ext cx="4689353" cy="4104456"/>
          </a:xfrm>
          <a:prstGeom prst="rect">
            <a:avLst/>
          </a:prstGeom>
        </p:spPr>
      </p:pic>
      <p:sp>
        <p:nvSpPr>
          <p:cNvPr id="6" name="Footer Placeholder 5"/>
          <p:cNvSpPr>
            <a:spLocks noGrp="1"/>
          </p:cNvSpPr>
          <p:nvPr>
            <p:ph type="ftr" sz="quarter" idx="11"/>
          </p:nvPr>
        </p:nvSpPr>
        <p:spPr/>
        <p:txBody>
          <a:bodyPr/>
          <a:lstStyle/>
          <a:p>
            <a:pPr>
              <a:defRPr/>
            </a:pPr>
            <a:r>
              <a:rPr lang="en-GB"/>
              <a:t>© University of South Wales </a:t>
            </a:r>
          </a:p>
        </p:txBody>
      </p:sp>
      <p:sp>
        <p:nvSpPr>
          <p:cNvPr id="7" name="Date Placeholder 6"/>
          <p:cNvSpPr>
            <a:spLocks noGrp="1"/>
          </p:cNvSpPr>
          <p:nvPr>
            <p:ph type="dt" sz="half" idx="10"/>
          </p:nvPr>
        </p:nvSpPr>
        <p:spPr/>
        <p:txBody>
          <a:bodyPr/>
          <a:lstStyle/>
          <a:p>
            <a:pPr>
              <a:defRPr/>
            </a:pPr>
            <a:fld id="{20167FCE-3B2F-EE4B-8B66-4428E36FD76C}" type="datetime1">
              <a:rPr lang="en-GB" smtClean="0"/>
              <a:t>18/09/2019</a:t>
            </a:fld>
            <a:endParaRPr lang="en-GB"/>
          </a:p>
        </p:txBody>
      </p:sp>
      <p:pic>
        <p:nvPicPr>
          <p:cNvPr id="4" name="Picture 6" descr="A close up of a logo&#10;&#10;Description generated with very high confidence">
            <a:extLst>
              <a:ext uri="{FF2B5EF4-FFF2-40B4-BE49-F238E27FC236}">
                <a16:creationId xmlns:a16="http://schemas.microsoft.com/office/drawing/2014/main" id="{B097F251-6E82-4A8C-8087-BC6EC1F258CD}"/>
              </a:ext>
            </a:extLst>
          </p:cNvPr>
          <p:cNvPicPr>
            <a:picLocks noChangeAspect="1"/>
          </p:cNvPicPr>
          <p:nvPr/>
        </p:nvPicPr>
        <p:blipFill>
          <a:blip r:embed="rId6"/>
          <a:stretch>
            <a:fillRect/>
          </a:stretch>
        </p:blipFill>
        <p:spPr>
          <a:xfrm>
            <a:off x="31678" y="642"/>
            <a:ext cx="1702515" cy="1745323"/>
          </a:xfrm>
          <a:prstGeom prst="rect">
            <a:avLst/>
          </a:prstGeom>
        </p:spPr>
      </p:pic>
    </p:spTree>
    <p:extLst>
      <p:ext uri="{BB962C8B-B14F-4D97-AF65-F5344CB8AC3E}">
        <p14:creationId xmlns:p14="http://schemas.microsoft.com/office/powerpoint/2010/main" val="305169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6480720" cy="1156990"/>
          </a:xfrm>
        </p:spPr>
        <p:txBody>
          <a:bodyPr/>
          <a:lstStyle/>
          <a:p>
            <a:r>
              <a:rPr lang="en-GB"/>
              <a:t>Access to email, </a:t>
            </a:r>
            <a:r>
              <a:rPr lang="en-GB" err="1"/>
              <a:t>wifi</a:t>
            </a:r>
            <a:r>
              <a:rPr lang="en-GB"/>
              <a:t> </a:t>
            </a:r>
            <a:br>
              <a:rPr lang="en-GB"/>
            </a:br>
            <a:r>
              <a:rPr lang="en-GB"/>
              <a:t>and the internet</a:t>
            </a:r>
          </a:p>
        </p:txBody>
      </p:sp>
      <p:sp>
        <p:nvSpPr>
          <p:cNvPr id="5" name="TextBox 4"/>
          <p:cNvSpPr txBox="1"/>
          <p:nvPr/>
        </p:nvSpPr>
        <p:spPr>
          <a:xfrm>
            <a:off x="3243600" y="1716294"/>
            <a:ext cx="3238771" cy="1077218"/>
          </a:xfrm>
          <a:prstGeom prst="rect">
            <a:avLst/>
          </a:prstGeom>
          <a:noFill/>
          <a:ln>
            <a:solidFill>
              <a:schemeClr val="accent1"/>
            </a:solidFill>
          </a:ln>
        </p:spPr>
        <p:txBody>
          <a:bodyPr wrap="square" rtlCol="0" anchor="t">
            <a:spAutoFit/>
          </a:bodyPr>
          <a:lstStyle/>
          <a:p>
            <a:pPr algn="ctr"/>
            <a:r>
              <a:rPr lang="en-US" sz="1600">
                <a:latin typeface="+mn-lt"/>
              </a:rPr>
              <a:t>Visit the </a:t>
            </a:r>
            <a:r>
              <a:rPr lang="en-US" sz="1600" b="1">
                <a:latin typeface="+mn-lt"/>
              </a:rPr>
              <a:t>IT </a:t>
            </a:r>
            <a:r>
              <a:rPr lang="en-GB" sz="1600" b="1">
                <a:latin typeface="+mn-lt"/>
              </a:rPr>
              <a:t>Services </a:t>
            </a:r>
            <a:r>
              <a:rPr lang="en-GB" sz="1600">
                <a:latin typeface="+mn-lt"/>
              </a:rPr>
              <a:t>channel for help and advice: </a:t>
            </a:r>
            <a:endParaRPr lang="en-US" sz="1600" b="1">
              <a:latin typeface="+mn-lt"/>
            </a:endParaRPr>
          </a:p>
          <a:p>
            <a:pPr algn="ctr"/>
            <a:endParaRPr lang="en-US" sz="1600" b="1">
              <a:latin typeface="+mn-lt"/>
            </a:endParaRPr>
          </a:p>
          <a:p>
            <a:pPr algn="ctr"/>
            <a:r>
              <a:rPr lang="en-GB" sz="1600" b="1">
                <a:latin typeface="+mn-lt"/>
                <a:hlinkClick r:id="rId2"/>
              </a:rPr>
              <a:t>https://its.southwales.ac.uk/</a:t>
            </a:r>
            <a:endParaRPr lang="en-GB" sz="1600" b="1">
              <a:latin typeface="+mn-lt"/>
              <a:cs typeface="Calibri"/>
            </a:endParaRPr>
          </a:p>
        </p:txBody>
      </p:sp>
      <p:sp>
        <p:nvSpPr>
          <p:cNvPr id="9" name="Right Arrow 8"/>
          <p:cNvSpPr/>
          <p:nvPr/>
        </p:nvSpPr>
        <p:spPr>
          <a:xfrm rot="5460000" flipV="1">
            <a:off x="4555199" y="3141816"/>
            <a:ext cx="621028" cy="720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 name="Footer Placeholder 3"/>
          <p:cNvSpPr>
            <a:spLocks noGrp="1"/>
          </p:cNvSpPr>
          <p:nvPr>
            <p:ph type="ftr" sz="quarter" idx="11"/>
          </p:nvPr>
        </p:nvSpPr>
        <p:spPr/>
        <p:txBody>
          <a:bodyPr/>
          <a:lstStyle/>
          <a:p>
            <a:pPr>
              <a:defRPr/>
            </a:pPr>
            <a:r>
              <a:rPr lang="en-GB"/>
              <a:t>© University of South Wales </a:t>
            </a:r>
          </a:p>
        </p:txBody>
      </p:sp>
      <p:sp>
        <p:nvSpPr>
          <p:cNvPr id="7" name="Date Placeholder 6"/>
          <p:cNvSpPr>
            <a:spLocks noGrp="1"/>
          </p:cNvSpPr>
          <p:nvPr>
            <p:ph type="dt" sz="half" idx="10"/>
          </p:nvPr>
        </p:nvSpPr>
        <p:spPr/>
        <p:txBody>
          <a:bodyPr/>
          <a:lstStyle/>
          <a:p>
            <a:pPr>
              <a:defRPr/>
            </a:pPr>
            <a:fld id="{F1B4D91F-D04C-3D48-86E0-FF0BC5DA6B1E}" type="datetime1">
              <a:rPr lang="en-GB" smtClean="0"/>
              <a:t>18/09/2019</a:t>
            </a:fld>
            <a:endParaRPr lang="en-GB"/>
          </a:p>
        </p:txBody>
      </p:sp>
      <p:pic>
        <p:nvPicPr>
          <p:cNvPr id="3" name="Picture 6" descr="A close up of a logo&#10;&#10;Description generated with very high confidence">
            <a:extLst>
              <a:ext uri="{FF2B5EF4-FFF2-40B4-BE49-F238E27FC236}">
                <a16:creationId xmlns:a16="http://schemas.microsoft.com/office/drawing/2014/main" id="{370BF7E5-9FB8-4712-8023-31BCB96A8FED}"/>
              </a:ext>
            </a:extLst>
          </p:cNvPr>
          <p:cNvPicPr>
            <a:picLocks noChangeAspect="1"/>
          </p:cNvPicPr>
          <p:nvPr/>
        </p:nvPicPr>
        <p:blipFill>
          <a:blip r:embed="rId3"/>
          <a:stretch>
            <a:fillRect/>
          </a:stretch>
        </p:blipFill>
        <p:spPr>
          <a:xfrm>
            <a:off x="31678" y="642"/>
            <a:ext cx="1702515" cy="1745323"/>
          </a:xfrm>
          <a:prstGeom prst="rect">
            <a:avLst/>
          </a:prstGeom>
        </p:spPr>
      </p:pic>
      <p:pic>
        <p:nvPicPr>
          <p:cNvPr id="6" name="Picture 7" descr="A group of people that are talking to each other&#10;&#10;Description generated with high confidence">
            <a:extLst>
              <a:ext uri="{FF2B5EF4-FFF2-40B4-BE49-F238E27FC236}">
                <a16:creationId xmlns:a16="http://schemas.microsoft.com/office/drawing/2014/main" id="{382985E2-A56C-4A67-9196-54C412F37AD9}"/>
              </a:ext>
            </a:extLst>
          </p:cNvPr>
          <p:cNvPicPr>
            <a:picLocks noChangeAspect="1"/>
          </p:cNvPicPr>
          <p:nvPr/>
        </p:nvPicPr>
        <p:blipFill>
          <a:blip r:embed="rId4"/>
          <a:stretch>
            <a:fillRect/>
          </a:stretch>
        </p:blipFill>
        <p:spPr>
          <a:xfrm>
            <a:off x="885646" y="3495055"/>
            <a:ext cx="8335992" cy="2757738"/>
          </a:xfrm>
          <a:prstGeom prst="rect">
            <a:avLst/>
          </a:prstGeom>
        </p:spPr>
      </p:pic>
    </p:spTree>
    <p:extLst>
      <p:ext uri="{BB962C8B-B14F-4D97-AF65-F5344CB8AC3E}">
        <p14:creationId xmlns:p14="http://schemas.microsoft.com/office/powerpoint/2010/main" val="424349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Access to Office 365</a:t>
            </a:r>
          </a:p>
        </p:txBody>
      </p:sp>
      <p:sp>
        <p:nvSpPr>
          <p:cNvPr id="5" name="TextBox 4"/>
          <p:cNvSpPr txBox="1"/>
          <p:nvPr/>
        </p:nvSpPr>
        <p:spPr>
          <a:xfrm>
            <a:off x="3633826" y="1428608"/>
            <a:ext cx="3106687" cy="2523768"/>
          </a:xfrm>
          <a:prstGeom prst="rect">
            <a:avLst/>
          </a:prstGeom>
          <a:noFill/>
          <a:ln>
            <a:solidFill>
              <a:schemeClr val="accent1"/>
            </a:solidFill>
          </a:ln>
        </p:spPr>
        <p:txBody>
          <a:bodyPr wrap="square" rtlCol="0" anchor="t">
            <a:spAutoFit/>
          </a:bodyPr>
          <a:lstStyle/>
          <a:p>
            <a:pPr algn="ctr"/>
            <a:r>
              <a:rPr lang="en-US" sz="1600">
                <a:latin typeface="+mn-lt"/>
              </a:rPr>
              <a:t>University of South Wales students have access to </a:t>
            </a:r>
            <a:r>
              <a:rPr lang="en-US" sz="1600" b="1">
                <a:latin typeface="+mn-lt"/>
              </a:rPr>
              <a:t>Office 365 </a:t>
            </a:r>
            <a:br>
              <a:rPr lang="en-US" sz="1600" b="1">
                <a:latin typeface="+mn-lt"/>
              </a:rPr>
            </a:br>
            <a:r>
              <a:rPr lang="en-US" sz="1600">
                <a:latin typeface="+mn-lt"/>
              </a:rPr>
              <a:t>as part of their student account, providing up to 1TB of online email &amp; storage space for saving or backing up documents.</a:t>
            </a:r>
            <a:endParaRPr lang="en-US" sz="1600" b="1">
              <a:latin typeface="+mn-lt"/>
            </a:endParaRPr>
          </a:p>
          <a:p>
            <a:pPr algn="ctr"/>
            <a:endParaRPr lang="en-US" sz="1600" b="1">
              <a:latin typeface="+mn-lt"/>
            </a:endParaRPr>
          </a:p>
          <a:p>
            <a:pPr algn="ctr"/>
            <a:endParaRPr lang="en-US" sz="1600" b="1">
              <a:latin typeface="+mn-lt"/>
            </a:endParaRPr>
          </a:p>
          <a:p>
            <a:pPr algn="ctr"/>
            <a:r>
              <a:rPr lang="en-US" sz="1600" b="1">
                <a:latin typeface="+mn-lt"/>
                <a:hlinkClick r:id="rId2"/>
              </a:rPr>
              <a:t>Find out more about Office 365</a:t>
            </a:r>
          </a:p>
          <a:p>
            <a:pPr algn="ctr"/>
            <a:endParaRPr lang="en-US" sz="1400" b="1"/>
          </a:p>
        </p:txBody>
      </p:sp>
      <p:sp>
        <p:nvSpPr>
          <p:cNvPr id="4" name="Footer Placeholder 3"/>
          <p:cNvSpPr>
            <a:spLocks noGrp="1"/>
          </p:cNvSpPr>
          <p:nvPr>
            <p:ph type="ftr" sz="quarter" idx="11"/>
          </p:nvPr>
        </p:nvSpPr>
        <p:spPr/>
        <p:txBody>
          <a:bodyPr/>
          <a:lstStyle/>
          <a:p>
            <a:pPr>
              <a:defRPr/>
            </a:pPr>
            <a:r>
              <a:rPr lang="en-GB"/>
              <a:t>© University of South Wales </a:t>
            </a:r>
          </a:p>
        </p:txBody>
      </p:sp>
      <p:sp>
        <p:nvSpPr>
          <p:cNvPr id="7" name="Date Placeholder 6"/>
          <p:cNvSpPr>
            <a:spLocks noGrp="1"/>
          </p:cNvSpPr>
          <p:nvPr>
            <p:ph type="dt" sz="half" idx="10"/>
          </p:nvPr>
        </p:nvSpPr>
        <p:spPr/>
        <p:txBody>
          <a:bodyPr/>
          <a:lstStyle/>
          <a:p>
            <a:pPr>
              <a:defRPr/>
            </a:pPr>
            <a:fld id="{8123D4D9-3225-4841-B3D0-DA01C3A70252}" type="datetime1">
              <a:rPr lang="en-GB" smtClean="0"/>
              <a:t>18/09/2019</a:t>
            </a:fld>
            <a:endParaRPr lang="en-GB"/>
          </a:p>
        </p:txBody>
      </p:sp>
      <p:pic>
        <p:nvPicPr>
          <p:cNvPr id="3" name="Picture 6" descr="A close up of a logo&#10;&#10;Description generated with very high confidence">
            <a:extLst>
              <a:ext uri="{FF2B5EF4-FFF2-40B4-BE49-F238E27FC236}">
                <a16:creationId xmlns:a16="http://schemas.microsoft.com/office/drawing/2014/main" id="{8670AF7F-D7BE-4E8F-9C2D-73E8E6F4E532}"/>
              </a:ext>
            </a:extLst>
          </p:cNvPr>
          <p:cNvPicPr>
            <a:picLocks noChangeAspect="1"/>
          </p:cNvPicPr>
          <p:nvPr/>
        </p:nvPicPr>
        <p:blipFill>
          <a:blip r:embed="rId3"/>
          <a:stretch>
            <a:fillRect/>
          </a:stretch>
        </p:blipFill>
        <p:spPr>
          <a:xfrm>
            <a:off x="31678" y="642"/>
            <a:ext cx="1702515" cy="1745323"/>
          </a:xfrm>
          <a:prstGeom prst="rect">
            <a:avLst/>
          </a:prstGeom>
        </p:spPr>
      </p:pic>
      <p:pic>
        <p:nvPicPr>
          <p:cNvPr id="6" name="Picture 7" descr="A picture containing photo, person, indoor, woman&#10;&#10;Description generated with very high confidence">
            <a:extLst>
              <a:ext uri="{FF2B5EF4-FFF2-40B4-BE49-F238E27FC236}">
                <a16:creationId xmlns:a16="http://schemas.microsoft.com/office/drawing/2014/main" id="{9B7DE38A-FF6C-47DA-B59B-A48FDD59078B}"/>
              </a:ext>
            </a:extLst>
          </p:cNvPr>
          <p:cNvPicPr>
            <a:picLocks noChangeAspect="1"/>
          </p:cNvPicPr>
          <p:nvPr/>
        </p:nvPicPr>
        <p:blipFill>
          <a:blip r:embed="rId4"/>
          <a:stretch>
            <a:fillRect/>
          </a:stretch>
        </p:blipFill>
        <p:spPr>
          <a:xfrm>
            <a:off x="2337759" y="4095554"/>
            <a:ext cx="5704935" cy="2246853"/>
          </a:xfrm>
          <a:prstGeom prst="rect">
            <a:avLst/>
          </a:prstGeom>
        </p:spPr>
      </p:pic>
    </p:spTree>
    <p:extLst>
      <p:ext uri="{BB962C8B-B14F-4D97-AF65-F5344CB8AC3E}">
        <p14:creationId xmlns:p14="http://schemas.microsoft.com/office/powerpoint/2010/main" val="351220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1185</Words>
  <Application>Microsoft Office PowerPoint</Application>
  <PresentationFormat>On-screen Show (4:3)</PresentationFormat>
  <Paragraphs>183</Paragraphs>
  <Slides>17</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IT Regulations</vt:lpstr>
      <vt:lpstr>Today’s aims</vt:lpstr>
      <vt:lpstr>All accessed through UniLife</vt:lpstr>
      <vt:lpstr>Where to go for IT Support</vt:lpstr>
      <vt:lpstr>Where to go for IT Support</vt:lpstr>
      <vt:lpstr>Updating your password</vt:lpstr>
      <vt:lpstr>Access to email, wifi  and the internet</vt:lpstr>
      <vt:lpstr>Access to Office 365</vt:lpstr>
      <vt:lpstr>Access to Blackboard</vt:lpstr>
      <vt:lpstr>Exploring  the UniLearn environment </vt:lpstr>
      <vt:lpstr>How will you use Blackboard?</vt:lpstr>
      <vt:lpstr>“I can’t find a module in Blackboard – what do I do?”</vt:lpstr>
      <vt:lpstr>Course / Module Communications</vt:lpstr>
      <vt:lpstr>Using Turnitin</vt:lpstr>
      <vt:lpstr>What is learning analytics?</vt:lpstr>
      <vt:lpstr>Summary of useful links</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pbevan</dc:creator>
  <cp:lastModifiedBy>Penny Holborn</cp:lastModifiedBy>
  <cp:revision>117</cp:revision>
  <dcterms:created xsi:type="dcterms:W3CDTF">2012-06-22T10:39:56Z</dcterms:created>
  <dcterms:modified xsi:type="dcterms:W3CDTF">2019-09-18T08:15:38Z</dcterms:modified>
</cp:coreProperties>
</file>