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handoutMasterIdLst>
    <p:handoutMasterId r:id="rId9"/>
  </p:handoutMasterIdLst>
  <p:sldIdLst>
    <p:sldId id="257" r:id="rId2"/>
    <p:sldId id="274" r:id="rId3"/>
    <p:sldId id="266" r:id="rId4"/>
    <p:sldId id="271" r:id="rId5"/>
    <p:sldId id="269" r:id="rId6"/>
    <p:sldId id="273" r:id="rId7"/>
  </p:sldIdLst>
  <p:sldSz cx="9144000" cy="6858000" type="screen4x3"/>
  <p:notesSz cx="6662738"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F72"/>
    <a:srgbClr val="3131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8" autoAdjust="0"/>
    <p:restoredTop sz="94696" autoAdjust="0"/>
  </p:normalViewPr>
  <p:slideViewPr>
    <p:cSldViewPr snapToGrid="0" snapToObjects="1">
      <p:cViewPr varScale="1">
        <p:scale>
          <a:sx n="109" d="100"/>
          <a:sy n="109" d="100"/>
        </p:scale>
        <p:origin x="167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7186" cy="49633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774010" y="0"/>
            <a:ext cx="2887186" cy="496332"/>
          </a:xfrm>
          <a:prstGeom prst="rect">
            <a:avLst/>
          </a:prstGeom>
        </p:spPr>
        <p:txBody>
          <a:bodyPr vert="horz" lIns="91440" tIns="45720" rIns="91440" bIns="45720" rtlCol="0"/>
          <a:lstStyle>
            <a:lvl1pPr algn="r">
              <a:defRPr sz="1200"/>
            </a:lvl1pPr>
          </a:lstStyle>
          <a:p>
            <a:fld id="{4E932A42-FDFB-CF43-858E-50A7867D3B59}" type="datetimeFigureOut">
              <a:rPr lang="en-US" smtClean="0"/>
              <a:pPr/>
              <a:t>9/18/2019</a:t>
            </a:fld>
            <a:endParaRPr lang="en-US" dirty="0"/>
          </a:p>
        </p:txBody>
      </p:sp>
      <p:sp>
        <p:nvSpPr>
          <p:cNvPr id="4" name="Footer Placeholder 3"/>
          <p:cNvSpPr>
            <a:spLocks noGrp="1"/>
          </p:cNvSpPr>
          <p:nvPr>
            <p:ph type="ftr" sz="quarter" idx="2"/>
          </p:nvPr>
        </p:nvSpPr>
        <p:spPr>
          <a:xfrm>
            <a:off x="0" y="9428583"/>
            <a:ext cx="2887186" cy="496332"/>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774010" y="9428583"/>
            <a:ext cx="2887186" cy="496332"/>
          </a:xfrm>
          <a:prstGeom prst="rect">
            <a:avLst/>
          </a:prstGeom>
        </p:spPr>
        <p:txBody>
          <a:bodyPr vert="horz" lIns="91440" tIns="45720" rIns="91440" bIns="45720" rtlCol="0" anchor="b"/>
          <a:lstStyle>
            <a:lvl1pPr algn="r">
              <a:defRPr sz="1200"/>
            </a:lvl1pPr>
          </a:lstStyle>
          <a:p>
            <a:fld id="{2203461A-B3AF-FF4E-A314-DF224393D400}" type="slidenum">
              <a:rPr lang="en-US" smtClean="0"/>
              <a:pPr/>
              <a:t>‹#›</a:t>
            </a:fld>
            <a:endParaRPr lang="en-US" dirty="0"/>
          </a:p>
        </p:txBody>
      </p:sp>
    </p:spTree>
    <p:extLst>
      <p:ext uri="{BB962C8B-B14F-4D97-AF65-F5344CB8AC3E}">
        <p14:creationId xmlns:p14="http://schemas.microsoft.com/office/powerpoint/2010/main" val="19582635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7186" cy="49633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774010" y="0"/>
            <a:ext cx="2887186" cy="496332"/>
          </a:xfrm>
          <a:prstGeom prst="rect">
            <a:avLst/>
          </a:prstGeom>
        </p:spPr>
        <p:txBody>
          <a:bodyPr vert="horz" lIns="91440" tIns="45720" rIns="91440" bIns="45720" rtlCol="0"/>
          <a:lstStyle>
            <a:lvl1pPr algn="r">
              <a:defRPr sz="1200"/>
            </a:lvl1pPr>
          </a:lstStyle>
          <a:p>
            <a:fld id="{AA9EB4B7-00CA-2044-AAF7-E76234E96403}" type="datetimeFigureOut">
              <a:rPr lang="en-US" smtClean="0"/>
              <a:pPr/>
              <a:t>9/18/2019</a:t>
            </a:fld>
            <a:endParaRPr lang="en-US" dirty="0"/>
          </a:p>
        </p:txBody>
      </p:sp>
      <p:sp>
        <p:nvSpPr>
          <p:cNvPr id="4" name="Slide Image Placeholder 3"/>
          <p:cNvSpPr>
            <a:spLocks noGrp="1" noRot="1" noChangeAspect="1"/>
          </p:cNvSpPr>
          <p:nvPr>
            <p:ph type="sldImg" idx="2"/>
          </p:nvPr>
        </p:nvSpPr>
        <p:spPr>
          <a:xfrm>
            <a:off x="850900" y="744538"/>
            <a:ext cx="4962525" cy="37226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66274" y="4715153"/>
            <a:ext cx="5330190" cy="4466987"/>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9428583"/>
            <a:ext cx="2887186" cy="496332"/>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774010" y="9428583"/>
            <a:ext cx="2887186" cy="496332"/>
          </a:xfrm>
          <a:prstGeom prst="rect">
            <a:avLst/>
          </a:prstGeom>
        </p:spPr>
        <p:txBody>
          <a:bodyPr vert="horz" lIns="91440" tIns="45720" rIns="91440" bIns="45720" rtlCol="0" anchor="b"/>
          <a:lstStyle>
            <a:lvl1pPr algn="r">
              <a:defRPr sz="1200"/>
            </a:lvl1pPr>
          </a:lstStyle>
          <a:p>
            <a:fld id="{74E6DA1C-69B5-6B4F-8A7D-916C2B844B4F}" type="slidenum">
              <a:rPr lang="en-US" smtClean="0"/>
              <a:pPr/>
              <a:t>‹#›</a:t>
            </a:fld>
            <a:endParaRPr lang="en-US" dirty="0"/>
          </a:p>
        </p:txBody>
      </p:sp>
    </p:spTree>
    <p:extLst>
      <p:ext uri="{BB962C8B-B14F-4D97-AF65-F5344CB8AC3E}">
        <p14:creationId xmlns:p14="http://schemas.microsoft.com/office/powerpoint/2010/main" val="37271578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6056E028-AFB9-4362-888A-540A32032FD4}" type="datetime1">
              <a:rPr lang="en-GB" smtClean="0"/>
              <a:pPr/>
              <a:t>18/09/2019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1A6EBD-EB9A-BB4E-90CB-DE95023EFE98}" type="slidenum">
              <a:rPr lang="en-US" smtClean="0"/>
              <a:pPr/>
              <a:t>‹#›</a:t>
            </a:fld>
            <a:endParaRPr lang="en-US" dirty="0"/>
          </a:p>
        </p:txBody>
      </p:sp>
    </p:spTree>
    <p:extLst>
      <p:ext uri="{BB962C8B-B14F-4D97-AF65-F5344CB8AC3E}">
        <p14:creationId xmlns:p14="http://schemas.microsoft.com/office/powerpoint/2010/main" val="376872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55A1EFD-3BB4-4923-9C5C-EB0E1FB2F28A}" type="datetime1">
              <a:rPr lang="en-GB" smtClean="0"/>
              <a:pPr/>
              <a:t>18/09/2019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1A6EBD-EB9A-BB4E-90CB-DE95023EFE98}" type="slidenum">
              <a:rPr lang="en-US" smtClean="0"/>
              <a:pPr/>
              <a:t>‹#›</a:t>
            </a:fld>
            <a:endParaRPr lang="en-US" dirty="0"/>
          </a:p>
        </p:txBody>
      </p:sp>
    </p:spTree>
    <p:extLst>
      <p:ext uri="{BB962C8B-B14F-4D97-AF65-F5344CB8AC3E}">
        <p14:creationId xmlns:p14="http://schemas.microsoft.com/office/powerpoint/2010/main" val="374040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45AB819-D40A-4350-81DF-B203EC79AEF6}" type="datetime1">
              <a:rPr lang="en-GB" smtClean="0"/>
              <a:pPr/>
              <a:t>18/09/2019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1A6EBD-EB9A-BB4E-90CB-DE95023EFE98}" type="slidenum">
              <a:rPr lang="en-US" smtClean="0"/>
              <a:pPr/>
              <a:t>‹#›</a:t>
            </a:fld>
            <a:endParaRPr lang="en-US" dirty="0"/>
          </a:p>
        </p:txBody>
      </p:sp>
    </p:spTree>
    <p:extLst>
      <p:ext uri="{BB962C8B-B14F-4D97-AF65-F5344CB8AC3E}">
        <p14:creationId xmlns:p14="http://schemas.microsoft.com/office/powerpoint/2010/main" val="227195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9F27A44-D976-4882-88C3-55897F011664}" type="datetime1">
              <a:rPr lang="en-GB" smtClean="0"/>
              <a:pPr/>
              <a:t>18/09/2019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1A6EBD-EB9A-BB4E-90CB-DE95023EFE98}" type="slidenum">
              <a:rPr lang="en-US" smtClean="0"/>
              <a:pPr/>
              <a:t>‹#›</a:t>
            </a:fld>
            <a:endParaRPr lang="en-US" dirty="0"/>
          </a:p>
        </p:txBody>
      </p:sp>
    </p:spTree>
    <p:extLst>
      <p:ext uri="{BB962C8B-B14F-4D97-AF65-F5344CB8AC3E}">
        <p14:creationId xmlns:p14="http://schemas.microsoft.com/office/powerpoint/2010/main" val="3281851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387BF176-E44D-4736-92E1-15DE8F73E798}" type="datetime1">
              <a:rPr lang="en-GB" smtClean="0"/>
              <a:pPr/>
              <a:t>18/09/2019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1A6EBD-EB9A-BB4E-90CB-DE95023EFE98}" type="slidenum">
              <a:rPr lang="en-US" smtClean="0"/>
              <a:pPr/>
              <a:t>‹#›</a:t>
            </a:fld>
            <a:endParaRPr lang="en-US" dirty="0"/>
          </a:p>
        </p:txBody>
      </p:sp>
    </p:spTree>
    <p:extLst>
      <p:ext uri="{BB962C8B-B14F-4D97-AF65-F5344CB8AC3E}">
        <p14:creationId xmlns:p14="http://schemas.microsoft.com/office/powerpoint/2010/main" val="958019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DFA0B296-4443-4D52-8F2F-3E7783EDF0F8}" type="datetime1">
              <a:rPr lang="en-GB" smtClean="0"/>
              <a:pPr/>
              <a:t>18/09/2019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1A6EBD-EB9A-BB4E-90CB-DE95023EFE98}" type="slidenum">
              <a:rPr lang="en-US" smtClean="0"/>
              <a:pPr/>
              <a:t>‹#›</a:t>
            </a:fld>
            <a:endParaRPr lang="en-US" dirty="0"/>
          </a:p>
        </p:txBody>
      </p:sp>
    </p:spTree>
    <p:extLst>
      <p:ext uri="{BB962C8B-B14F-4D97-AF65-F5344CB8AC3E}">
        <p14:creationId xmlns:p14="http://schemas.microsoft.com/office/powerpoint/2010/main" val="3214433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0638F9FB-6F59-4123-893E-BFCC83A7779A}" type="datetime1">
              <a:rPr lang="en-GB" smtClean="0"/>
              <a:pPr/>
              <a:t>18/09/2019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1A6EBD-EB9A-BB4E-90CB-DE95023EFE98}" type="slidenum">
              <a:rPr lang="en-US" smtClean="0"/>
              <a:pPr/>
              <a:t>‹#›</a:t>
            </a:fld>
            <a:endParaRPr lang="en-US" dirty="0"/>
          </a:p>
        </p:txBody>
      </p:sp>
    </p:spTree>
    <p:extLst>
      <p:ext uri="{BB962C8B-B14F-4D97-AF65-F5344CB8AC3E}">
        <p14:creationId xmlns:p14="http://schemas.microsoft.com/office/powerpoint/2010/main" val="213531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15E4A0F4-F8B1-474A-9E9D-07C642E6C0CE}" type="datetime1">
              <a:rPr lang="en-GB" smtClean="0"/>
              <a:pPr/>
              <a:t>18/09/2019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41A6EBD-EB9A-BB4E-90CB-DE95023EFE98}" type="slidenum">
              <a:rPr lang="en-US" smtClean="0"/>
              <a:pPr/>
              <a:t>‹#›</a:t>
            </a:fld>
            <a:endParaRPr lang="en-US" dirty="0"/>
          </a:p>
        </p:txBody>
      </p:sp>
    </p:spTree>
    <p:extLst>
      <p:ext uri="{BB962C8B-B14F-4D97-AF65-F5344CB8AC3E}">
        <p14:creationId xmlns:p14="http://schemas.microsoft.com/office/powerpoint/2010/main" val="666367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4E5FA-FFC8-436D-A36F-F72227F3FFF0}" type="datetime1">
              <a:rPr lang="en-GB" smtClean="0"/>
              <a:pPr/>
              <a:t>18/09/2019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1A6EBD-EB9A-BB4E-90CB-DE95023EFE98}" type="slidenum">
              <a:rPr lang="en-US" smtClean="0"/>
              <a:pPr/>
              <a:t>‹#›</a:t>
            </a:fld>
            <a:endParaRPr lang="en-US" dirty="0"/>
          </a:p>
        </p:txBody>
      </p:sp>
    </p:spTree>
    <p:extLst>
      <p:ext uri="{BB962C8B-B14F-4D97-AF65-F5344CB8AC3E}">
        <p14:creationId xmlns:p14="http://schemas.microsoft.com/office/powerpoint/2010/main" val="3728346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4CE97D8-E532-42DF-A669-0B96EB441379}" type="datetime1">
              <a:rPr lang="en-GB" smtClean="0"/>
              <a:pPr/>
              <a:t>18/09/2019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1A6EBD-EB9A-BB4E-90CB-DE95023EFE98}" type="slidenum">
              <a:rPr lang="en-US" smtClean="0"/>
              <a:pPr/>
              <a:t>‹#›</a:t>
            </a:fld>
            <a:endParaRPr lang="en-US" dirty="0"/>
          </a:p>
        </p:txBody>
      </p:sp>
    </p:spTree>
    <p:extLst>
      <p:ext uri="{BB962C8B-B14F-4D97-AF65-F5344CB8AC3E}">
        <p14:creationId xmlns:p14="http://schemas.microsoft.com/office/powerpoint/2010/main" val="2959923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0AADBBF-AC05-4141-86DD-A1555565FC6C}" type="datetime1">
              <a:rPr lang="en-GB" smtClean="0"/>
              <a:pPr/>
              <a:t>18/09/2019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1A6EBD-EB9A-BB4E-90CB-DE95023EFE98}" type="slidenum">
              <a:rPr lang="en-US" smtClean="0"/>
              <a:pPr/>
              <a:t>‹#›</a:t>
            </a:fld>
            <a:endParaRPr lang="en-US" dirty="0"/>
          </a:p>
        </p:txBody>
      </p:sp>
    </p:spTree>
    <p:extLst>
      <p:ext uri="{BB962C8B-B14F-4D97-AF65-F5344CB8AC3E}">
        <p14:creationId xmlns:p14="http://schemas.microsoft.com/office/powerpoint/2010/main" val="3696677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ADB2CC-2093-4CF4-8D4F-7D23D26EA6D5}" type="datetime1">
              <a:rPr lang="en-GB" smtClean="0"/>
              <a:pPr/>
              <a:t>18/09/2019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A6EBD-EB9A-BB4E-90CB-DE95023EFE98}" type="slidenum">
              <a:rPr lang="en-US" smtClean="0"/>
              <a:pPr/>
              <a:t>‹#›</a:t>
            </a:fld>
            <a:endParaRPr lang="en-US" dirty="0"/>
          </a:p>
        </p:txBody>
      </p:sp>
    </p:spTree>
    <p:extLst>
      <p:ext uri="{BB962C8B-B14F-4D97-AF65-F5344CB8AC3E}">
        <p14:creationId xmlns:p14="http://schemas.microsoft.com/office/powerpoint/2010/main" val="3545875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mailto:Penny.Holborn@southwales.ac.uk"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mailto:Filippo.Cavallari@southwales.ac.u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USW logo Raspberry Scree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600000" cy="3685785"/>
          </a:xfrm>
          <a:prstGeom prst="rect">
            <a:avLst/>
          </a:prstGeom>
        </p:spPr>
      </p:pic>
      <p:cxnSp>
        <p:nvCxnSpPr>
          <p:cNvPr id="4" name="Straight Connector 3"/>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165893" y="6340154"/>
            <a:ext cx="1622560" cy="230832"/>
          </a:xfrm>
          <a:prstGeom prst="rect">
            <a:avLst/>
          </a:prstGeom>
          <a:noFill/>
        </p:spPr>
        <p:txBody>
          <a:bodyPr wrap="none" rtlCol="0">
            <a:spAutoFit/>
          </a:bodyPr>
          <a:lstStyle/>
          <a:p>
            <a:pPr algn="r"/>
            <a:r>
              <a:rPr lang="en-US" sz="900" dirty="0" smtClean="0">
                <a:solidFill>
                  <a:srgbClr val="313133"/>
                </a:solidFill>
                <a:latin typeface="Arial"/>
                <a:cs typeface="Arial"/>
              </a:rPr>
              <a:t>© University of South Wales</a:t>
            </a:r>
            <a:endParaRPr lang="en-US" sz="900" dirty="0">
              <a:solidFill>
                <a:srgbClr val="313133"/>
              </a:solidFill>
              <a:latin typeface="Arial"/>
              <a:cs typeface="Arial"/>
            </a:endParaRPr>
          </a:p>
        </p:txBody>
      </p:sp>
      <p:sp>
        <p:nvSpPr>
          <p:cNvPr id="13" name="TextBox 12"/>
          <p:cNvSpPr txBox="1"/>
          <p:nvPr/>
        </p:nvSpPr>
        <p:spPr>
          <a:xfrm>
            <a:off x="4393521" y="1350595"/>
            <a:ext cx="4321430" cy="830997"/>
          </a:xfrm>
          <a:prstGeom prst="rect">
            <a:avLst/>
          </a:prstGeom>
          <a:noFill/>
        </p:spPr>
        <p:txBody>
          <a:bodyPr wrap="square" rtlCol="0">
            <a:spAutoFit/>
          </a:bodyPr>
          <a:lstStyle/>
          <a:p>
            <a:r>
              <a:rPr lang="en-US" sz="2400" b="1" dirty="0" smtClean="0">
                <a:solidFill>
                  <a:srgbClr val="313133"/>
                </a:solidFill>
                <a:latin typeface="Arial"/>
                <a:cs typeface="Arial"/>
              </a:rPr>
              <a:t>MSc Data Science</a:t>
            </a:r>
            <a:endParaRPr lang="en-US" sz="2400" b="1" dirty="0">
              <a:solidFill>
                <a:srgbClr val="6D6F72"/>
              </a:solidFill>
              <a:latin typeface="Arial"/>
              <a:cs typeface="Arial"/>
            </a:endParaRPr>
          </a:p>
          <a:p>
            <a:endParaRPr lang="en-US" sz="2400" dirty="0">
              <a:solidFill>
                <a:srgbClr val="313133"/>
              </a:solidFill>
              <a:latin typeface="Arial"/>
              <a:cs typeface="Arial"/>
            </a:endParaRPr>
          </a:p>
        </p:txBody>
      </p:sp>
      <p:sp>
        <p:nvSpPr>
          <p:cNvPr id="7" name="TextBox 6"/>
          <p:cNvSpPr txBox="1"/>
          <p:nvPr/>
        </p:nvSpPr>
        <p:spPr>
          <a:xfrm>
            <a:off x="4467023" y="2852382"/>
            <a:ext cx="3694338" cy="1261884"/>
          </a:xfrm>
          <a:prstGeom prst="rect">
            <a:avLst/>
          </a:prstGeom>
          <a:noFill/>
        </p:spPr>
        <p:txBody>
          <a:bodyPr wrap="square" rtlCol="0">
            <a:spAutoFit/>
          </a:bodyPr>
          <a:lstStyle/>
          <a:p>
            <a:r>
              <a:rPr lang="en-US" sz="2000" dirty="0" smtClean="0">
                <a:solidFill>
                  <a:srgbClr val="313133"/>
                </a:solidFill>
                <a:latin typeface="Arial"/>
                <a:cs typeface="Arial"/>
              </a:rPr>
              <a:t>Induction</a:t>
            </a:r>
          </a:p>
          <a:p>
            <a:endParaRPr lang="en-US" sz="2000" dirty="0">
              <a:solidFill>
                <a:srgbClr val="313133"/>
              </a:solidFill>
              <a:latin typeface="Arial"/>
              <a:cs typeface="Arial"/>
            </a:endParaRPr>
          </a:p>
          <a:p>
            <a:r>
              <a:rPr lang="en-US" sz="2000" dirty="0" smtClean="0">
                <a:solidFill>
                  <a:srgbClr val="313133"/>
                </a:solidFill>
                <a:latin typeface="Arial"/>
                <a:cs typeface="Arial"/>
              </a:rPr>
              <a:t>18</a:t>
            </a:r>
            <a:r>
              <a:rPr lang="en-US" sz="2000" baseline="30000" dirty="0" smtClean="0">
                <a:solidFill>
                  <a:srgbClr val="313133"/>
                </a:solidFill>
                <a:latin typeface="Arial"/>
                <a:cs typeface="Arial"/>
              </a:rPr>
              <a:t>th</a:t>
            </a:r>
            <a:r>
              <a:rPr lang="en-US" sz="2000" dirty="0" smtClean="0">
                <a:solidFill>
                  <a:srgbClr val="313133"/>
                </a:solidFill>
                <a:latin typeface="Arial"/>
                <a:cs typeface="Arial"/>
              </a:rPr>
              <a:t> September </a:t>
            </a:r>
            <a:r>
              <a:rPr lang="en-US" sz="2000" dirty="0" smtClean="0">
                <a:solidFill>
                  <a:srgbClr val="313133"/>
                </a:solidFill>
                <a:latin typeface="Arial"/>
                <a:cs typeface="Arial"/>
              </a:rPr>
              <a:t>2019</a:t>
            </a:r>
            <a:endParaRPr lang="en-US" sz="2000" dirty="0" smtClean="0">
              <a:solidFill>
                <a:srgbClr val="313133"/>
              </a:solidFill>
              <a:latin typeface="Arial"/>
              <a:cs typeface="Arial"/>
            </a:endParaRPr>
          </a:p>
          <a:p>
            <a:endParaRPr lang="en-US" sz="1600" dirty="0">
              <a:solidFill>
                <a:srgbClr val="313133"/>
              </a:solidFill>
              <a:latin typeface="Arial"/>
              <a:cs typeface="Arial"/>
            </a:endParaRPr>
          </a:p>
        </p:txBody>
      </p:sp>
    </p:spTree>
    <p:extLst>
      <p:ext uri="{BB962C8B-B14F-4D97-AF65-F5344CB8AC3E}">
        <p14:creationId xmlns:p14="http://schemas.microsoft.com/office/powerpoint/2010/main" val="3412348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smtClean="0">
                <a:solidFill>
                  <a:srgbClr val="313133"/>
                </a:solidFill>
                <a:latin typeface="Arial"/>
                <a:cs typeface="Arial"/>
              </a:rPr>
              <a:t>© University of South Wales</a:t>
            </a:r>
            <a:endParaRPr lang="en-US" sz="900" dirty="0">
              <a:solidFill>
                <a:srgbClr val="313133"/>
              </a:solidFill>
              <a:latin typeface="Arial"/>
              <a:cs typeface="Arial"/>
            </a:endParaRPr>
          </a:p>
        </p:txBody>
      </p:sp>
      <p:sp>
        <p:nvSpPr>
          <p:cNvPr id="14" name="TextBox 13"/>
          <p:cNvSpPr txBox="1"/>
          <p:nvPr/>
        </p:nvSpPr>
        <p:spPr>
          <a:xfrm>
            <a:off x="2449285" y="815286"/>
            <a:ext cx="4321430" cy="830997"/>
          </a:xfrm>
          <a:prstGeom prst="rect">
            <a:avLst/>
          </a:prstGeom>
          <a:noFill/>
        </p:spPr>
        <p:txBody>
          <a:bodyPr wrap="square" rtlCol="0">
            <a:spAutoFit/>
          </a:bodyPr>
          <a:lstStyle/>
          <a:p>
            <a:r>
              <a:rPr lang="en-US" sz="2400" dirty="0" smtClean="0">
                <a:solidFill>
                  <a:srgbClr val="313133"/>
                </a:solidFill>
                <a:latin typeface="Arial"/>
                <a:cs typeface="Arial"/>
              </a:rPr>
              <a:t>About the course</a:t>
            </a:r>
          </a:p>
          <a:p>
            <a:endParaRPr lang="en-US" sz="2400" dirty="0">
              <a:solidFill>
                <a:srgbClr val="313133"/>
              </a:solidFill>
              <a:latin typeface="Arial"/>
              <a:cs typeface="Arial"/>
            </a:endParaRPr>
          </a:p>
        </p:txBody>
      </p:sp>
      <p:sp>
        <p:nvSpPr>
          <p:cNvPr id="2" name="Rectangle 1"/>
          <p:cNvSpPr/>
          <p:nvPr/>
        </p:nvSpPr>
        <p:spPr>
          <a:xfrm>
            <a:off x="1525879" y="1770573"/>
            <a:ext cx="6683829" cy="646331"/>
          </a:xfrm>
          <a:prstGeom prst="rect">
            <a:avLst/>
          </a:prstGeom>
        </p:spPr>
        <p:txBody>
          <a:bodyPr wrap="square">
            <a:spAutoFit/>
          </a:bodyPr>
          <a:lstStyle/>
          <a:p>
            <a:pPr marL="1371600" indent="-1371600" algn="just">
              <a:spcAft>
                <a:spcPts val="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smtClean="0">
                <a:latin typeface="Calibri" panose="020F0502020204030204" pitchFamily="34" charset="0"/>
                <a:ea typeface="Calibri" panose="020F0502020204030204" pitchFamily="34" charset="0"/>
                <a:cs typeface="Times New Roman" panose="02020603050405020304" pitchFamily="18" charset="0"/>
              </a:rPr>
              <a:t>	  </a:t>
            </a: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smtClean="0">
                <a:latin typeface="Calibri" panose="020F0502020204030204" pitchFamily="34" charset="0"/>
                <a:ea typeface="Calibri" panose="020F0502020204030204" pitchFamily="34" charset="0"/>
                <a:cs typeface="Times New Roman" panose="02020603050405020304" pitchFamily="18" charset="0"/>
              </a:rPr>
              <a:t>	</a:t>
            </a:r>
            <a:endParaRPr lang="en-GB" dirty="0">
              <a:latin typeface="Arial" panose="020B0604020202020204" pitchFamily="34" charset="0"/>
              <a:ea typeface="Calibri" panose="020F0502020204030204" pitchFamily="34" charset="0"/>
              <a:cs typeface="Times New Roman" panose="02020603050405020304" pitchFamily="18" charset="0"/>
            </a:endParaRPr>
          </a:p>
          <a:p>
            <a:pPr algn="just">
              <a:spcAft>
                <a:spcPts val="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a:latin typeface="Calibri" panose="020F0502020204030204" pitchFamily="34" charset="0"/>
                <a:ea typeface="Calibri" panose="020F0502020204030204" pitchFamily="34" charset="0"/>
                <a:cs typeface="Calibri" panose="020F0502020204030204" pitchFamily="34" charset="0"/>
              </a:rPr>
              <a:t> </a:t>
            </a:r>
            <a:endParaRPr lang="en-GB" dirty="0">
              <a:latin typeface="Arial" panose="020B0604020202020204" pitchFamily="34" charset="0"/>
              <a:ea typeface="Calibri" panose="020F0502020204030204" pitchFamily="34" charset="0"/>
              <a:cs typeface="Times New Roman" panose="02020603050405020304" pitchFamily="18" charset="0"/>
            </a:endParaRPr>
          </a:p>
        </p:txBody>
      </p:sp>
      <p:sp>
        <p:nvSpPr>
          <p:cNvPr id="5" name="Rectangle 1"/>
          <p:cNvSpPr>
            <a:spLocks noChangeArrowheads="1"/>
          </p:cNvSpPr>
          <p:nvPr/>
        </p:nvSpPr>
        <p:spPr bwMode="auto">
          <a:xfrm>
            <a:off x="395300" y="2307674"/>
            <a:ext cx="84294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Data </a:t>
            </a:r>
            <a:r>
              <a:rPr kumimoji="0" lang="en-GB"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Science encompasses</a:t>
            </a:r>
            <a:r>
              <a:rPr kumimoji="0" lang="en-GB" altLang="en-US" b="0" i="0" u="none" strike="noStrike" cap="none" normalizeH="0" dirty="0" smtClean="0">
                <a:ln>
                  <a:noFill/>
                </a:ln>
                <a:solidFill>
                  <a:schemeClr val="tx1"/>
                </a:solidFill>
                <a:effectLst/>
                <a:latin typeface="Arial" panose="020B0604020202020204" pitchFamily="34" charset="0"/>
                <a:cs typeface="Arial" panose="020B0604020202020204" pitchFamily="34" charset="0"/>
              </a:rPr>
              <a:t> mathematical and computational skills to manage, manipulate and interpret big data as well as the ability to draw meaningful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Aim: to equip students with the necessary knowledge and skills required for a career in Data Science.</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Rationale: evidence for a high demand for such skills by employers. Not currently a course at USW that encompasses the range of skill required for this desirable</a:t>
            </a:r>
            <a:r>
              <a:rPr kumimoji="0" lang="en-GB" altLang="en-US" b="0" i="0" u="none" strike="noStrike" cap="none" normalizeH="0" dirty="0" smtClean="0">
                <a:ln>
                  <a:noFill/>
                </a:ln>
                <a:solidFill>
                  <a:schemeClr val="tx1"/>
                </a:solidFill>
                <a:effectLst/>
                <a:latin typeface="Arial" panose="020B0604020202020204" pitchFamily="34" charset="0"/>
                <a:cs typeface="Arial" panose="020B0604020202020204" pitchFamily="34" charset="0"/>
              </a:rPr>
              <a:t> industry.</a:t>
            </a:r>
            <a:endParaRPr kumimoji="0" lang="en-GB"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1960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smtClean="0">
                <a:solidFill>
                  <a:srgbClr val="313133"/>
                </a:solidFill>
                <a:latin typeface="Arial"/>
                <a:cs typeface="Arial"/>
              </a:rPr>
              <a:t>© University of South Wales</a:t>
            </a:r>
            <a:endParaRPr lang="en-US" sz="900" dirty="0">
              <a:solidFill>
                <a:srgbClr val="313133"/>
              </a:solidFill>
              <a:latin typeface="Arial"/>
              <a:cs typeface="Arial"/>
            </a:endParaRPr>
          </a:p>
        </p:txBody>
      </p:sp>
      <p:sp>
        <p:nvSpPr>
          <p:cNvPr id="14" name="TextBox 13"/>
          <p:cNvSpPr txBox="1"/>
          <p:nvPr/>
        </p:nvSpPr>
        <p:spPr>
          <a:xfrm>
            <a:off x="2449285" y="815286"/>
            <a:ext cx="4321430" cy="830997"/>
          </a:xfrm>
          <a:prstGeom prst="rect">
            <a:avLst/>
          </a:prstGeom>
          <a:noFill/>
        </p:spPr>
        <p:txBody>
          <a:bodyPr wrap="square" rtlCol="0">
            <a:spAutoFit/>
          </a:bodyPr>
          <a:lstStyle/>
          <a:p>
            <a:r>
              <a:rPr lang="en-US" sz="2400" dirty="0" smtClean="0">
                <a:solidFill>
                  <a:srgbClr val="313133"/>
                </a:solidFill>
                <a:latin typeface="Arial"/>
                <a:cs typeface="Arial"/>
              </a:rPr>
              <a:t>About the course</a:t>
            </a:r>
          </a:p>
          <a:p>
            <a:endParaRPr lang="en-US" sz="2400" dirty="0">
              <a:solidFill>
                <a:srgbClr val="313133"/>
              </a:solidFill>
              <a:latin typeface="Arial"/>
              <a:cs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2196919983"/>
              </p:ext>
            </p:extLst>
          </p:nvPr>
        </p:nvGraphicFramePr>
        <p:xfrm>
          <a:off x="1603072" y="3208671"/>
          <a:ext cx="6181090" cy="2346960"/>
        </p:xfrm>
        <a:graphic>
          <a:graphicData uri="http://schemas.openxmlformats.org/drawingml/2006/table">
            <a:tbl>
              <a:tblPr firstRow="1" firstCol="1" bandRow="1">
                <a:tableStyleId>{21E4AEA4-8DFA-4A89-87EB-49C32662AFE0}</a:tableStyleId>
              </a:tblPr>
              <a:tblGrid>
                <a:gridCol w="709930">
                  <a:extLst>
                    <a:ext uri="{9D8B030D-6E8A-4147-A177-3AD203B41FA5}">
                      <a16:colId xmlns:a16="http://schemas.microsoft.com/office/drawing/2014/main" val="20000"/>
                    </a:ext>
                  </a:extLst>
                </a:gridCol>
                <a:gridCol w="1823720">
                  <a:extLst>
                    <a:ext uri="{9D8B030D-6E8A-4147-A177-3AD203B41FA5}">
                      <a16:colId xmlns:a16="http://schemas.microsoft.com/office/drawing/2014/main" val="20001"/>
                    </a:ext>
                  </a:extLst>
                </a:gridCol>
                <a:gridCol w="1823720">
                  <a:extLst>
                    <a:ext uri="{9D8B030D-6E8A-4147-A177-3AD203B41FA5}">
                      <a16:colId xmlns:a16="http://schemas.microsoft.com/office/drawing/2014/main" val="20002"/>
                    </a:ext>
                  </a:extLst>
                </a:gridCol>
                <a:gridCol w="1823720">
                  <a:extLst>
                    <a:ext uri="{9D8B030D-6E8A-4147-A177-3AD203B41FA5}">
                      <a16:colId xmlns:a16="http://schemas.microsoft.com/office/drawing/2014/main" val="20003"/>
                    </a:ext>
                  </a:extLst>
                </a:gridCol>
              </a:tblGrid>
              <a:tr h="126365">
                <a:tc>
                  <a:txBody>
                    <a:bodyPr/>
                    <a:lstStyle/>
                    <a:p>
                      <a:pPr algn="ctr">
                        <a:spcAft>
                          <a:spcPts val="0"/>
                        </a:spcAft>
                      </a:pPr>
                      <a:r>
                        <a:rPr lang="en-GB" sz="1400" dirty="0">
                          <a:effectLst/>
                        </a:rPr>
                        <a:t>Stream</a:t>
                      </a:r>
                      <a:endParaRPr lang="en-GB"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GB" sz="1400">
                          <a:effectLst/>
                        </a:rPr>
                        <a:t>Block 1</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GB" sz="1400">
                          <a:effectLst/>
                        </a:rPr>
                        <a:t>Block 2</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GB" sz="1400">
                          <a:effectLst/>
                        </a:rPr>
                        <a:t>Block 3</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4470">
                <a:tc>
                  <a:txBody>
                    <a:bodyPr/>
                    <a:lstStyle/>
                    <a:p>
                      <a:pPr algn="ctr">
                        <a:spcAft>
                          <a:spcPts val="0"/>
                        </a:spcAft>
                      </a:pPr>
                      <a:r>
                        <a:rPr lang="en-GB" sz="1400">
                          <a:effectLst/>
                        </a:rPr>
                        <a:t>1</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1400" dirty="0">
                          <a:effectLst/>
                        </a:rPr>
                        <a:t>MS4S08 - Applied Statistics for Data Science</a:t>
                      </a:r>
                      <a:endParaRPr lang="en-GB"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1400">
                          <a:effectLst/>
                        </a:rPr>
                        <a:t> </a:t>
                      </a:r>
                    </a:p>
                    <a:p>
                      <a:pPr algn="ctr">
                        <a:spcAft>
                          <a:spcPts val="0"/>
                        </a:spcAft>
                      </a:pPr>
                      <a:r>
                        <a:rPr lang="en-GB" sz="1400">
                          <a:effectLst/>
                        </a:rPr>
                        <a:t>MS4S09 - Data Mining and Statistical Forecasting</a:t>
                      </a:r>
                    </a:p>
                    <a:p>
                      <a:pPr algn="ctr">
                        <a:spcAft>
                          <a:spcPts val="0"/>
                        </a:spcAft>
                      </a:pPr>
                      <a:r>
                        <a:rPr lang="en-GB" sz="1400">
                          <a:effectLst/>
                        </a:rPr>
                        <a:t> </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1400" dirty="0">
                          <a:effectLst/>
                        </a:rPr>
                        <a:t>IS4S706 - Project Management and Research Methodology</a:t>
                      </a:r>
                      <a:endParaRPr lang="en-GB"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04470">
                <a:tc>
                  <a:txBody>
                    <a:bodyPr/>
                    <a:lstStyle/>
                    <a:p>
                      <a:pPr algn="ctr">
                        <a:spcAft>
                          <a:spcPts val="0"/>
                        </a:spcAft>
                      </a:pPr>
                      <a:r>
                        <a:rPr lang="en-GB" sz="1400">
                          <a:effectLst/>
                        </a:rPr>
                        <a:t>2</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1400">
                          <a:effectLst/>
                        </a:rPr>
                        <a:t>IS4S761 - Principles of Computing</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1400">
                          <a:effectLst/>
                        </a:rPr>
                        <a:t> </a:t>
                      </a:r>
                    </a:p>
                    <a:p>
                      <a:pPr algn="ctr">
                        <a:spcAft>
                          <a:spcPts val="0"/>
                        </a:spcAft>
                      </a:pPr>
                      <a:r>
                        <a:rPr lang="en-GB" sz="1400">
                          <a:effectLst/>
                        </a:rPr>
                        <a:t>MS4S10 - Machine Learning and Decision Making</a:t>
                      </a:r>
                    </a:p>
                    <a:p>
                      <a:pPr algn="ctr">
                        <a:spcAft>
                          <a:spcPts val="0"/>
                        </a:spcAft>
                      </a:pPr>
                      <a:r>
                        <a:rPr lang="en-GB" sz="1400">
                          <a:effectLst/>
                        </a:rPr>
                        <a:t> </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1400" dirty="0" smtClean="0">
                          <a:effectLst/>
                        </a:rPr>
                        <a:t>MS4S21 </a:t>
                      </a:r>
                      <a:r>
                        <a:rPr lang="en-GB" sz="1400" dirty="0">
                          <a:effectLst/>
                        </a:rPr>
                        <a:t>- Big </a:t>
                      </a:r>
                      <a:r>
                        <a:rPr lang="en-GB" sz="1400" dirty="0" smtClean="0">
                          <a:effectLst/>
                        </a:rPr>
                        <a:t>Data</a:t>
                      </a:r>
                      <a:r>
                        <a:rPr lang="en-GB" sz="1400" baseline="0" dirty="0" smtClean="0">
                          <a:effectLst/>
                        </a:rPr>
                        <a:t> Engineering &amp; Applications</a:t>
                      </a:r>
                      <a:endParaRPr lang="en-GB"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
        <p:nvSpPr>
          <p:cNvPr id="6" name="Rectangle 1"/>
          <p:cNvSpPr>
            <a:spLocks noChangeArrowheads="1"/>
          </p:cNvSpPr>
          <p:nvPr/>
        </p:nvSpPr>
        <p:spPr bwMode="auto">
          <a:xfrm>
            <a:off x="442914" y="2033191"/>
            <a:ext cx="786816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GB" altLang="en-US"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On the MSc Data Science, the six taught modules are divided into two streams as demonstrated below. </a:t>
            </a:r>
            <a:r>
              <a:rPr lang="en-US" altLang="en-US" dirty="0" smtClean="0">
                <a:latin typeface="Arial" panose="020B0604020202020204" pitchFamily="34" charset="0"/>
                <a:ea typeface="Times New Roman" panose="02020603050405020304" pitchFamily="18" charset="0"/>
                <a:cs typeface="Arial" panose="020B0604020202020204" pitchFamily="34" charset="0"/>
              </a:rPr>
              <a:t>Modules </a:t>
            </a:r>
            <a:r>
              <a:rPr lang="en-US" altLang="en-US" dirty="0">
                <a:latin typeface="Arial" panose="020B0604020202020204" pitchFamily="34" charset="0"/>
                <a:ea typeface="Times New Roman" panose="02020603050405020304" pitchFamily="18" charset="0"/>
                <a:cs typeface="Arial" panose="020B0604020202020204" pitchFamily="34" charset="0"/>
              </a:rPr>
              <a:t>will be delivered across three consecutive eight-week blocks. </a:t>
            </a:r>
            <a:endParaRPr kumimoji="0" lang="en-GB"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62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smtClean="0">
                <a:solidFill>
                  <a:srgbClr val="313133"/>
                </a:solidFill>
                <a:latin typeface="Arial"/>
                <a:cs typeface="Arial"/>
              </a:rPr>
              <a:t>© University of South Wales</a:t>
            </a:r>
            <a:endParaRPr lang="en-US" sz="900" dirty="0">
              <a:solidFill>
                <a:srgbClr val="313133"/>
              </a:solidFill>
              <a:latin typeface="Arial"/>
              <a:cs typeface="Arial"/>
            </a:endParaRPr>
          </a:p>
        </p:txBody>
      </p:sp>
      <p:sp>
        <p:nvSpPr>
          <p:cNvPr id="14" name="TextBox 13"/>
          <p:cNvSpPr txBox="1"/>
          <p:nvPr/>
        </p:nvSpPr>
        <p:spPr>
          <a:xfrm>
            <a:off x="2449285" y="815286"/>
            <a:ext cx="4321430" cy="830997"/>
          </a:xfrm>
          <a:prstGeom prst="rect">
            <a:avLst/>
          </a:prstGeom>
          <a:noFill/>
        </p:spPr>
        <p:txBody>
          <a:bodyPr wrap="square" rtlCol="0">
            <a:spAutoFit/>
          </a:bodyPr>
          <a:lstStyle/>
          <a:p>
            <a:r>
              <a:rPr lang="en-US" sz="2400" dirty="0" smtClean="0">
                <a:solidFill>
                  <a:srgbClr val="313133"/>
                </a:solidFill>
                <a:latin typeface="Arial"/>
                <a:cs typeface="Arial"/>
              </a:rPr>
              <a:t>About the course</a:t>
            </a:r>
          </a:p>
          <a:p>
            <a:endParaRPr lang="en-US" sz="2400" dirty="0">
              <a:solidFill>
                <a:srgbClr val="313133"/>
              </a:solidFill>
              <a:latin typeface="Arial"/>
              <a:cs typeface="Arial"/>
            </a:endParaRPr>
          </a:p>
        </p:txBody>
      </p:sp>
      <p:sp>
        <p:nvSpPr>
          <p:cNvPr id="6" name="Rectangle 1"/>
          <p:cNvSpPr>
            <a:spLocks noChangeArrowheads="1"/>
          </p:cNvSpPr>
          <p:nvPr/>
        </p:nvSpPr>
        <p:spPr bwMode="auto">
          <a:xfrm>
            <a:off x="341286" y="2171691"/>
            <a:ext cx="79697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GB" altLang="en-US" b="0" i="0" u="none" strike="noStrike" cap="none" normalizeH="0" baseline="0" dirty="0" smtClean="0">
                <a:ln>
                  <a:noFill/>
                </a:ln>
                <a:solidFill>
                  <a:schemeClr val="tx1"/>
                </a:solidFill>
                <a:effectLst/>
                <a:ea typeface="Times New Roman" panose="02020603050405020304" pitchFamily="18" charset="0"/>
                <a:cs typeface="Arial" panose="020B0604020202020204" pitchFamily="34" charset="0"/>
              </a:rPr>
              <a:t>The course will be offered on both a full-time and part-time (2 year only to comply with PG loans) basis.</a:t>
            </a:r>
            <a:endParaRPr kumimoji="0" lang="en-GB" altLang="en-US" sz="3200" b="0" i="0" u="none" strike="noStrike" cap="none" normalizeH="0" baseline="0" dirty="0" smtClean="0">
              <a:ln>
                <a:noFill/>
              </a:ln>
              <a:solidFill>
                <a:schemeClr val="tx1"/>
              </a:solidFill>
              <a:effectLst/>
            </a:endParaRPr>
          </a:p>
        </p:txBody>
      </p:sp>
      <p:sp>
        <p:nvSpPr>
          <p:cNvPr id="4" name="Rectangle 3"/>
          <p:cNvSpPr/>
          <p:nvPr/>
        </p:nvSpPr>
        <p:spPr>
          <a:xfrm>
            <a:off x="341285" y="2986529"/>
            <a:ext cx="8429399" cy="3139321"/>
          </a:xfrm>
          <a:prstGeom prst="rect">
            <a:avLst/>
          </a:prstGeom>
        </p:spPr>
        <p:txBody>
          <a:bodyPr wrap="square">
            <a:spAutoFit/>
          </a:bodyPr>
          <a:lstStyle/>
          <a:p>
            <a:r>
              <a:rPr lang="en-US" dirty="0" smtClean="0">
                <a:latin typeface="Calibri" panose="020F0502020204030204" pitchFamily="34" charset="0"/>
                <a:ea typeface="Calibri" panose="020F0502020204030204" pitchFamily="34" charset="0"/>
                <a:cs typeface="Arial" panose="020B0604020202020204" pitchFamily="34" charset="0"/>
              </a:rPr>
              <a:t>A full-time student will study all 6 taught modules in one academic year and will complete their project from June-September.</a:t>
            </a:r>
          </a:p>
          <a:p>
            <a:endParaRPr lang="en-US" dirty="0">
              <a:latin typeface="Calibri" panose="020F0502020204030204" pitchFamily="34" charset="0"/>
              <a:ea typeface="Calibri" panose="020F0502020204030204" pitchFamily="34" charset="0"/>
              <a:cs typeface="Arial" panose="020B0604020202020204" pitchFamily="34" charset="0"/>
            </a:endParaRPr>
          </a:p>
          <a:p>
            <a:r>
              <a:rPr lang="en-US" dirty="0" smtClean="0">
                <a:latin typeface="Calibri" panose="020F0502020204030204" pitchFamily="34" charset="0"/>
                <a:ea typeface="Calibri" panose="020F0502020204030204" pitchFamily="34" charset="0"/>
                <a:cs typeface="Arial" panose="020B0604020202020204" pitchFamily="34" charset="0"/>
              </a:rPr>
              <a:t>A </a:t>
            </a:r>
            <a:r>
              <a:rPr lang="en-US" dirty="0">
                <a:latin typeface="Calibri" panose="020F0502020204030204" pitchFamily="34" charset="0"/>
                <a:ea typeface="Calibri" panose="020F0502020204030204" pitchFamily="34" charset="0"/>
                <a:cs typeface="Arial" panose="020B0604020202020204" pitchFamily="34" charset="0"/>
              </a:rPr>
              <a:t>part-time student will study the first stream of three modules in their first academic year,</a:t>
            </a:r>
            <a:r>
              <a:rPr lang="en-US" dirty="0">
                <a:latin typeface="Calibri" panose="020F0502020204030204" pitchFamily="34" charset="0"/>
                <a:ea typeface="Calibri" panose="020F0502020204030204" pitchFamily="34" charset="0"/>
                <a:cs typeface="Times New Roman" panose="02020603050405020304" pitchFamily="18" charset="0"/>
              </a:rPr>
              <a:t> then have the opportunity to s</a:t>
            </a:r>
            <a:r>
              <a:rPr lang="en-US" dirty="0">
                <a:latin typeface="Calibri" panose="020F0502020204030204" pitchFamily="34" charset="0"/>
                <a:ea typeface="Calibri" panose="020F0502020204030204" pitchFamily="34" charset="0"/>
                <a:cs typeface="Arial" panose="020B0604020202020204" pitchFamily="34" charset="0"/>
              </a:rPr>
              <a:t>tart work on their individual project during the first summer. The second stream of three modules will then be undertaken in their second academic year. They will finish their individual project during the second summer</a:t>
            </a:r>
            <a:r>
              <a:rPr lang="en-US" dirty="0" smtClean="0">
                <a:latin typeface="Calibri" panose="020F0502020204030204" pitchFamily="34" charset="0"/>
                <a:ea typeface="Calibri" panose="020F0502020204030204" pitchFamily="34" charset="0"/>
                <a:cs typeface="Arial" panose="020B0604020202020204" pitchFamily="34" charset="0"/>
              </a:rPr>
              <a:t>.</a:t>
            </a:r>
          </a:p>
          <a:p>
            <a:endParaRPr lang="en-US" dirty="0">
              <a:latin typeface="Calibri" panose="020F0502020204030204" pitchFamily="34" charset="0"/>
              <a:ea typeface="Calibri" panose="020F0502020204030204" pitchFamily="34" charset="0"/>
              <a:cs typeface="Arial" panose="020B0604020202020204" pitchFamily="34" charset="0"/>
            </a:endParaRPr>
          </a:p>
          <a:p>
            <a:r>
              <a:rPr lang="en-US" dirty="0"/>
              <a:t>It is envisaged that each individual project will be proposed from local employers across a range of industries, including the ONS Data Science Campus. </a:t>
            </a:r>
            <a:endParaRPr lang="en-GB" dirty="0"/>
          </a:p>
          <a:p>
            <a:r>
              <a:rPr lang="en-US" dirty="0" smtClean="0">
                <a:latin typeface="Calibri" panose="020F0502020204030204" pitchFamily="34" charset="0"/>
                <a:ea typeface="Calibri" panose="020F0502020204030204" pitchFamily="34" charset="0"/>
                <a:cs typeface="Arial" panose="020B0604020202020204" pitchFamily="34" charset="0"/>
              </a:rPr>
              <a:t> </a:t>
            </a:r>
            <a:endParaRPr lang="en-GB" dirty="0"/>
          </a:p>
        </p:txBody>
      </p:sp>
    </p:spTree>
    <p:extLst>
      <p:ext uri="{BB962C8B-B14F-4D97-AF65-F5344CB8AC3E}">
        <p14:creationId xmlns:p14="http://schemas.microsoft.com/office/powerpoint/2010/main" val="2291469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smtClean="0">
                <a:solidFill>
                  <a:srgbClr val="313133"/>
                </a:solidFill>
                <a:latin typeface="Arial"/>
                <a:cs typeface="Arial"/>
              </a:rPr>
              <a:t>© University of South Wales</a:t>
            </a:r>
            <a:endParaRPr lang="en-US" sz="900" dirty="0">
              <a:solidFill>
                <a:srgbClr val="313133"/>
              </a:solidFill>
              <a:latin typeface="Arial"/>
              <a:cs typeface="Arial"/>
            </a:endParaRPr>
          </a:p>
        </p:txBody>
      </p:sp>
      <p:sp>
        <p:nvSpPr>
          <p:cNvPr id="14" name="TextBox 13"/>
          <p:cNvSpPr txBox="1"/>
          <p:nvPr/>
        </p:nvSpPr>
        <p:spPr>
          <a:xfrm>
            <a:off x="2449285" y="815286"/>
            <a:ext cx="4321430" cy="461665"/>
          </a:xfrm>
          <a:prstGeom prst="rect">
            <a:avLst/>
          </a:prstGeom>
          <a:noFill/>
        </p:spPr>
        <p:txBody>
          <a:bodyPr wrap="square" rtlCol="0">
            <a:spAutoFit/>
          </a:bodyPr>
          <a:lstStyle/>
          <a:p>
            <a:r>
              <a:rPr lang="en-US" sz="2400" dirty="0" smtClean="0">
                <a:solidFill>
                  <a:srgbClr val="313133"/>
                </a:solidFill>
                <a:latin typeface="Arial"/>
                <a:cs typeface="Arial"/>
              </a:rPr>
              <a:t>Who are we looking to attract?</a:t>
            </a:r>
            <a:endParaRPr lang="en-US" sz="2400" dirty="0">
              <a:solidFill>
                <a:srgbClr val="313133"/>
              </a:solidFill>
              <a:latin typeface="Arial"/>
              <a:cs typeface="Arial"/>
            </a:endParaRPr>
          </a:p>
        </p:txBody>
      </p:sp>
      <p:sp>
        <p:nvSpPr>
          <p:cNvPr id="2" name="Rectangle 1"/>
          <p:cNvSpPr/>
          <p:nvPr/>
        </p:nvSpPr>
        <p:spPr>
          <a:xfrm>
            <a:off x="341285" y="2031102"/>
            <a:ext cx="8220546" cy="4247317"/>
          </a:xfrm>
          <a:prstGeom prst="rect">
            <a:avLst/>
          </a:prstGeom>
        </p:spPr>
        <p:txBody>
          <a:bodyPr wrap="square">
            <a:spAutoFit/>
          </a:bodyPr>
          <a:lstStyle/>
          <a:p>
            <a:r>
              <a:rPr lang="en-US" dirty="0"/>
              <a:t>This postgraduate course is designed for those looking to build on their current numerate skills such that they are in a position to start a career in the desirable area of Data Science. </a:t>
            </a:r>
            <a:endParaRPr lang="en-US" dirty="0" smtClean="0"/>
          </a:p>
          <a:p>
            <a:endParaRPr lang="en-US" dirty="0"/>
          </a:p>
          <a:p>
            <a:r>
              <a:rPr lang="en-US" dirty="0" smtClean="0"/>
              <a:t>This </a:t>
            </a:r>
            <a:r>
              <a:rPr lang="en-US" dirty="0"/>
              <a:t>includes those who have completed numerate degrees but do not necessarily have the technical computing skills or the analytical knowledge required for a career in Data Science. </a:t>
            </a:r>
            <a:endParaRPr lang="en-US" dirty="0" smtClean="0"/>
          </a:p>
          <a:p>
            <a:endParaRPr lang="en-US" dirty="0"/>
          </a:p>
          <a:p>
            <a:r>
              <a:rPr lang="en-US" dirty="0" smtClean="0"/>
              <a:t>This </a:t>
            </a:r>
            <a:r>
              <a:rPr lang="en-US" dirty="0"/>
              <a:t>would also include those currently working in industry who are keen to update their skills around the area of ‘Big Data’ in order to improve their career prospects and for further professional development</a:t>
            </a:r>
            <a:r>
              <a:rPr lang="en-US" dirty="0" smtClean="0"/>
              <a:t>.</a:t>
            </a:r>
          </a:p>
          <a:p>
            <a:endParaRPr lang="en-US" dirty="0"/>
          </a:p>
          <a:p>
            <a:r>
              <a:rPr lang="en-GB" altLang="en-US" dirty="0" smtClean="0">
                <a:ea typeface="Times New Roman" panose="02020603050405020304" pitchFamily="18" charset="0"/>
                <a:cs typeface="Arial" panose="020B0604020202020204" pitchFamily="34" charset="0"/>
              </a:rPr>
              <a:t>You will therefore see that the course starts from a basic level. The two modules in the first block will set the grounding for students to move forward.</a:t>
            </a:r>
          </a:p>
          <a:p>
            <a:endParaRPr lang="en-US" dirty="0"/>
          </a:p>
        </p:txBody>
      </p:sp>
    </p:spTree>
    <p:extLst>
      <p:ext uri="{BB962C8B-B14F-4D97-AF65-F5344CB8AC3E}">
        <p14:creationId xmlns:p14="http://schemas.microsoft.com/office/powerpoint/2010/main" val="162079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smtClean="0">
                <a:solidFill>
                  <a:srgbClr val="313133"/>
                </a:solidFill>
                <a:latin typeface="Arial"/>
                <a:cs typeface="Arial"/>
              </a:rPr>
              <a:t>© University of South Wales</a:t>
            </a:r>
            <a:endParaRPr lang="en-US" sz="900" dirty="0">
              <a:solidFill>
                <a:srgbClr val="313133"/>
              </a:solidFill>
              <a:latin typeface="Arial"/>
              <a:cs typeface="Arial"/>
            </a:endParaRPr>
          </a:p>
        </p:txBody>
      </p:sp>
      <p:sp>
        <p:nvSpPr>
          <p:cNvPr id="14" name="TextBox 13"/>
          <p:cNvSpPr txBox="1"/>
          <p:nvPr/>
        </p:nvSpPr>
        <p:spPr>
          <a:xfrm>
            <a:off x="2449285" y="815286"/>
            <a:ext cx="4321430" cy="830997"/>
          </a:xfrm>
          <a:prstGeom prst="rect">
            <a:avLst/>
          </a:prstGeom>
          <a:noFill/>
        </p:spPr>
        <p:txBody>
          <a:bodyPr wrap="square" rtlCol="0">
            <a:spAutoFit/>
          </a:bodyPr>
          <a:lstStyle/>
          <a:p>
            <a:r>
              <a:rPr lang="en-US" sz="2400" dirty="0" smtClean="0">
                <a:solidFill>
                  <a:srgbClr val="313133"/>
                </a:solidFill>
                <a:latin typeface="Arial"/>
                <a:cs typeface="Arial"/>
              </a:rPr>
              <a:t>Questions?</a:t>
            </a:r>
          </a:p>
          <a:p>
            <a:endParaRPr lang="en-US" sz="2400" dirty="0">
              <a:solidFill>
                <a:srgbClr val="313133"/>
              </a:solidFill>
              <a:latin typeface="Arial"/>
              <a:cs typeface="Arial"/>
            </a:endParaRPr>
          </a:p>
        </p:txBody>
      </p:sp>
      <p:sp>
        <p:nvSpPr>
          <p:cNvPr id="3" name="TextBox 2"/>
          <p:cNvSpPr txBox="1"/>
          <p:nvPr/>
        </p:nvSpPr>
        <p:spPr>
          <a:xfrm>
            <a:off x="407405" y="2408220"/>
            <a:ext cx="8175279" cy="3970318"/>
          </a:xfrm>
          <a:prstGeom prst="rect">
            <a:avLst/>
          </a:prstGeom>
          <a:noFill/>
        </p:spPr>
        <p:txBody>
          <a:bodyPr wrap="square" rtlCol="0">
            <a:spAutoFit/>
          </a:bodyPr>
          <a:lstStyle/>
          <a:p>
            <a:r>
              <a:rPr lang="en-GB" dirty="0" smtClean="0"/>
              <a:t>If you have any questions at all please don’t hesitate to ask.</a:t>
            </a:r>
          </a:p>
          <a:p>
            <a:endParaRPr lang="en-GB" dirty="0" smtClean="0"/>
          </a:p>
          <a:p>
            <a:r>
              <a:rPr lang="en-GB" dirty="0" smtClean="0"/>
              <a:t>Course Leader – MSc Data Science</a:t>
            </a:r>
            <a:endParaRPr lang="en-GB" dirty="0"/>
          </a:p>
          <a:p>
            <a:r>
              <a:rPr lang="en-GB" dirty="0" smtClean="0">
                <a:hlinkClick r:id="rId3"/>
              </a:rPr>
              <a:t>Penny.Holborn@southwales.ac.uk</a:t>
            </a:r>
            <a:endParaRPr lang="en-GB" dirty="0" smtClean="0"/>
          </a:p>
          <a:p>
            <a:r>
              <a:rPr lang="en-GB" dirty="0" smtClean="0"/>
              <a:t>J420</a:t>
            </a:r>
            <a:endParaRPr lang="en-GB" dirty="0" smtClean="0"/>
          </a:p>
          <a:p>
            <a:r>
              <a:rPr lang="en-GB" dirty="0"/>
              <a:t>(01443) 4 </a:t>
            </a:r>
            <a:r>
              <a:rPr lang="en-GB" dirty="0" smtClean="0"/>
              <a:t>54370</a:t>
            </a:r>
            <a:endParaRPr lang="en-GB" dirty="0" smtClean="0"/>
          </a:p>
          <a:p>
            <a:endParaRPr lang="en-GB" dirty="0"/>
          </a:p>
          <a:p>
            <a:r>
              <a:rPr lang="en-GB" dirty="0"/>
              <a:t>Course </a:t>
            </a:r>
            <a:r>
              <a:rPr lang="en-GB" dirty="0" smtClean="0"/>
              <a:t>Tutor </a:t>
            </a:r>
            <a:r>
              <a:rPr lang="en-GB" dirty="0"/>
              <a:t>– MSc Data Science</a:t>
            </a:r>
          </a:p>
          <a:p>
            <a:r>
              <a:rPr lang="en-GB" dirty="0" smtClean="0">
                <a:hlinkClick r:id="rId4"/>
              </a:rPr>
              <a:t>Filippo.Cavallari@southwales.ac.uk</a:t>
            </a:r>
            <a:endParaRPr lang="en-GB" dirty="0"/>
          </a:p>
          <a:p>
            <a:r>
              <a:rPr lang="en-GB" dirty="0" smtClean="0"/>
              <a:t>J418</a:t>
            </a:r>
            <a:endParaRPr lang="en-GB" dirty="0"/>
          </a:p>
          <a:p>
            <a:r>
              <a:rPr lang="en-GB" dirty="0"/>
              <a:t>(01443) 4 84510</a:t>
            </a:r>
            <a:endParaRPr lang="en-GB" dirty="0" smtClean="0"/>
          </a:p>
          <a:p>
            <a:endParaRPr lang="en-GB" dirty="0" smtClean="0"/>
          </a:p>
          <a:p>
            <a:endParaRPr lang="en-GB" dirty="0"/>
          </a:p>
          <a:p>
            <a:endParaRPr lang="en-GB" dirty="0" smtClean="0"/>
          </a:p>
        </p:txBody>
      </p:sp>
    </p:spTree>
    <p:extLst>
      <p:ext uri="{BB962C8B-B14F-4D97-AF65-F5344CB8AC3E}">
        <p14:creationId xmlns:p14="http://schemas.microsoft.com/office/powerpoint/2010/main" val="3046162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513</TotalTime>
  <Words>494</Words>
  <Application>Microsoft Office PowerPoint</Application>
  <PresentationFormat>On-screen Show (4:3)</PresentationFormat>
  <Paragraphs>65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Wonder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lloyd</dc:creator>
  <cp:lastModifiedBy>Penny Holborn</cp:lastModifiedBy>
  <cp:revision>36</cp:revision>
  <dcterms:created xsi:type="dcterms:W3CDTF">2013-03-27T10:38:03Z</dcterms:created>
  <dcterms:modified xsi:type="dcterms:W3CDTF">2019-09-18T08:06:42Z</dcterms:modified>
</cp:coreProperties>
</file>