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57" r:id="rId2"/>
    <p:sldId id="317" r:id="rId3"/>
    <p:sldId id="320" r:id="rId4"/>
    <p:sldId id="323" r:id="rId5"/>
    <p:sldId id="352" r:id="rId6"/>
    <p:sldId id="354" r:id="rId7"/>
    <p:sldId id="353" r:id="rId8"/>
    <p:sldId id="344" r:id="rId9"/>
    <p:sldId id="360" r:id="rId10"/>
    <p:sldId id="355" r:id="rId11"/>
    <p:sldId id="356" r:id="rId12"/>
    <p:sldId id="357" r:id="rId13"/>
    <p:sldId id="362" r:id="rId14"/>
    <p:sldId id="363" r:id="rId15"/>
    <p:sldId id="361" r:id="rId16"/>
    <p:sldId id="358" r:id="rId17"/>
    <p:sldId id="364" r:id="rId18"/>
    <p:sldId id="365" r:id="rId19"/>
    <p:sldId id="366" r:id="rId20"/>
    <p:sldId id="367" r:id="rId21"/>
    <p:sldId id="376" r:id="rId22"/>
    <p:sldId id="378" r:id="rId23"/>
    <p:sldId id="368" r:id="rId24"/>
    <p:sldId id="369" r:id="rId25"/>
    <p:sldId id="370" r:id="rId26"/>
    <p:sldId id="371" r:id="rId27"/>
    <p:sldId id="373" r:id="rId28"/>
    <p:sldId id="372" r:id="rId29"/>
  </p:sldIdLst>
  <p:sldSz cx="9144000" cy="6858000" type="screen4x3"/>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33"/>
    <a:srgbClr val="6D6F7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86679" autoAdjust="0"/>
  </p:normalViewPr>
  <p:slideViewPr>
    <p:cSldViewPr snapToGrid="0" snapToObjects="1">
      <p:cViewPr varScale="1">
        <p:scale>
          <a:sx n="99" d="100"/>
          <a:sy n="99" d="100"/>
        </p:scale>
        <p:origin x="1944"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snapToObjects="1">
      <p:cViewPr varScale="1">
        <p:scale>
          <a:sx n="52" d="100"/>
          <a:sy n="52" d="100"/>
        </p:scale>
        <p:origin x="297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ny Holborn" userId="4497871_tp_dropbox" providerId="OAuth2" clId="{1001A1FD-F398-814F-9418-439864FDE009}"/>
    <pc:docChg chg="modSld">
      <pc:chgData name="Penny Holborn" userId="4497871_tp_dropbox" providerId="OAuth2" clId="{1001A1FD-F398-814F-9418-439864FDE009}" dt="2018-06-07T17:19:17.393" v="3" actId="21"/>
      <pc:docMkLst>
        <pc:docMk/>
      </pc:docMkLst>
      <pc:sldChg chg="modSp">
        <pc:chgData name="Penny Holborn" userId="4497871_tp_dropbox" providerId="OAuth2" clId="{1001A1FD-F398-814F-9418-439864FDE009}" dt="2018-06-07T17:19:17.393" v="3" actId="21"/>
        <pc:sldMkLst>
          <pc:docMk/>
          <pc:sldMk cId="34262008" sldId="266"/>
        </pc:sldMkLst>
        <pc:graphicFrameChg chg="modGraphic">
          <ac:chgData name="Penny Holborn" userId="4497871_tp_dropbox" providerId="OAuth2" clId="{1001A1FD-F398-814F-9418-439864FDE009}" dt="2018-06-07T17:19:17.393" v="3" actId="21"/>
          <ac:graphicFrameMkLst>
            <pc:docMk/>
            <pc:sldMk cId="34262008" sldId="266"/>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89938" cy="487680"/>
          </a:xfrm>
          <a:prstGeom prst="rect">
            <a:avLst/>
          </a:prstGeom>
        </p:spPr>
        <p:txBody>
          <a:bodyPr vert="horz" lIns="91010" tIns="45505" rIns="91010" bIns="45505"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7680"/>
          </a:xfrm>
          <a:prstGeom prst="rect">
            <a:avLst/>
          </a:prstGeom>
        </p:spPr>
        <p:txBody>
          <a:bodyPr vert="horz" lIns="91010" tIns="45505" rIns="91010" bIns="45505" rtlCol="0"/>
          <a:lstStyle>
            <a:lvl1pPr algn="r">
              <a:defRPr sz="1200"/>
            </a:lvl1pPr>
          </a:lstStyle>
          <a:p>
            <a:fld id="{4E932A42-FDFB-CF43-858E-50A7867D3B59}" type="datetimeFigureOut">
              <a:rPr lang="en-US" smtClean="0"/>
              <a:pPr/>
              <a:t>12/1/2020</a:t>
            </a:fld>
            <a:endParaRPr lang="en-US" dirty="0"/>
          </a:p>
        </p:txBody>
      </p:sp>
      <p:sp>
        <p:nvSpPr>
          <p:cNvPr id="4" name="Footer Placeholder 3"/>
          <p:cNvSpPr>
            <a:spLocks noGrp="1"/>
          </p:cNvSpPr>
          <p:nvPr>
            <p:ph type="ftr" sz="quarter" idx="2"/>
          </p:nvPr>
        </p:nvSpPr>
        <p:spPr>
          <a:xfrm>
            <a:off x="1" y="9264227"/>
            <a:ext cx="2889938" cy="487680"/>
          </a:xfrm>
          <a:prstGeom prst="rect">
            <a:avLst/>
          </a:prstGeom>
        </p:spPr>
        <p:txBody>
          <a:bodyPr vert="horz" lIns="91010" tIns="45505" rIns="91010" bIns="45505" rtlCol="0" anchor="b"/>
          <a:lstStyle>
            <a:lvl1pPr algn="l">
              <a:defRPr sz="1200"/>
            </a:lvl1pPr>
          </a:lstStyle>
          <a:p>
            <a:endParaRPr lang="en-US" dirty="0"/>
          </a:p>
        </p:txBody>
      </p:sp>
    </p:spTree>
    <p:extLst>
      <p:ext uri="{BB962C8B-B14F-4D97-AF65-F5344CB8AC3E}">
        <p14:creationId xmlns:p14="http://schemas.microsoft.com/office/powerpoint/2010/main" val="19582635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89938" cy="487680"/>
          </a:xfrm>
          <a:prstGeom prst="rect">
            <a:avLst/>
          </a:prstGeom>
        </p:spPr>
        <p:txBody>
          <a:bodyPr vert="horz" lIns="91010" tIns="45505" rIns="91010" bIns="45505" rtlCol="0"/>
          <a:lstStyle>
            <a:lvl1pPr algn="l">
              <a:defRPr sz="1200"/>
            </a:lvl1pPr>
          </a:lstStyle>
          <a:p>
            <a:endParaRPr lang="en-US" dirty="0"/>
          </a:p>
        </p:txBody>
      </p:sp>
      <p:sp>
        <p:nvSpPr>
          <p:cNvPr id="3" name="Date Placeholder 2"/>
          <p:cNvSpPr>
            <a:spLocks noGrp="1"/>
          </p:cNvSpPr>
          <p:nvPr>
            <p:ph type="dt" idx="1"/>
          </p:nvPr>
        </p:nvSpPr>
        <p:spPr>
          <a:xfrm>
            <a:off x="3777607" y="0"/>
            <a:ext cx="2889938" cy="487680"/>
          </a:xfrm>
          <a:prstGeom prst="rect">
            <a:avLst/>
          </a:prstGeom>
        </p:spPr>
        <p:txBody>
          <a:bodyPr vert="horz" lIns="91010" tIns="45505" rIns="91010" bIns="45505" rtlCol="0"/>
          <a:lstStyle>
            <a:lvl1pPr algn="r">
              <a:defRPr sz="1200"/>
            </a:lvl1pPr>
          </a:lstStyle>
          <a:p>
            <a:fld id="{AA9EB4B7-00CA-2044-AAF7-E76234E96403}" type="datetimeFigureOut">
              <a:rPr lang="en-US" smtClean="0"/>
              <a:pPr/>
              <a:t>12/1/2020</a:t>
            </a:fld>
            <a:endParaRPr lang="en-US" dirty="0"/>
          </a:p>
        </p:txBody>
      </p:sp>
      <p:sp>
        <p:nvSpPr>
          <p:cNvPr id="4" name="Slide Image Placeholder 3"/>
          <p:cNvSpPr>
            <a:spLocks noGrp="1" noRot="1" noChangeAspect="1"/>
          </p:cNvSpPr>
          <p:nvPr>
            <p:ph type="sldImg" idx="2"/>
          </p:nvPr>
        </p:nvSpPr>
        <p:spPr>
          <a:xfrm>
            <a:off x="896938" y="731838"/>
            <a:ext cx="4876800" cy="3657600"/>
          </a:xfrm>
          <a:prstGeom prst="rect">
            <a:avLst/>
          </a:prstGeom>
          <a:noFill/>
          <a:ln w="12700">
            <a:solidFill>
              <a:prstClr val="black"/>
            </a:solidFill>
          </a:ln>
        </p:spPr>
        <p:txBody>
          <a:bodyPr vert="horz" lIns="91010" tIns="45505" rIns="91010" bIns="45505" rtlCol="0" anchor="ctr"/>
          <a:lstStyle/>
          <a:p>
            <a:endParaRPr lang="en-US" dirty="0"/>
          </a:p>
        </p:txBody>
      </p:sp>
      <p:sp>
        <p:nvSpPr>
          <p:cNvPr id="5" name="Notes Placeholder 4"/>
          <p:cNvSpPr>
            <a:spLocks noGrp="1"/>
          </p:cNvSpPr>
          <p:nvPr>
            <p:ph type="body" sz="quarter" idx="3"/>
          </p:nvPr>
        </p:nvSpPr>
        <p:spPr>
          <a:xfrm>
            <a:off x="666909" y="4632960"/>
            <a:ext cx="5335270" cy="4389120"/>
          </a:xfrm>
          <a:prstGeom prst="rect">
            <a:avLst/>
          </a:prstGeom>
        </p:spPr>
        <p:txBody>
          <a:bodyPr vert="horz" lIns="91010" tIns="45505" rIns="91010" bIns="45505"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1" y="9264227"/>
            <a:ext cx="2889938" cy="487680"/>
          </a:xfrm>
          <a:prstGeom prst="rect">
            <a:avLst/>
          </a:prstGeom>
        </p:spPr>
        <p:txBody>
          <a:bodyPr vert="horz" lIns="91010" tIns="45505" rIns="91010" bIns="4550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7"/>
            <a:ext cx="2889938" cy="487680"/>
          </a:xfrm>
          <a:prstGeom prst="rect">
            <a:avLst/>
          </a:prstGeom>
        </p:spPr>
        <p:txBody>
          <a:bodyPr vert="horz" lIns="91010" tIns="45505" rIns="91010" bIns="45505" rtlCol="0" anchor="b"/>
          <a:lstStyle>
            <a:lvl1pPr algn="r">
              <a:defRPr sz="1200"/>
            </a:lvl1pPr>
          </a:lstStyle>
          <a:p>
            <a:fld id="{74E6DA1C-69B5-6B4F-8A7D-916C2B844B4F}" type="slidenum">
              <a:rPr lang="en-US" smtClean="0"/>
              <a:pPr/>
              <a:t>‹#›</a:t>
            </a:fld>
            <a:endParaRPr lang="en-US" dirty="0"/>
          </a:p>
        </p:txBody>
      </p:sp>
    </p:spTree>
    <p:extLst>
      <p:ext uri="{BB962C8B-B14F-4D97-AF65-F5344CB8AC3E}">
        <p14:creationId xmlns:p14="http://schemas.microsoft.com/office/powerpoint/2010/main" val="372715789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3058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3146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3100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06967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81126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44836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69526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27907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5851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21832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4165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34036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58341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68264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29227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81911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78122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6162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75979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46076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6869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6493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1760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4442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8840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06EAFB2-C883-4394-9DB6-820B9A54E10F}" type="datetime1">
              <a:rPr lang="en-GB" smtClean="0"/>
              <a:t>01/12/2020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76872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2671987-6B8C-41CC-9076-4053836BD33F}" type="datetime1">
              <a:rPr lang="en-GB" smtClean="0"/>
              <a:t>01/12/2020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4040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A89A833-8A5D-4CE5-AB06-08DDC8968636}" type="datetime1">
              <a:rPr lang="en-GB" smtClean="0"/>
              <a:t>01/12/2020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7195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95A33DA-7AAE-46A2-B7B9-796BD5921B01}" type="datetime1">
              <a:rPr lang="en-GB" smtClean="0"/>
              <a:t>01/12/2020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28185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7CA4CD4-D4A1-4BE6-8D93-8CF39F9EEAC6}" type="datetime1">
              <a:rPr lang="en-GB" smtClean="0"/>
              <a:t>01/12/2020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95801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1FA89F7-25E7-495F-8510-50CFA445717C}" type="datetime1">
              <a:rPr lang="en-GB" smtClean="0"/>
              <a:t>01/12/2020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21443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4FDAF3-BD4A-44BD-9D4C-6D7B67A0B7E8}" type="datetime1">
              <a:rPr lang="en-GB" smtClean="0"/>
              <a:t>01/12/2020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213531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9DA0BD3-4023-469C-B832-EE8A6CCA78CA}" type="datetime1">
              <a:rPr lang="en-GB" smtClean="0"/>
              <a:t>01/12/2020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66636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FB60-9690-4583-AD3C-7EB409FD7286}" type="datetime1">
              <a:rPr lang="en-GB" smtClean="0"/>
              <a:t>01/12/2020</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2834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7EE6DE-206B-4DEF-8098-AD35E0879863}" type="datetime1">
              <a:rPr lang="en-GB" smtClean="0"/>
              <a:t>01/12/2020</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5992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84C91EC-828A-4413-A15E-4EEC6FCE0D3D}" type="datetime1">
              <a:rPr lang="en-GB" smtClean="0"/>
              <a:t>01/12/2020</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9667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E5E94-D2C4-4CFC-BDED-B61510E5C69B}" type="datetime1">
              <a:rPr lang="en-GB" smtClean="0"/>
              <a:t>01/12/2020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A6EBD-EB9A-BB4E-90CB-DE95023EFE98}" type="slidenum">
              <a:rPr lang="en-US" smtClean="0"/>
              <a:pPr/>
              <a:t>‹#›</a:t>
            </a:fld>
            <a:endParaRPr lang="en-US" dirty="0"/>
          </a:p>
        </p:txBody>
      </p:sp>
    </p:spTree>
    <p:extLst>
      <p:ext uri="{BB962C8B-B14F-4D97-AF65-F5344CB8AC3E}">
        <p14:creationId xmlns:p14="http://schemas.microsoft.com/office/powerpoint/2010/main" val="354587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www.sthda.com/english/wiki/text-mining-and-word-cloud-fundamentals-in-r-5-simple-steps-you-should-kno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3600000" cy="3685785"/>
          </a:xfrm>
          <a:prstGeom prst="rect">
            <a:avLst/>
          </a:prstGeom>
        </p:spPr>
      </p:pic>
      <p:cxnSp>
        <p:nvCxnSpPr>
          <p:cNvPr id="4" name="Straight Connector 3"/>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165893" y="6340154"/>
            <a:ext cx="162256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3" name="TextBox 12"/>
          <p:cNvSpPr txBox="1"/>
          <p:nvPr/>
        </p:nvSpPr>
        <p:spPr>
          <a:xfrm>
            <a:off x="3502324" y="990891"/>
            <a:ext cx="4657701" cy="830997"/>
          </a:xfrm>
          <a:prstGeom prst="rect">
            <a:avLst/>
          </a:prstGeom>
          <a:noFill/>
        </p:spPr>
        <p:txBody>
          <a:bodyPr wrap="square" rtlCol="0">
            <a:spAutoFit/>
          </a:bodyPr>
          <a:lstStyle/>
          <a:p>
            <a:r>
              <a:rPr lang="en-US" sz="2400" b="1" dirty="0">
                <a:solidFill>
                  <a:srgbClr val="313133"/>
                </a:solidFill>
                <a:latin typeface="Arial"/>
                <a:cs typeface="Arial"/>
              </a:rPr>
              <a:t>MS4S09</a:t>
            </a:r>
          </a:p>
          <a:p>
            <a:r>
              <a:rPr lang="en-US" sz="2400" b="1" dirty="0">
                <a:solidFill>
                  <a:srgbClr val="313133"/>
                </a:solidFill>
                <a:latin typeface="Arial"/>
                <a:cs typeface="Arial"/>
              </a:rPr>
              <a:t>Introduction to Text Analytics</a:t>
            </a:r>
            <a:endParaRPr lang="en-US" sz="2400" dirty="0">
              <a:solidFill>
                <a:srgbClr val="313133"/>
              </a:solidFill>
              <a:latin typeface="Arial"/>
              <a:cs typeface="Arial"/>
            </a:endParaRPr>
          </a:p>
        </p:txBody>
      </p:sp>
      <p:pic>
        <p:nvPicPr>
          <p:cNvPr id="3" name="Picture 2"/>
          <p:cNvPicPr>
            <a:picLocks noChangeAspect="1"/>
          </p:cNvPicPr>
          <p:nvPr/>
        </p:nvPicPr>
        <p:blipFill>
          <a:blip r:embed="rId4"/>
          <a:stretch>
            <a:fillRect/>
          </a:stretch>
        </p:blipFill>
        <p:spPr>
          <a:xfrm>
            <a:off x="3369367" y="2829060"/>
            <a:ext cx="5202098" cy="3053791"/>
          </a:xfrm>
          <a:prstGeom prst="rect">
            <a:avLst/>
          </a:prstGeom>
        </p:spPr>
      </p:pic>
    </p:spTree>
    <p:extLst>
      <p:ext uri="{BB962C8B-B14F-4D97-AF65-F5344CB8AC3E}">
        <p14:creationId xmlns:p14="http://schemas.microsoft.com/office/powerpoint/2010/main" val="341234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Bag of Words Example</a:t>
            </a:r>
          </a:p>
          <a:p>
            <a:endParaRPr lang="en-US" sz="2400" dirty="0">
              <a:solidFill>
                <a:srgbClr val="313133"/>
              </a:solidFill>
              <a:latin typeface="Arial"/>
              <a:cs typeface="Arial"/>
            </a:endParaRPr>
          </a:p>
        </p:txBody>
      </p:sp>
      <p:sp>
        <p:nvSpPr>
          <p:cNvPr id="6" name="Rectangle 5"/>
          <p:cNvSpPr/>
          <p:nvPr/>
        </p:nvSpPr>
        <p:spPr>
          <a:xfrm>
            <a:off x="341285" y="2044728"/>
            <a:ext cx="8452892" cy="4093428"/>
          </a:xfrm>
          <a:prstGeom prst="rect">
            <a:avLst/>
          </a:prstGeom>
        </p:spPr>
        <p:txBody>
          <a:bodyPr wrap="square">
            <a:spAutoFit/>
          </a:bodyPr>
          <a:lstStyle/>
          <a:p>
            <a:r>
              <a:rPr lang="en-US" sz="2000" dirty="0"/>
              <a:t>A bag-of-words model, or </a:t>
            </a:r>
            <a:r>
              <a:rPr lang="en-US" sz="2000" dirty="0" err="1"/>
              <a:t>BoW</a:t>
            </a:r>
            <a:r>
              <a:rPr lang="en-US" sz="2000" dirty="0"/>
              <a:t> for short, is a way of extracting features from text for use in modeling, such as with machine learning algorithms.</a:t>
            </a:r>
          </a:p>
          <a:p>
            <a:endParaRPr lang="en-US" sz="2000" dirty="0"/>
          </a:p>
          <a:p>
            <a:r>
              <a:rPr lang="en-US" sz="2000" dirty="0"/>
              <a:t>A bag-of-words is a representation of text that describes the occurrence of words within a document. </a:t>
            </a:r>
          </a:p>
          <a:p>
            <a:endParaRPr lang="en-US" sz="2000" dirty="0"/>
          </a:p>
          <a:p>
            <a:r>
              <a:rPr lang="en-US" sz="2000" dirty="0"/>
              <a:t>It involves two things:</a:t>
            </a:r>
          </a:p>
          <a:p>
            <a:pPr marL="285750" indent="-285750">
              <a:buFont typeface="Arial" panose="020B0604020202020204" pitchFamily="34" charset="0"/>
              <a:buChar char="•"/>
            </a:pPr>
            <a:r>
              <a:rPr lang="en-US" sz="2000" dirty="0"/>
              <a:t>A vocabulary of known words.</a:t>
            </a:r>
          </a:p>
          <a:p>
            <a:pPr marL="285750" indent="-285750">
              <a:buFont typeface="Arial" panose="020B0604020202020204" pitchFamily="34" charset="0"/>
              <a:buChar char="•"/>
            </a:pPr>
            <a:r>
              <a:rPr lang="en-US" sz="2000" dirty="0"/>
              <a:t>A measure of the presence of known words.</a:t>
            </a:r>
          </a:p>
          <a:p>
            <a:pPr marL="285750" indent="-285750">
              <a:buFont typeface="Arial" panose="020B0604020202020204" pitchFamily="34" charset="0"/>
              <a:buChar char="•"/>
            </a:pPr>
            <a:endParaRPr lang="en-US" sz="2000" dirty="0"/>
          </a:p>
          <a:p>
            <a:r>
              <a:rPr lang="en-US" sz="2000" dirty="0"/>
              <a:t>It is called a “bag” of words, because any information about the order or structure of words in the document is discarded. The model is only concerned with whether known words occur in the document, not where in the document.</a:t>
            </a:r>
            <a:endParaRPr lang="en-GB" sz="2000" dirty="0"/>
          </a:p>
        </p:txBody>
      </p:sp>
    </p:spTree>
    <p:extLst>
      <p:ext uri="{BB962C8B-B14F-4D97-AF65-F5344CB8AC3E}">
        <p14:creationId xmlns:p14="http://schemas.microsoft.com/office/powerpoint/2010/main" val="40909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0989" t="16013" r="27126" b="9464"/>
          <a:stretch/>
        </p:blipFill>
        <p:spPr>
          <a:xfrm>
            <a:off x="1467076" y="1480298"/>
            <a:ext cx="5062061" cy="4576885"/>
          </a:xfrm>
          <a:prstGeom prst="rect">
            <a:avLst/>
          </a:prstGeom>
        </p:spPr>
      </p:pic>
      <p:pic>
        <p:nvPicPr>
          <p:cNvPr id="15" name="Picture 14" descr="USW logo Raspberry Scree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Bag of Words example</a:t>
            </a:r>
          </a:p>
          <a:p>
            <a:endParaRPr lang="en-US" sz="2400" dirty="0">
              <a:solidFill>
                <a:srgbClr val="313133"/>
              </a:solidFill>
              <a:latin typeface="Arial"/>
              <a:cs typeface="Arial"/>
            </a:endParaRPr>
          </a:p>
        </p:txBody>
      </p:sp>
    </p:spTree>
    <p:extLst>
      <p:ext uri="{BB962C8B-B14F-4D97-AF65-F5344CB8AC3E}">
        <p14:creationId xmlns:p14="http://schemas.microsoft.com/office/powerpoint/2010/main" val="239102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Bag of Words example</a:t>
            </a:r>
          </a:p>
          <a:p>
            <a:endParaRPr lang="en-US" sz="2400" dirty="0">
              <a:solidFill>
                <a:srgbClr val="313133"/>
              </a:solidFill>
              <a:latin typeface="Arial"/>
              <a:cs typeface="Arial"/>
            </a:endParaRPr>
          </a:p>
        </p:txBody>
      </p:sp>
      <p:sp>
        <p:nvSpPr>
          <p:cNvPr id="6" name="Rectangle 5"/>
          <p:cNvSpPr/>
          <p:nvPr/>
        </p:nvSpPr>
        <p:spPr>
          <a:xfrm>
            <a:off x="373007" y="2157854"/>
            <a:ext cx="8389447" cy="4093428"/>
          </a:xfrm>
          <a:prstGeom prst="rect">
            <a:avLst/>
          </a:prstGeom>
        </p:spPr>
        <p:txBody>
          <a:bodyPr wrap="square">
            <a:spAutoFit/>
          </a:bodyPr>
          <a:lstStyle/>
          <a:p>
            <a:r>
              <a:rPr lang="en-US" sz="2000" dirty="0"/>
              <a:t>As the vocabulary size increases, so does the vector representation of documents.</a:t>
            </a:r>
          </a:p>
          <a:p>
            <a:endParaRPr lang="en-US" sz="2000" dirty="0"/>
          </a:p>
          <a:p>
            <a:r>
              <a:rPr lang="en-US" sz="2000" dirty="0"/>
              <a:t>You can imagine that for a very large corpus, such as thousands of books, that the length of the vector might be thousands or millions of positions. Further, each document may contain very few of the known words in the vocabulary.</a:t>
            </a:r>
          </a:p>
          <a:p>
            <a:endParaRPr lang="en-US" sz="2000" dirty="0"/>
          </a:p>
          <a:p>
            <a:r>
              <a:rPr lang="en-US" sz="2000" dirty="0"/>
              <a:t>This results in a vector with lots of zero scores, called a sparse vector or sparse representation.</a:t>
            </a:r>
          </a:p>
          <a:p>
            <a:endParaRPr lang="en-US" sz="2000" dirty="0"/>
          </a:p>
          <a:p>
            <a:r>
              <a:rPr lang="en-US" sz="2000" dirty="0"/>
              <a:t>Sparse vectors require more memory and computational resources when modeling and the vast number of positions or dimensions can make the modeling process very challenging for traditional algorithms.</a:t>
            </a:r>
          </a:p>
        </p:txBody>
      </p:sp>
    </p:spTree>
    <p:extLst>
      <p:ext uri="{BB962C8B-B14F-4D97-AF65-F5344CB8AC3E}">
        <p14:creationId xmlns:p14="http://schemas.microsoft.com/office/powerpoint/2010/main" val="107441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Bag of Words example</a:t>
            </a:r>
          </a:p>
          <a:p>
            <a:endParaRPr lang="en-US" sz="2400" dirty="0">
              <a:solidFill>
                <a:srgbClr val="313133"/>
              </a:solidFill>
              <a:latin typeface="Arial"/>
              <a:cs typeface="Arial"/>
            </a:endParaRPr>
          </a:p>
        </p:txBody>
      </p:sp>
      <p:sp>
        <p:nvSpPr>
          <p:cNvPr id="6" name="Rectangle 5"/>
          <p:cNvSpPr/>
          <p:nvPr/>
        </p:nvSpPr>
        <p:spPr>
          <a:xfrm>
            <a:off x="404730" y="2157854"/>
            <a:ext cx="6679275" cy="3170099"/>
          </a:xfrm>
          <a:prstGeom prst="rect">
            <a:avLst/>
          </a:prstGeom>
        </p:spPr>
        <p:txBody>
          <a:bodyPr wrap="square">
            <a:spAutoFit/>
          </a:bodyPr>
          <a:lstStyle/>
          <a:p>
            <a:r>
              <a:rPr lang="en-US" sz="2000" dirty="0"/>
              <a:t>There are simple text cleaning techniques that can be used as a first step to decrease the size of the vocabulary, such as:</a:t>
            </a:r>
          </a:p>
          <a:p>
            <a:endParaRPr lang="en-US" sz="2000" dirty="0"/>
          </a:p>
          <a:p>
            <a:pPr marL="285750" indent="-285750">
              <a:buFont typeface="Arial" panose="020B0604020202020204" pitchFamily="34" charset="0"/>
              <a:buChar char="•"/>
            </a:pPr>
            <a:r>
              <a:rPr lang="en-US" sz="2000" dirty="0"/>
              <a:t>Ignoring case</a:t>
            </a:r>
          </a:p>
          <a:p>
            <a:pPr marL="285750" indent="-285750">
              <a:buFont typeface="Arial" panose="020B0604020202020204" pitchFamily="34" charset="0"/>
              <a:buChar char="•"/>
            </a:pPr>
            <a:r>
              <a:rPr lang="en-US" sz="2000" dirty="0"/>
              <a:t>Ignoring punctuation</a:t>
            </a:r>
          </a:p>
          <a:p>
            <a:pPr marL="285750" indent="-285750">
              <a:buFont typeface="Arial" panose="020B0604020202020204" pitchFamily="34" charset="0"/>
              <a:buChar char="•"/>
            </a:pPr>
            <a:r>
              <a:rPr lang="en-US" sz="2000" dirty="0"/>
              <a:t>Ignoring frequent words that don’t contain much information, called stop words, like “a,” “of,” etc.</a:t>
            </a:r>
          </a:p>
          <a:p>
            <a:pPr marL="285750" indent="-285750">
              <a:buFont typeface="Arial" panose="020B0604020202020204" pitchFamily="34" charset="0"/>
              <a:buChar char="•"/>
            </a:pPr>
            <a:r>
              <a:rPr lang="en-US" sz="2000" dirty="0"/>
              <a:t>Fixing misspelled words.</a:t>
            </a:r>
          </a:p>
          <a:p>
            <a:pPr marL="285750" indent="-285750">
              <a:buFont typeface="Arial" panose="020B0604020202020204" pitchFamily="34" charset="0"/>
              <a:buChar char="•"/>
            </a:pPr>
            <a:r>
              <a:rPr lang="en-US" sz="2000" dirty="0"/>
              <a:t>Reducing words to their stem (e.g. “play” from “playing”) using stemming algorithms.</a:t>
            </a:r>
            <a:endParaRPr lang="en-GB" sz="2000" dirty="0"/>
          </a:p>
        </p:txBody>
      </p:sp>
    </p:spTree>
    <p:extLst>
      <p:ext uri="{BB962C8B-B14F-4D97-AF65-F5344CB8AC3E}">
        <p14:creationId xmlns:p14="http://schemas.microsoft.com/office/powerpoint/2010/main" val="13383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0990" t="16013" r="6759" b="9464"/>
          <a:stretch/>
        </p:blipFill>
        <p:spPr>
          <a:xfrm>
            <a:off x="1467076" y="1480298"/>
            <a:ext cx="6728017" cy="4576885"/>
          </a:xfrm>
          <a:prstGeom prst="rect">
            <a:avLst/>
          </a:prstGeom>
        </p:spPr>
      </p:pic>
      <p:pic>
        <p:nvPicPr>
          <p:cNvPr id="15" name="Picture 14" descr="USW logo Raspberry Scree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Bag of Words example</a:t>
            </a:r>
          </a:p>
          <a:p>
            <a:endParaRPr lang="en-US" sz="2400" dirty="0">
              <a:solidFill>
                <a:srgbClr val="313133"/>
              </a:solidFill>
              <a:latin typeface="Arial"/>
              <a:cs typeface="Arial"/>
            </a:endParaRPr>
          </a:p>
        </p:txBody>
      </p:sp>
    </p:spTree>
    <p:extLst>
      <p:ext uri="{BB962C8B-B14F-4D97-AF65-F5344CB8AC3E}">
        <p14:creationId xmlns:p14="http://schemas.microsoft.com/office/powerpoint/2010/main" val="142482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Bag of Words example</a:t>
            </a:r>
          </a:p>
          <a:p>
            <a:endParaRPr lang="en-US" sz="2400" dirty="0">
              <a:solidFill>
                <a:srgbClr val="313133"/>
              </a:solidFill>
              <a:latin typeface="Arial"/>
              <a:cs typeface="Arial"/>
            </a:endParaRPr>
          </a:p>
        </p:txBody>
      </p:sp>
      <p:sp>
        <p:nvSpPr>
          <p:cNvPr id="2" name="Rectangle 1"/>
          <p:cNvSpPr/>
          <p:nvPr/>
        </p:nvSpPr>
        <p:spPr>
          <a:xfrm>
            <a:off x="2286000" y="2274838"/>
            <a:ext cx="4572000" cy="2308324"/>
          </a:xfrm>
          <a:prstGeom prst="rect">
            <a:avLst/>
          </a:prstGeom>
        </p:spPr>
        <p:txBody>
          <a:bodyPr>
            <a:spAutoFit/>
          </a:bodyPr>
          <a:lstStyle/>
          <a:p>
            <a:r>
              <a:rPr lang="en-US" dirty="0"/>
              <a:t>Below is a snippet of the first few lines of text from the book “A Tale of Two Cities” by Charles Dickens, taken from Project Gutenberg.</a:t>
            </a:r>
          </a:p>
          <a:p>
            <a:endParaRPr lang="en-US" dirty="0"/>
          </a:p>
          <a:p>
            <a:r>
              <a:rPr lang="en-US" dirty="0"/>
              <a:t>It was the best of times,</a:t>
            </a:r>
          </a:p>
          <a:p>
            <a:r>
              <a:rPr lang="en-US" dirty="0"/>
              <a:t>it was the worst of times,</a:t>
            </a:r>
          </a:p>
          <a:p>
            <a:r>
              <a:rPr lang="en-US" dirty="0"/>
              <a:t>it was the age of wisdom,</a:t>
            </a:r>
          </a:p>
          <a:p>
            <a:r>
              <a:rPr lang="en-US" dirty="0"/>
              <a:t>it was the age of foolishness,</a:t>
            </a:r>
            <a:endParaRPr lang="en-GB" dirty="0"/>
          </a:p>
        </p:txBody>
      </p:sp>
      <p:sp>
        <p:nvSpPr>
          <p:cNvPr id="4" name="Rectangle 3"/>
          <p:cNvSpPr/>
          <p:nvPr/>
        </p:nvSpPr>
        <p:spPr>
          <a:xfrm>
            <a:off x="904461" y="4937847"/>
            <a:ext cx="7424530" cy="646331"/>
          </a:xfrm>
          <a:prstGeom prst="rect">
            <a:avLst/>
          </a:prstGeom>
        </p:spPr>
        <p:txBody>
          <a:bodyPr wrap="square">
            <a:spAutoFit/>
          </a:bodyPr>
          <a:lstStyle/>
          <a:p>
            <a:r>
              <a:rPr lang="en-US" dirty="0"/>
              <a:t>For this small example, let’s treat each line as a separate “document” and the 4 lines as our entire corpus of documents.</a:t>
            </a:r>
            <a:endParaRPr lang="en-GB" dirty="0"/>
          </a:p>
        </p:txBody>
      </p:sp>
    </p:spTree>
    <p:extLst>
      <p:ext uri="{BB962C8B-B14F-4D97-AF65-F5344CB8AC3E}">
        <p14:creationId xmlns:p14="http://schemas.microsoft.com/office/powerpoint/2010/main" val="54855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Collect data</a:t>
            </a:r>
          </a:p>
          <a:p>
            <a:endParaRPr lang="en-US" sz="2400" dirty="0">
              <a:solidFill>
                <a:srgbClr val="313133"/>
              </a:solidFill>
              <a:latin typeface="Arial"/>
              <a:cs typeface="Arial"/>
            </a:endParaRPr>
          </a:p>
        </p:txBody>
      </p:sp>
      <p:sp>
        <p:nvSpPr>
          <p:cNvPr id="3" name="Rectangle 2"/>
          <p:cNvSpPr/>
          <p:nvPr/>
        </p:nvSpPr>
        <p:spPr>
          <a:xfrm>
            <a:off x="284411" y="2040602"/>
            <a:ext cx="8486274" cy="4247317"/>
          </a:xfrm>
          <a:prstGeom prst="rect">
            <a:avLst/>
          </a:prstGeom>
        </p:spPr>
        <p:txBody>
          <a:bodyPr wrap="square">
            <a:spAutoFit/>
          </a:bodyPr>
          <a:lstStyle/>
          <a:p>
            <a:r>
              <a:rPr lang="en-US" dirty="0"/>
              <a:t>The bag-of-words model is very simple to understand and implement and offers a lot of flexibility for customization on your specific text data.</a:t>
            </a:r>
          </a:p>
          <a:p>
            <a:endParaRPr lang="en-US" dirty="0"/>
          </a:p>
          <a:p>
            <a:r>
              <a:rPr lang="en-US" dirty="0"/>
              <a:t>Nevertheless, it suffers from some shortcomings, such as:</a:t>
            </a:r>
          </a:p>
          <a:p>
            <a:endParaRPr lang="en-US" dirty="0"/>
          </a:p>
          <a:p>
            <a:pPr marL="285750" indent="-285750">
              <a:buFont typeface="Arial" panose="020B0604020202020204" pitchFamily="34" charset="0"/>
              <a:buChar char="•"/>
            </a:pPr>
            <a:r>
              <a:rPr lang="en-US" dirty="0"/>
              <a:t>Vocabulary: The vocabulary requires careful design, most specifically in order to manage the size, which impacts the sparsity of the document representations.</a:t>
            </a:r>
          </a:p>
          <a:p>
            <a:pPr marL="285750" indent="-285750">
              <a:buFont typeface="Arial" panose="020B0604020202020204" pitchFamily="34" charset="0"/>
              <a:buChar char="•"/>
            </a:pPr>
            <a:r>
              <a:rPr lang="en-US" dirty="0"/>
              <a:t>Sparsity: Sparse representations are harder to model both for computational reasons (space and time complexity) and also for information reasons, where the challenge is for the models to harness so little information in such a large representational space.</a:t>
            </a:r>
          </a:p>
          <a:p>
            <a:pPr marL="285750" indent="-285750">
              <a:buFont typeface="Arial" panose="020B0604020202020204" pitchFamily="34" charset="0"/>
              <a:buChar char="•"/>
            </a:pPr>
            <a:r>
              <a:rPr lang="en-US" dirty="0"/>
              <a:t>Meaning: Discarding word order ignores the context, and in turn meaning of words in the document (semantics). Context and meaning can offer a lot to the model, that if modeled could tell the difference between the same words differently arranged (“this is interesting” vs “is this interesting”), synonyms (“old bike” vs “used bike”), and much more.</a:t>
            </a:r>
            <a:endParaRPr lang="en-GB" dirty="0"/>
          </a:p>
        </p:txBody>
      </p:sp>
    </p:spTree>
    <p:extLst>
      <p:ext uri="{BB962C8B-B14F-4D97-AF65-F5344CB8AC3E}">
        <p14:creationId xmlns:p14="http://schemas.microsoft.com/office/powerpoint/2010/main" val="40230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Example in R</a:t>
            </a:r>
          </a:p>
          <a:p>
            <a:endParaRPr lang="en-US" sz="2400" dirty="0">
              <a:solidFill>
                <a:srgbClr val="313133"/>
              </a:solidFill>
              <a:latin typeface="Arial"/>
              <a:cs typeface="Arial"/>
            </a:endParaRPr>
          </a:p>
        </p:txBody>
      </p:sp>
      <p:sp>
        <p:nvSpPr>
          <p:cNvPr id="5" name="Rectangle 4"/>
          <p:cNvSpPr/>
          <p:nvPr/>
        </p:nvSpPr>
        <p:spPr>
          <a:xfrm>
            <a:off x="341285" y="4809962"/>
            <a:ext cx="8642294" cy="1200329"/>
          </a:xfrm>
          <a:prstGeom prst="rect">
            <a:avLst/>
          </a:prstGeom>
        </p:spPr>
        <p:txBody>
          <a:bodyPr wrap="square">
            <a:spAutoFit/>
          </a:bodyPr>
          <a:lstStyle/>
          <a:p>
            <a:endParaRPr lang="en-US" dirty="0"/>
          </a:p>
          <a:p>
            <a:r>
              <a:rPr lang="en-US" dirty="0"/>
              <a:t>Example taken from </a:t>
            </a:r>
            <a:r>
              <a:rPr lang="en-US" dirty="0">
                <a:hlinkClick r:id="rId4"/>
              </a:rPr>
              <a:t>http://www.sthda.com/english/wiki/text-mining-and-word-cloud-fundamentals-in-r-5-simple-steps-you-should-know</a:t>
            </a:r>
            <a:endParaRPr lang="en-US" dirty="0"/>
          </a:p>
          <a:p>
            <a:endParaRPr lang="en-GB" dirty="0"/>
          </a:p>
        </p:txBody>
      </p:sp>
      <p:sp>
        <p:nvSpPr>
          <p:cNvPr id="6" name="Rectangle 5"/>
          <p:cNvSpPr/>
          <p:nvPr/>
        </p:nvSpPr>
        <p:spPr>
          <a:xfrm>
            <a:off x="341285" y="2363426"/>
            <a:ext cx="8080820" cy="646331"/>
          </a:xfrm>
          <a:prstGeom prst="rect">
            <a:avLst/>
          </a:prstGeom>
        </p:spPr>
        <p:txBody>
          <a:bodyPr wrap="square">
            <a:spAutoFit/>
          </a:bodyPr>
          <a:lstStyle/>
          <a:p>
            <a:r>
              <a:rPr lang="en-US" dirty="0"/>
              <a:t>In the following example, we’ll process the </a:t>
            </a:r>
          </a:p>
          <a:p>
            <a:r>
              <a:rPr lang="en-US" dirty="0"/>
              <a:t>“I have a dream speech” from “Martin Luther King”</a:t>
            </a:r>
            <a:endParaRPr lang="en-GB" dirty="0"/>
          </a:p>
        </p:txBody>
      </p:sp>
    </p:spTree>
    <p:extLst>
      <p:ext uri="{BB962C8B-B14F-4D97-AF65-F5344CB8AC3E}">
        <p14:creationId xmlns:p14="http://schemas.microsoft.com/office/powerpoint/2010/main" val="173007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Loading the data</a:t>
            </a:r>
          </a:p>
          <a:p>
            <a:endParaRPr lang="en-US" sz="2400" dirty="0">
              <a:solidFill>
                <a:srgbClr val="313133"/>
              </a:solidFill>
              <a:latin typeface="Arial"/>
              <a:cs typeface="Arial"/>
            </a:endParaRPr>
          </a:p>
        </p:txBody>
      </p:sp>
      <p:sp>
        <p:nvSpPr>
          <p:cNvPr id="6" name="Rectangle 5"/>
          <p:cNvSpPr/>
          <p:nvPr/>
        </p:nvSpPr>
        <p:spPr>
          <a:xfrm>
            <a:off x="341285" y="2363426"/>
            <a:ext cx="8080820" cy="369332"/>
          </a:xfrm>
          <a:prstGeom prst="rect">
            <a:avLst/>
          </a:prstGeom>
        </p:spPr>
        <p:txBody>
          <a:bodyPr wrap="square">
            <a:spAutoFit/>
          </a:bodyPr>
          <a:lstStyle/>
          <a:p>
            <a:r>
              <a:rPr lang="en-US" dirty="0"/>
              <a:t>Step 1: Install packages and load libraries</a:t>
            </a:r>
            <a:endParaRPr lang="en-GB" dirty="0"/>
          </a:p>
        </p:txBody>
      </p:sp>
      <p:pic>
        <p:nvPicPr>
          <p:cNvPr id="2" name="Picture 1"/>
          <p:cNvPicPr>
            <a:picLocks noChangeAspect="1"/>
          </p:cNvPicPr>
          <p:nvPr/>
        </p:nvPicPr>
        <p:blipFill rotWithShape="1">
          <a:blip r:embed="rId4"/>
          <a:srcRect l="4779" t="30756" r="71376" b="53235"/>
          <a:stretch/>
        </p:blipFill>
        <p:spPr>
          <a:xfrm>
            <a:off x="677333" y="3030348"/>
            <a:ext cx="6412572" cy="2423967"/>
          </a:xfrm>
          <a:prstGeom prst="rect">
            <a:avLst/>
          </a:prstGeom>
        </p:spPr>
      </p:pic>
      <p:sp>
        <p:nvSpPr>
          <p:cNvPr id="3" name="Rectangle 2"/>
          <p:cNvSpPr/>
          <p:nvPr/>
        </p:nvSpPr>
        <p:spPr>
          <a:xfrm>
            <a:off x="341285" y="5654252"/>
            <a:ext cx="2365328" cy="369332"/>
          </a:xfrm>
          <a:prstGeom prst="rect">
            <a:avLst/>
          </a:prstGeom>
        </p:spPr>
        <p:txBody>
          <a:bodyPr wrap="none">
            <a:spAutoFit/>
          </a:bodyPr>
          <a:lstStyle/>
          <a:p>
            <a:r>
              <a:rPr lang="en-US" dirty="0"/>
              <a:t>Step 2: Import the data</a:t>
            </a:r>
            <a:endParaRPr lang="en-GB" dirty="0"/>
          </a:p>
        </p:txBody>
      </p:sp>
    </p:spTree>
    <p:extLst>
      <p:ext uri="{BB962C8B-B14F-4D97-AF65-F5344CB8AC3E}">
        <p14:creationId xmlns:p14="http://schemas.microsoft.com/office/powerpoint/2010/main" val="333503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Building a corpus</a:t>
            </a:r>
          </a:p>
          <a:p>
            <a:endParaRPr lang="en-US" sz="2400" dirty="0">
              <a:solidFill>
                <a:srgbClr val="313133"/>
              </a:solidFill>
              <a:latin typeface="Arial"/>
              <a:cs typeface="Arial"/>
            </a:endParaRPr>
          </a:p>
        </p:txBody>
      </p:sp>
      <p:sp>
        <p:nvSpPr>
          <p:cNvPr id="3" name="Rectangle 2"/>
          <p:cNvSpPr/>
          <p:nvPr/>
        </p:nvSpPr>
        <p:spPr>
          <a:xfrm>
            <a:off x="404730" y="2163785"/>
            <a:ext cx="8389447" cy="1754326"/>
          </a:xfrm>
          <a:prstGeom prst="rect">
            <a:avLst/>
          </a:prstGeom>
        </p:spPr>
        <p:txBody>
          <a:bodyPr wrap="square">
            <a:spAutoFit/>
          </a:bodyPr>
          <a:lstStyle/>
          <a:p>
            <a:r>
              <a:rPr lang="en-US" dirty="0"/>
              <a:t>Step 3: Load the data as a corpus</a:t>
            </a:r>
          </a:p>
          <a:p>
            <a:endParaRPr lang="en-US" dirty="0"/>
          </a:p>
          <a:p>
            <a:r>
              <a:rPr lang="en-US" dirty="0"/>
              <a:t>Let’s now build a corpus out of this vector of strings. A corpus is a collection of documents, but it’s also important to know that in the tm domain, R </a:t>
            </a:r>
            <a:r>
              <a:rPr lang="en-GB" dirty="0"/>
              <a:t>recognises</a:t>
            </a:r>
            <a:r>
              <a:rPr lang="en-US" dirty="0"/>
              <a:t> it as a separate data type.</a:t>
            </a:r>
          </a:p>
          <a:p>
            <a:endParaRPr lang="en-US" dirty="0"/>
          </a:p>
        </p:txBody>
      </p:sp>
      <p:pic>
        <p:nvPicPr>
          <p:cNvPr id="4" name="Picture 3"/>
          <p:cNvPicPr>
            <a:picLocks noChangeAspect="1"/>
          </p:cNvPicPr>
          <p:nvPr/>
        </p:nvPicPr>
        <p:blipFill rotWithShape="1">
          <a:blip r:embed="rId4"/>
          <a:srcRect l="4883" t="29660" r="72967" b="58279"/>
          <a:stretch/>
        </p:blipFill>
        <p:spPr>
          <a:xfrm>
            <a:off x="513347" y="3721636"/>
            <a:ext cx="6570658" cy="2014451"/>
          </a:xfrm>
          <a:prstGeom prst="rect">
            <a:avLst/>
          </a:prstGeom>
        </p:spPr>
      </p:pic>
    </p:spTree>
    <p:extLst>
      <p:ext uri="{BB962C8B-B14F-4D97-AF65-F5344CB8AC3E}">
        <p14:creationId xmlns:p14="http://schemas.microsoft.com/office/powerpoint/2010/main" val="292358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722471"/>
            <a:ext cx="6090866" cy="461665"/>
          </a:xfrm>
          <a:prstGeom prst="rect">
            <a:avLst/>
          </a:prstGeom>
          <a:noFill/>
        </p:spPr>
        <p:txBody>
          <a:bodyPr wrap="square" rtlCol="0">
            <a:spAutoFit/>
          </a:bodyPr>
          <a:lstStyle/>
          <a:p>
            <a:r>
              <a:rPr lang="en-US" sz="2400" dirty="0">
                <a:solidFill>
                  <a:srgbClr val="313133"/>
                </a:solidFill>
                <a:latin typeface="Arial"/>
                <a:cs typeface="Arial"/>
              </a:rPr>
              <a:t>Plan for Week 2</a:t>
            </a:r>
          </a:p>
        </p:txBody>
      </p:sp>
      <p:sp>
        <p:nvSpPr>
          <p:cNvPr id="5" name="Rectangle 1"/>
          <p:cNvSpPr>
            <a:spLocks noChangeArrowheads="1"/>
          </p:cNvSpPr>
          <p:nvPr/>
        </p:nvSpPr>
        <p:spPr bwMode="auto">
          <a:xfrm>
            <a:off x="364777" y="2222388"/>
            <a:ext cx="8429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Arial" panose="020B0604020202020204" pitchFamily="34" charset="0"/>
              <a:buChar char="•"/>
            </a:pPr>
            <a:r>
              <a:rPr lang="en-GB" sz="2400" dirty="0"/>
              <a:t>Introduction to Text Analytics</a:t>
            </a:r>
          </a:p>
          <a:p>
            <a:pPr marL="285750" indent="-285750" defTabSz="914400" eaLnBrk="0" fontAlgn="base" hangingPunct="0">
              <a:spcBef>
                <a:spcPct val="0"/>
              </a:spcBef>
              <a:spcAft>
                <a:spcPct val="0"/>
              </a:spcAft>
              <a:buFont typeface="Arial" panose="020B0604020202020204" pitchFamily="34" charset="0"/>
              <a:buChar char="•"/>
            </a:pPr>
            <a:endParaRPr lang="en-GB" sz="2400" dirty="0"/>
          </a:p>
          <a:p>
            <a:pPr marL="285750" indent="-285750" defTabSz="914400" eaLnBrk="0" fontAlgn="base" hangingPunct="0">
              <a:spcBef>
                <a:spcPct val="0"/>
              </a:spcBef>
              <a:spcAft>
                <a:spcPct val="0"/>
              </a:spcAft>
              <a:buFont typeface="Arial" panose="020B0604020202020204" pitchFamily="34" charset="0"/>
              <a:buChar char="•"/>
            </a:pPr>
            <a:r>
              <a:rPr lang="en-GB" sz="2400" dirty="0"/>
              <a:t>Text Mining - Simple bag of words example</a:t>
            </a:r>
          </a:p>
          <a:p>
            <a:pPr marL="285750" indent="-285750" defTabSz="914400" eaLnBrk="0" fontAlgn="base" hangingPunct="0">
              <a:spcBef>
                <a:spcPct val="0"/>
              </a:spcBef>
              <a:spcAft>
                <a:spcPct val="0"/>
              </a:spcAft>
              <a:buFont typeface="Arial" panose="020B0604020202020204" pitchFamily="34" charset="0"/>
              <a:buChar char="•"/>
            </a:pPr>
            <a:endParaRPr lang="en-GB" sz="2400" dirty="0"/>
          </a:p>
          <a:p>
            <a:pPr marL="285750" indent="-285750" defTabSz="914400" eaLnBrk="0" fontAlgn="base" hangingPunct="0">
              <a:spcBef>
                <a:spcPct val="0"/>
              </a:spcBef>
              <a:spcAft>
                <a:spcPct val="0"/>
              </a:spcAft>
              <a:buFont typeface="Arial" panose="020B0604020202020204" pitchFamily="34" charset="0"/>
              <a:buChar char="•"/>
            </a:pPr>
            <a:r>
              <a:rPr lang="en-GB" sz="2400" dirty="0"/>
              <a:t>Text Mining – Martin Luther King example in R</a:t>
            </a:r>
          </a:p>
          <a:p>
            <a:pPr marL="285750" indent="-285750" defTabSz="914400" eaLnBrk="0" fontAlgn="base" hangingPunct="0">
              <a:spcBef>
                <a:spcPct val="0"/>
              </a:spcBef>
              <a:spcAft>
                <a:spcPct val="0"/>
              </a:spcAft>
              <a:buFont typeface="Arial" panose="020B0604020202020204" pitchFamily="34" charset="0"/>
              <a:buChar char="•"/>
            </a:pPr>
            <a:endParaRPr lang="en-GB" sz="2400" dirty="0"/>
          </a:p>
          <a:p>
            <a:pPr marL="285750" indent="-285750" defTabSz="914400" eaLnBrk="0" fontAlgn="base" hangingPunct="0">
              <a:spcBef>
                <a:spcPct val="0"/>
              </a:spcBef>
              <a:spcAft>
                <a:spcPct val="0"/>
              </a:spcAft>
              <a:buFont typeface="Arial" panose="020B0604020202020204" pitchFamily="34" charset="0"/>
              <a:buChar char="•"/>
            </a:pPr>
            <a:r>
              <a:rPr lang="en-GB" sz="2400" dirty="0"/>
              <a:t>Analysing Twitter Data in R</a:t>
            </a:r>
          </a:p>
        </p:txBody>
      </p:sp>
    </p:spTree>
    <p:extLst>
      <p:ext uri="{BB962C8B-B14F-4D97-AF65-F5344CB8AC3E}">
        <p14:creationId xmlns:p14="http://schemas.microsoft.com/office/powerpoint/2010/main" val="1197135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089714" y="649301"/>
            <a:ext cx="6090866" cy="830997"/>
          </a:xfrm>
          <a:prstGeom prst="rect">
            <a:avLst/>
          </a:prstGeom>
          <a:noFill/>
        </p:spPr>
        <p:txBody>
          <a:bodyPr wrap="square" rtlCol="0">
            <a:spAutoFit/>
          </a:bodyPr>
          <a:lstStyle/>
          <a:p>
            <a:r>
              <a:rPr lang="en-US" sz="2400" dirty="0">
                <a:solidFill>
                  <a:srgbClr val="313133"/>
                </a:solidFill>
                <a:latin typeface="Arial"/>
                <a:cs typeface="Arial"/>
              </a:rPr>
              <a:t>Pre-processing the data</a:t>
            </a:r>
          </a:p>
          <a:p>
            <a:endParaRPr lang="en-US" sz="2400" dirty="0">
              <a:solidFill>
                <a:srgbClr val="313133"/>
              </a:solidFill>
              <a:latin typeface="Arial"/>
              <a:cs typeface="Arial"/>
            </a:endParaRPr>
          </a:p>
        </p:txBody>
      </p:sp>
      <p:sp>
        <p:nvSpPr>
          <p:cNvPr id="5" name="Rectangle 4"/>
          <p:cNvSpPr/>
          <p:nvPr/>
        </p:nvSpPr>
        <p:spPr>
          <a:xfrm>
            <a:off x="341285" y="2278420"/>
            <a:ext cx="8429400" cy="3416320"/>
          </a:xfrm>
          <a:prstGeom prst="rect">
            <a:avLst/>
          </a:prstGeom>
        </p:spPr>
        <p:txBody>
          <a:bodyPr wrap="square">
            <a:spAutoFit/>
          </a:bodyPr>
          <a:lstStyle/>
          <a:p>
            <a:r>
              <a:rPr lang="en-US" dirty="0"/>
              <a:t>Data cleansing, though tedious, is perhaps the most important step in text analysis.   As we will see, dirty data can play havoc with the results.  </a:t>
            </a:r>
          </a:p>
          <a:p>
            <a:endParaRPr lang="en-US" dirty="0"/>
          </a:p>
          <a:p>
            <a:r>
              <a:rPr lang="en-US" dirty="0"/>
              <a:t>Furthermore, as we will also see, data cleaning is invariably an iterative process as there are always problems that are overlooked the first time around.</a:t>
            </a:r>
          </a:p>
          <a:p>
            <a:endParaRPr lang="en-US" dirty="0"/>
          </a:p>
          <a:p>
            <a:r>
              <a:rPr lang="en-US" dirty="0"/>
              <a:t>The </a:t>
            </a:r>
            <a:r>
              <a:rPr lang="en-US" b="1" i="1" dirty="0"/>
              <a:t>tm</a:t>
            </a:r>
            <a:r>
              <a:rPr lang="en-US" dirty="0"/>
              <a:t> package offers a number of transformations that ease the tedium of cleaning data. </a:t>
            </a:r>
          </a:p>
          <a:p>
            <a:endParaRPr lang="en-US" dirty="0"/>
          </a:p>
          <a:p>
            <a:r>
              <a:rPr lang="en-US" dirty="0"/>
              <a:t>To see the available transformations type </a:t>
            </a:r>
            <a:r>
              <a:rPr lang="en-US" dirty="0" err="1"/>
              <a:t>getTransformations</a:t>
            </a:r>
            <a:r>
              <a:rPr lang="en-US" dirty="0"/>
              <a:t>() at the R prompt:</a:t>
            </a:r>
          </a:p>
          <a:p>
            <a:r>
              <a:rPr lang="en-US" dirty="0"/>
              <a:t>&gt; </a:t>
            </a:r>
            <a:r>
              <a:rPr lang="en-US" dirty="0" err="1"/>
              <a:t>getTransformations</a:t>
            </a:r>
            <a:r>
              <a:rPr lang="en-US" dirty="0"/>
              <a:t>()</a:t>
            </a:r>
          </a:p>
          <a:p>
            <a:r>
              <a:rPr lang="en-US" dirty="0"/>
              <a:t> </a:t>
            </a:r>
          </a:p>
        </p:txBody>
      </p:sp>
    </p:spTree>
    <p:extLst>
      <p:ext uri="{BB962C8B-B14F-4D97-AF65-F5344CB8AC3E}">
        <p14:creationId xmlns:p14="http://schemas.microsoft.com/office/powerpoint/2010/main" val="291411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Transforming the data</a:t>
            </a:r>
          </a:p>
          <a:p>
            <a:endParaRPr lang="en-US" sz="2400" dirty="0">
              <a:solidFill>
                <a:srgbClr val="313133"/>
              </a:solidFill>
              <a:latin typeface="Arial"/>
              <a:cs typeface="Arial"/>
            </a:endParaRPr>
          </a:p>
        </p:txBody>
      </p:sp>
      <p:sp>
        <p:nvSpPr>
          <p:cNvPr id="3" name="Rectangle 2"/>
          <p:cNvSpPr/>
          <p:nvPr/>
        </p:nvSpPr>
        <p:spPr>
          <a:xfrm>
            <a:off x="404730" y="2163785"/>
            <a:ext cx="8389447" cy="3139321"/>
          </a:xfrm>
          <a:prstGeom prst="rect">
            <a:avLst/>
          </a:prstGeom>
        </p:spPr>
        <p:txBody>
          <a:bodyPr wrap="square">
            <a:spAutoFit/>
          </a:bodyPr>
          <a:lstStyle/>
          <a:p>
            <a:r>
              <a:rPr lang="en-US" dirty="0"/>
              <a:t>Step 3: Transforming the data</a:t>
            </a:r>
          </a:p>
          <a:p>
            <a:endParaRPr lang="en-US" dirty="0"/>
          </a:p>
          <a:p>
            <a:r>
              <a:rPr lang="en-US" dirty="0"/>
              <a:t>Once we have a corpus we typically want to modify the documents in it, e.g., stemming, </a:t>
            </a:r>
            <a:r>
              <a:rPr lang="en-US" dirty="0" err="1"/>
              <a:t>stopword</a:t>
            </a:r>
            <a:r>
              <a:rPr lang="en-US" dirty="0"/>
              <a:t> removal. In </a:t>
            </a:r>
            <a:r>
              <a:rPr lang="en-US" b="1" i="1" dirty="0"/>
              <a:t>tm</a:t>
            </a:r>
            <a:r>
              <a:rPr lang="en-US" dirty="0"/>
              <a:t>, all this functionality is subsumed into the concept of a transformation. </a:t>
            </a:r>
          </a:p>
          <a:p>
            <a:endParaRPr lang="en-US" dirty="0"/>
          </a:p>
          <a:p>
            <a:r>
              <a:rPr lang="en-US" dirty="0"/>
              <a:t>Transformations are done via the </a:t>
            </a:r>
            <a:r>
              <a:rPr lang="en-US" b="1" i="1" dirty="0" err="1"/>
              <a:t>tm_map</a:t>
            </a:r>
            <a:r>
              <a:rPr lang="en-US" b="1" i="1" dirty="0"/>
              <a:t>() </a:t>
            </a:r>
            <a:r>
              <a:rPr lang="en-US" dirty="0"/>
              <a:t>function which applies (maps) a function to all elements of the corpus. </a:t>
            </a:r>
          </a:p>
          <a:p>
            <a:endParaRPr lang="en-US" dirty="0"/>
          </a:p>
          <a:p>
            <a:r>
              <a:rPr lang="en-US" dirty="0"/>
              <a:t>Basically, all transformations work on single text documents and </a:t>
            </a:r>
            <a:r>
              <a:rPr lang="en-US" b="1" i="1" dirty="0" err="1"/>
              <a:t>tm_map</a:t>
            </a:r>
            <a:r>
              <a:rPr lang="en-US" b="1" i="1" dirty="0"/>
              <a:t>()</a:t>
            </a:r>
            <a:r>
              <a:rPr lang="en-US" dirty="0"/>
              <a:t> just applies them to all documents in a corpus.</a:t>
            </a:r>
          </a:p>
        </p:txBody>
      </p:sp>
    </p:spTree>
    <p:extLst>
      <p:ext uri="{BB962C8B-B14F-4D97-AF65-F5344CB8AC3E}">
        <p14:creationId xmlns:p14="http://schemas.microsoft.com/office/powerpoint/2010/main" val="353542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Transforming the data</a:t>
            </a: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dirty="0"/>
              <a:t>Step 3: Transforming the data</a:t>
            </a:r>
          </a:p>
          <a:p>
            <a:endParaRPr lang="en-US" dirty="0"/>
          </a:p>
        </p:txBody>
      </p:sp>
      <p:sp>
        <p:nvSpPr>
          <p:cNvPr id="2" name="Rectangle 1"/>
          <p:cNvSpPr/>
          <p:nvPr/>
        </p:nvSpPr>
        <p:spPr>
          <a:xfrm>
            <a:off x="341285" y="2860485"/>
            <a:ext cx="8802715" cy="3139321"/>
          </a:xfrm>
          <a:prstGeom prst="rect">
            <a:avLst/>
          </a:prstGeom>
        </p:spPr>
        <p:txBody>
          <a:bodyPr wrap="square">
            <a:spAutoFit/>
          </a:bodyPr>
          <a:lstStyle/>
          <a:p>
            <a:r>
              <a:rPr lang="en-US" dirty="0"/>
              <a:t>The text includes colons and hyphens without spaces between the words. </a:t>
            </a:r>
          </a:p>
          <a:p>
            <a:endParaRPr lang="en-US" dirty="0"/>
          </a:p>
          <a:p>
            <a:r>
              <a:rPr lang="en-US" dirty="0"/>
              <a:t>Using the </a:t>
            </a:r>
            <a:r>
              <a:rPr lang="en-US" dirty="0" err="1"/>
              <a:t>removePunctuation</a:t>
            </a:r>
            <a:r>
              <a:rPr lang="en-US" dirty="0"/>
              <a:t> transform  without fixing this will cause the two words on either side of the symbols  to be combined. </a:t>
            </a:r>
          </a:p>
          <a:p>
            <a:endParaRPr lang="en-US" dirty="0"/>
          </a:p>
          <a:p>
            <a:r>
              <a:rPr lang="en-US" dirty="0"/>
              <a:t>To fix the above, one has to create a custom transformation. The </a:t>
            </a:r>
            <a:r>
              <a:rPr lang="en-US" b="1" i="1" dirty="0"/>
              <a:t>tm</a:t>
            </a:r>
            <a:r>
              <a:rPr lang="en-US" dirty="0"/>
              <a:t> package provides the ability to do this via the </a:t>
            </a:r>
            <a:r>
              <a:rPr lang="en-US" dirty="0" err="1"/>
              <a:t>content_transformer</a:t>
            </a:r>
            <a:r>
              <a:rPr lang="en-US" dirty="0"/>
              <a:t> function. </a:t>
            </a:r>
          </a:p>
          <a:p>
            <a:endParaRPr lang="en-US" dirty="0"/>
          </a:p>
          <a:p>
            <a:r>
              <a:rPr lang="en-US" dirty="0"/>
              <a:t>This function takes a function as input, the input function should specify what transformation needs to be done. In this case, the input function would be one that replaces all instances of a character by spaces. As it turns out the </a:t>
            </a:r>
            <a:r>
              <a:rPr lang="en-US" dirty="0" err="1"/>
              <a:t>gsub</a:t>
            </a:r>
            <a:r>
              <a:rPr lang="en-US" dirty="0"/>
              <a:t>() function does just that.</a:t>
            </a:r>
          </a:p>
        </p:txBody>
      </p:sp>
    </p:spTree>
    <p:extLst>
      <p:ext uri="{BB962C8B-B14F-4D97-AF65-F5344CB8AC3E}">
        <p14:creationId xmlns:p14="http://schemas.microsoft.com/office/powerpoint/2010/main" val="221397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Transforming the data</a:t>
            </a: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dirty="0"/>
              <a:t>Step 3: Transforming the data</a:t>
            </a:r>
          </a:p>
          <a:p>
            <a:endParaRPr lang="en-US" dirty="0"/>
          </a:p>
        </p:txBody>
      </p:sp>
      <p:pic>
        <p:nvPicPr>
          <p:cNvPr id="2" name="Picture 1"/>
          <p:cNvPicPr>
            <a:picLocks noChangeAspect="1"/>
          </p:cNvPicPr>
          <p:nvPr/>
        </p:nvPicPr>
        <p:blipFill rotWithShape="1">
          <a:blip r:embed="rId4"/>
          <a:srcRect l="4686" t="23081" r="49416" b="64929"/>
          <a:stretch/>
        </p:blipFill>
        <p:spPr>
          <a:xfrm>
            <a:off x="341285" y="2810116"/>
            <a:ext cx="8755312" cy="1287751"/>
          </a:xfrm>
          <a:prstGeom prst="rect">
            <a:avLst/>
          </a:prstGeom>
        </p:spPr>
      </p:pic>
      <p:sp>
        <p:nvSpPr>
          <p:cNvPr id="4" name="Rectangle 3"/>
          <p:cNvSpPr/>
          <p:nvPr/>
        </p:nvSpPr>
        <p:spPr>
          <a:xfrm>
            <a:off x="341285" y="4926514"/>
            <a:ext cx="8429400" cy="1200329"/>
          </a:xfrm>
          <a:prstGeom prst="rect">
            <a:avLst/>
          </a:prstGeom>
        </p:spPr>
        <p:txBody>
          <a:bodyPr wrap="square">
            <a:spAutoFit/>
          </a:bodyPr>
          <a:lstStyle/>
          <a:p>
            <a:r>
              <a:rPr lang="en-US" dirty="0"/>
              <a:t>The </a:t>
            </a:r>
            <a:r>
              <a:rPr lang="en-US" b="1" i="1" dirty="0" err="1"/>
              <a:t>tm_map</a:t>
            </a:r>
            <a:r>
              <a:rPr lang="en-US" b="1" i="1" dirty="0"/>
              <a:t>()</a:t>
            </a:r>
            <a:r>
              <a:rPr lang="en-US" dirty="0"/>
              <a:t> function is used to remove unnecessary white space, to convert the text to lower case, to remove common </a:t>
            </a:r>
            <a:r>
              <a:rPr lang="en-US" dirty="0" err="1"/>
              <a:t>stopwords</a:t>
            </a:r>
            <a:r>
              <a:rPr lang="en-US" dirty="0"/>
              <a:t> like ‘the’, “we”.</a:t>
            </a:r>
          </a:p>
          <a:p>
            <a:endParaRPr lang="en-US" dirty="0"/>
          </a:p>
          <a:p>
            <a:r>
              <a:rPr lang="en-US" dirty="0"/>
              <a:t>Have a go at these.</a:t>
            </a:r>
            <a:endParaRPr lang="en-GB" dirty="0"/>
          </a:p>
        </p:txBody>
      </p:sp>
    </p:spTree>
    <p:extLst>
      <p:ext uri="{BB962C8B-B14F-4D97-AF65-F5344CB8AC3E}">
        <p14:creationId xmlns:p14="http://schemas.microsoft.com/office/powerpoint/2010/main" val="1825365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1200329"/>
          </a:xfrm>
          <a:prstGeom prst="rect">
            <a:avLst/>
          </a:prstGeom>
          <a:noFill/>
        </p:spPr>
        <p:txBody>
          <a:bodyPr wrap="square" rtlCol="0">
            <a:spAutoFit/>
          </a:bodyPr>
          <a:lstStyle/>
          <a:p>
            <a:r>
              <a:rPr lang="en-US" sz="2400" dirty="0">
                <a:solidFill>
                  <a:srgbClr val="313133"/>
                </a:solidFill>
                <a:latin typeface="Arial"/>
                <a:cs typeface="Arial"/>
              </a:rPr>
              <a:t>Transforming the data</a:t>
            </a:r>
          </a:p>
          <a:p>
            <a:endParaRPr lang="en-US" sz="2400" dirty="0">
              <a:solidFill>
                <a:srgbClr val="313133"/>
              </a:solidFill>
              <a:latin typeface="Arial"/>
              <a:cs typeface="Arial"/>
            </a:endParaRP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dirty="0"/>
              <a:t>Step 3: Transforming the data</a:t>
            </a:r>
          </a:p>
          <a:p>
            <a:endParaRPr lang="en-US" dirty="0"/>
          </a:p>
        </p:txBody>
      </p:sp>
      <p:sp>
        <p:nvSpPr>
          <p:cNvPr id="5" name="Rectangle 4"/>
          <p:cNvSpPr/>
          <p:nvPr/>
        </p:nvSpPr>
        <p:spPr>
          <a:xfrm>
            <a:off x="373007" y="2736502"/>
            <a:ext cx="8389447" cy="2862322"/>
          </a:xfrm>
          <a:prstGeom prst="rect">
            <a:avLst/>
          </a:prstGeom>
        </p:spPr>
        <p:txBody>
          <a:bodyPr wrap="square">
            <a:spAutoFit/>
          </a:bodyPr>
          <a:lstStyle/>
          <a:p>
            <a:r>
              <a:rPr lang="en-US" dirty="0"/>
              <a:t>The information value of ‘</a:t>
            </a:r>
            <a:r>
              <a:rPr lang="en-US" dirty="0" err="1"/>
              <a:t>stopwords</a:t>
            </a:r>
            <a:r>
              <a:rPr lang="en-US" dirty="0"/>
              <a:t>’ is near zero due to the fact that they are so common in a language. </a:t>
            </a:r>
          </a:p>
          <a:p>
            <a:endParaRPr lang="en-US" dirty="0"/>
          </a:p>
          <a:p>
            <a:r>
              <a:rPr lang="en-US" dirty="0"/>
              <a:t>Removing this kind of words is useful before further analyses. </a:t>
            </a:r>
          </a:p>
          <a:p>
            <a:endParaRPr lang="en-US" dirty="0"/>
          </a:p>
          <a:p>
            <a:r>
              <a:rPr lang="en-US" dirty="0"/>
              <a:t>For ‘</a:t>
            </a:r>
            <a:r>
              <a:rPr lang="en-US" dirty="0" err="1"/>
              <a:t>stopwords</a:t>
            </a:r>
            <a:r>
              <a:rPr lang="en-US" dirty="0"/>
              <a:t>’, supported languages are </a:t>
            </a:r>
            <a:r>
              <a:rPr lang="en-US" dirty="0" err="1"/>
              <a:t>danish</a:t>
            </a:r>
            <a:r>
              <a:rPr lang="en-US" dirty="0"/>
              <a:t>, </a:t>
            </a:r>
            <a:r>
              <a:rPr lang="en-US" dirty="0" err="1"/>
              <a:t>dutch</a:t>
            </a:r>
            <a:r>
              <a:rPr lang="en-US" dirty="0"/>
              <a:t>, </a:t>
            </a:r>
            <a:r>
              <a:rPr lang="en-US" dirty="0" err="1"/>
              <a:t>english</a:t>
            </a:r>
            <a:r>
              <a:rPr lang="en-US" dirty="0"/>
              <a:t>, </a:t>
            </a:r>
            <a:r>
              <a:rPr lang="en-US" dirty="0" err="1"/>
              <a:t>finnish</a:t>
            </a:r>
            <a:r>
              <a:rPr lang="en-US" dirty="0"/>
              <a:t>, </a:t>
            </a:r>
            <a:r>
              <a:rPr lang="en-US" dirty="0" err="1"/>
              <a:t>french</a:t>
            </a:r>
            <a:r>
              <a:rPr lang="en-US" dirty="0"/>
              <a:t>, </a:t>
            </a:r>
            <a:r>
              <a:rPr lang="en-US" dirty="0" err="1"/>
              <a:t>german</a:t>
            </a:r>
            <a:r>
              <a:rPr lang="en-US" dirty="0"/>
              <a:t>, </a:t>
            </a:r>
            <a:r>
              <a:rPr lang="en-US" dirty="0" err="1"/>
              <a:t>hungarian</a:t>
            </a:r>
            <a:r>
              <a:rPr lang="en-US" dirty="0"/>
              <a:t>, </a:t>
            </a:r>
            <a:r>
              <a:rPr lang="en-US" dirty="0" err="1"/>
              <a:t>italian</a:t>
            </a:r>
            <a:r>
              <a:rPr lang="en-US" dirty="0"/>
              <a:t>, </a:t>
            </a:r>
            <a:r>
              <a:rPr lang="en-US" dirty="0" err="1"/>
              <a:t>norwegian</a:t>
            </a:r>
            <a:r>
              <a:rPr lang="en-US" dirty="0"/>
              <a:t>, </a:t>
            </a:r>
            <a:r>
              <a:rPr lang="en-US" dirty="0" err="1"/>
              <a:t>portuguese</a:t>
            </a:r>
            <a:r>
              <a:rPr lang="en-US" dirty="0"/>
              <a:t>, </a:t>
            </a:r>
            <a:r>
              <a:rPr lang="en-US" dirty="0" err="1"/>
              <a:t>russian</a:t>
            </a:r>
            <a:r>
              <a:rPr lang="en-US" dirty="0"/>
              <a:t>, </a:t>
            </a:r>
            <a:r>
              <a:rPr lang="en-US" dirty="0" err="1"/>
              <a:t>spanish</a:t>
            </a:r>
            <a:r>
              <a:rPr lang="en-US" dirty="0"/>
              <a:t> and </a:t>
            </a:r>
            <a:r>
              <a:rPr lang="en-US" dirty="0" err="1"/>
              <a:t>swedish</a:t>
            </a:r>
            <a:r>
              <a:rPr lang="en-US" dirty="0"/>
              <a:t>. </a:t>
            </a:r>
          </a:p>
          <a:p>
            <a:endParaRPr lang="en-US" dirty="0"/>
          </a:p>
          <a:p>
            <a:r>
              <a:rPr lang="en-US" dirty="0"/>
              <a:t>You could also remove numbers and punctuation with </a:t>
            </a:r>
            <a:r>
              <a:rPr lang="en-US" dirty="0" err="1"/>
              <a:t>removeNumbers</a:t>
            </a:r>
            <a:r>
              <a:rPr lang="en-US" dirty="0"/>
              <a:t> and </a:t>
            </a:r>
            <a:r>
              <a:rPr lang="en-US" dirty="0" err="1"/>
              <a:t>removePunctuation</a:t>
            </a:r>
            <a:r>
              <a:rPr lang="en-US" dirty="0"/>
              <a:t> arguments.</a:t>
            </a:r>
          </a:p>
        </p:txBody>
      </p:sp>
    </p:spTree>
    <p:extLst>
      <p:ext uri="{BB962C8B-B14F-4D97-AF65-F5344CB8AC3E}">
        <p14:creationId xmlns:p14="http://schemas.microsoft.com/office/powerpoint/2010/main" val="233216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1200329"/>
          </a:xfrm>
          <a:prstGeom prst="rect">
            <a:avLst/>
          </a:prstGeom>
          <a:noFill/>
        </p:spPr>
        <p:txBody>
          <a:bodyPr wrap="square" rtlCol="0">
            <a:spAutoFit/>
          </a:bodyPr>
          <a:lstStyle/>
          <a:p>
            <a:r>
              <a:rPr lang="en-US" sz="2400" dirty="0">
                <a:solidFill>
                  <a:srgbClr val="313133"/>
                </a:solidFill>
                <a:latin typeface="Arial"/>
                <a:cs typeface="Arial"/>
              </a:rPr>
              <a:t>Transforming the data</a:t>
            </a:r>
          </a:p>
          <a:p>
            <a:endParaRPr lang="en-US" sz="2400" dirty="0">
              <a:solidFill>
                <a:srgbClr val="313133"/>
              </a:solidFill>
              <a:latin typeface="Arial"/>
              <a:cs typeface="Arial"/>
            </a:endParaRP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a:t>Step 3: Transforming the data</a:t>
            </a:r>
          </a:p>
          <a:p>
            <a:endParaRPr lang="en-US" dirty="0"/>
          </a:p>
        </p:txBody>
      </p:sp>
      <p:sp>
        <p:nvSpPr>
          <p:cNvPr id="2" name="Rectangle 1"/>
          <p:cNvSpPr/>
          <p:nvPr/>
        </p:nvSpPr>
        <p:spPr>
          <a:xfrm>
            <a:off x="404729" y="2798954"/>
            <a:ext cx="8365955" cy="2308324"/>
          </a:xfrm>
          <a:prstGeom prst="rect">
            <a:avLst/>
          </a:prstGeom>
        </p:spPr>
        <p:txBody>
          <a:bodyPr wrap="square">
            <a:spAutoFit/>
          </a:bodyPr>
          <a:lstStyle/>
          <a:p>
            <a:r>
              <a:rPr lang="en-US" dirty="0"/>
              <a:t>Another important preprocessing step is to make a text stemming which reduces words to their root form. </a:t>
            </a:r>
          </a:p>
          <a:p>
            <a:endParaRPr lang="en-US" dirty="0"/>
          </a:p>
          <a:p>
            <a:r>
              <a:rPr lang="en-US" dirty="0"/>
              <a:t>In other words, this process removes suffixes from words to make it simple and to get the common origin. </a:t>
            </a:r>
          </a:p>
          <a:p>
            <a:endParaRPr lang="en-US" dirty="0"/>
          </a:p>
          <a:p>
            <a:r>
              <a:rPr lang="en-US" dirty="0"/>
              <a:t>For example, a stemming process reduces the words “moving”, “moved” and “movement” to the root word, “move”.</a:t>
            </a:r>
            <a:endParaRPr lang="en-GB" dirty="0"/>
          </a:p>
        </p:txBody>
      </p:sp>
    </p:spTree>
    <p:extLst>
      <p:ext uri="{BB962C8B-B14F-4D97-AF65-F5344CB8AC3E}">
        <p14:creationId xmlns:p14="http://schemas.microsoft.com/office/powerpoint/2010/main" val="2783105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1200329"/>
          </a:xfrm>
          <a:prstGeom prst="rect">
            <a:avLst/>
          </a:prstGeom>
          <a:noFill/>
        </p:spPr>
        <p:txBody>
          <a:bodyPr wrap="square" rtlCol="0">
            <a:spAutoFit/>
          </a:bodyPr>
          <a:lstStyle/>
          <a:p>
            <a:r>
              <a:rPr lang="en-US" sz="2400" dirty="0">
                <a:solidFill>
                  <a:srgbClr val="313133"/>
                </a:solidFill>
                <a:latin typeface="Arial"/>
                <a:cs typeface="Arial"/>
              </a:rPr>
              <a:t>Document Term Matrix</a:t>
            </a:r>
          </a:p>
          <a:p>
            <a:endParaRPr lang="en-US" sz="2400" dirty="0">
              <a:solidFill>
                <a:srgbClr val="313133"/>
              </a:solidFill>
              <a:latin typeface="Arial"/>
              <a:cs typeface="Arial"/>
            </a:endParaRP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dirty="0"/>
              <a:t>Step 4: Build a document term matrix</a:t>
            </a:r>
          </a:p>
          <a:p>
            <a:endParaRPr lang="en-US" dirty="0"/>
          </a:p>
        </p:txBody>
      </p:sp>
      <p:sp>
        <p:nvSpPr>
          <p:cNvPr id="5" name="Rectangle 4"/>
          <p:cNvSpPr/>
          <p:nvPr/>
        </p:nvSpPr>
        <p:spPr>
          <a:xfrm>
            <a:off x="404730" y="2810116"/>
            <a:ext cx="8053470" cy="2031325"/>
          </a:xfrm>
          <a:prstGeom prst="rect">
            <a:avLst/>
          </a:prstGeom>
        </p:spPr>
        <p:txBody>
          <a:bodyPr wrap="square">
            <a:spAutoFit/>
          </a:bodyPr>
          <a:lstStyle/>
          <a:p>
            <a:r>
              <a:rPr lang="en-GB" dirty="0"/>
              <a:t>Document matrix is a table containing the frequency of the words. Column names are words and row names are documents. The function </a:t>
            </a:r>
            <a:r>
              <a:rPr lang="en-GB" dirty="0" err="1"/>
              <a:t>TermDocumentMatrix</a:t>
            </a:r>
            <a:r>
              <a:rPr lang="en-GB" dirty="0"/>
              <a:t>() from text mining package can be used as follow.</a:t>
            </a:r>
          </a:p>
          <a:p>
            <a:endParaRPr lang="en-US" dirty="0"/>
          </a:p>
          <a:p>
            <a:endParaRPr lang="en-US" dirty="0"/>
          </a:p>
          <a:p>
            <a:r>
              <a:rPr lang="en-US" dirty="0"/>
              <a:t>Explore frequent terms and their associations. You can have a look at the frequent terms in the term-document matrix as follow.</a:t>
            </a:r>
            <a:endParaRPr lang="en-GB" dirty="0"/>
          </a:p>
        </p:txBody>
      </p:sp>
    </p:spTree>
    <p:extLst>
      <p:ext uri="{BB962C8B-B14F-4D97-AF65-F5344CB8AC3E}">
        <p14:creationId xmlns:p14="http://schemas.microsoft.com/office/powerpoint/2010/main" val="192863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1200329"/>
          </a:xfrm>
          <a:prstGeom prst="rect">
            <a:avLst/>
          </a:prstGeom>
          <a:noFill/>
        </p:spPr>
        <p:txBody>
          <a:bodyPr wrap="square" rtlCol="0">
            <a:spAutoFit/>
          </a:bodyPr>
          <a:lstStyle/>
          <a:p>
            <a:r>
              <a:rPr lang="en-US" sz="2400" dirty="0">
                <a:solidFill>
                  <a:srgbClr val="313133"/>
                </a:solidFill>
                <a:latin typeface="Arial"/>
                <a:cs typeface="Arial"/>
              </a:rPr>
              <a:t>Word Cloud</a:t>
            </a:r>
          </a:p>
          <a:p>
            <a:endParaRPr lang="en-US" sz="2400" dirty="0">
              <a:solidFill>
                <a:srgbClr val="313133"/>
              </a:solidFill>
              <a:latin typeface="Arial"/>
              <a:cs typeface="Arial"/>
            </a:endParaRP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dirty="0"/>
              <a:t>Step 5: Build a word cloud</a:t>
            </a:r>
          </a:p>
          <a:p>
            <a:endParaRPr lang="en-US" dirty="0"/>
          </a:p>
        </p:txBody>
      </p:sp>
      <p:pic>
        <p:nvPicPr>
          <p:cNvPr id="2" name="Picture 1"/>
          <p:cNvPicPr>
            <a:picLocks noChangeAspect="1"/>
          </p:cNvPicPr>
          <p:nvPr/>
        </p:nvPicPr>
        <p:blipFill>
          <a:blip r:embed="rId4"/>
          <a:stretch>
            <a:fillRect/>
          </a:stretch>
        </p:blipFill>
        <p:spPr>
          <a:xfrm>
            <a:off x="2464357" y="485126"/>
            <a:ext cx="5730737" cy="5730737"/>
          </a:xfrm>
          <a:prstGeom prst="rect">
            <a:avLst/>
          </a:prstGeom>
        </p:spPr>
      </p:pic>
    </p:spTree>
    <p:extLst>
      <p:ext uri="{BB962C8B-B14F-4D97-AF65-F5344CB8AC3E}">
        <p14:creationId xmlns:p14="http://schemas.microsoft.com/office/powerpoint/2010/main" val="216779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1200329"/>
          </a:xfrm>
          <a:prstGeom prst="rect">
            <a:avLst/>
          </a:prstGeom>
          <a:noFill/>
        </p:spPr>
        <p:txBody>
          <a:bodyPr wrap="square" rtlCol="0">
            <a:spAutoFit/>
          </a:bodyPr>
          <a:lstStyle/>
          <a:p>
            <a:r>
              <a:rPr lang="en-US" sz="2400" dirty="0">
                <a:solidFill>
                  <a:srgbClr val="313133"/>
                </a:solidFill>
                <a:latin typeface="Arial"/>
                <a:cs typeface="Arial"/>
              </a:rPr>
              <a:t>Word Cloud</a:t>
            </a:r>
          </a:p>
          <a:p>
            <a:endParaRPr lang="en-US" sz="2400" dirty="0">
              <a:solidFill>
                <a:srgbClr val="313133"/>
              </a:solidFill>
              <a:latin typeface="Arial"/>
              <a:cs typeface="Arial"/>
            </a:endParaRPr>
          </a:p>
          <a:p>
            <a:endParaRPr lang="en-US" sz="2400" dirty="0">
              <a:solidFill>
                <a:srgbClr val="313133"/>
              </a:solidFill>
              <a:latin typeface="Arial"/>
              <a:cs typeface="Arial"/>
            </a:endParaRPr>
          </a:p>
        </p:txBody>
      </p:sp>
      <p:sp>
        <p:nvSpPr>
          <p:cNvPr id="3" name="Rectangle 2"/>
          <p:cNvSpPr/>
          <p:nvPr/>
        </p:nvSpPr>
        <p:spPr>
          <a:xfrm>
            <a:off x="404730" y="2163785"/>
            <a:ext cx="8389447" cy="646331"/>
          </a:xfrm>
          <a:prstGeom prst="rect">
            <a:avLst/>
          </a:prstGeom>
        </p:spPr>
        <p:txBody>
          <a:bodyPr wrap="square">
            <a:spAutoFit/>
          </a:bodyPr>
          <a:lstStyle/>
          <a:p>
            <a:r>
              <a:rPr lang="en-US" dirty="0"/>
              <a:t>Step 5: Build a word cloud</a:t>
            </a:r>
          </a:p>
          <a:p>
            <a:endParaRPr lang="en-US" dirty="0"/>
          </a:p>
        </p:txBody>
      </p:sp>
      <p:sp>
        <p:nvSpPr>
          <p:cNvPr id="4" name="Rectangle 3"/>
          <p:cNvSpPr/>
          <p:nvPr/>
        </p:nvSpPr>
        <p:spPr>
          <a:xfrm>
            <a:off x="353031" y="2600668"/>
            <a:ext cx="8429400" cy="3970318"/>
          </a:xfrm>
          <a:prstGeom prst="rect">
            <a:avLst/>
          </a:prstGeom>
        </p:spPr>
        <p:txBody>
          <a:bodyPr wrap="square">
            <a:spAutoFit/>
          </a:bodyPr>
          <a:lstStyle/>
          <a:p>
            <a:r>
              <a:rPr lang="en-US" dirty="0"/>
              <a:t>The above word cloud clearly shows that “Will”, “freedom”, “dream”, “day” and “together” are the five most important words in the “I have a dream speech” from Martin Luther King. Arguments of the word cloud generator function :</a:t>
            </a:r>
          </a:p>
          <a:p>
            <a:endParaRPr lang="en-US" dirty="0"/>
          </a:p>
          <a:p>
            <a:pPr marL="285750" indent="-285750">
              <a:buFont typeface="Arial" panose="020B0604020202020204" pitchFamily="34" charset="0"/>
              <a:buChar char="•"/>
            </a:pPr>
            <a:r>
              <a:rPr lang="en-US" dirty="0"/>
              <a:t>words : the words to be plotted</a:t>
            </a:r>
          </a:p>
          <a:p>
            <a:pPr marL="285750" indent="-285750">
              <a:buFont typeface="Arial" panose="020B0604020202020204" pitchFamily="34" charset="0"/>
              <a:buChar char="•"/>
            </a:pPr>
            <a:r>
              <a:rPr lang="en-US" dirty="0" err="1"/>
              <a:t>freq</a:t>
            </a:r>
            <a:r>
              <a:rPr lang="en-US" dirty="0"/>
              <a:t> : their frequencies</a:t>
            </a:r>
          </a:p>
          <a:p>
            <a:pPr marL="285750" indent="-285750">
              <a:buFont typeface="Arial" panose="020B0604020202020204" pitchFamily="34" charset="0"/>
              <a:buChar char="•"/>
            </a:pPr>
            <a:r>
              <a:rPr lang="en-US" dirty="0" err="1"/>
              <a:t>min.freq</a:t>
            </a:r>
            <a:r>
              <a:rPr lang="en-US" dirty="0"/>
              <a:t> : words with frequency below </a:t>
            </a:r>
            <a:r>
              <a:rPr lang="en-US" dirty="0" err="1"/>
              <a:t>min.freq</a:t>
            </a:r>
            <a:r>
              <a:rPr lang="en-US" dirty="0"/>
              <a:t> will not be plotted</a:t>
            </a:r>
          </a:p>
          <a:p>
            <a:pPr marL="285750" indent="-285750">
              <a:buFont typeface="Arial" panose="020B0604020202020204" pitchFamily="34" charset="0"/>
              <a:buChar char="•"/>
            </a:pPr>
            <a:r>
              <a:rPr lang="en-US" dirty="0" err="1"/>
              <a:t>max.words</a:t>
            </a:r>
            <a:r>
              <a:rPr lang="en-US" dirty="0"/>
              <a:t> : maximum number of words to be plotted</a:t>
            </a:r>
          </a:p>
          <a:p>
            <a:pPr marL="285750" indent="-285750">
              <a:buFont typeface="Arial" panose="020B0604020202020204" pitchFamily="34" charset="0"/>
              <a:buChar char="•"/>
            </a:pPr>
            <a:r>
              <a:rPr lang="en-US" dirty="0" err="1"/>
              <a:t>random.order</a:t>
            </a:r>
            <a:r>
              <a:rPr lang="en-US" dirty="0"/>
              <a:t> : plot words in random order. If false, they will be plotted in decreasing frequency</a:t>
            </a:r>
          </a:p>
          <a:p>
            <a:pPr marL="285750" indent="-285750">
              <a:buFont typeface="Arial" panose="020B0604020202020204" pitchFamily="34" charset="0"/>
              <a:buChar char="•"/>
            </a:pPr>
            <a:r>
              <a:rPr lang="en-US" dirty="0" err="1"/>
              <a:t>rot.per</a:t>
            </a:r>
            <a:r>
              <a:rPr lang="en-US" dirty="0"/>
              <a:t> : proportion words with 90 degree rotation (vertical text)</a:t>
            </a:r>
          </a:p>
          <a:p>
            <a:pPr marL="285750" indent="-285750">
              <a:buFont typeface="Arial" panose="020B0604020202020204" pitchFamily="34" charset="0"/>
              <a:buChar char="•"/>
            </a:pPr>
            <a:r>
              <a:rPr lang="en-US" dirty="0"/>
              <a:t>colors : color words from least to most frequent. Use, for example, colors =“black” for single color.</a:t>
            </a:r>
          </a:p>
          <a:p>
            <a:endParaRPr lang="en-US" dirty="0"/>
          </a:p>
        </p:txBody>
      </p:sp>
    </p:spTree>
    <p:extLst>
      <p:ext uri="{BB962C8B-B14F-4D97-AF65-F5344CB8AC3E}">
        <p14:creationId xmlns:p14="http://schemas.microsoft.com/office/powerpoint/2010/main" val="29328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What is Text Analytics?</a:t>
            </a:r>
          </a:p>
          <a:p>
            <a:endParaRPr lang="en-US" sz="2400" dirty="0">
              <a:solidFill>
                <a:srgbClr val="313133"/>
              </a:solidFill>
              <a:latin typeface="Arial"/>
              <a:cs typeface="Arial"/>
            </a:endParaRPr>
          </a:p>
        </p:txBody>
      </p:sp>
      <p:pic>
        <p:nvPicPr>
          <p:cNvPr id="6" name="Picture 5"/>
          <p:cNvPicPr>
            <a:picLocks noChangeAspect="1"/>
          </p:cNvPicPr>
          <p:nvPr/>
        </p:nvPicPr>
        <p:blipFill>
          <a:blip r:embed="rId4"/>
          <a:stretch>
            <a:fillRect/>
          </a:stretch>
        </p:blipFill>
        <p:spPr>
          <a:xfrm>
            <a:off x="2005669" y="1266037"/>
            <a:ext cx="6788508" cy="4087061"/>
          </a:xfrm>
          <a:prstGeom prst="rect">
            <a:avLst/>
          </a:prstGeom>
        </p:spPr>
      </p:pic>
      <p:sp>
        <p:nvSpPr>
          <p:cNvPr id="7" name="Rectangle 6"/>
          <p:cNvSpPr/>
          <p:nvPr/>
        </p:nvSpPr>
        <p:spPr>
          <a:xfrm>
            <a:off x="341285" y="2230481"/>
            <a:ext cx="1246883" cy="2463238"/>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Text analytics techniques can be broadly classified as the following.</a:t>
            </a:r>
          </a:p>
        </p:txBody>
      </p:sp>
      <p:sp>
        <p:nvSpPr>
          <p:cNvPr id="11" name="Rectangle 10"/>
          <p:cNvSpPr/>
          <p:nvPr/>
        </p:nvSpPr>
        <p:spPr>
          <a:xfrm>
            <a:off x="341285" y="5430629"/>
            <a:ext cx="4572000" cy="646331"/>
          </a:xfrm>
          <a:prstGeom prst="rect">
            <a:avLst/>
          </a:prstGeom>
        </p:spPr>
        <p:txBody>
          <a:bodyPr>
            <a:spAutoFit/>
          </a:bodyPr>
          <a:lstStyle/>
          <a:p>
            <a:r>
              <a:rPr lang="en-US" dirty="0"/>
              <a:t>It is estimated that over 80% of the data in an </a:t>
            </a:r>
            <a:r>
              <a:rPr lang="en-US" dirty="0" err="1"/>
              <a:t>organisation</a:t>
            </a:r>
            <a:r>
              <a:rPr lang="en-US" dirty="0"/>
              <a:t> is text based. </a:t>
            </a:r>
          </a:p>
        </p:txBody>
      </p:sp>
    </p:spTree>
    <p:extLst>
      <p:ext uri="{BB962C8B-B14F-4D97-AF65-F5344CB8AC3E}">
        <p14:creationId xmlns:p14="http://schemas.microsoft.com/office/powerpoint/2010/main" val="424883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6" name="Straight Connector 5"/>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8" name="TextBox 7"/>
          <p:cNvSpPr txBox="1"/>
          <p:nvPr/>
        </p:nvSpPr>
        <p:spPr>
          <a:xfrm>
            <a:off x="2104228" y="722471"/>
            <a:ext cx="6090866" cy="830997"/>
          </a:xfrm>
          <a:prstGeom prst="rect">
            <a:avLst/>
          </a:prstGeom>
          <a:noFill/>
        </p:spPr>
        <p:txBody>
          <a:bodyPr wrap="square" rtlCol="0">
            <a:spAutoFit/>
          </a:bodyPr>
          <a:lstStyle/>
          <a:p>
            <a:r>
              <a:rPr lang="en-US" sz="2400" dirty="0">
                <a:solidFill>
                  <a:srgbClr val="313133"/>
                </a:solidFill>
                <a:latin typeface="Arial"/>
                <a:cs typeface="Arial"/>
              </a:rPr>
              <a:t>Where is Text Analytics useful?</a:t>
            </a:r>
          </a:p>
          <a:p>
            <a:endParaRPr lang="en-US" sz="2400" dirty="0">
              <a:solidFill>
                <a:srgbClr val="313133"/>
              </a:solidFill>
              <a:latin typeface="Arial"/>
              <a:cs typeface="Arial"/>
            </a:endParaRPr>
          </a:p>
        </p:txBody>
      </p:sp>
      <p:sp>
        <p:nvSpPr>
          <p:cNvPr id="9" name="Rectangle 1"/>
          <p:cNvSpPr>
            <a:spLocks noChangeArrowheads="1"/>
          </p:cNvSpPr>
          <p:nvPr/>
        </p:nvSpPr>
        <p:spPr bwMode="auto">
          <a:xfrm>
            <a:off x="364777" y="2702738"/>
            <a:ext cx="8429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400" dirty="0"/>
              <a:t>In recent year, text analytics has been heavily used for discovering trends in textual data.</a:t>
            </a:r>
          </a:p>
          <a:p>
            <a:pPr defTabSz="914400" eaLnBrk="0" fontAlgn="base" hangingPunct="0">
              <a:spcBef>
                <a:spcPct val="0"/>
              </a:spcBef>
              <a:spcAft>
                <a:spcPct val="0"/>
              </a:spcAft>
            </a:pPr>
            <a:endParaRPr lang="en-US" sz="2400" dirty="0"/>
          </a:p>
          <a:p>
            <a:pPr defTabSz="914400" eaLnBrk="0" fontAlgn="base" hangingPunct="0">
              <a:spcBef>
                <a:spcPct val="0"/>
              </a:spcBef>
              <a:spcAft>
                <a:spcPct val="0"/>
              </a:spcAft>
            </a:pPr>
            <a:r>
              <a:rPr lang="en-US" sz="2400" dirty="0"/>
              <a:t>Examples:</a:t>
            </a:r>
          </a:p>
          <a:p>
            <a:pPr marL="342900" indent="-342900" defTabSz="914400" eaLnBrk="0" fontAlgn="base" hangingPunct="0">
              <a:spcBef>
                <a:spcPct val="0"/>
              </a:spcBef>
              <a:spcAft>
                <a:spcPct val="0"/>
              </a:spcAft>
              <a:buFont typeface="Arial" panose="020B0604020202020204" pitchFamily="34" charset="0"/>
              <a:buChar char="•"/>
            </a:pPr>
            <a:r>
              <a:rPr lang="en-US" sz="2400" dirty="0"/>
              <a:t>Crime</a:t>
            </a:r>
          </a:p>
          <a:p>
            <a:pPr marL="342900" indent="-342900" defTabSz="914400" eaLnBrk="0" fontAlgn="base" hangingPunct="0">
              <a:spcBef>
                <a:spcPct val="0"/>
              </a:spcBef>
              <a:spcAft>
                <a:spcPct val="0"/>
              </a:spcAft>
              <a:buFont typeface="Arial" panose="020B0604020202020204" pitchFamily="34" charset="0"/>
              <a:buChar char="•"/>
            </a:pPr>
            <a:r>
              <a:rPr lang="en-US" sz="2400" dirty="0"/>
              <a:t>Healthcare</a:t>
            </a:r>
          </a:p>
          <a:p>
            <a:pPr marL="342900" indent="-342900" defTabSz="914400" eaLnBrk="0" fontAlgn="base" hangingPunct="0">
              <a:spcBef>
                <a:spcPct val="0"/>
              </a:spcBef>
              <a:spcAft>
                <a:spcPct val="0"/>
              </a:spcAft>
              <a:buFont typeface="Arial" panose="020B0604020202020204" pitchFamily="34" charset="0"/>
              <a:buChar char="•"/>
            </a:pPr>
            <a:r>
              <a:rPr lang="en-US" sz="2400" dirty="0"/>
              <a:t>Customer feedback</a:t>
            </a:r>
          </a:p>
          <a:p>
            <a:pPr marL="285750" indent="-285750" defTabSz="914400" eaLnBrk="0" fontAlgn="base" hangingPunct="0">
              <a:spcBef>
                <a:spcPct val="0"/>
              </a:spcBef>
              <a:spcAft>
                <a:spcPct val="0"/>
              </a:spcAft>
              <a:buFont typeface="Arial" panose="020B0604020202020204" pitchFamily="34" charset="0"/>
              <a:buChar char="•"/>
            </a:pPr>
            <a:endParaRPr lang="en-GB" sz="2400" dirty="0"/>
          </a:p>
        </p:txBody>
      </p:sp>
    </p:spTree>
    <p:extLst>
      <p:ext uri="{BB962C8B-B14F-4D97-AF65-F5344CB8AC3E}">
        <p14:creationId xmlns:p14="http://schemas.microsoft.com/office/powerpoint/2010/main" val="80295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What is Text Mining?</a:t>
            </a:r>
          </a:p>
          <a:p>
            <a:endParaRPr lang="en-US" sz="2400" dirty="0">
              <a:solidFill>
                <a:srgbClr val="313133"/>
              </a:solidFill>
              <a:latin typeface="Arial"/>
              <a:cs typeface="Arial"/>
            </a:endParaRPr>
          </a:p>
        </p:txBody>
      </p:sp>
      <p:sp>
        <p:nvSpPr>
          <p:cNvPr id="3" name="Rectangle 2"/>
          <p:cNvSpPr/>
          <p:nvPr/>
        </p:nvSpPr>
        <p:spPr>
          <a:xfrm>
            <a:off x="341285" y="2148637"/>
            <a:ext cx="8176550" cy="3170099"/>
          </a:xfrm>
          <a:prstGeom prst="rect">
            <a:avLst/>
          </a:prstGeom>
        </p:spPr>
        <p:txBody>
          <a:bodyPr wrap="square">
            <a:spAutoFit/>
          </a:bodyPr>
          <a:lstStyle/>
          <a:p>
            <a:r>
              <a:rPr lang="en-US" sz="2000" dirty="0"/>
              <a:t>In a traditional sense, the term “text mining” is used for automated machine learning and statistical methods that encompass a bag of words approach. </a:t>
            </a:r>
          </a:p>
          <a:p>
            <a:endParaRPr lang="en-US" sz="2000" dirty="0"/>
          </a:p>
          <a:p>
            <a:r>
              <a:rPr lang="en-US" sz="2000" dirty="0"/>
              <a:t>This approach is typically used to examine content collections versus assessing individual documents.</a:t>
            </a:r>
          </a:p>
          <a:p>
            <a:endParaRPr lang="en-US" sz="2000" dirty="0"/>
          </a:p>
          <a:p>
            <a:r>
              <a:rPr lang="en-US" sz="2000" dirty="0"/>
              <a:t>Text Mining – the study of structural relationships between words</a:t>
            </a:r>
          </a:p>
          <a:p>
            <a:r>
              <a:rPr lang="en-US" sz="2000" dirty="0"/>
              <a:t>•	Exploratory analysis</a:t>
            </a:r>
          </a:p>
          <a:p>
            <a:r>
              <a:rPr lang="en-US" sz="2000" dirty="0"/>
              <a:t>•	</a:t>
            </a:r>
            <a:r>
              <a:rPr lang="en-US" sz="2000" dirty="0" err="1"/>
              <a:t>Summarisation</a:t>
            </a:r>
            <a:endParaRPr lang="en-US" sz="2000" dirty="0"/>
          </a:p>
          <a:p>
            <a:r>
              <a:rPr lang="en-US" sz="2000" dirty="0"/>
              <a:t>•	</a:t>
            </a:r>
            <a:r>
              <a:rPr lang="en-US" sz="2000" dirty="0" err="1"/>
              <a:t>Categorisation</a:t>
            </a:r>
            <a:endParaRPr lang="en-US" sz="2000" dirty="0"/>
          </a:p>
        </p:txBody>
      </p:sp>
    </p:spTree>
    <p:extLst>
      <p:ext uri="{BB962C8B-B14F-4D97-AF65-F5344CB8AC3E}">
        <p14:creationId xmlns:p14="http://schemas.microsoft.com/office/powerpoint/2010/main" val="104237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461665"/>
          </a:xfrm>
          <a:prstGeom prst="rect">
            <a:avLst/>
          </a:prstGeom>
          <a:noFill/>
        </p:spPr>
        <p:txBody>
          <a:bodyPr wrap="square" rtlCol="0">
            <a:spAutoFit/>
          </a:bodyPr>
          <a:lstStyle/>
          <a:p>
            <a:r>
              <a:rPr lang="en-US" sz="2400" dirty="0">
                <a:solidFill>
                  <a:srgbClr val="313133"/>
                </a:solidFill>
                <a:latin typeface="Arial"/>
                <a:cs typeface="Arial"/>
              </a:rPr>
              <a:t>What is Text Mining?</a:t>
            </a:r>
          </a:p>
        </p:txBody>
      </p:sp>
      <p:sp>
        <p:nvSpPr>
          <p:cNvPr id="2" name="Rectangle 1"/>
          <p:cNvSpPr/>
          <p:nvPr/>
        </p:nvSpPr>
        <p:spPr>
          <a:xfrm>
            <a:off x="341285" y="2303971"/>
            <a:ext cx="8275941" cy="3466590"/>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In the case of text mining, we attempt to separate valuable keywords from a mass of other words (or relevant documents from a sea of documents) and use them to identify meaningful patterns or make predictions).</a:t>
            </a:r>
          </a:p>
          <a:p>
            <a:pPr marL="342900" indent="-342900">
              <a:lnSpc>
                <a:spcPct val="107000"/>
              </a:lnSpc>
              <a:spcAft>
                <a:spcPts val="800"/>
              </a:spcAft>
              <a:buFont typeface="Arial" panose="020B0604020202020204" pitchFamily="34" charset="0"/>
              <a:buChar char="•"/>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 fundamental step in text mining involves converting text into semi-structured data. </a:t>
            </a:r>
          </a:p>
          <a:p>
            <a:pPr marL="342900" indent="-342900">
              <a:lnSpc>
                <a:spcPct val="107000"/>
              </a:lnSpc>
              <a:spcAft>
                <a:spcPts val="800"/>
              </a:spcAft>
              <a:buFont typeface="Arial" panose="020B0604020202020204" pitchFamily="34" charset="0"/>
              <a:buChar char="•"/>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Once you convert the unstructured text into semi-structured data, you can apply a range of analytical techniques to classify, cluster and predict.</a:t>
            </a:r>
          </a:p>
        </p:txBody>
      </p:sp>
    </p:spTree>
    <p:extLst>
      <p:ext uri="{BB962C8B-B14F-4D97-AF65-F5344CB8AC3E}">
        <p14:creationId xmlns:p14="http://schemas.microsoft.com/office/powerpoint/2010/main" val="341479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USW logo Raspberry Scree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8" name="Straight Connector 7"/>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084005" y="6340154"/>
            <a:ext cx="1686680" cy="230832"/>
          </a:xfrm>
          <a:prstGeom prst="rect">
            <a:avLst/>
          </a:prstGeom>
          <a:noFill/>
        </p:spPr>
        <p:txBody>
          <a:bodyPr wrap="none" rtlCol="0">
            <a:spAutoFit/>
          </a:bodyPr>
          <a:lstStyle/>
          <a:p>
            <a:pPr algn="r"/>
            <a:r>
              <a:rPr lang="en-US" sz="900" dirty="0">
                <a:solidFill>
                  <a:srgbClr val="313133"/>
                </a:solidFill>
                <a:latin typeface="Arial"/>
                <a:cs typeface="Arial"/>
              </a:rPr>
              <a:t>© University of South Wales</a:t>
            </a:r>
          </a:p>
        </p:txBody>
      </p:sp>
      <p:sp>
        <p:nvSpPr>
          <p:cNvPr id="14" name="TextBox 13"/>
          <p:cNvSpPr txBox="1"/>
          <p:nvPr/>
        </p:nvSpPr>
        <p:spPr>
          <a:xfrm>
            <a:off x="2104228" y="649301"/>
            <a:ext cx="6090866" cy="830997"/>
          </a:xfrm>
          <a:prstGeom prst="rect">
            <a:avLst/>
          </a:prstGeom>
          <a:noFill/>
        </p:spPr>
        <p:txBody>
          <a:bodyPr wrap="square" rtlCol="0">
            <a:spAutoFit/>
          </a:bodyPr>
          <a:lstStyle/>
          <a:p>
            <a:r>
              <a:rPr lang="en-US" sz="2400" dirty="0">
                <a:solidFill>
                  <a:srgbClr val="313133"/>
                </a:solidFill>
                <a:latin typeface="Arial"/>
                <a:cs typeface="Arial"/>
              </a:rPr>
              <a:t>What is Text Mining?</a:t>
            </a:r>
          </a:p>
          <a:p>
            <a:endParaRPr lang="en-US" sz="2400" dirty="0">
              <a:solidFill>
                <a:srgbClr val="313133"/>
              </a:solidFill>
              <a:latin typeface="Arial"/>
              <a:cs typeface="Arial"/>
            </a:endParaRPr>
          </a:p>
        </p:txBody>
      </p:sp>
      <p:pic>
        <p:nvPicPr>
          <p:cNvPr id="3" name="Picture 2"/>
          <p:cNvPicPr>
            <a:picLocks noChangeAspect="1"/>
          </p:cNvPicPr>
          <p:nvPr/>
        </p:nvPicPr>
        <p:blipFill>
          <a:blip r:embed="rId4"/>
          <a:stretch>
            <a:fillRect/>
          </a:stretch>
        </p:blipFill>
        <p:spPr>
          <a:xfrm>
            <a:off x="911187" y="2042984"/>
            <a:ext cx="6878672" cy="4048589"/>
          </a:xfrm>
          <a:prstGeom prst="rect">
            <a:avLst/>
          </a:prstGeom>
        </p:spPr>
      </p:pic>
    </p:spTree>
    <p:extLst>
      <p:ext uri="{BB962C8B-B14F-4D97-AF65-F5344CB8AC3E}">
        <p14:creationId xmlns:p14="http://schemas.microsoft.com/office/powerpoint/2010/main" val="193945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284" y="2144374"/>
            <a:ext cx="8267765" cy="3477875"/>
          </a:xfrm>
          <a:prstGeom prst="rect">
            <a:avLst/>
          </a:prstGeom>
        </p:spPr>
        <p:txBody>
          <a:bodyPr wrap="square">
            <a:spAutoFit/>
          </a:bodyPr>
          <a:lstStyle/>
          <a:p>
            <a:pPr marL="342900" indent="-342900">
              <a:buFont typeface="Arial" panose="020B0604020202020204" pitchFamily="34" charset="0"/>
              <a:buChar char="•"/>
            </a:pPr>
            <a:r>
              <a:rPr lang="en-GB" sz="2000" dirty="0"/>
              <a:t>Consider a web search program where the user types in some keywords and the search engine extracts all the documents (essentially, web pages) that contain these keywords.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How does the search engine know which webpages to serve up?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In addition to using a page rank, the search engine also runs some form of text mining to identify the most relevant web pages.</a:t>
            </a:r>
          </a:p>
          <a:p>
            <a:endParaRPr lang="en-GB" sz="2000" dirty="0"/>
          </a:p>
          <a:p>
            <a:endParaRPr lang="en-GB" sz="2000" dirty="0"/>
          </a:p>
          <a:p>
            <a:endParaRPr lang="en-GB" sz="2000" dirty="0"/>
          </a:p>
        </p:txBody>
      </p:sp>
      <p:pic>
        <p:nvPicPr>
          <p:cNvPr id="6" name="Picture 5"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7" name="Straight Connector 6"/>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53923" y="6340154"/>
            <a:ext cx="1516762" cy="230832"/>
          </a:xfrm>
          <a:prstGeom prst="rect">
            <a:avLst/>
          </a:prstGeom>
          <a:noFill/>
        </p:spPr>
        <p:txBody>
          <a:bodyPr wrap="none" rtlCol="0">
            <a:spAutoFit/>
          </a:bodyPr>
          <a:lstStyle/>
          <a:p>
            <a:pPr algn="r"/>
            <a:r>
              <a:rPr lang="en-US" sz="900" dirty="0">
                <a:solidFill>
                  <a:srgbClr val="313133"/>
                </a:solidFill>
                <a:cs typeface="Arial"/>
              </a:rPr>
              <a:t>© University of South Wales</a:t>
            </a:r>
          </a:p>
        </p:txBody>
      </p:sp>
      <p:sp>
        <p:nvSpPr>
          <p:cNvPr id="9" name="TextBox 8"/>
          <p:cNvSpPr txBox="1"/>
          <p:nvPr/>
        </p:nvSpPr>
        <p:spPr>
          <a:xfrm>
            <a:off x="2104228" y="722471"/>
            <a:ext cx="6090866" cy="830997"/>
          </a:xfrm>
          <a:prstGeom prst="rect">
            <a:avLst/>
          </a:prstGeom>
          <a:noFill/>
        </p:spPr>
        <p:txBody>
          <a:bodyPr wrap="square" rtlCol="0">
            <a:spAutoFit/>
          </a:bodyPr>
          <a:lstStyle/>
          <a:p>
            <a:r>
              <a:rPr lang="en-US" sz="2400" dirty="0">
                <a:solidFill>
                  <a:srgbClr val="313133"/>
                </a:solidFill>
                <a:cs typeface="Arial"/>
              </a:rPr>
              <a:t>Web Search Example</a:t>
            </a:r>
          </a:p>
          <a:p>
            <a:endParaRPr lang="en-US" sz="2400" dirty="0">
              <a:solidFill>
                <a:srgbClr val="313133"/>
              </a:solidFill>
              <a:cs typeface="Arial"/>
            </a:endParaRPr>
          </a:p>
        </p:txBody>
      </p:sp>
    </p:spTree>
    <p:extLst>
      <p:ext uri="{BB962C8B-B14F-4D97-AF65-F5344CB8AC3E}">
        <p14:creationId xmlns:p14="http://schemas.microsoft.com/office/powerpoint/2010/main" val="354352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284" y="2144374"/>
            <a:ext cx="8267765" cy="2523768"/>
          </a:xfrm>
          <a:prstGeom prst="rect">
            <a:avLst/>
          </a:prstGeom>
        </p:spPr>
        <p:txBody>
          <a:bodyPr wrap="square">
            <a:spAutoFit/>
          </a:bodyPr>
          <a:lstStyle/>
          <a:p>
            <a:r>
              <a:rPr lang="en-US" sz="2000" dirty="0"/>
              <a:t>After entering keywords, the search engine runs on the following basic logic:</a:t>
            </a:r>
          </a:p>
          <a:p>
            <a:endParaRPr lang="en-US" sz="2000" dirty="0"/>
          </a:p>
          <a:p>
            <a:pPr marL="457200" indent="-457200">
              <a:buFont typeface="+mj-lt"/>
              <a:buAutoNum type="arabicPeriod"/>
            </a:pPr>
            <a:r>
              <a:rPr lang="en-US" sz="2000" dirty="0"/>
              <a:t>Give a high weighting to those keywords that are relatively “rare”.</a:t>
            </a:r>
          </a:p>
          <a:p>
            <a:pPr marL="457200" indent="-457200">
              <a:buFont typeface="+mj-lt"/>
              <a:buAutoNum type="arabicPeriod"/>
            </a:pPr>
            <a:r>
              <a:rPr lang="en-US" sz="2000" dirty="0"/>
              <a:t>Give a high weighting to those webpages that contain a large number of instances of the “rare” keywords.</a:t>
            </a:r>
          </a:p>
          <a:p>
            <a:endParaRPr lang="en-US" sz="2000" dirty="0"/>
          </a:p>
          <a:p>
            <a:r>
              <a:rPr lang="en-US" sz="2000" dirty="0"/>
              <a:t>What is a “rare” keyword?</a:t>
            </a:r>
          </a:p>
          <a:p>
            <a:endParaRPr lang="en-GB" sz="1600" dirty="0"/>
          </a:p>
        </p:txBody>
      </p:sp>
      <p:pic>
        <p:nvPicPr>
          <p:cNvPr id="6" name="Picture 5" descr="USW logo Raspberry 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25" y="314961"/>
            <a:ext cx="1800000" cy="1842893"/>
          </a:xfrm>
          <a:prstGeom prst="rect">
            <a:avLst/>
          </a:prstGeom>
        </p:spPr>
      </p:pic>
      <p:cxnSp>
        <p:nvCxnSpPr>
          <p:cNvPr id="7" name="Straight Connector 6"/>
          <p:cNvCxnSpPr/>
          <p:nvPr/>
        </p:nvCxnSpPr>
        <p:spPr>
          <a:xfrm>
            <a:off x="341285" y="6215863"/>
            <a:ext cx="8452892" cy="0"/>
          </a:xfrm>
          <a:prstGeom prst="line">
            <a:avLst/>
          </a:prstGeom>
          <a:ln w="3175" cmpd="sng">
            <a:solidFill>
              <a:srgbClr val="313133"/>
            </a:solidFill>
          </a:ln>
          <a:effec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53923" y="6340154"/>
            <a:ext cx="1516762" cy="230832"/>
          </a:xfrm>
          <a:prstGeom prst="rect">
            <a:avLst/>
          </a:prstGeom>
          <a:noFill/>
        </p:spPr>
        <p:txBody>
          <a:bodyPr wrap="none" rtlCol="0">
            <a:spAutoFit/>
          </a:bodyPr>
          <a:lstStyle/>
          <a:p>
            <a:pPr algn="r"/>
            <a:r>
              <a:rPr lang="en-US" sz="900" dirty="0">
                <a:solidFill>
                  <a:srgbClr val="313133"/>
                </a:solidFill>
                <a:cs typeface="Arial"/>
              </a:rPr>
              <a:t>© University of South Wales</a:t>
            </a:r>
          </a:p>
        </p:txBody>
      </p:sp>
      <p:sp>
        <p:nvSpPr>
          <p:cNvPr id="9" name="TextBox 8"/>
          <p:cNvSpPr txBox="1"/>
          <p:nvPr/>
        </p:nvSpPr>
        <p:spPr>
          <a:xfrm>
            <a:off x="2104228" y="722471"/>
            <a:ext cx="6090866" cy="830997"/>
          </a:xfrm>
          <a:prstGeom prst="rect">
            <a:avLst/>
          </a:prstGeom>
          <a:noFill/>
        </p:spPr>
        <p:txBody>
          <a:bodyPr wrap="square" rtlCol="0">
            <a:spAutoFit/>
          </a:bodyPr>
          <a:lstStyle/>
          <a:p>
            <a:r>
              <a:rPr lang="en-US" sz="2400" dirty="0">
                <a:solidFill>
                  <a:srgbClr val="313133"/>
                </a:solidFill>
                <a:cs typeface="Arial"/>
              </a:rPr>
              <a:t>Web Search Example</a:t>
            </a:r>
          </a:p>
          <a:p>
            <a:endParaRPr lang="en-US" sz="2400" dirty="0">
              <a:solidFill>
                <a:srgbClr val="313133"/>
              </a:solidFill>
              <a:cs typeface="Arial"/>
            </a:endParaRPr>
          </a:p>
        </p:txBody>
      </p:sp>
    </p:spTree>
    <p:extLst>
      <p:ext uri="{BB962C8B-B14F-4D97-AF65-F5344CB8AC3E}">
        <p14:creationId xmlns:p14="http://schemas.microsoft.com/office/powerpoint/2010/main" val="872734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2188</TotalTime>
  <Words>1972</Words>
  <Application>Microsoft Office PowerPoint</Application>
  <PresentationFormat>On-screen Show (4:3)</PresentationFormat>
  <Paragraphs>201</Paragraphs>
  <Slides>28</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Wonder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lloyd</dc:creator>
  <cp:lastModifiedBy>Penny Holborn</cp:lastModifiedBy>
  <cp:revision>115</cp:revision>
  <cp:lastPrinted>2018-12-05T08:11:45Z</cp:lastPrinted>
  <dcterms:created xsi:type="dcterms:W3CDTF">2013-03-27T10:38:03Z</dcterms:created>
  <dcterms:modified xsi:type="dcterms:W3CDTF">2020-12-01T15:43:05Z</dcterms:modified>
</cp:coreProperties>
</file>