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327" r:id="rId3"/>
    <p:sldId id="328" r:id="rId4"/>
    <p:sldId id="329" r:id="rId5"/>
    <p:sldId id="330" r:id="rId6"/>
    <p:sldId id="33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32" r:id="rId19"/>
    <p:sldId id="334" r:id="rId20"/>
    <p:sldId id="335" r:id="rId21"/>
    <p:sldId id="338" r:id="rId22"/>
    <p:sldId id="336" r:id="rId23"/>
    <p:sldId id="337" r:id="rId24"/>
    <p:sldId id="340" r:id="rId25"/>
    <p:sldId id="341" r:id="rId26"/>
    <p:sldId id="34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IS4S761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Principles of Computing 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73016"/>
            <a:ext cx="7842448" cy="214198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Programming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98D58-B3F3-4501-A358-4284FE2E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539178"/>
            <a:ext cx="3517776" cy="926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378" y="615854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Numbers</a:t>
            </a:r>
          </a:p>
          <a:p>
            <a:r>
              <a:rPr lang="en-GB"/>
              <a:t>Boolean</a:t>
            </a:r>
          </a:p>
          <a:p>
            <a:r>
              <a:rPr lang="en-GB"/>
              <a:t>String</a:t>
            </a:r>
          </a:p>
          <a:p>
            <a:r>
              <a:rPr lang="en-GB"/>
              <a:t>Lists</a:t>
            </a:r>
          </a:p>
          <a:p>
            <a:r>
              <a:rPr lang="en-GB"/>
              <a:t>Tuples</a:t>
            </a:r>
          </a:p>
          <a:p>
            <a:r>
              <a:rPr lang="en-GB"/>
              <a:t>Dictionaries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Number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Signed integers</a:t>
            </a:r>
          </a:p>
          <a:p>
            <a:pPr lvl="1"/>
            <a:r>
              <a:rPr lang="en-GB" dirty="0"/>
              <a:t>10, -15, 3500, -080, -0x125, 0x18</a:t>
            </a:r>
          </a:p>
          <a:p>
            <a:r>
              <a:rPr lang="en-GB" dirty="0"/>
              <a:t>Float</a:t>
            </a:r>
          </a:p>
          <a:p>
            <a:pPr lvl="1"/>
            <a:r>
              <a:rPr lang="en-GB" dirty="0"/>
              <a:t>Floating point real values</a:t>
            </a:r>
          </a:p>
          <a:p>
            <a:pPr lvl="1"/>
            <a:r>
              <a:rPr lang="en-GB" dirty="0"/>
              <a:t>23.3, 76.88890, 3.113e10, -90.01, -3.2e3, 5.43e-3</a:t>
            </a:r>
          </a:p>
          <a:p>
            <a:r>
              <a:rPr lang="en-GB" dirty="0"/>
              <a:t>Complex</a:t>
            </a:r>
          </a:p>
          <a:p>
            <a:pPr lvl="1"/>
            <a:r>
              <a:rPr lang="en-GB" dirty="0"/>
              <a:t>Complex numbers</a:t>
            </a:r>
          </a:p>
          <a:p>
            <a:pPr lvl="1"/>
            <a:r>
              <a:rPr lang="en-GB" dirty="0"/>
              <a:t>5.3j, 567.j, 6.7e-2j, 2.3+5.6e-3j,-0.534+0j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1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062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Boolean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7406208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  <a:p>
            <a:r>
              <a:rPr lang="en-GB" dirty="0"/>
              <a:t>Used for comparison</a:t>
            </a:r>
          </a:p>
          <a:p>
            <a:r>
              <a:rPr lang="en-GB" dirty="0"/>
              <a:t>AND, OR, NOT</a:t>
            </a:r>
          </a:p>
          <a:p>
            <a:endParaRPr lang="en-GB" dirty="0"/>
          </a:p>
          <a:p>
            <a:pPr marL="457200" lvl="1" indent="0" algn="r">
              <a:buFont typeface="Arial" pitchFamily="34" charset="0"/>
              <a:buNone/>
            </a:pPr>
            <a:r>
              <a:rPr lang="en-GB" dirty="0"/>
              <a:t>[https://docs.python.org/3/library/stdtypes.html]</a:t>
            </a:r>
          </a:p>
        </p:txBody>
      </p:sp>
    </p:spTree>
    <p:extLst>
      <p:ext uri="{BB962C8B-B14F-4D97-AF65-F5344CB8AC3E}">
        <p14:creationId xmlns:p14="http://schemas.microsoft.com/office/powerpoint/2010/main" val="2755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76624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8126288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Contiguous set of characters within quotation marks</a:t>
            </a:r>
          </a:p>
          <a:p>
            <a:r>
              <a:rPr lang="en-GB" dirty="0"/>
              <a:t>Single / double quotes</a:t>
            </a:r>
          </a:p>
          <a:p>
            <a:r>
              <a:rPr lang="en-GB" dirty="0"/>
              <a:t>Subsets can be accessed using slice operation [ ] or [ : ]</a:t>
            </a:r>
          </a:p>
          <a:p>
            <a:r>
              <a:rPr lang="en-GB" dirty="0"/>
              <a:t>Index always starts from zero (0) from start or </a:t>
            </a:r>
          </a:p>
          <a:p>
            <a:r>
              <a:rPr lang="en-GB" dirty="0"/>
              <a:t>Index starts from -1 from the end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56780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b="1" dirty="0">
                <a:solidFill>
                  <a:srgbClr val="C00000"/>
                </a:solidFill>
              </a:rPr>
              <a:t>Strings: </a:t>
            </a:r>
            <a:r>
              <a:rPr lang="en-GB" sz="3200" dirty="0">
                <a:solidFill>
                  <a:srgbClr val="C00000"/>
                </a:solidFill>
              </a:rPr>
              <a:t>Try These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14475"/>
            <a:ext cx="4005649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str1 = "Hello world"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print(str1[0])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H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print(str1[2:5])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err="1">
                <a:solidFill>
                  <a:srgbClr val="0070C0"/>
                </a:solidFill>
              </a:rPr>
              <a:t>llo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print(str1[2:])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err="1">
                <a:solidFill>
                  <a:srgbClr val="0070C0"/>
                </a:solidFill>
              </a:rPr>
              <a:t>llo</a:t>
            </a:r>
            <a:r>
              <a:rPr lang="en-GB" dirty="0">
                <a:solidFill>
                  <a:srgbClr val="0070C0"/>
                </a:solidFill>
              </a:rPr>
              <a:t> world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250" y="1514475"/>
            <a:ext cx="3956222" cy="328267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str1 = "Hello world"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print(str1[-1])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d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print(str1[-5:-1])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err="1">
                <a:solidFill>
                  <a:srgbClr val="0070C0"/>
                </a:solidFill>
              </a:rPr>
              <a:t>worl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print(str1[-5:])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world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7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8054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Lists and Tuples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825625"/>
            <a:ext cx="85324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Could be considered as arrays</a:t>
            </a:r>
          </a:p>
          <a:p>
            <a:r>
              <a:rPr lang="en-GB" sz="2200" dirty="0"/>
              <a:t>They store python objects</a:t>
            </a:r>
          </a:p>
          <a:p>
            <a:r>
              <a:rPr lang="en-GB" sz="2200" dirty="0"/>
              <a:t>Accessed using index (again starting from zero / end with -1)</a:t>
            </a:r>
          </a:p>
          <a:p>
            <a:r>
              <a:rPr lang="en-GB" sz="2200" dirty="0"/>
              <a:t>Lists are enclosed in [ ]</a:t>
            </a:r>
          </a:p>
          <a:p>
            <a:r>
              <a:rPr lang="en-GB" sz="2200" dirty="0"/>
              <a:t>Tuples are enclosed in ( )</a:t>
            </a:r>
          </a:p>
          <a:p>
            <a:r>
              <a:rPr lang="en-GB" sz="2200" dirty="0"/>
              <a:t>Lists – elements and size can be changed</a:t>
            </a:r>
          </a:p>
          <a:p>
            <a:r>
              <a:rPr lang="en-GB" sz="2200" dirty="0"/>
              <a:t>Tuples – is read only list</a:t>
            </a:r>
          </a:p>
          <a:p>
            <a:r>
              <a:rPr lang="en-GB" sz="2200" dirty="0"/>
              <a:t>Both can have mixed data types in the same variable</a:t>
            </a:r>
          </a:p>
          <a:p>
            <a:r>
              <a:rPr lang="en-GB" sz="2200" dirty="0"/>
              <a:t>Similar to strings can be used with slice operation [ ] or [ : 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4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44010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rgbClr val="C00000"/>
                </a:solidFill>
              </a:rPr>
              <a:t>List – Try These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196752"/>
            <a:ext cx="4660557" cy="495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 = [1,2,3,4,5,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'</a:t>
            </a:r>
            <a:r>
              <a:rPr lang="en-GB" dirty="0" err="1">
                <a:solidFill>
                  <a:srgbClr val="FF0000"/>
                </a:solidFill>
              </a:rPr>
              <a:t>abc</a:t>
            </a:r>
            <a:r>
              <a:rPr lang="en-GB" dirty="0">
                <a:solidFill>
                  <a:srgbClr val="FF0000"/>
                </a:solidFill>
              </a:rPr>
              <a:t>']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[2]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[2:4]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[2] = 10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[2:4]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1196" y="1196752"/>
            <a:ext cx="3993292" cy="495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 = [1,2,3,4,5,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'</a:t>
            </a:r>
            <a:r>
              <a:rPr lang="en-GB" dirty="0" err="1">
                <a:solidFill>
                  <a:srgbClr val="FF0000"/>
                </a:solidFill>
              </a:rPr>
              <a:t>abc</a:t>
            </a:r>
            <a:r>
              <a:rPr lang="en-GB" dirty="0">
                <a:solidFill>
                  <a:srgbClr val="FF0000"/>
                </a:solidFill>
              </a:rPr>
              <a:t>']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[1, 2, 3, 4, 5, '</a:t>
            </a:r>
            <a:r>
              <a:rPr lang="en-GB" dirty="0" err="1">
                <a:solidFill>
                  <a:srgbClr val="0070C0"/>
                </a:solidFill>
              </a:rPr>
              <a:t>abc</a:t>
            </a:r>
            <a:r>
              <a:rPr lang="en-GB" dirty="0">
                <a:solidFill>
                  <a:srgbClr val="0070C0"/>
                </a:solidFill>
              </a:rPr>
              <a:t>']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3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[2:4]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[3, 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[2] = 10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[1, 2, 10, 4, 5, '</a:t>
            </a:r>
            <a:r>
              <a:rPr lang="en-GB" dirty="0" err="1">
                <a:solidFill>
                  <a:srgbClr val="0070C0"/>
                </a:solidFill>
              </a:rPr>
              <a:t>abc</a:t>
            </a:r>
            <a:r>
              <a:rPr lang="en-GB" dirty="0">
                <a:solidFill>
                  <a:srgbClr val="0070C0"/>
                </a:solidFill>
              </a:rPr>
              <a:t>']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templist</a:t>
            </a:r>
            <a:r>
              <a:rPr lang="en-GB" dirty="0">
                <a:solidFill>
                  <a:srgbClr val="FF0000"/>
                </a:solidFill>
              </a:rPr>
              <a:t>[2:4]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[10, 4]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5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6942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solidFill>
                  <a:srgbClr val="C00000"/>
                </a:solidFill>
              </a:rPr>
              <a:t>Tuples – Try These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14475"/>
            <a:ext cx="87630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 err="1">
                <a:solidFill>
                  <a:srgbClr val="FF0000"/>
                </a:solidFill>
              </a:rPr>
              <a:t>temptuples</a:t>
            </a:r>
            <a:r>
              <a:rPr lang="en-GB" dirty="0">
                <a:solidFill>
                  <a:srgbClr val="FF0000"/>
                </a:solidFill>
              </a:rPr>
              <a:t> = ('qwe',2,2.3,4,5,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'</a:t>
            </a:r>
            <a:r>
              <a:rPr lang="en-GB" dirty="0" err="1">
                <a:solidFill>
                  <a:srgbClr val="FF0000"/>
                </a:solidFill>
              </a:rPr>
              <a:t>abc</a:t>
            </a:r>
            <a:r>
              <a:rPr lang="en-GB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temptuples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[‘</a:t>
            </a:r>
            <a:r>
              <a:rPr lang="en-GB" dirty="0" err="1">
                <a:solidFill>
                  <a:srgbClr val="0070C0"/>
                </a:solidFill>
              </a:rPr>
              <a:t>qwe</a:t>
            </a:r>
            <a:r>
              <a:rPr lang="en-GB" dirty="0">
                <a:solidFill>
                  <a:srgbClr val="0070C0"/>
                </a:solidFill>
              </a:rPr>
              <a:t>’, 2, 2.3, 4, 5, '</a:t>
            </a:r>
            <a:r>
              <a:rPr lang="en-GB" dirty="0" err="1">
                <a:solidFill>
                  <a:srgbClr val="0070C0"/>
                </a:solidFill>
              </a:rPr>
              <a:t>abc</a:t>
            </a:r>
            <a:r>
              <a:rPr lang="en-GB" dirty="0">
                <a:solidFill>
                  <a:srgbClr val="0070C0"/>
                </a:solidFill>
              </a:rPr>
              <a:t>']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temptuples</a:t>
            </a:r>
            <a:r>
              <a:rPr lang="en-GB" dirty="0">
                <a:solidFill>
                  <a:srgbClr val="FF0000"/>
                </a:solidFill>
              </a:rPr>
              <a:t>[2]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2.3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temptuples</a:t>
            </a:r>
            <a:r>
              <a:rPr lang="en-GB" dirty="0">
                <a:solidFill>
                  <a:srgbClr val="FF0000"/>
                </a:solidFill>
              </a:rPr>
              <a:t>[2:4]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[2.3, 4]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temptuples</a:t>
            </a:r>
            <a:r>
              <a:rPr lang="en-GB" dirty="0">
                <a:solidFill>
                  <a:srgbClr val="FF0000"/>
                </a:solidFill>
              </a:rPr>
              <a:t>[2] = 10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: 'tuple' object does not support item assignment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06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5576" y="476672"/>
            <a:ext cx="6781800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558" y="1551621"/>
            <a:ext cx="4236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Variable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04864"/>
            <a:ext cx="512191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tempint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temp_float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23.3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&gt;&gt;&gt;text1=‘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&gt;&gt;&gt;text2 = “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cs typeface="Courier New" panose="02070309020205020404" pitchFamily="49" charset="0"/>
              </a:rPr>
              <a:t>Try them in Python.</a:t>
            </a:r>
          </a:p>
          <a:p>
            <a:r>
              <a:rPr lang="en-GB" sz="3200" dirty="0">
                <a:cs typeface="Courier New" panose="02070309020205020404" pitchFamily="49" charset="0"/>
              </a:rPr>
              <a:t>Is text1 the same as text2?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441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6864" cy="79208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Python Basics: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4462264"/>
          </a:xfrm>
        </p:spPr>
        <p:txBody>
          <a:bodyPr>
            <a:normAutofit/>
          </a:bodyPr>
          <a:lstStyle/>
          <a:p>
            <a:r>
              <a:rPr lang="en-GB" dirty="0"/>
              <a:t>Usually meaningful names are given for variables</a:t>
            </a:r>
          </a:p>
          <a:p>
            <a:r>
              <a:rPr lang="en-GB" dirty="0"/>
              <a:t>Can be any length</a:t>
            </a:r>
          </a:p>
          <a:p>
            <a:r>
              <a:rPr lang="en-GB" dirty="0"/>
              <a:t>Can contain letters and numbers</a:t>
            </a:r>
          </a:p>
          <a:p>
            <a:r>
              <a:rPr lang="en-GB" dirty="0"/>
              <a:t>Cannot start with a number</a:t>
            </a:r>
          </a:p>
          <a:p>
            <a:r>
              <a:rPr lang="en-GB" dirty="0"/>
              <a:t>It’s still valid to have both upper and lower case letters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usually only lowercase letters are used</a:t>
            </a:r>
          </a:p>
          <a:p>
            <a:r>
              <a:rPr lang="en-GB" dirty="0">
                <a:sym typeface="Wingdings" panose="05000000000000000000" pitchFamily="2" charset="2"/>
              </a:rPr>
              <a:t>Underscores could be used in names</a:t>
            </a:r>
          </a:p>
          <a:p>
            <a:r>
              <a:rPr lang="en-GB" dirty="0">
                <a:sym typeface="Wingdings" panose="05000000000000000000" pitchFamily="2" charset="2"/>
              </a:rPr>
              <a:t>Don’t use special characters</a:t>
            </a:r>
          </a:p>
          <a:p>
            <a:r>
              <a:rPr lang="en-GB" dirty="0">
                <a:sym typeface="Wingdings" panose="05000000000000000000" pitchFamily="2" charset="2"/>
              </a:rPr>
              <a:t>Look at this if you want more info  </a:t>
            </a:r>
            <a:r>
              <a:rPr lang="en-GB" sz="1800" dirty="0">
                <a:solidFill>
                  <a:schemeClr val="accent1"/>
                </a:solidFill>
                <a:sym typeface="Wingdings" panose="05000000000000000000" pitchFamily="2" charset="2"/>
              </a:rPr>
              <a:t>https://www.python.org/dev/peps/pep-0008/#naming-conventions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4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6409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8208912" cy="3886200"/>
          </a:xfrm>
        </p:spPr>
        <p:txBody>
          <a:bodyPr/>
          <a:lstStyle/>
          <a:p>
            <a:r>
              <a:rPr lang="en-GB" dirty="0"/>
              <a:t>For the time being, use the </a:t>
            </a:r>
            <a:r>
              <a:rPr lang="en-GB" b="1" dirty="0">
                <a:solidFill>
                  <a:srgbClr val="C00000"/>
                </a:solidFill>
              </a:rPr>
              <a:t>Python IDLE </a:t>
            </a:r>
            <a:r>
              <a:rPr lang="en-GB" dirty="0"/>
              <a:t>for your development work</a:t>
            </a:r>
          </a:p>
          <a:p>
            <a:pPr lvl="1"/>
            <a:r>
              <a:rPr lang="en-GB" dirty="0"/>
              <a:t>There are many Python editors out there (e.g. Notepad++), but each will usually take some getting used to.</a:t>
            </a:r>
          </a:p>
          <a:p>
            <a:pPr lvl="1"/>
            <a:r>
              <a:rPr lang="en-GB" dirty="0"/>
              <a:t>YOU will look at an alternative in another session.</a:t>
            </a:r>
          </a:p>
          <a:p>
            <a:pPr lvl="1"/>
            <a:r>
              <a:rPr lang="en-GB" dirty="0"/>
              <a:t>Every Python programmer has a favourite editor.</a:t>
            </a:r>
          </a:p>
          <a:p>
            <a:r>
              <a:rPr lang="en-GB" dirty="0"/>
              <a:t>In the Python IDLE, we will save all our Python programs with a </a:t>
            </a:r>
            <a:r>
              <a:rPr lang="en-GB" dirty="0">
                <a:solidFill>
                  <a:srgbClr val="C00000"/>
                </a:solidFill>
              </a:rPr>
              <a:t>.</a:t>
            </a:r>
            <a:r>
              <a:rPr lang="en-GB" dirty="0" err="1">
                <a:solidFill>
                  <a:srgbClr val="C00000"/>
                </a:solidFill>
              </a:rPr>
              <a:t>py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extension.</a:t>
            </a:r>
          </a:p>
        </p:txBody>
      </p:sp>
    </p:spTree>
    <p:extLst>
      <p:ext uri="{BB962C8B-B14F-4D97-AF65-F5344CB8AC3E}">
        <p14:creationId xmlns:p14="http://schemas.microsoft.com/office/powerpoint/2010/main" val="27630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108012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Programming Naming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776864" cy="3886200"/>
          </a:xfrm>
        </p:spPr>
        <p:txBody>
          <a:bodyPr/>
          <a:lstStyle/>
          <a:p>
            <a:r>
              <a:rPr lang="en-GB" dirty="0"/>
              <a:t>Lowercase </a:t>
            </a:r>
            <a:r>
              <a:rPr lang="en-GB" dirty="0">
                <a:sym typeface="Wingdings" panose="05000000000000000000" pitchFamily="2" charset="2"/>
              </a:rPr>
              <a:t> a, b, </a:t>
            </a:r>
            <a:r>
              <a:rPr lang="en-GB" dirty="0" err="1">
                <a:sym typeface="Wingdings" panose="05000000000000000000" pitchFamily="2" charset="2"/>
              </a:rPr>
              <a:t>abc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Uppercase  W, X, XYZ</a:t>
            </a:r>
          </a:p>
          <a:p>
            <a:r>
              <a:rPr lang="en-GB" dirty="0">
                <a:sym typeface="Wingdings" panose="05000000000000000000" pitchFamily="2" charset="2"/>
              </a:rPr>
              <a:t>Lowercase with underscore  </a:t>
            </a:r>
            <a:r>
              <a:rPr lang="en-GB" dirty="0" err="1">
                <a:sym typeface="Wingdings" panose="05000000000000000000" pitchFamily="2" charset="2"/>
              </a:rPr>
              <a:t>my_variable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my_var_temp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Uppercase with underscore  MY_VARIABLE, MY_STRING_OUTPUT</a:t>
            </a:r>
          </a:p>
          <a:p>
            <a:r>
              <a:rPr lang="en-GB" dirty="0" err="1">
                <a:sym typeface="Wingdings" panose="05000000000000000000" pitchFamily="2" charset="2"/>
              </a:rPr>
              <a:t>CamelCase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MyVariable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SetPressureValue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mixedCase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myVariable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setPressureValue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Capitalised  </a:t>
            </a:r>
            <a:r>
              <a:rPr lang="en-GB" dirty="0" err="1">
                <a:sym typeface="Wingdings" panose="05000000000000000000" pitchFamily="2" charset="2"/>
              </a:rPr>
              <a:t>My_Variable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Set_Pressure_Value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Keywords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946488"/>
              </p:ext>
            </p:extLst>
          </p:nvPr>
        </p:nvGraphicFramePr>
        <p:xfrm>
          <a:off x="838200" y="1825625"/>
          <a:ext cx="8198295" cy="305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finally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nonlocal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yield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0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063067"/>
            <a:ext cx="8198295" cy="111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be used as ordinary identifiers</a:t>
            </a:r>
          </a:p>
          <a:p>
            <a:pPr marL="0" indent="0" algn="r">
              <a:buNone/>
            </a:pPr>
            <a:r>
              <a:rPr lang="en-US" sz="1800" dirty="0"/>
              <a:t>[https://docs.python.org/3/reference/lexical_analysis.html]</a:t>
            </a:r>
          </a:p>
        </p:txBody>
      </p:sp>
    </p:spTree>
    <p:extLst>
      <p:ext uri="{BB962C8B-B14F-4D97-AF65-F5344CB8AC3E}">
        <p14:creationId xmlns:p14="http://schemas.microsoft.com/office/powerpoint/2010/main" val="98086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Valid or Not?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1844824"/>
            <a:ext cx="3240360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</a:t>
            </a:r>
          </a:p>
          <a:p>
            <a:r>
              <a:rPr lang="en-GB" dirty="0"/>
              <a:t>Test</a:t>
            </a:r>
          </a:p>
          <a:p>
            <a:r>
              <a:rPr lang="en-GB" dirty="0"/>
              <a:t>str23</a:t>
            </a:r>
          </a:p>
          <a:p>
            <a:r>
              <a:rPr lang="en-GB" dirty="0" err="1"/>
              <a:t>AStr</a:t>
            </a:r>
            <a:endParaRPr lang="en-GB" dirty="0"/>
          </a:p>
          <a:p>
            <a:r>
              <a:rPr lang="en-GB" dirty="0"/>
              <a:t>2strings</a:t>
            </a:r>
          </a:p>
          <a:p>
            <a:r>
              <a:rPr lang="en-GB" dirty="0"/>
              <a:t>temperature_2</a:t>
            </a:r>
          </a:p>
          <a:p>
            <a:r>
              <a:rPr lang="en-GB" dirty="0"/>
              <a:t>#</a:t>
            </a:r>
            <a:r>
              <a:rPr lang="en-GB" dirty="0" err="1"/>
              <a:t>abc</a:t>
            </a:r>
            <a:endParaRPr lang="en-GB" dirty="0"/>
          </a:p>
          <a:p>
            <a:r>
              <a:rPr lang="en-GB" dirty="0"/>
              <a:t>pressure$</a:t>
            </a:r>
          </a:p>
          <a:p>
            <a:r>
              <a:rPr lang="en-GB" dirty="0"/>
              <a:t>false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60792" y="1850909"/>
            <a:ext cx="3795584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</a:t>
            </a:r>
          </a:p>
          <a:p>
            <a:r>
              <a:rPr lang="en-GB" dirty="0"/>
              <a:t>Test</a:t>
            </a:r>
          </a:p>
          <a:p>
            <a:r>
              <a:rPr lang="en-GB" dirty="0"/>
              <a:t>str23</a:t>
            </a:r>
          </a:p>
          <a:p>
            <a:r>
              <a:rPr lang="en-GB" dirty="0" err="1"/>
              <a:t>AStr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2strings</a:t>
            </a:r>
          </a:p>
          <a:p>
            <a:r>
              <a:rPr lang="en-GB" dirty="0"/>
              <a:t>temperature_2</a:t>
            </a:r>
          </a:p>
          <a:p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en-GB" dirty="0" err="1">
                <a:solidFill>
                  <a:srgbClr val="FF0000"/>
                </a:solidFill>
              </a:rPr>
              <a:t>abc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pressure$</a:t>
            </a:r>
          </a:p>
          <a:p>
            <a:r>
              <a:rPr lang="en-GB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298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72008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Basic Constructs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543800" cy="5112568"/>
          </a:xfrm>
        </p:spPr>
        <p:txBody>
          <a:bodyPr>
            <a:normAutofit fontScale="925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Input</a:t>
            </a:r>
          </a:p>
          <a:p>
            <a:pPr lvl="1"/>
            <a:r>
              <a:rPr lang="en-GB" dirty="0"/>
              <a:t>Getting data from keyboard, a file, the network or other devices</a:t>
            </a:r>
          </a:p>
          <a:p>
            <a:r>
              <a:rPr lang="en-GB" b="1" dirty="0">
                <a:solidFill>
                  <a:srgbClr val="C00000"/>
                </a:solidFill>
              </a:rPr>
              <a:t>Output</a:t>
            </a:r>
          </a:p>
          <a:p>
            <a:pPr lvl="1"/>
            <a:r>
              <a:rPr lang="en-GB" dirty="0"/>
              <a:t>Displaying data on the screen, saving to a file, send to another device</a:t>
            </a:r>
          </a:p>
          <a:p>
            <a:r>
              <a:rPr lang="en-GB" b="1" dirty="0">
                <a:solidFill>
                  <a:srgbClr val="C00000"/>
                </a:solidFill>
              </a:rPr>
              <a:t>Math</a:t>
            </a:r>
          </a:p>
          <a:p>
            <a:pPr lvl="1"/>
            <a:r>
              <a:rPr lang="en-GB" dirty="0"/>
              <a:t>Basic mathematics like addition, multiplication</a:t>
            </a:r>
          </a:p>
          <a:p>
            <a:r>
              <a:rPr lang="en-GB" b="1" dirty="0">
                <a:solidFill>
                  <a:srgbClr val="C00000"/>
                </a:solidFill>
              </a:rPr>
              <a:t>Conditional Execution</a:t>
            </a:r>
          </a:p>
          <a:p>
            <a:pPr lvl="1"/>
            <a:r>
              <a:rPr lang="en-US" dirty="0"/>
              <a:t>Check for certain conditions and execute the appropriate sequence of statements</a:t>
            </a: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Repetition</a:t>
            </a:r>
          </a:p>
          <a:p>
            <a:pPr lvl="1"/>
            <a:r>
              <a:rPr lang="en-US" dirty="0"/>
              <a:t>Perform some action repeatedly, usually with some variation</a:t>
            </a:r>
            <a:endParaRPr lang="en-GB" dirty="0"/>
          </a:p>
          <a:p>
            <a:pPr marL="0" indent="0" algn="r">
              <a:buNone/>
            </a:pPr>
            <a:r>
              <a:rPr lang="en-GB" sz="1100" dirty="0"/>
              <a:t>[Reference: http://openbookproject.net/thinkcs/python/english3e/way_of_the_program.html]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1196752"/>
            <a:ext cx="7632848" cy="2952328"/>
          </a:xfrm>
          <a:prstGeom prst="rect">
            <a:avLst/>
          </a:prstGeom>
          <a:solidFill>
            <a:srgbClr val="BE0F3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                                                                                                   </a:t>
            </a:r>
            <a:r>
              <a:rPr lang="en-GB" b="1" dirty="0"/>
              <a:t>This Week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653" y="4149080"/>
            <a:ext cx="7632848" cy="1800200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                                                                                                   </a:t>
            </a:r>
            <a:r>
              <a:rPr lang="en-GB" b="1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13513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8126288" cy="435133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Easiest way to get user input is from the command line</a:t>
            </a:r>
          </a:p>
          <a:p>
            <a:r>
              <a:rPr lang="en-GB" dirty="0"/>
              <a:t>Using the function “input”</a:t>
            </a:r>
          </a:p>
          <a:p>
            <a:r>
              <a:rPr lang="en-GB" dirty="0"/>
              <a:t>Other ways – read files</a:t>
            </a:r>
          </a:p>
          <a:p>
            <a:r>
              <a:rPr lang="en-GB" sz="2000" dirty="0"/>
              <a:t>&gt;&gt;&gt; </a:t>
            </a:r>
            <a:r>
              <a:rPr lang="en-GB" sz="2000" dirty="0">
                <a:solidFill>
                  <a:srgbClr val="FF0000"/>
                </a:solidFill>
              </a:rPr>
              <a:t>input(“Enter your name : ”)</a:t>
            </a:r>
          </a:p>
          <a:p>
            <a:endParaRPr lang="en-GB" sz="2000" dirty="0"/>
          </a:p>
          <a:p>
            <a:r>
              <a:rPr lang="en-GB" sz="2000" dirty="0"/>
              <a:t>&gt;&gt;&gt;</a:t>
            </a:r>
            <a:r>
              <a:rPr lang="en-GB" sz="2000" dirty="0" err="1">
                <a:solidFill>
                  <a:srgbClr val="FF0000"/>
                </a:solidFill>
              </a:rPr>
              <a:t>namestr</a:t>
            </a:r>
            <a:r>
              <a:rPr lang="en-GB" sz="2000" dirty="0">
                <a:solidFill>
                  <a:srgbClr val="FF0000"/>
                </a:solidFill>
              </a:rPr>
              <a:t> = input(“Enter your name : ”)</a:t>
            </a:r>
          </a:p>
          <a:p>
            <a:endParaRPr lang="en-GB" sz="2000" dirty="0"/>
          </a:p>
          <a:p>
            <a:r>
              <a:rPr lang="en-GB" sz="2000" dirty="0"/>
              <a:t>&gt;&gt;&gt;</a:t>
            </a:r>
            <a:r>
              <a:rPr lang="en-GB" sz="2000" dirty="0">
                <a:solidFill>
                  <a:srgbClr val="FF0000"/>
                </a:solidFill>
              </a:rPr>
              <a:t>temp_int1 = input(“Enter an integer between 1 and 100 : ”)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07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rgbClr val="C00000"/>
                </a:solidFill>
              </a:rPr>
              <a:t>What Inputs did you get?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98600"/>
            <a:ext cx="8198296" cy="46783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/>
              <a:t>&gt;&gt;&gt; </a:t>
            </a:r>
            <a:r>
              <a:rPr lang="en-GB" sz="2000" dirty="0">
                <a:solidFill>
                  <a:srgbClr val="FF0000"/>
                </a:solidFill>
              </a:rPr>
              <a:t>input("Enter your name : ")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Enter your name : </a:t>
            </a:r>
            <a:r>
              <a:rPr lang="en-GB" sz="2000" dirty="0">
                <a:solidFill>
                  <a:srgbClr val="FF0000"/>
                </a:solidFill>
              </a:rPr>
              <a:t>John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‘John'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&gt;&gt;&gt;</a:t>
            </a:r>
            <a:r>
              <a:rPr lang="en-GB" sz="2000" dirty="0" err="1">
                <a:solidFill>
                  <a:srgbClr val="FF0000"/>
                </a:solidFill>
              </a:rPr>
              <a:t>namestr</a:t>
            </a:r>
            <a:r>
              <a:rPr lang="en-GB" sz="2000" dirty="0">
                <a:solidFill>
                  <a:srgbClr val="FF0000"/>
                </a:solidFill>
              </a:rPr>
              <a:t> = input("Enter your name : ")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Enter your name : </a:t>
            </a:r>
            <a:r>
              <a:rPr lang="en-GB" sz="2000" dirty="0">
                <a:solidFill>
                  <a:srgbClr val="FF0000"/>
                </a:solidFill>
              </a:rPr>
              <a:t>John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&gt;&gt;&gt;</a:t>
            </a:r>
            <a:r>
              <a:rPr lang="en-GB" sz="2000" dirty="0">
                <a:solidFill>
                  <a:srgbClr val="FF0000"/>
                </a:solidFill>
              </a:rPr>
              <a:t>temp_int1 = input("Enter an integer between 1 and 100 : ")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Enter an integer between 1 and 100 :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&gt;&gt;&gt;</a:t>
            </a:r>
            <a:r>
              <a:rPr lang="en-GB" sz="2000" dirty="0" err="1">
                <a:solidFill>
                  <a:srgbClr val="FF0000"/>
                </a:solidFill>
              </a:rPr>
              <a:t>namestr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2000" dirty="0"/>
              <a:t>&gt;&gt;&gt;</a:t>
            </a:r>
            <a:r>
              <a:rPr lang="en-GB" sz="2000" dirty="0">
                <a:solidFill>
                  <a:srgbClr val="FF0000"/>
                </a:solidFill>
              </a:rPr>
              <a:t>temp_int1</a:t>
            </a:r>
          </a:p>
          <a:p>
            <a:pPr marL="0" indent="0">
              <a:buFont typeface="Arial" pitchFamily="34" charset="0"/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What happens if we type in 999 for temp_int1?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3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6409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543800" cy="3886200"/>
          </a:xfrm>
        </p:spPr>
        <p:txBody>
          <a:bodyPr/>
          <a:lstStyle/>
          <a:p>
            <a:r>
              <a:rPr lang="en-GB" dirty="0"/>
              <a:t>We’ve already played around with the </a:t>
            </a:r>
            <a:r>
              <a:rPr lang="en-GB" b="1" dirty="0">
                <a:solidFill>
                  <a:srgbClr val="C00000"/>
                </a:solidFill>
              </a:rPr>
              <a:t>print</a:t>
            </a:r>
            <a:r>
              <a:rPr lang="en-GB" dirty="0"/>
              <a:t> statement in the tutorials.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&gt;&gt;&gt;name=”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kidner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&gt;&gt;&gt;print(name)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120" y="2492896"/>
            <a:ext cx="3024336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51723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We’ll look at File Input and Output in Later Exercises over the next couple of weeks.</a:t>
            </a:r>
          </a:p>
        </p:txBody>
      </p:sp>
    </p:spTree>
    <p:extLst>
      <p:ext uri="{BB962C8B-B14F-4D97-AF65-F5344CB8AC3E}">
        <p14:creationId xmlns:p14="http://schemas.microsoft.com/office/powerpoint/2010/main" val="11361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5048"/>
            <a:ext cx="7920880" cy="44622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Commenting Code (Documentation)</a:t>
            </a:r>
          </a:p>
          <a:p>
            <a:r>
              <a:rPr lang="en-GB" dirty="0"/>
              <a:t>In python you use </a:t>
            </a:r>
            <a:r>
              <a:rPr lang="en-GB" b="1" dirty="0">
                <a:solidFill>
                  <a:srgbClr val="FF0000"/>
                </a:solidFill>
              </a:rPr>
              <a:t>#</a:t>
            </a:r>
            <a:r>
              <a:rPr lang="en-GB" dirty="0"/>
              <a:t> as the symbol to indicate comment</a:t>
            </a:r>
          </a:p>
          <a:p>
            <a:r>
              <a:rPr lang="en-GB" dirty="0"/>
              <a:t>Once the interpreter sees this it ignores anything on this line after the symbol while processing </a:t>
            </a:r>
          </a:p>
          <a:p>
            <a:r>
              <a:rPr lang="en-GB" dirty="0"/>
              <a:t>This is written out for our own understanding / explanation (at a later date) and/or for other programmers</a:t>
            </a:r>
          </a:p>
          <a:p>
            <a:pPr lvl="1"/>
            <a:r>
              <a:rPr lang="en-GB" dirty="0"/>
              <a:t>Especially if we have a neat way of doing something</a:t>
            </a:r>
          </a:p>
          <a:p>
            <a:pPr lvl="1"/>
            <a:r>
              <a:rPr lang="en-GB" dirty="0"/>
              <a:t>Non-traditional or quirky</a:t>
            </a:r>
          </a:p>
          <a:p>
            <a:r>
              <a:rPr lang="en-GB" dirty="0"/>
              <a:t>And also essential for your Coursework</a:t>
            </a:r>
          </a:p>
          <a:p>
            <a:pPr lvl="1"/>
            <a:r>
              <a:rPr lang="en-GB" dirty="0"/>
              <a:t>… so you can tell me what you are doing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476672"/>
            <a:ext cx="6781800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1051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55576" y="1556792"/>
            <a:ext cx="7920880" cy="44622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Commenting Code (Documentation)</a:t>
            </a:r>
          </a:p>
          <a:p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576" y="476672"/>
            <a:ext cx="6781800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6" y="2060848"/>
            <a:ext cx="8602556" cy="7200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2852936"/>
            <a:ext cx="7989036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We can have comments also after the command (as in line 4 above)</a:t>
            </a:r>
          </a:p>
          <a:p>
            <a:r>
              <a:rPr lang="en-GB" sz="2400" dirty="0"/>
              <a:t>What happens if you put </a:t>
            </a:r>
            <a:r>
              <a:rPr lang="en-GB" sz="2400" b="1" dirty="0">
                <a:solidFill>
                  <a:srgbClr val="FF0000"/>
                </a:solidFill>
              </a:rPr>
              <a:t>#</a:t>
            </a:r>
            <a:r>
              <a:rPr lang="en-GB" sz="2400" dirty="0"/>
              <a:t> in front of the print command?</a:t>
            </a:r>
          </a:p>
          <a:p>
            <a:pPr lvl="1"/>
            <a:r>
              <a:rPr lang="en-GB" sz="2000" dirty="0"/>
              <a:t>The print command is disabled (unread or not interpreted).</a:t>
            </a:r>
          </a:p>
          <a:p>
            <a:r>
              <a:rPr lang="en-GB" sz="2400" dirty="0"/>
              <a:t>The print command is one of the most important we will use. It’s </a:t>
            </a:r>
            <a:r>
              <a:rPr lang="en-GB" sz="2400" dirty="0">
                <a:sym typeface="Wingdings" panose="05000000000000000000" pitchFamily="2" charset="2"/>
              </a:rPr>
              <a:t>useful to show results and outputs and especially for debugging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Might want to turn on/off regularly, so commenting the code out is a useful option (rather than having to type code in again).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0441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6336704" cy="420616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55576" y="476672"/>
            <a:ext cx="6781800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1575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60848"/>
            <a:ext cx="4025352" cy="38164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55576" y="476672"/>
            <a:ext cx="6781800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Python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558" y="1551621"/>
            <a:ext cx="713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Arithmetic Operators in Python (with Comments)</a:t>
            </a:r>
          </a:p>
        </p:txBody>
      </p:sp>
    </p:spTree>
    <p:extLst>
      <p:ext uri="{BB962C8B-B14F-4D97-AF65-F5344CB8AC3E}">
        <p14:creationId xmlns:p14="http://schemas.microsoft.com/office/powerpoint/2010/main" val="36601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591269"/>
            <a:ext cx="776624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rgbClr val="C00000"/>
                </a:solidFill>
              </a:rPr>
              <a:t>Order of Operation / Operators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Python follows mathematical convention</a:t>
            </a:r>
          </a:p>
          <a:p>
            <a:r>
              <a:rPr lang="en-GB" dirty="0"/>
              <a:t>PEMDAS – </a:t>
            </a:r>
          </a:p>
          <a:p>
            <a:pPr lvl="1"/>
            <a:r>
              <a:rPr lang="en-GB" dirty="0"/>
              <a:t>Parenthesis</a:t>
            </a:r>
          </a:p>
          <a:p>
            <a:pPr marL="320040" lvl="1" indent="0">
              <a:buNone/>
            </a:pPr>
            <a:endParaRPr lang="en-GB" dirty="0"/>
          </a:p>
          <a:p>
            <a:pPr lvl="1"/>
            <a:r>
              <a:rPr lang="en-GB" dirty="0"/>
              <a:t>Exponential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Multiplication </a:t>
            </a:r>
          </a:p>
          <a:p>
            <a:pPr lvl="1"/>
            <a:r>
              <a:rPr lang="en-GB" dirty="0"/>
              <a:t>Division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Addition </a:t>
            </a:r>
          </a:p>
          <a:p>
            <a:pPr lvl="1"/>
            <a:r>
              <a:rPr lang="en-GB" dirty="0"/>
              <a:t>Subtraction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0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67544" y="1484784"/>
            <a:ext cx="8496944" cy="485539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Multiplication &amp; division have same precedence</a:t>
            </a:r>
          </a:p>
          <a:p>
            <a:pPr lvl="1"/>
            <a:r>
              <a:rPr lang="en-GB" dirty="0"/>
              <a:t>Addition and subtraction have same precedence</a:t>
            </a:r>
          </a:p>
          <a:p>
            <a:pPr lvl="1"/>
            <a:r>
              <a:rPr lang="en-GB" dirty="0"/>
              <a:t>If same precedence </a:t>
            </a:r>
            <a:r>
              <a:rPr lang="en-GB" dirty="0">
                <a:sym typeface="Wingdings" panose="05000000000000000000" pitchFamily="2" charset="2"/>
              </a:rPr>
              <a:t> evaluated from left to right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Except for exponential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So use brackets to make it clear instead of trying to remember all the precedence for operators!!!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Eg</a:t>
            </a:r>
            <a:r>
              <a:rPr lang="en-GB" dirty="0">
                <a:sym typeface="Wingdings" panose="05000000000000000000" pitchFamily="2" charset="2"/>
              </a:rPr>
              <a:t>: converting x minutes to seconds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4x = 4*x*60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To make it clear  4x = (4*x)*60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The result is the same, except the second one makes it clear.</a:t>
            </a:r>
            <a:endParaRPr lang="en-GB" dirty="0"/>
          </a:p>
          <a:p>
            <a:pPr marL="457200" lvl="1" indent="0" algn="r">
              <a:buFont typeface="Arial" pitchFamily="34" charset="0"/>
              <a:buNone/>
            </a:pPr>
            <a:r>
              <a:rPr lang="en-GB" sz="1200" dirty="0"/>
              <a:t>[https://docs.python.org/3/reference/expressions.html#operator-precedence]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2892" y="404664"/>
            <a:ext cx="784356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rgbClr val="C00000"/>
                </a:solidFill>
              </a:rPr>
              <a:t>Order of Operation / Operators</a:t>
            </a:r>
          </a:p>
        </p:txBody>
      </p:sp>
    </p:spTree>
    <p:extLst>
      <p:ext uri="{BB962C8B-B14F-4D97-AF65-F5344CB8AC3E}">
        <p14:creationId xmlns:p14="http://schemas.microsoft.com/office/powerpoint/2010/main" val="410393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>
                <a:solidFill>
                  <a:srgbClr val="C00000"/>
                </a:solidFill>
              </a:rPr>
              <a:t>Order of Operation / Operators:</a:t>
            </a:r>
          </a:p>
          <a:p>
            <a:r>
              <a:rPr lang="en-GB" sz="3200" b="1" dirty="0">
                <a:solidFill>
                  <a:srgbClr val="C00000"/>
                </a:solidFill>
              </a:rPr>
              <a:t>Try These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3805808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5*5-1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24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5*(5-1)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20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5+5**2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30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(5+5)**2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100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8/2*3+2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14.0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&gt;&gt;&gt; </a:t>
            </a:r>
            <a:r>
              <a:rPr lang="en-GB" dirty="0">
                <a:solidFill>
                  <a:srgbClr val="FF0000"/>
                </a:solidFill>
              </a:rPr>
              <a:t>8/(2*3)+2</a:t>
            </a:r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3.333333333333333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4255" y="1813966"/>
            <a:ext cx="457023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/>
              <a:t>&gt;&gt;&gt; </a:t>
            </a:r>
            <a:r>
              <a:rPr lang="en-GB">
                <a:solidFill>
                  <a:srgbClr val="FF0000"/>
                </a:solidFill>
              </a:rPr>
              <a:t>10*2/5</a:t>
            </a:r>
          </a:p>
          <a:p>
            <a:pPr marL="0" indent="0">
              <a:buFont typeface="Arial" pitchFamily="34" charset="0"/>
              <a:buNone/>
            </a:pPr>
            <a:r>
              <a:rPr lang="en-GB">
                <a:solidFill>
                  <a:srgbClr val="0070C0"/>
                </a:solidFill>
              </a:rPr>
              <a:t>4.0</a:t>
            </a:r>
          </a:p>
          <a:p>
            <a:pPr marL="0" indent="0">
              <a:buFont typeface="Arial" pitchFamily="34" charset="0"/>
              <a:buNone/>
            </a:pPr>
            <a:r>
              <a:rPr lang="en-GB"/>
              <a:t>&gt;&gt;&gt; </a:t>
            </a:r>
            <a:r>
              <a:rPr lang="en-GB">
                <a:solidFill>
                  <a:srgbClr val="FF0000"/>
                </a:solidFill>
              </a:rPr>
              <a:t>10/2*5</a:t>
            </a:r>
          </a:p>
          <a:p>
            <a:pPr marL="0" indent="0">
              <a:buFont typeface="Arial" pitchFamily="34" charset="0"/>
              <a:buNone/>
            </a:pPr>
            <a:r>
              <a:rPr lang="en-GB">
                <a:solidFill>
                  <a:srgbClr val="0070C0"/>
                </a:solidFill>
              </a:rPr>
              <a:t>25.0</a:t>
            </a:r>
          </a:p>
          <a:p>
            <a:pPr marL="0" indent="0">
              <a:buFont typeface="Arial" pitchFamily="34" charset="0"/>
              <a:buNone/>
            </a:pPr>
            <a:r>
              <a:rPr lang="en-GB"/>
              <a:t>&gt;&gt;&gt; </a:t>
            </a:r>
            <a:r>
              <a:rPr lang="en-GB">
                <a:solidFill>
                  <a:srgbClr val="FF0000"/>
                </a:solidFill>
              </a:rPr>
              <a:t>10/(2*5)</a:t>
            </a:r>
          </a:p>
          <a:p>
            <a:pPr marL="0" indent="0">
              <a:buFont typeface="Arial" pitchFamily="34" charset="0"/>
              <a:buNone/>
            </a:pPr>
            <a:r>
              <a:rPr lang="en-GB">
                <a:solidFill>
                  <a:srgbClr val="0070C0"/>
                </a:solidFill>
              </a:rPr>
              <a:t>1.0</a:t>
            </a:r>
          </a:p>
          <a:p>
            <a:pPr marL="0" indent="0">
              <a:buFont typeface="Arial" pitchFamily="34" charset="0"/>
              <a:buNone/>
            </a:pPr>
            <a:r>
              <a:rPr lang="en-GB"/>
              <a:t>&gt;&gt;&gt;</a:t>
            </a:r>
            <a:r>
              <a:rPr lang="en-GB">
                <a:solidFill>
                  <a:srgbClr val="FF0000"/>
                </a:solidFill>
              </a:rPr>
              <a:t> 1+1*(2/3+3)+2.9*3.1+2**3</a:t>
            </a:r>
          </a:p>
          <a:p>
            <a:pPr marL="0" indent="0">
              <a:buFont typeface="Arial" pitchFamily="34" charset="0"/>
              <a:buNone/>
            </a:pPr>
            <a:r>
              <a:rPr lang="en-GB">
                <a:solidFill>
                  <a:srgbClr val="0070C0"/>
                </a:solidFill>
              </a:rPr>
              <a:t>21.656666666666666</a:t>
            </a:r>
          </a:p>
          <a:p>
            <a:pPr marL="0" indent="0">
              <a:buFont typeface="Arial" pitchFamily="34" charset="0"/>
              <a:buNone/>
            </a:pPr>
            <a:endParaRPr lang="en-GB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68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1232</TotalTime>
  <Words>1489</Words>
  <Application>Microsoft Office PowerPoint</Application>
  <PresentationFormat>On-screen Show (4:3)</PresentationFormat>
  <Paragraphs>302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NewsPrint</vt:lpstr>
      <vt:lpstr>IS4S761 Principles of Computing    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Basics: Variable Names</vt:lpstr>
      <vt:lpstr>Programming Naming Types</vt:lpstr>
      <vt:lpstr>PowerPoint Presentation</vt:lpstr>
      <vt:lpstr>PowerPoint Presentation</vt:lpstr>
      <vt:lpstr>Basic Constructs of a Program</vt:lpstr>
      <vt:lpstr>PowerPoint Presentation</vt:lpstr>
      <vt:lpstr>PowerPoint Presentation</vt:lpstr>
      <vt:lpstr>Output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136</cp:revision>
  <dcterms:created xsi:type="dcterms:W3CDTF">2015-09-27T11:09:28Z</dcterms:created>
  <dcterms:modified xsi:type="dcterms:W3CDTF">2020-10-08T13:39:57Z</dcterms:modified>
</cp:coreProperties>
</file>