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5"/>
  </p:notesMasterIdLst>
  <p:sldIdLst>
    <p:sldId id="256" r:id="rId2"/>
    <p:sldId id="257" r:id="rId3"/>
    <p:sldId id="326" r:id="rId4"/>
    <p:sldId id="334" r:id="rId5"/>
    <p:sldId id="335" r:id="rId6"/>
    <p:sldId id="336" r:id="rId7"/>
    <p:sldId id="337" r:id="rId8"/>
    <p:sldId id="338" r:id="rId9"/>
    <p:sldId id="339" r:id="rId10"/>
    <p:sldId id="340" r:id="rId11"/>
    <p:sldId id="341" r:id="rId12"/>
    <p:sldId id="343" r:id="rId13"/>
    <p:sldId id="342" r:id="rId14"/>
    <p:sldId id="346" r:id="rId15"/>
    <p:sldId id="344" r:id="rId16"/>
    <p:sldId id="345" r:id="rId17"/>
    <p:sldId id="347" r:id="rId18"/>
    <p:sldId id="333" r:id="rId19"/>
    <p:sldId id="357" r:id="rId20"/>
    <p:sldId id="327" r:id="rId21"/>
    <p:sldId id="329" r:id="rId22"/>
    <p:sldId id="331" r:id="rId23"/>
    <p:sldId id="332" r:id="rId24"/>
    <p:sldId id="330" r:id="rId25"/>
    <p:sldId id="356"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6" r:id="rId40"/>
    <p:sldId id="378" r:id="rId41"/>
    <p:sldId id="372" r:id="rId42"/>
    <p:sldId id="373" r:id="rId43"/>
    <p:sldId id="374" r:id="rId44"/>
    <p:sldId id="328" r:id="rId45"/>
    <p:sldId id="348" r:id="rId46"/>
    <p:sldId id="349" r:id="rId47"/>
    <p:sldId id="350" r:id="rId48"/>
    <p:sldId id="351" r:id="rId49"/>
    <p:sldId id="352" r:id="rId50"/>
    <p:sldId id="353" r:id="rId51"/>
    <p:sldId id="354" r:id="rId52"/>
    <p:sldId id="355" r:id="rId53"/>
    <p:sldId id="37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sorterViewPr>
    <p:cViewPr>
      <p:scale>
        <a:sx n="100" d="100"/>
        <a:sy n="100" d="100"/>
      </p:scale>
      <p:origin x="0" y="-5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DCCEC-6502-46AD-8187-F34621667B79}" type="datetimeFigureOut">
              <a:rPr lang="en-GB" smtClean="0"/>
              <a:t>22/10/2020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ADB29-11A9-4C39-AA51-EFC902FA0D30}" type="slidenum">
              <a:rPr lang="en-GB" smtClean="0"/>
              <a:t>‹#›</a:t>
            </a:fld>
            <a:endParaRPr lang="en-GB"/>
          </a:p>
        </p:txBody>
      </p:sp>
    </p:spTree>
    <p:extLst>
      <p:ext uri="{BB962C8B-B14F-4D97-AF65-F5344CB8AC3E}">
        <p14:creationId xmlns:p14="http://schemas.microsoft.com/office/powerpoint/2010/main" val="284548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EDADB29-11A9-4C39-AA51-EFC902FA0D30}" type="slidenum">
              <a:rPr lang="en-GB" smtClean="0"/>
              <a:t>2</a:t>
            </a:fld>
            <a:endParaRPr lang="en-GB"/>
          </a:p>
        </p:txBody>
      </p:sp>
    </p:spTree>
    <p:extLst>
      <p:ext uri="{BB962C8B-B14F-4D97-AF65-F5344CB8AC3E}">
        <p14:creationId xmlns:p14="http://schemas.microsoft.com/office/powerpoint/2010/main" val="1540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dirty="0"/>
              <a:t>Click to edit Master title style</a:t>
            </a:r>
          </a:p>
        </p:txBody>
      </p:sp>
      <p:sp>
        <p:nvSpPr>
          <p:cNvPr id="3" name="Content Placeholder 2"/>
          <p:cNvSpPr>
            <a:spLocks noGrp="1"/>
          </p:cNvSpPr>
          <p:nvPr>
            <p:ph idx="1"/>
          </p:nvPr>
        </p:nvSpPr>
        <p:spPr>
          <a:xfrm>
            <a:off x="755576" y="2132856"/>
            <a:ext cx="754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25791B-D9D1-4AB9-82FB-5EAF5D334885}" type="slidenum">
              <a:rPr lang="en-GB" smtClean="0"/>
              <a:pPr/>
              <a:t>‹#›</a:t>
            </a:fld>
            <a:endParaRPr lang="en-GB"/>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25791B-D9D1-4AB9-82FB-5EAF5D334885}" type="slidenum">
              <a:rPr lang="en-GB" smtClean="0"/>
              <a:pPr/>
              <a:t>‹#›</a:t>
            </a:fld>
            <a:endParaRPr lang="en-GB"/>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0D86E8-C561-401D-950F-E4652DAF7A82}" type="datetimeFigureOut">
              <a:rPr lang="en-GB" smtClean="0"/>
              <a:pPr/>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25791B-D9D1-4AB9-82FB-5EAF5D33488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980D86E8-C561-401D-950F-E4652DAF7A82}" type="datetimeFigureOut">
              <a:rPr lang="en-GB" smtClean="0"/>
              <a:pPr/>
              <a:t>22/10/2020</a:t>
            </a:fld>
            <a:endParaRPr lang="en-GB"/>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GB"/>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025791B-D9D1-4AB9-82FB-5EAF5D334885}" type="slidenum">
              <a:rPr lang="en-GB" smtClean="0"/>
              <a:pPr/>
              <a:t>‹#›</a:t>
            </a:fld>
            <a:endParaRPr lang="en-GB"/>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david.kidner@southwales.ac.uk"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solidFill>
                  <a:schemeClr val="bg1"/>
                </a:solidFill>
                <a:latin typeface="Arial Black" panose="020B0A04020102020204" pitchFamily="34" charset="0"/>
              </a:rPr>
              <a:t>IS4S761</a:t>
            </a:r>
            <a:br>
              <a:rPr lang="en-GB" sz="4800" dirty="0">
                <a:solidFill>
                  <a:schemeClr val="bg1"/>
                </a:solidFill>
                <a:latin typeface="Arial Black" panose="020B0A04020102020204" pitchFamily="34" charset="0"/>
              </a:rPr>
            </a:br>
            <a:r>
              <a:rPr lang="en-GB" sz="4400" dirty="0">
                <a:solidFill>
                  <a:schemeClr val="bg1"/>
                </a:solidFill>
                <a:latin typeface="Arial Black" panose="020B0A04020102020204" pitchFamily="34" charset="0"/>
              </a:rPr>
              <a:t>Principles of Computing </a:t>
            </a:r>
            <a:br>
              <a:rPr lang="en-GB" sz="4800" dirty="0"/>
            </a:br>
            <a:br>
              <a:rPr lang="en-GB" sz="4800" dirty="0"/>
            </a:br>
            <a:br>
              <a:rPr lang="en-GB" sz="4800" dirty="0"/>
            </a:br>
            <a:endParaRPr lang="en-GB" sz="4800" dirty="0"/>
          </a:p>
        </p:txBody>
      </p:sp>
      <p:sp>
        <p:nvSpPr>
          <p:cNvPr id="3" name="Subtitle 2"/>
          <p:cNvSpPr>
            <a:spLocks noGrp="1"/>
          </p:cNvSpPr>
          <p:nvPr>
            <p:ph type="subTitle" idx="1"/>
          </p:nvPr>
        </p:nvSpPr>
        <p:spPr>
          <a:xfrm>
            <a:off x="762000" y="3573016"/>
            <a:ext cx="7842448" cy="2141984"/>
          </a:xfrm>
        </p:spPr>
        <p:txBody>
          <a:bodyPr>
            <a:normAutofit fontScale="92500" lnSpcReduction="20000"/>
          </a:bodyPr>
          <a:lstStyle/>
          <a:p>
            <a:r>
              <a:rPr lang="en-GB" sz="3200" b="1" dirty="0">
                <a:latin typeface="Arial" panose="020B0604020202020204" pitchFamily="34" charset="0"/>
                <a:cs typeface="Arial" panose="020B0604020202020204" pitchFamily="34" charset="0"/>
              </a:rPr>
              <a:t>Introduction to Python Programming</a:t>
            </a:r>
          </a:p>
          <a:p>
            <a:r>
              <a:rPr lang="en-GB" sz="3200" b="1" dirty="0">
                <a:latin typeface="Arial" panose="020B0604020202020204" pitchFamily="34" charset="0"/>
                <a:cs typeface="Arial" panose="020B0604020202020204" pitchFamily="34" charset="0"/>
              </a:rPr>
              <a:t>Lecture 3</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David Kidner </a:t>
            </a:r>
            <a:r>
              <a:rPr lang="en-GB" sz="2000" dirty="0">
                <a:latin typeface="Arial" panose="020B0604020202020204" pitchFamily="34" charset="0"/>
                <a:cs typeface="Arial" panose="020B0604020202020204" pitchFamily="34" charset="0"/>
              </a:rPr>
              <a:t>(J302)</a:t>
            </a:r>
          </a:p>
          <a:p>
            <a:r>
              <a:rPr lang="en-GB" sz="2000" dirty="0">
                <a:latin typeface="Arial" panose="020B0604020202020204" pitchFamily="34" charset="0"/>
                <a:cs typeface="Arial" panose="020B0604020202020204" pitchFamily="34" charset="0"/>
                <a:hlinkClick r:id="rId2"/>
              </a:rPr>
              <a:t>david.kidner@southwales.ac.uk</a:t>
            </a:r>
            <a:endParaRPr lang="en-GB" sz="2000" dirty="0">
              <a:latin typeface="Arial" panose="020B0604020202020204" pitchFamily="34" charset="0"/>
              <a:cs typeface="Arial" panose="020B0604020202020204" pitchFamily="34" charset="0"/>
            </a:endParaRPr>
          </a:p>
          <a:p>
            <a:endParaRPr lang="en-GB" sz="2000" dirty="0"/>
          </a:p>
        </p:txBody>
      </p:sp>
      <p:pic>
        <p:nvPicPr>
          <p:cNvPr id="5" name="Picture 4" descr="USW logo Raspberry Screen.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31494"/>
            <a:ext cx="1080000" cy="1105736"/>
          </a:xfrm>
          <a:prstGeom prst="rect">
            <a:avLst/>
          </a:prstGeom>
        </p:spPr>
      </p:pic>
      <p:pic>
        <p:nvPicPr>
          <p:cNvPr id="4" name="Picture 3">
            <a:extLst>
              <a:ext uri="{FF2B5EF4-FFF2-40B4-BE49-F238E27FC236}">
                <a16:creationId xmlns:a16="http://schemas.microsoft.com/office/drawing/2014/main" id="{C4B98D58-B3F3-4501-A358-4284FE2EFCF9}"/>
              </a:ext>
            </a:extLst>
          </p:cNvPr>
          <p:cNvPicPr>
            <a:picLocks noChangeAspect="1"/>
          </p:cNvPicPr>
          <p:nvPr/>
        </p:nvPicPr>
        <p:blipFill>
          <a:blip r:embed="rId4"/>
          <a:stretch>
            <a:fillRect/>
          </a:stretch>
        </p:blipFill>
        <p:spPr>
          <a:xfrm>
            <a:off x="4788024" y="4539178"/>
            <a:ext cx="3517776" cy="926634"/>
          </a:xfrm>
          <a:prstGeom prst="rect">
            <a:avLst/>
          </a:prstGeom>
        </p:spPr>
      </p:pic>
    </p:spTree>
    <p:extLst>
      <p:ext uri="{BB962C8B-B14F-4D97-AF65-F5344CB8AC3E}">
        <p14:creationId xmlns:p14="http://schemas.microsoft.com/office/powerpoint/2010/main" val="364715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5993FA24-83EC-49DB-9442-883B31625200}"/>
              </a:ext>
            </a:extLst>
          </p:cNvPr>
          <p:cNvSpPr txBox="1">
            <a:spLocks/>
          </p:cNvSpPr>
          <p:nvPr/>
        </p:nvSpPr>
        <p:spPr>
          <a:xfrm>
            <a:off x="755650" y="1556792"/>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b="1" i="1" spc="-1" dirty="0">
                <a:solidFill>
                  <a:srgbClr val="000000"/>
                </a:solidFill>
                <a:uFill>
                  <a:solidFill>
                    <a:srgbClr val="FFFFFF"/>
                  </a:solidFill>
                </a:uFill>
                <a:latin typeface="Tahoma"/>
              </a:rPr>
              <a:t>Write a Program to input two numbers and then output the sum of these numbers</a:t>
            </a:r>
            <a:endParaRPr lang="en-US" i="1"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3836A955-629F-48F5-82A5-8F588D954144}"/>
              </a:ext>
            </a:extLst>
          </p:cNvPr>
          <p:cNvSpPr txBox="1">
            <a:spLocks/>
          </p:cNvSpPr>
          <p:nvPr/>
        </p:nvSpPr>
        <p:spPr>
          <a:xfrm>
            <a:off x="755576" y="694184"/>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a:t>The Software Development Process</a:t>
            </a:r>
            <a:endParaRPr lang="en-GB" sz="3600" b="1" dirty="0"/>
          </a:p>
        </p:txBody>
      </p:sp>
      <p:grpSp>
        <p:nvGrpSpPr>
          <p:cNvPr id="6" name="Group 5">
            <a:extLst>
              <a:ext uri="{FF2B5EF4-FFF2-40B4-BE49-F238E27FC236}">
                <a16:creationId xmlns:a16="http://schemas.microsoft.com/office/drawing/2014/main" id="{BEB07D47-7816-41AE-A342-654C61E02C71}"/>
              </a:ext>
            </a:extLst>
          </p:cNvPr>
          <p:cNvGrpSpPr/>
          <p:nvPr/>
        </p:nvGrpSpPr>
        <p:grpSpPr>
          <a:xfrm>
            <a:off x="1691680" y="2505100"/>
            <a:ext cx="5674553" cy="4305300"/>
            <a:chOff x="1691680" y="2505100"/>
            <a:chExt cx="5674553" cy="4305300"/>
          </a:xfrm>
        </p:grpSpPr>
        <p:pic>
          <p:nvPicPr>
            <p:cNvPr id="4" name="Picture 3">
              <a:extLst>
                <a:ext uri="{FF2B5EF4-FFF2-40B4-BE49-F238E27FC236}">
                  <a16:creationId xmlns:a16="http://schemas.microsoft.com/office/drawing/2014/main" id="{CDE70A60-4789-4075-886D-3292CFBD803A}"/>
                </a:ext>
              </a:extLst>
            </p:cNvPr>
            <p:cNvPicPr>
              <a:picLocks noChangeAspect="1"/>
            </p:cNvPicPr>
            <p:nvPr/>
          </p:nvPicPr>
          <p:blipFill>
            <a:blip r:embed="rId2"/>
            <a:stretch>
              <a:fillRect/>
            </a:stretch>
          </p:blipFill>
          <p:spPr>
            <a:xfrm>
              <a:off x="1691680" y="2505100"/>
              <a:ext cx="4210050" cy="4305300"/>
            </a:xfrm>
            <a:prstGeom prst="rect">
              <a:avLst/>
            </a:prstGeom>
          </p:spPr>
        </p:pic>
        <p:sp>
          <p:nvSpPr>
            <p:cNvPr id="5" name="Rectangle 4">
              <a:extLst>
                <a:ext uri="{FF2B5EF4-FFF2-40B4-BE49-F238E27FC236}">
                  <a16:creationId xmlns:a16="http://schemas.microsoft.com/office/drawing/2014/main" id="{23C10792-F202-4F4D-98B0-803A8015C1BB}"/>
                </a:ext>
              </a:extLst>
            </p:cNvPr>
            <p:cNvSpPr/>
            <p:nvPr/>
          </p:nvSpPr>
          <p:spPr>
            <a:xfrm>
              <a:off x="4437226" y="4077072"/>
              <a:ext cx="2929007" cy="1754326"/>
            </a:xfrm>
            <a:prstGeom prst="rect">
              <a:avLst/>
            </a:prstGeom>
            <a:noFill/>
            <a:scene3d>
              <a:camera prst="isometricOffAxis1Right"/>
              <a:lightRig rig="threePt" dir="t"/>
            </a:scene3d>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p>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Pseudocode</a:t>
              </a:r>
            </a:p>
          </p:txBody>
        </p:sp>
      </p:grpSp>
    </p:spTree>
    <p:extLst>
      <p:ext uri="{BB962C8B-B14F-4D97-AF65-F5344CB8AC3E}">
        <p14:creationId xmlns:p14="http://schemas.microsoft.com/office/powerpoint/2010/main" val="326551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F8C430A1-4E08-411A-B650-C8289DFD7669}"/>
              </a:ext>
            </a:extLst>
          </p:cNvPr>
          <p:cNvSpPr txBox="1">
            <a:spLocks/>
          </p:cNvSpPr>
          <p:nvPr/>
        </p:nvSpPr>
        <p:spPr>
          <a:xfrm>
            <a:off x="755650" y="1267272"/>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b="1" i="1" spc="-1" dirty="0">
                <a:solidFill>
                  <a:srgbClr val="000000"/>
                </a:solidFill>
                <a:uFill>
                  <a:solidFill>
                    <a:srgbClr val="FFFFFF"/>
                  </a:solidFill>
                </a:uFill>
                <a:latin typeface="Tahoma"/>
              </a:rPr>
              <a:t>Write a Program to input the number of hours worked, the rate of pay and then calculate and output the total pay</a:t>
            </a:r>
            <a:endParaRPr lang="en-US" i="1"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83F3E6E1-74DC-485A-BEFB-28475D763AA0}"/>
              </a:ext>
            </a:extLst>
          </p:cNvPr>
          <p:cNvSpPr txBox="1">
            <a:spLocks/>
          </p:cNvSpPr>
          <p:nvPr/>
        </p:nvSpPr>
        <p:spPr>
          <a:xfrm>
            <a:off x="755576" y="404664"/>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t>The Software Development Process</a:t>
            </a:r>
          </a:p>
        </p:txBody>
      </p:sp>
      <p:grpSp>
        <p:nvGrpSpPr>
          <p:cNvPr id="8" name="Group 7">
            <a:extLst>
              <a:ext uri="{FF2B5EF4-FFF2-40B4-BE49-F238E27FC236}">
                <a16:creationId xmlns:a16="http://schemas.microsoft.com/office/drawing/2014/main" id="{993FA04D-FA77-4FBE-8C35-74943EFA940F}"/>
              </a:ext>
            </a:extLst>
          </p:cNvPr>
          <p:cNvGrpSpPr/>
          <p:nvPr/>
        </p:nvGrpSpPr>
        <p:grpSpPr>
          <a:xfrm>
            <a:off x="1330716" y="2381275"/>
            <a:ext cx="6035517" cy="4429125"/>
            <a:chOff x="1330716" y="2381275"/>
            <a:chExt cx="6035517" cy="4429125"/>
          </a:xfrm>
        </p:grpSpPr>
        <p:pic>
          <p:nvPicPr>
            <p:cNvPr id="7" name="Picture 6">
              <a:extLst>
                <a:ext uri="{FF2B5EF4-FFF2-40B4-BE49-F238E27FC236}">
                  <a16:creationId xmlns:a16="http://schemas.microsoft.com/office/drawing/2014/main" id="{0C0CCBE0-6180-4330-85A1-A90DDABC3FC5}"/>
                </a:ext>
              </a:extLst>
            </p:cNvPr>
            <p:cNvPicPr>
              <a:picLocks noChangeAspect="1"/>
            </p:cNvPicPr>
            <p:nvPr/>
          </p:nvPicPr>
          <p:blipFill>
            <a:blip r:embed="rId2"/>
            <a:stretch>
              <a:fillRect/>
            </a:stretch>
          </p:blipFill>
          <p:spPr>
            <a:xfrm>
              <a:off x="1330716" y="2381275"/>
              <a:ext cx="4572000" cy="4429125"/>
            </a:xfrm>
            <a:prstGeom prst="rect">
              <a:avLst/>
            </a:prstGeom>
          </p:spPr>
        </p:pic>
        <p:sp>
          <p:nvSpPr>
            <p:cNvPr id="6" name="Rectangle 5">
              <a:extLst>
                <a:ext uri="{FF2B5EF4-FFF2-40B4-BE49-F238E27FC236}">
                  <a16:creationId xmlns:a16="http://schemas.microsoft.com/office/drawing/2014/main" id="{826085B0-885B-454C-AE41-617578A2507C}"/>
                </a:ext>
              </a:extLst>
            </p:cNvPr>
            <p:cNvSpPr/>
            <p:nvPr/>
          </p:nvSpPr>
          <p:spPr>
            <a:xfrm>
              <a:off x="4437226" y="4077072"/>
              <a:ext cx="2929007" cy="1754326"/>
            </a:xfrm>
            <a:prstGeom prst="rect">
              <a:avLst/>
            </a:prstGeom>
            <a:noFill/>
            <a:scene3d>
              <a:camera prst="isometricOffAxis1Right"/>
              <a:lightRig rig="threePt" dir="t"/>
            </a:scene3d>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p>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Pseudocode</a:t>
              </a:r>
            </a:p>
          </p:txBody>
        </p:sp>
      </p:grpSp>
    </p:spTree>
    <p:extLst>
      <p:ext uri="{BB962C8B-B14F-4D97-AF65-F5344CB8AC3E}">
        <p14:creationId xmlns:p14="http://schemas.microsoft.com/office/powerpoint/2010/main" val="231226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8249A67C-5A62-4E9E-A18E-BE9D8E47950C}"/>
              </a:ext>
            </a:extLst>
          </p:cNvPr>
          <p:cNvSpPr txBox="1">
            <a:spLocks/>
          </p:cNvSpPr>
          <p:nvPr/>
        </p:nvSpPr>
        <p:spPr>
          <a:xfrm>
            <a:off x="755650" y="1267272"/>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sz="1800" b="1" i="1" spc="-1" dirty="0">
                <a:solidFill>
                  <a:srgbClr val="000000"/>
                </a:solidFill>
                <a:uFill>
                  <a:solidFill>
                    <a:srgbClr val="FFFFFF"/>
                  </a:solidFill>
                </a:uFill>
                <a:latin typeface="Tahoma"/>
              </a:rPr>
              <a:t>Write a Program to input the number of hours worked, the rate of pay and then calculate and output the total pay.  For any additional hours worked over and above 40 hours, pay is time and a half:</a:t>
            </a:r>
            <a:endParaRPr lang="en-US" sz="1800" i="1"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18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2DD0F78A-93DC-4DAE-90CE-566B2D88473F}"/>
              </a:ext>
            </a:extLst>
          </p:cNvPr>
          <p:cNvSpPr txBox="1">
            <a:spLocks/>
          </p:cNvSpPr>
          <p:nvPr/>
        </p:nvSpPr>
        <p:spPr>
          <a:xfrm>
            <a:off x="755576" y="404664"/>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t>The Software Development Process</a:t>
            </a:r>
          </a:p>
        </p:txBody>
      </p:sp>
      <p:grpSp>
        <p:nvGrpSpPr>
          <p:cNvPr id="9" name="Group 8">
            <a:extLst>
              <a:ext uri="{FF2B5EF4-FFF2-40B4-BE49-F238E27FC236}">
                <a16:creationId xmlns:a16="http://schemas.microsoft.com/office/drawing/2014/main" id="{49448ACE-D7CC-4F7E-B4F8-BC6EA77880CC}"/>
              </a:ext>
            </a:extLst>
          </p:cNvPr>
          <p:cNvGrpSpPr/>
          <p:nvPr/>
        </p:nvGrpSpPr>
        <p:grpSpPr>
          <a:xfrm>
            <a:off x="1331640" y="2492896"/>
            <a:ext cx="6374854" cy="4251176"/>
            <a:chOff x="1331640" y="2492896"/>
            <a:chExt cx="6374854" cy="4251176"/>
          </a:xfrm>
        </p:grpSpPr>
        <p:pic>
          <p:nvPicPr>
            <p:cNvPr id="7" name="Picture 6">
              <a:extLst>
                <a:ext uri="{FF2B5EF4-FFF2-40B4-BE49-F238E27FC236}">
                  <a16:creationId xmlns:a16="http://schemas.microsoft.com/office/drawing/2014/main" id="{9DB4FDC6-7705-4E96-AEC5-D6CCD234560E}"/>
                </a:ext>
              </a:extLst>
            </p:cNvPr>
            <p:cNvPicPr>
              <a:picLocks noChangeAspect="1"/>
            </p:cNvPicPr>
            <p:nvPr/>
          </p:nvPicPr>
          <p:blipFill>
            <a:blip r:embed="rId2"/>
            <a:stretch>
              <a:fillRect/>
            </a:stretch>
          </p:blipFill>
          <p:spPr>
            <a:xfrm>
              <a:off x="1331640" y="2492896"/>
              <a:ext cx="3378167" cy="4251176"/>
            </a:xfrm>
            <a:prstGeom prst="rect">
              <a:avLst/>
            </a:prstGeom>
          </p:spPr>
        </p:pic>
        <p:sp>
          <p:nvSpPr>
            <p:cNvPr id="6" name="Rectangle 5">
              <a:extLst>
                <a:ext uri="{FF2B5EF4-FFF2-40B4-BE49-F238E27FC236}">
                  <a16:creationId xmlns:a16="http://schemas.microsoft.com/office/drawing/2014/main" id="{E5B478B3-F275-40B1-B331-54BD4FE30319}"/>
                </a:ext>
              </a:extLst>
            </p:cNvPr>
            <p:cNvSpPr/>
            <p:nvPr/>
          </p:nvSpPr>
          <p:spPr>
            <a:xfrm>
              <a:off x="3923928" y="4509120"/>
              <a:ext cx="2929007" cy="1754326"/>
            </a:xfrm>
            <a:prstGeom prst="rect">
              <a:avLst/>
            </a:prstGeom>
            <a:noFill/>
            <a:scene3d>
              <a:camera prst="isometricOffAxis1Right"/>
              <a:lightRig rig="threePt" dir="t"/>
            </a:scene3d>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p>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Pseudocode</a:t>
              </a:r>
            </a:p>
          </p:txBody>
        </p:sp>
        <p:pic>
          <p:nvPicPr>
            <p:cNvPr id="8" name="Picture 7">
              <a:extLst>
                <a:ext uri="{FF2B5EF4-FFF2-40B4-BE49-F238E27FC236}">
                  <a16:creationId xmlns:a16="http://schemas.microsoft.com/office/drawing/2014/main" id="{4C2D2FAE-63EE-4706-8C93-3FE8D82E2F8B}"/>
                </a:ext>
              </a:extLst>
            </p:cNvPr>
            <p:cNvPicPr>
              <a:picLocks noChangeAspect="1"/>
            </p:cNvPicPr>
            <p:nvPr/>
          </p:nvPicPr>
          <p:blipFill>
            <a:blip r:embed="rId3"/>
            <a:stretch>
              <a:fillRect/>
            </a:stretch>
          </p:blipFill>
          <p:spPr>
            <a:xfrm>
              <a:off x="4067944" y="2492896"/>
              <a:ext cx="3638550" cy="1638300"/>
            </a:xfrm>
            <a:prstGeom prst="rect">
              <a:avLst/>
            </a:prstGeom>
          </p:spPr>
        </p:pic>
      </p:grpSp>
    </p:spTree>
    <p:extLst>
      <p:ext uri="{BB962C8B-B14F-4D97-AF65-F5344CB8AC3E}">
        <p14:creationId xmlns:p14="http://schemas.microsoft.com/office/powerpoint/2010/main" val="347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92037503-0C71-4EA7-907F-AD149EFC7B84}"/>
              </a:ext>
            </a:extLst>
          </p:cNvPr>
          <p:cNvSpPr txBox="1">
            <a:spLocks/>
          </p:cNvSpPr>
          <p:nvPr/>
        </p:nvSpPr>
        <p:spPr>
          <a:xfrm>
            <a:off x="755650" y="1414264"/>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b="1" i="1" spc="-1" dirty="0">
                <a:solidFill>
                  <a:srgbClr val="000000"/>
                </a:solidFill>
                <a:uFill>
                  <a:solidFill>
                    <a:srgbClr val="FFFFFF"/>
                  </a:solidFill>
                </a:uFill>
                <a:latin typeface="Tahoma"/>
              </a:rPr>
              <a:t>Write a Program to input three numbers and calculate and output the average of them:</a:t>
            </a:r>
            <a:endParaRPr lang="en-US" i="1"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1563B865-5C15-4BE0-84B8-494941380591}"/>
              </a:ext>
            </a:extLst>
          </p:cNvPr>
          <p:cNvSpPr txBox="1">
            <a:spLocks/>
          </p:cNvSpPr>
          <p:nvPr/>
        </p:nvSpPr>
        <p:spPr>
          <a:xfrm>
            <a:off x="755576" y="551656"/>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t>The Software Development Process</a:t>
            </a:r>
          </a:p>
        </p:txBody>
      </p:sp>
      <p:grpSp>
        <p:nvGrpSpPr>
          <p:cNvPr id="8" name="Group 7">
            <a:extLst>
              <a:ext uri="{FF2B5EF4-FFF2-40B4-BE49-F238E27FC236}">
                <a16:creationId xmlns:a16="http://schemas.microsoft.com/office/drawing/2014/main" id="{F7520E81-5842-454D-B612-CF66C1559FEF}"/>
              </a:ext>
            </a:extLst>
          </p:cNvPr>
          <p:cNvGrpSpPr/>
          <p:nvPr/>
        </p:nvGrpSpPr>
        <p:grpSpPr>
          <a:xfrm>
            <a:off x="1777767" y="2636912"/>
            <a:ext cx="5588466" cy="4048125"/>
            <a:chOff x="1777767" y="2636912"/>
            <a:chExt cx="5588466" cy="4048125"/>
          </a:xfrm>
        </p:grpSpPr>
        <p:pic>
          <p:nvPicPr>
            <p:cNvPr id="7" name="Picture 6">
              <a:extLst>
                <a:ext uri="{FF2B5EF4-FFF2-40B4-BE49-F238E27FC236}">
                  <a16:creationId xmlns:a16="http://schemas.microsoft.com/office/drawing/2014/main" id="{B1AF45A2-4BB1-473C-89D2-EB7D0F1BEC25}"/>
                </a:ext>
              </a:extLst>
            </p:cNvPr>
            <p:cNvPicPr>
              <a:picLocks noChangeAspect="1"/>
            </p:cNvPicPr>
            <p:nvPr/>
          </p:nvPicPr>
          <p:blipFill>
            <a:blip r:embed="rId2"/>
            <a:stretch>
              <a:fillRect/>
            </a:stretch>
          </p:blipFill>
          <p:spPr>
            <a:xfrm>
              <a:off x="1777767" y="2636912"/>
              <a:ext cx="4286250" cy="4048125"/>
            </a:xfrm>
            <a:prstGeom prst="rect">
              <a:avLst/>
            </a:prstGeom>
          </p:spPr>
        </p:pic>
        <p:sp>
          <p:nvSpPr>
            <p:cNvPr id="6" name="Rectangle 5">
              <a:extLst>
                <a:ext uri="{FF2B5EF4-FFF2-40B4-BE49-F238E27FC236}">
                  <a16:creationId xmlns:a16="http://schemas.microsoft.com/office/drawing/2014/main" id="{5FA7BD3E-0DE8-4857-9E0A-558F80B09D41}"/>
                </a:ext>
              </a:extLst>
            </p:cNvPr>
            <p:cNvSpPr/>
            <p:nvPr/>
          </p:nvSpPr>
          <p:spPr>
            <a:xfrm>
              <a:off x="4437226" y="4077072"/>
              <a:ext cx="2929007" cy="1754326"/>
            </a:xfrm>
            <a:prstGeom prst="rect">
              <a:avLst/>
            </a:prstGeom>
            <a:noFill/>
            <a:scene3d>
              <a:camera prst="isometricOffAxis1Right"/>
              <a:lightRig rig="threePt" dir="t"/>
            </a:scene3d>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p>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Pseudocode</a:t>
              </a:r>
            </a:p>
          </p:txBody>
        </p:sp>
      </p:grpSp>
    </p:spTree>
    <p:extLst>
      <p:ext uri="{BB962C8B-B14F-4D97-AF65-F5344CB8AC3E}">
        <p14:creationId xmlns:p14="http://schemas.microsoft.com/office/powerpoint/2010/main" val="392509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CBBCE5C1-A4FD-48C0-A9B2-00AAE8EE7CB9}"/>
              </a:ext>
            </a:extLst>
          </p:cNvPr>
          <p:cNvSpPr txBox="1">
            <a:spLocks/>
          </p:cNvSpPr>
          <p:nvPr/>
        </p:nvSpPr>
        <p:spPr>
          <a:xfrm>
            <a:off x="755650" y="1414264"/>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b="1" i="1" spc="-1" dirty="0">
                <a:solidFill>
                  <a:srgbClr val="000000"/>
                </a:solidFill>
                <a:uFill>
                  <a:solidFill>
                    <a:srgbClr val="FFFFFF"/>
                  </a:solidFill>
                </a:uFill>
                <a:latin typeface="Tahoma"/>
              </a:rPr>
              <a:t>Write a Program to input three numbers and calculate and output the average. The average must be calculated in a separate function.</a:t>
            </a:r>
            <a:endParaRPr lang="en-US" i="1"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44DD03C9-6F8D-4F87-BBF5-EB2769746EC1}"/>
              </a:ext>
            </a:extLst>
          </p:cNvPr>
          <p:cNvSpPr txBox="1">
            <a:spLocks/>
          </p:cNvSpPr>
          <p:nvPr/>
        </p:nvSpPr>
        <p:spPr>
          <a:xfrm>
            <a:off x="755576" y="551656"/>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t>The Software Development Process</a:t>
            </a:r>
          </a:p>
        </p:txBody>
      </p:sp>
      <p:grpSp>
        <p:nvGrpSpPr>
          <p:cNvPr id="11" name="Group 10">
            <a:extLst>
              <a:ext uri="{FF2B5EF4-FFF2-40B4-BE49-F238E27FC236}">
                <a16:creationId xmlns:a16="http://schemas.microsoft.com/office/drawing/2014/main" id="{C0839B97-DABF-4AF4-BFBF-9A2341423780}"/>
              </a:ext>
            </a:extLst>
          </p:cNvPr>
          <p:cNvGrpSpPr/>
          <p:nvPr/>
        </p:nvGrpSpPr>
        <p:grpSpPr>
          <a:xfrm>
            <a:off x="1445871" y="2708920"/>
            <a:ext cx="6294481" cy="4135515"/>
            <a:chOff x="1043608" y="2708920"/>
            <a:chExt cx="6294481" cy="4135515"/>
          </a:xfrm>
        </p:grpSpPr>
        <p:pic>
          <p:nvPicPr>
            <p:cNvPr id="9" name="Picture 8">
              <a:extLst>
                <a:ext uri="{FF2B5EF4-FFF2-40B4-BE49-F238E27FC236}">
                  <a16:creationId xmlns:a16="http://schemas.microsoft.com/office/drawing/2014/main" id="{65E22ECA-925A-47CF-BE6D-9C70E54BC30A}"/>
                </a:ext>
              </a:extLst>
            </p:cNvPr>
            <p:cNvPicPr>
              <a:picLocks noChangeAspect="1"/>
            </p:cNvPicPr>
            <p:nvPr/>
          </p:nvPicPr>
          <p:blipFill>
            <a:blip r:embed="rId2"/>
            <a:stretch>
              <a:fillRect/>
            </a:stretch>
          </p:blipFill>
          <p:spPr>
            <a:xfrm>
              <a:off x="5633410" y="2708920"/>
              <a:ext cx="1704679" cy="2880320"/>
            </a:xfrm>
            <a:prstGeom prst="rect">
              <a:avLst/>
            </a:prstGeom>
          </p:spPr>
        </p:pic>
        <p:pic>
          <p:nvPicPr>
            <p:cNvPr id="10" name="Picture 9">
              <a:extLst>
                <a:ext uri="{FF2B5EF4-FFF2-40B4-BE49-F238E27FC236}">
                  <a16:creationId xmlns:a16="http://schemas.microsoft.com/office/drawing/2014/main" id="{21CF7C57-03C0-40D7-91A8-C29B557B603B}"/>
                </a:ext>
              </a:extLst>
            </p:cNvPr>
            <p:cNvPicPr>
              <a:picLocks noChangeAspect="1"/>
            </p:cNvPicPr>
            <p:nvPr/>
          </p:nvPicPr>
          <p:blipFill>
            <a:blip r:embed="rId3"/>
            <a:stretch>
              <a:fillRect/>
            </a:stretch>
          </p:blipFill>
          <p:spPr>
            <a:xfrm>
              <a:off x="5634387" y="5589240"/>
              <a:ext cx="1685925" cy="1076325"/>
            </a:xfrm>
            <a:prstGeom prst="rect">
              <a:avLst/>
            </a:prstGeom>
          </p:spPr>
        </p:pic>
        <p:pic>
          <p:nvPicPr>
            <p:cNvPr id="7" name="Picture 6">
              <a:extLst>
                <a:ext uri="{FF2B5EF4-FFF2-40B4-BE49-F238E27FC236}">
                  <a16:creationId xmlns:a16="http://schemas.microsoft.com/office/drawing/2014/main" id="{DAFC5D3B-75E6-4A98-A156-64819809202F}"/>
                </a:ext>
              </a:extLst>
            </p:cNvPr>
            <p:cNvPicPr>
              <a:picLocks noChangeAspect="1"/>
            </p:cNvPicPr>
            <p:nvPr/>
          </p:nvPicPr>
          <p:blipFill>
            <a:blip r:embed="rId4"/>
            <a:stretch>
              <a:fillRect/>
            </a:stretch>
          </p:blipFill>
          <p:spPr>
            <a:xfrm>
              <a:off x="1043608" y="2708920"/>
              <a:ext cx="2468964" cy="4135515"/>
            </a:xfrm>
            <a:prstGeom prst="rect">
              <a:avLst/>
            </a:prstGeom>
          </p:spPr>
        </p:pic>
        <p:sp>
          <p:nvSpPr>
            <p:cNvPr id="6" name="Rectangle 5">
              <a:extLst>
                <a:ext uri="{FF2B5EF4-FFF2-40B4-BE49-F238E27FC236}">
                  <a16:creationId xmlns:a16="http://schemas.microsoft.com/office/drawing/2014/main" id="{BC7046FA-EA17-4FBE-B9DE-099A002FE6DE}"/>
                </a:ext>
              </a:extLst>
            </p:cNvPr>
            <p:cNvSpPr/>
            <p:nvPr/>
          </p:nvSpPr>
          <p:spPr>
            <a:xfrm>
              <a:off x="3059832" y="4124741"/>
              <a:ext cx="2929007" cy="1754326"/>
            </a:xfrm>
            <a:prstGeom prst="rect">
              <a:avLst/>
            </a:prstGeom>
            <a:noFill/>
            <a:scene3d>
              <a:camera prst="isometricOffAxis1Right"/>
              <a:lightRig rig="threePt" dir="t"/>
            </a:scene3d>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p>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Pseudocode</a:t>
              </a:r>
            </a:p>
          </p:txBody>
        </p:sp>
        <p:pic>
          <p:nvPicPr>
            <p:cNvPr id="8" name="Picture 7">
              <a:extLst>
                <a:ext uri="{FF2B5EF4-FFF2-40B4-BE49-F238E27FC236}">
                  <a16:creationId xmlns:a16="http://schemas.microsoft.com/office/drawing/2014/main" id="{D8C77F51-7BE7-46B3-BD95-C1604D4171FE}"/>
                </a:ext>
              </a:extLst>
            </p:cNvPr>
            <p:cNvPicPr>
              <a:picLocks noChangeAspect="1"/>
            </p:cNvPicPr>
            <p:nvPr/>
          </p:nvPicPr>
          <p:blipFill>
            <a:blip r:embed="rId5"/>
            <a:stretch>
              <a:fillRect/>
            </a:stretch>
          </p:blipFill>
          <p:spPr>
            <a:xfrm>
              <a:off x="3507355" y="2708920"/>
              <a:ext cx="2124075" cy="1181100"/>
            </a:xfrm>
            <a:prstGeom prst="rect">
              <a:avLst/>
            </a:prstGeom>
          </p:spPr>
        </p:pic>
      </p:grpSp>
    </p:spTree>
    <p:extLst>
      <p:ext uri="{BB962C8B-B14F-4D97-AF65-F5344CB8AC3E}">
        <p14:creationId xmlns:p14="http://schemas.microsoft.com/office/powerpoint/2010/main" val="20874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1BF49528-3A80-4469-97DE-56C909CB6AB3}"/>
              </a:ext>
            </a:extLst>
          </p:cNvPr>
          <p:cNvSpPr txBox="1">
            <a:spLocks/>
          </p:cNvSpPr>
          <p:nvPr/>
        </p:nvSpPr>
        <p:spPr>
          <a:xfrm>
            <a:off x="755576" y="1367417"/>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sz="2000" b="1" i="1" spc="-1" dirty="0">
                <a:solidFill>
                  <a:srgbClr val="000000"/>
                </a:solidFill>
                <a:uFill>
                  <a:solidFill>
                    <a:srgbClr val="FFFFFF"/>
                  </a:solidFill>
                </a:uFill>
                <a:latin typeface="Tahoma"/>
              </a:rPr>
              <a:t>Write a Program to allow the user to input ten numbers (one at a time) and calculate and output the average of them:</a:t>
            </a:r>
            <a:endParaRPr lang="en-US" sz="2000" i="1"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2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1ADD4DDB-4E3B-4EFA-961A-5471CA285BFC}"/>
              </a:ext>
            </a:extLst>
          </p:cNvPr>
          <p:cNvSpPr txBox="1">
            <a:spLocks/>
          </p:cNvSpPr>
          <p:nvPr/>
        </p:nvSpPr>
        <p:spPr>
          <a:xfrm>
            <a:off x="755576" y="551656"/>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t>The Software Development Process</a:t>
            </a:r>
          </a:p>
        </p:txBody>
      </p:sp>
      <p:grpSp>
        <p:nvGrpSpPr>
          <p:cNvPr id="9" name="Group 8">
            <a:extLst>
              <a:ext uri="{FF2B5EF4-FFF2-40B4-BE49-F238E27FC236}">
                <a16:creationId xmlns:a16="http://schemas.microsoft.com/office/drawing/2014/main" id="{5D56A2EB-1B1A-408F-9413-E3EEE4EBD997}"/>
              </a:ext>
            </a:extLst>
          </p:cNvPr>
          <p:cNvGrpSpPr/>
          <p:nvPr/>
        </p:nvGrpSpPr>
        <p:grpSpPr>
          <a:xfrm>
            <a:off x="1218436" y="2055445"/>
            <a:ext cx="6147797" cy="4659035"/>
            <a:chOff x="1218436" y="2055445"/>
            <a:chExt cx="6147797" cy="4659035"/>
          </a:xfrm>
        </p:grpSpPr>
        <p:pic>
          <p:nvPicPr>
            <p:cNvPr id="7" name="Picture 6">
              <a:extLst>
                <a:ext uri="{FF2B5EF4-FFF2-40B4-BE49-F238E27FC236}">
                  <a16:creationId xmlns:a16="http://schemas.microsoft.com/office/drawing/2014/main" id="{1803E093-A13B-4A94-8141-702F57509683}"/>
                </a:ext>
              </a:extLst>
            </p:cNvPr>
            <p:cNvPicPr>
              <a:picLocks noChangeAspect="1"/>
            </p:cNvPicPr>
            <p:nvPr/>
          </p:nvPicPr>
          <p:blipFill>
            <a:blip r:embed="rId2"/>
            <a:stretch>
              <a:fillRect/>
            </a:stretch>
          </p:blipFill>
          <p:spPr>
            <a:xfrm>
              <a:off x="1218436" y="2420888"/>
              <a:ext cx="3961298" cy="4293592"/>
            </a:xfrm>
            <a:prstGeom prst="rect">
              <a:avLst/>
            </a:prstGeom>
          </p:spPr>
        </p:pic>
        <p:sp>
          <p:nvSpPr>
            <p:cNvPr id="6" name="Rectangle 5">
              <a:extLst>
                <a:ext uri="{FF2B5EF4-FFF2-40B4-BE49-F238E27FC236}">
                  <a16:creationId xmlns:a16="http://schemas.microsoft.com/office/drawing/2014/main" id="{BA42A67F-6627-4A05-B593-8C34B3434B95}"/>
                </a:ext>
              </a:extLst>
            </p:cNvPr>
            <p:cNvSpPr/>
            <p:nvPr/>
          </p:nvSpPr>
          <p:spPr>
            <a:xfrm>
              <a:off x="4437226" y="4077072"/>
              <a:ext cx="2929007" cy="1754326"/>
            </a:xfrm>
            <a:prstGeom prst="rect">
              <a:avLst/>
            </a:prstGeom>
            <a:noFill/>
            <a:scene3d>
              <a:camera prst="isometricOffAxis1Right"/>
              <a:lightRig rig="threePt" dir="t"/>
            </a:scene3d>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p>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Pseudocode</a:t>
              </a:r>
            </a:p>
          </p:txBody>
        </p:sp>
        <p:pic>
          <p:nvPicPr>
            <p:cNvPr id="8" name="Picture 7">
              <a:extLst>
                <a:ext uri="{FF2B5EF4-FFF2-40B4-BE49-F238E27FC236}">
                  <a16:creationId xmlns:a16="http://schemas.microsoft.com/office/drawing/2014/main" id="{8AFAB037-A4E1-47A1-96B4-EB6174263308}"/>
                </a:ext>
              </a:extLst>
            </p:cNvPr>
            <p:cNvPicPr>
              <a:picLocks noChangeAspect="1"/>
            </p:cNvPicPr>
            <p:nvPr/>
          </p:nvPicPr>
          <p:blipFill>
            <a:blip r:embed="rId3"/>
            <a:stretch>
              <a:fillRect/>
            </a:stretch>
          </p:blipFill>
          <p:spPr>
            <a:xfrm>
              <a:off x="4549314" y="2055445"/>
              <a:ext cx="1828800" cy="2057400"/>
            </a:xfrm>
            <a:prstGeom prst="rect">
              <a:avLst/>
            </a:prstGeom>
          </p:spPr>
        </p:pic>
      </p:grpSp>
    </p:spTree>
    <p:extLst>
      <p:ext uri="{BB962C8B-B14F-4D97-AF65-F5344CB8AC3E}">
        <p14:creationId xmlns:p14="http://schemas.microsoft.com/office/powerpoint/2010/main" val="418881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643485BB-55EC-41A0-AE26-31CFB026AC2B}"/>
              </a:ext>
            </a:extLst>
          </p:cNvPr>
          <p:cNvSpPr txBox="1">
            <a:spLocks/>
          </p:cNvSpPr>
          <p:nvPr/>
        </p:nvSpPr>
        <p:spPr>
          <a:xfrm>
            <a:off x="647601" y="1415752"/>
            <a:ext cx="4932511"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sz="2000" b="1" i="1" spc="-1" dirty="0">
                <a:solidFill>
                  <a:srgbClr val="000000"/>
                </a:solidFill>
                <a:uFill>
                  <a:solidFill>
                    <a:srgbClr val="FFFFFF"/>
                  </a:solidFill>
                </a:uFill>
                <a:latin typeface="Tahoma"/>
              </a:rPr>
              <a:t>Write a Program to allow the user to input ten numbers (one at a time) and calculate and output the average of them:</a:t>
            </a:r>
            <a:endParaRPr lang="en-US" sz="2000" i="1"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2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D8671C1A-E06D-4916-9C5D-D08B513EB429}"/>
              </a:ext>
            </a:extLst>
          </p:cNvPr>
          <p:cNvSpPr txBox="1">
            <a:spLocks/>
          </p:cNvSpPr>
          <p:nvPr/>
        </p:nvSpPr>
        <p:spPr>
          <a:xfrm>
            <a:off x="755576" y="551656"/>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t>The Software Development Process</a:t>
            </a:r>
          </a:p>
        </p:txBody>
      </p:sp>
      <p:grpSp>
        <p:nvGrpSpPr>
          <p:cNvPr id="10" name="Group 9">
            <a:extLst>
              <a:ext uri="{FF2B5EF4-FFF2-40B4-BE49-F238E27FC236}">
                <a16:creationId xmlns:a16="http://schemas.microsoft.com/office/drawing/2014/main" id="{E9C261CF-9A19-4782-A52E-16EB11C7513E}"/>
              </a:ext>
            </a:extLst>
          </p:cNvPr>
          <p:cNvGrpSpPr/>
          <p:nvPr/>
        </p:nvGrpSpPr>
        <p:grpSpPr>
          <a:xfrm>
            <a:off x="957079" y="1079680"/>
            <a:ext cx="8186922" cy="5742684"/>
            <a:chOff x="957079" y="1079680"/>
            <a:chExt cx="8186922" cy="5742684"/>
          </a:xfrm>
        </p:grpSpPr>
        <p:pic>
          <p:nvPicPr>
            <p:cNvPr id="8" name="Picture 7">
              <a:extLst>
                <a:ext uri="{FF2B5EF4-FFF2-40B4-BE49-F238E27FC236}">
                  <a16:creationId xmlns:a16="http://schemas.microsoft.com/office/drawing/2014/main" id="{044EC994-60B3-4E52-BCB5-04289D789C98}"/>
                </a:ext>
              </a:extLst>
            </p:cNvPr>
            <p:cNvPicPr>
              <a:picLocks noChangeAspect="1"/>
            </p:cNvPicPr>
            <p:nvPr/>
          </p:nvPicPr>
          <p:blipFill>
            <a:blip r:embed="rId2"/>
            <a:stretch>
              <a:fillRect/>
            </a:stretch>
          </p:blipFill>
          <p:spPr>
            <a:xfrm>
              <a:off x="5580113" y="1079680"/>
              <a:ext cx="3563888" cy="5742684"/>
            </a:xfrm>
            <a:prstGeom prst="rect">
              <a:avLst/>
            </a:prstGeom>
          </p:spPr>
        </p:pic>
        <p:pic>
          <p:nvPicPr>
            <p:cNvPr id="9" name="Picture 8">
              <a:extLst>
                <a:ext uri="{FF2B5EF4-FFF2-40B4-BE49-F238E27FC236}">
                  <a16:creationId xmlns:a16="http://schemas.microsoft.com/office/drawing/2014/main" id="{40517343-1B9E-4B0E-87D2-ECB2529E5986}"/>
                </a:ext>
              </a:extLst>
            </p:cNvPr>
            <p:cNvPicPr>
              <a:picLocks noChangeAspect="1"/>
            </p:cNvPicPr>
            <p:nvPr/>
          </p:nvPicPr>
          <p:blipFill>
            <a:blip r:embed="rId3"/>
            <a:stretch>
              <a:fillRect/>
            </a:stretch>
          </p:blipFill>
          <p:spPr>
            <a:xfrm>
              <a:off x="957079" y="2924944"/>
              <a:ext cx="3438525" cy="3067050"/>
            </a:xfrm>
            <a:prstGeom prst="rect">
              <a:avLst/>
            </a:prstGeom>
          </p:spPr>
        </p:pic>
        <p:sp>
          <p:nvSpPr>
            <p:cNvPr id="6" name="Rectangle 5">
              <a:extLst>
                <a:ext uri="{FF2B5EF4-FFF2-40B4-BE49-F238E27FC236}">
                  <a16:creationId xmlns:a16="http://schemas.microsoft.com/office/drawing/2014/main" id="{D97A301A-EEC4-4591-8FF1-84E5E5EDCD09}"/>
                </a:ext>
              </a:extLst>
            </p:cNvPr>
            <p:cNvSpPr/>
            <p:nvPr/>
          </p:nvSpPr>
          <p:spPr>
            <a:xfrm>
              <a:off x="3779912" y="3834914"/>
              <a:ext cx="2929007" cy="1754326"/>
            </a:xfrm>
            <a:prstGeom prst="rect">
              <a:avLst/>
            </a:prstGeom>
            <a:noFill/>
            <a:scene3d>
              <a:camera prst="isometricOffAxis1Right"/>
              <a:lightRig rig="threePt" dir="t"/>
            </a:scene3d>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p>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Pseudocode</a:t>
              </a:r>
            </a:p>
          </p:txBody>
        </p:sp>
      </p:grpSp>
    </p:spTree>
    <p:extLst>
      <p:ext uri="{BB962C8B-B14F-4D97-AF65-F5344CB8AC3E}">
        <p14:creationId xmlns:p14="http://schemas.microsoft.com/office/powerpoint/2010/main" val="26896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7F30C2D-E9C6-472D-9A6C-05388FAEC0F5}"/>
              </a:ext>
            </a:extLst>
          </p:cNvPr>
          <p:cNvSpPr txBox="1">
            <a:spLocks/>
          </p:cNvSpPr>
          <p:nvPr/>
        </p:nvSpPr>
        <p:spPr>
          <a:xfrm>
            <a:off x="755576" y="551656"/>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dirty="0"/>
              <a:t>The Software Development Process</a:t>
            </a:r>
          </a:p>
        </p:txBody>
      </p:sp>
      <p:pic>
        <p:nvPicPr>
          <p:cNvPr id="3" name="Picture 2">
            <a:extLst>
              <a:ext uri="{FF2B5EF4-FFF2-40B4-BE49-F238E27FC236}">
                <a16:creationId xmlns:a16="http://schemas.microsoft.com/office/drawing/2014/main" id="{A41D3C89-5C4F-413D-9912-7AC005A5690D}"/>
              </a:ext>
            </a:extLst>
          </p:cNvPr>
          <p:cNvPicPr>
            <a:picLocks noChangeAspect="1"/>
          </p:cNvPicPr>
          <p:nvPr/>
        </p:nvPicPr>
        <p:blipFill>
          <a:blip r:embed="rId2"/>
          <a:stretch>
            <a:fillRect/>
          </a:stretch>
        </p:blipFill>
        <p:spPr>
          <a:xfrm>
            <a:off x="1763688" y="2348880"/>
            <a:ext cx="5467350" cy="3629025"/>
          </a:xfrm>
          <a:prstGeom prst="rect">
            <a:avLst/>
          </a:prstGeom>
        </p:spPr>
      </p:pic>
      <p:sp>
        <p:nvSpPr>
          <p:cNvPr id="4" name="TextBox 3">
            <a:extLst>
              <a:ext uri="{FF2B5EF4-FFF2-40B4-BE49-F238E27FC236}">
                <a16:creationId xmlns:a16="http://schemas.microsoft.com/office/drawing/2014/main" id="{399CF768-5091-49F2-B3F9-C93A921BA536}"/>
              </a:ext>
            </a:extLst>
          </p:cNvPr>
          <p:cNvSpPr txBox="1"/>
          <p:nvPr/>
        </p:nvSpPr>
        <p:spPr>
          <a:xfrm>
            <a:off x="590365" y="1628800"/>
            <a:ext cx="7963270" cy="461665"/>
          </a:xfrm>
          <a:prstGeom prst="rect">
            <a:avLst/>
          </a:prstGeom>
          <a:noFill/>
        </p:spPr>
        <p:txBody>
          <a:bodyPr wrap="none" rtlCol="0">
            <a:spAutoFit/>
          </a:bodyPr>
          <a:lstStyle/>
          <a:p>
            <a:r>
              <a:rPr lang="en-GB" sz="2400" dirty="0"/>
              <a:t>Don’t just jump straight in!!  Think about the problem first!</a:t>
            </a:r>
          </a:p>
        </p:txBody>
      </p:sp>
    </p:spTree>
    <p:extLst>
      <p:ext uri="{BB962C8B-B14F-4D97-AF65-F5344CB8AC3E}">
        <p14:creationId xmlns:p14="http://schemas.microsoft.com/office/powerpoint/2010/main" val="2935234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28C1-0D69-496E-BB4F-19183AC6F556}"/>
              </a:ext>
            </a:extLst>
          </p:cNvPr>
          <p:cNvSpPr txBox="1">
            <a:spLocks/>
          </p:cNvSpPr>
          <p:nvPr/>
        </p:nvSpPr>
        <p:spPr>
          <a:xfrm>
            <a:off x="755576" y="476672"/>
            <a:ext cx="7543800" cy="720080"/>
          </a:xfrm>
          <a:prstGeom prst="rect">
            <a:avLst/>
          </a:prstGeom>
        </p:spPr>
        <p:txBody>
          <a:bodyPr>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a:t>Basic Constructs of a Program</a:t>
            </a:r>
            <a:endParaRPr lang="en-GB" sz="4000" dirty="0"/>
          </a:p>
        </p:txBody>
      </p:sp>
      <p:sp>
        <p:nvSpPr>
          <p:cNvPr id="3" name="Content Placeholder 2">
            <a:extLst>
              <a:ext uri="{FF2B5EF4-FFF2-40B4-BE49-F238E27FC236}">
                <a16:creationId xmlns:a16="http://schemas.microsoft.com/office/drawing/2014/main" id="{C232C926-19CF-4099-91D2-EAEFA2F29A8F}"/>
              </a:ext>
            </a:extLst>
          </p:cNvPr>
          <p:cNvSpPr txBox="1">
            <a:spLocks/>
          </p:cNvSpPr>
          <p:nvPr/>
        </p:nvSpPr>
        <p:spPr>
          <a:xfrm>
            <a:off x="755576" y="1268760"/>
            <a:ext cx="7543800" cy="5112568"/>
          </a:xfrm>
          <a:prstGeom prst="rect">
            <a:avLst/>
          </a:prstGeom>
        </p:spPr>
        <p:txBody>
          <a:bodyPr>
            <a:normAutofit fontScale="925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GB" b="1" dirty="0">
                <a:solidFill>
                  <a:srgbClr val="C00000"/>
                </a:solidFill>
              </a:rPr>
              <a:t>Input</a:t>
            </a:r>
          </a:p>
          <a:p>
            <a:pPr lvl="1"/>
            <a:r>
              <a:rPr lang="en-GB" dirty="0"/>
              <a:t>Getting data from keyboard, a file, the network or other devices</a:t>
            </a:r>
          </a:p>
          <a:p>
            <a:r>
              <a:rPr lang="en-GB" b="1" dirty="0">
                <a:solidFill>
                  <a:srgbClr val="C00000"/>
                </a:solidFill>
              </a:rPr>
              <a:t>Output</a:t>
            </a:r>
          </a:p>
          <a:p>
            <a:pPr lvl="1"/>
            <a:r>
              <a:rPr lang="en-GB" dirty="0"/>
              <a:t>Displaying data on the screen, saving to a file, send to another device</a:t>
            </a:r>
          </a:p>
          <a:p>
            <a:r>
              <a:rPr lang="en-GB" b="1" dirty="0">
                <a:solidFill>
                  <a:srgbClr val="C00000"/>
                </a:solidFill>
              </a:rPr>
              <a:t>Math</a:t>
            </a:r>
          </a:p>
          <a:p>
            <a:pPr lvl="1"/>
            <a:r>
              <a:rPr lang="en-GB" dirty="0"/>
              <a:t>Basic mathematics like addition, multiplication</a:t>
            </a:r>
          </a:p>
          <a:p>
            <a:r>
              <a:rPr lang="en-GB" b="1" dirty="0">
                <a:solidFill>
                  <a:srgbClr val="C00000"/>
                </a:solidFill>
              </a:rPr>
              <a:t>Conditional Execution</a:t>
            </a:r>
          </a:p>
          <a:p>
            <a:pPr lvl="1"/>
            <a:r>
              <a:rPr lang="en-US" dirty="0"/>
              <a:t>Check for certain conditions and execute the appropriate sequence of statements</a:t>
            </a:r>
            <a:endParaRPr lang="en-GB" dirty="0"/>
          </a:p>
          <a:p>
            <a:r>
              <a:rPr lang="en-GB" b="1" dirty="0">
                <a:solidFill>
                  <a:srgbClr val="C00000"/>
                </a:solidFill>
              </a:rPr>
              <a:t>Repetition</a:t>
            </a:r>
          </a:p>
          <a:p>
            <a:pPr lvl="1"/>
            <a:r>
              <a:rPr lang="en-US" dirty="0"/>
              <a:t>Perform some action repeatedly, usually with some variation</a:t>
            </a:r>
            <a:endParaRPr lang="en-GB" dirty="0"/>
          </a:p>
          <a:p>
            <a:pPr marL="0" indent="0" algn="r">
              <a:buFont typeface="Arial" pitchFamily="34" charset="0"/>
              <a:buNone/>
            </a:pPr>
            <a:r>
              <a:rPr lang="en-GB" sz="1100" dirty="0"/>
              <a:t>[Reference: http://openbookproject.net/thinkcs/python/english3e/way_of_the_program.html] </a:t>
            </a:r>
          </a:p>
          <a:p>
            <a:endParaRPr lang="en-GB" dirty="0"/>
          </a:p>
        </p:txBody>
      </p:sp>
      <p:sp>
        <p:nvSpPr>
          <p:cNvPr id="4" name="Rectangle 3">
            <a:extLst>
              <a:ext uri="{FF2B5EF4-FFF2-40B4-BE49-F238E27FC236}">
                <a16:creationId xmlns:a16="http://schemas.microsoft.com/office/drawing/2014/main" id="{979A6A28-8945-4B42-83A8-0248665E2E30}"/>
              </a:ext>
            </a:extLst>
          </p:cNvPr>
          <p:cNvSpPr/>
          <p:nvPr/>
        </p:nvSpPr>
        <p:spPr>
          <a:xfrm>
            <a:off x="755576" y="1268760"/>
            <a:ext cx="7632848" cy="2952328"/>
          </a:xfrm>
          <a:prstGeom prst="rect">
            <a:avLst/>
          </a:prstGeom>
          <a:solidFill>
            <a:srgbClr val="BE0F34">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                                                                                                   </a:t>
            </a:r>
            <a:r>
              <a:rPr lang="en-GB" b="1" dirty="0"/>
              <a:t>Last Time</a:t>
            </a:r>
          </a:p>
        </p:txBody>
      </p:sp>
      <p:sp>
        <p:nvSpPr>
          <p:cNvPr id="5" name="Rectangle 4">
            <a:extLst>
              <a:ext uri="{FF2B5EF4-FFF2-40B4-BE49-F238E27FC236}">
                <a16:creationId xmlns:a16="http://schemas.microsoft.com/office/drawing/2014/main" id="{08A53C3A-C0E4-46B5-AFE7-8A9186249192}"/>
              </a:ext>
            </a:extLst>
          </p:cNvPr>
          <p:cNvSpPr/>
          <p:nvPr/>
        </p:nvSpPr>
        <p:spPr>
          <a:xfrm>
            <a:off x="740776" y="4221088"/>
            <a:ext cx="7632848" cy="1800200"/>
          </a:xfrm>
          <a:prstGeom prst="rect">
            <a:avLst/>
          </a:prstGeom>
          <a:solidFill>
            <a:srgbClr val="FFFF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r>
              <a:rPr lang="en-GB" dirty="0"/>
              <a:t>                                                                                                   </a:t>
            </a:r>
            <a:r>
              <a:rPr lang="en-GB" b="1" dirty="0"/>
              <a:t>This Week</a:t>
            </a:r>
          </a:p>
        </p:txBody>
      </p:sp>
    </p:spTree>
    <p:extLst>
      <p:ext uri="{BB962C8B-B14F-4D97-AF65-F5344CB8AC3E}">
        <p14:creationId xmlns:p14="http://schemas.microsoft.com/office/powerpoint/2010/main" val="5980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FA4E-1EDE-4831-A148-D517F684CD90}"/>
              </a:ext>
            </a:extLst>
          </p:cNvPr>
          <p:cNvSpPr>
            <a:spLocks noGrp="1"/>
          </p:cNvSpPr>
          <p:nvPr>
            <p:ph type="title"/>
          </p:nvPr>
        </p:nvSpPr>
        <p:spPr>
          <a:xfrm>
            <a:off x="755576" y="476672"/>
            <a:ext cx="6781800" cy="936104"/>
          </a:xfrm>
        </p:spPr>
        <p:txBody>
          <a:bodyPr/>
          <a:lstStyle/>
          <a:p>
            <a:r>
              <a:rPr lang="en-GB" dirty="0"/>
              <a:t>Simple Decisions</a:t>
            </a:r>
          </a:p>
        </p:txBody>
      </p:sp>
      <p:sp>
        <p:nvSpPr>
          <p:cNvPr id="4" name="Rectangle 3">
            <a:extLst>
              <a:ext uri="{FF2B5EF4-FFF2-40B4-BE49-F238E27FC236}">
                <a16:creationId xmlns:a16="http://schemas.microsoft.com/office/drawing/2014/main" id="{3D134752-1491-4D4E-80CC-606032686845}"/>
              </a:ext>
            </a:extLst>
          </p:cNvPr>
          <p:cNvSpPr>
            <a:spLocks noGrp="1" noChangeArrowheads="1"/>
          </p:cNvSpPr>
          <p:nvPr>
            <p:ph idx="1"/>
          </p:nvPr>
        </p:nvSpPr>
        <p:spPr>
          <a:xfrm>
            <a:off x="755650" y="332656"/>
            <a:ext cx="8208838" cy="4464496"/>
          </a:xfrm>
        </p:spPr>
        <p:txBody>
          <a:bodyPr/>
          <a:lstStyle/>
          <a:p>
            <a:pPr eaLnBrk="1" hangingPunct="1">
              <a:lnSpc>
                <a:spcPct val="90000"/>
              </a:lnSpc>
            </a:pPr>
            <a:r>
              <a:rPr lang="en-US" altLang="en-US" dirty="0"/>
              <a:t>So far, we</a:t>
            </a:r>
            <a:r>
              <a:rPr lang="en-US" altLang="en-US" dirty="0">
                <a:latin typeface="Times New Roman" panose="02020603050405020304" pitchFamily="18" charset="0"/>
              </a:rPr>
              <a:t>’</a:t>
            </a:r>
            <a:r>
              <a:rPr lang="en-US" altLang="en-US" dirty="0"/>
              <a:t>ve viewed programs as sequences of instructions that are followed one after the other.</a:t>
            </a:r>
          </a:p>
          <a:p>
            <a:pPr eaLnBrk="1" hangingPunct="1">
              <a:lnSpc>
                <a:spcPct val="90000"/>
              </a:lnSpc>
            </a:pPr>
            <a:r>
              <a:rPr lang="en-US" altLang="en-US" dirty="0"/>
              <a:t>While this is a fundamental programming concept, it is not sufficient in itself to solve every problem. We need to be able to alter the sequential flow of a program to suit a particular situation.</a:t>
            </a:r>
          </a:p>
        </p:txBody>
      </p:sp>
      <p:pic>
        <p:nvPicPr>
          <p:cNvPr id="5" name="Picture 4">
            <a:extLst>
              <a:ext uri="{FF2B5EF4-FFF2-40B4-BE49-F238E27FC236}">
                <a16:creationId xmlns:a16="http://schemas.microsoft.com/office/drawing/2014/main" id="{7CF4A78B-208A-490A-94E6-40D7256914B5}"/>
              </a:ext>
            </a:extLst>
          </p:cNvPr>
          <p:cNvPicPr/>
          <p:nvPr/>
        </p:nvPicPr>
        <p:blipFill>
          <a:blip r:embed="rId2"/>
          <a:stretch>
            <a:fillRect/>
          </a:stretch>
        </p:blipFill>
        <p:spPr>
          <a:xfrm>
            <a:off x="3347863" y="3645024"/>
            <a:ext cx="5797131" cy="3224956"/>
          </a:xfrm>
          <a:prstGeom prst="rect">
            <a:avLst/>
          </a:prstGeom>
        </p:spPr>
      </p:pic>
    </p:spTree>
    <p:extLst>
      <p:ext uri="{BB962C8B-B14F-4D97-AF65-F5344CB8AC3E}">
        <p14:creationId xmlns:p14="http://schemas.microsoft.com/office/powerpoint/2010/main" val="196527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12902"/>
            <a:ext cx="6781800" cy="1391636"/>
          </a:xfrm>
        </p:spPr>
        <p:txBody>
          <a:bodyPr>
            <a:normAutofit/>
          </a:bodyPr>
          <a:lstStyle/>
          <a:p>
            <a:r>
              <a:rPr lang="en-GB" dirty="0"/>
              <a:t>Last Time …</a:t>
            </a:r>
          </a:p>
        </p:txBody>
      </p:sp>
      <p:sp>
        <p:nvSpPr>
          <p:cNvPr id="3" name="Content Placeholder 2"/>
          <p:cNvSpPr>
            <a:spLocks noGrp="1"/>
          </p:cNvSpPr>
          <p:nvPr>
            <p:ph idx="1"/>
          </p:nvPr>
        </p:nvSpPr>
        <p:spPr>
          <a:xfrm>
            <a:off x="755576" y="1844824"/>
            <a:ext cx="8136904" cy="4032448"/>
          </a:xfrm>
        </p:spPr>
        <p:txBody>
          <a:bodyPr>
            <a:normAutofit fontScale="85000" lnSpcReduction="20000"/>
          </a:bodyPr>
          <a:lstStyle/>
          <a:p>
            <a:r>
              <a:rPr lang="en-GB" dirty="0"/>
              <a:t>Computer Programming Basics</a:t>
            </a:r>
          </a:p>
          <a:p>
            <a:pPr lvl="1"/>
            <a:r>
              <a:rPr lang="en-GB" dirty="0"/>
              <a:t>High vs. Low Level; Compiling vs. Interpreting</a:t>
            </a:r>
          </a:p>
          <a:p>
            <a:r>
              <a:rPr lang="en-GB" dirty="0"/>
              <a:t>Introduction to Python</a:t>
            </a:r>
          </a:p>
          <a:p>
            <a:pPr lvl="1"/>
            <a:r>
              <a:rPr lang="en-GB" dirty="0"/>
              <a:t>IDLE / Simple Single Line Commands / .</a:t>
            </a:r>
            <a:r>
              <a:rPr lang="en-GB" dirty="0" err="1"/>
              <a:t>py</a:t>
            </a:r>
            <a:r>
              <a:rPr lang="en-GB" dirty="0"/>
              <a:t> Programs</a:t>
            </a:r>
          </a:p>
          <a:p>
            <a:r>
              <a:rPr lang="en-GB" dirty="0"/>
              <a:t>Practical Python Nitty-Gritty</a:t>
            </a:r>
          </a:p>
          <a:p>
            <a:pPr lvl="1"/>
            <a:r>
              <a:rPr lang="en-GB" dirty="0"/>
              <a:t>Variables</a:t>
            </a:r>
          </a:p>
          <a:p>
            <a:pPr lvl="1"/>
            <a:r>
              <a:rPr lang="en-GB" dirty="0"/>
              <a:t>Print</a:t>
            </a:r>
          </a:p>
          <a:p>
            <a:pPr lvl="1"/>
            <a:r>
              <a:rPr lang="en-GB" dirty="0"/>
              <a:t>Basic Maths</a:t>
            </a:r>
          </a:p>
          <a:p>
            <a:pPr lvl="1"/>
            <a:r>
              <a:rPr lang="en-GB" dirty="0"/>
              <a:t>Comments</a:t>
            </a:r>
          </a:p>
          <a:p>
            <a:pPr lvl="1"/>
            <a:r>
              <a:rPr lang="en-GB" dirty="0"/>
              <a:t>Editing, Saving &amp; Running Programs</a:t>
            </a:r>
          </a:p>
          <a:p>
            <a:pPr lvl="1"/>
            <a:r>
              <a:rPr lang="en-GB" dirty="0"/>
              <a:t>Boolean Expressions</a:t>
            </a:r>
          </a:p>
          <a:p>
            <a:pPr lvl="1"/>
            <a:r>
              <a:rPr lang="en-GB" dirty="0"/>
              <a:t>Importing Libraries (Math &amp; Turtle)</a:t>
            </a:r>
          </a:p>
          <a:p>
            <a:pPr lvl="1"/>
            <a:r>
              <a:rPr lang="en-GB" dirty="0"/>
              <a:t>Loops (For) … in the Graphics programs</a:t>
            </a:r>
          </a:p>
        </p:txBody>
      </p:sp>
    </p:spTree>
    <p:extLst>
      <p:ext uri="{BB962C8B-B14F-4D97-AF65-F5344CB8AC3E}">
        <p14:creationId xmlns:p14="http://schemas.microsoft.com/office/powerpoint/2010/main" val="109052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9644-9ADF-471F-9222-0949B7742C36}"/>
              </a:ext>
            </a:extLst>
          </p:cNvPr>
          <p:cNvSpPr txBox="1">
            <a:spLocks/>
          </p:cNvSpPr>
          <p:nvPr/>
        </p:nvSpPr>
        <p:spPr>
          <a:xfrm>
            <a:off x="838200" y="548680"/>
            <a:ext cx="7910264" cy="1142008"/>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b="1" dirty="0"/>
              <a:t>Conditional Statements</a:t>
            </a:r>
          </a:p>
        </p:txBody>
      </p:sp>
      <p:sp>
        <p:nvSpPr>
          <p:cNvPr id="3" name="Content Placeholder 2">
            <a:extLst>
              <a:ext uri="{FF2B5EF4-FFF2-40B4-BE49-F238E27FC236}">
                <a16:creationId xmlns:a16="http://schemas.microsoft.com/office/drawing/2014/main" id="{E3DEBCD5-BFC4-44C5-90D3-675656B3E27B}"/>
              </a:ext>
            </a:extLst>
          </p:cNvPr>
          <p:cNvSpPr txBox="1">
            <a:spLocks/>
          </p:cNvSpPr>
          <p:nvPr/>
        </p:nvSpPr>
        <p:spPr>
          <a:xfrm>
            <a:off x="838200" y="1825625"/>
            <a:ext cx="7910264"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GB" dirty="0"/>
              <a:t>Checks for a condition</a:t>
            </a:r>
          </a:p>
          <a:p>
            <a:r>
              <a:rPr lang="en-GB" dirty="0"/>
              <a:t>Executes line or lines of code or code blocks based on fulfilling a certain condition</a:t>
            </a:r>
          </a:p>
          <a:p>
            <a:pPr lvl="1"/>
            <a:r>
              <a:rPr lang="en-GB" b="1" i="1" dirty="0"/>
              <a:t>if</a:t>
            </a:r>
          </a:p>
          <a:p>
            <a:pPr lvl="1"/>
            <a:r>
              <a:rPr lang="en-GB" b="1" i="1" dirty="0"/>
              <a:t>while</a:t>
            </a:r>
          </a:p>
          <a:p>
            <a:pPr lvl="1"/>
            <a:r>
              <a:rPr lang="en-GB" b="1" i="1" dirty="0"/>
              <a:t>for (range)</a:t>
            </a:r>
          </a:p>
          <a:p>
            <a:endParaRPr lang="en-GB" dirty="0"/>
          </a:p>
          <a:p>
            <a:r>
              <a:rPr lang="en-GB" dirty="0"/>
              <a:t>Code blocks / lines of code are identified by indentation !!</a:t>
            </a:r>
          </a:p>
          <a:p>
            <a:r>
              <a:rPr lang="en-GB" dirty="0"/>
              <a:t>not with brackets as in some other languages</a:t>
            </a:r>
          </a:p>
        </p:txBody>
      </p:sp>
    </p:spTree>
    <p:extLst>
      <p:ext uri="{BB962C8B-B14F-4D97-AF65-F5344CB8AC3E}">
        <p14:creationId xmlns:p14="http://schemas.microsoft.com/office/powerpoint/2010/main" val="106995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D4D3-28FA-4D3C-9A8F-555F7E58A1B8}"/>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Comparison Operators</a:t>
            </a:r>
          </a:p>
        </p:txBody>
      </p:sp>
      <p:graphicFrame>
        <p:nvGraphicFramePr>
          <p:cNvPr id="3" name="Content Placeholder 3">
            <a:extLst>
              <a:ext uri="{FF2B5EF4-FFF2-40B4-BE49-F238E27FC236}">
                <a16:creationId xmlns:a16="http://schemas.microsoft.com/office/drawing/2014/main" id="{B710ADC9-9DA0-4F99-A38D-0D5361D0BA4B}"/>
              </a:ext>
            </a:extLst>
          </p:cNvPr>
          <p:cNvGraphicFramePr>
            <a:graphicFrameLocks/>
          </p:cNvGraphicFramePr>
          <p:nvPr>
            <p:extLst>
              <p:ext uri="{D42A27DB-BD31-4B8C-83A1-F6EECF244321}">
                <p14:modId xmlns:p14="http://schemas.microsoft.com/office/powerpoint/2010/main" val="4272821635"/>
              </p:ext>
            </p:extLst>
          </p:nvPr>
        </p:nvGraphicFramePr>
        <p:xfrm>
          <a:off x="971600" y="1690685"/>
          <a:ext cx="7797800" cy="4295249"/>
        </p:xfrm>
        <a:graphic>
          <a:graphicData uri="http://schemas.openxmlformats.org/drawingml/2006/table">
            <a:tbl>
              <a:tblPr>
                <a:tableStyleId>{5C22544A-7EE6-4342-B048-85BDC9FD1C3A}</a:tableStyleId>
              </a:tblPr>
              <a:tblGrid>
                <a:gridCol w="2257949">
                  <a:extLst>
                    <a:ext uri="{9D8B030D-6E8A-4147-A177-3AD203B41FA5}">
                      <a16:colId xmlns:a16="http://schemas.microsoft.com/office/drawing/2014/main" val="20000"/>
                    </a:ext>
                  </a:extLst>
                </a:gridCol>
                <a:gridCol w="5539851">
                  <a:extLst>
                    <a:ext uri="{9D8B030D-6E8A-4147-A177-3AD203B41FA5}">
                      <a16:colId xmlns:a16="http://schemas.microsoft.com/office/drawing/2014/main" val="20001"/>
                    </a:ext>
                  </a:extLst>
                </a:gridCol>
              </a:tblGrid>
              <a:tr h="613607">
                <a:tc>
                  <a:txBody>
                    <a:bodyPr/>
                    <a:lstStyle/>
                    <a:p>
                      <a:pPr algn="ctr" fontAlgn="ctr"/>
                      <a:r>
                        <a:rPr lang="en-GB" sz="2800" b="1" u="none" strike="noStrike" dirty="0">
                          <a:effectLst/>
                        </a:rPr>
                        <a:t>Operation</a:t>
                      </a:r>
                      <a:endParaRPr lang="en-GB"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2800" b="1" u="none" strike="noStrike" dirty="0">
                          <a:effectLst/>
                        </a:rPr>
                        <a:t>Meaning</a:t>
                      </a:r>
                      <a:endParaRPr lang="en-GB"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613607">
                <a:tc>
                  <a:txBody>
                    <a:bodyPr/>
                    <a:lstStyle/>
                    <a:p>
                      <a:pPr algn="ctr" fontAlgn="ctr"/>
                      <a:r>
                        <a:rPr lang="en-GB" sz="2800" u="none" strike="noStrike" dirty="0">
                          <a:effectLst/>
                        </a:rPr>
                        <a:t>&lt;</a:t>
                      </a:r>
                      <a:endParaRPr lang="en-GB" sz="2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ctr"/>
                </a:tc>
                <a:tc>
                  <a:txBody>
                    <a:bodyPr/>
                    <a:lstStyle/>
                    <a:p>
                      <a:pPr algn="ctr" fontAlgn="ctr"/>
                      <a:r>
                        <a:rPr lang="en-GB" sz="2800" u="none" strike="noStrike" dirty="0">
                          <a:effectLst/>
                        </a:rPr>
                        <a:t>strictly less than</a:t>
                      </a:r>
                      <a:endParaRPr lang="en-GB"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613607">
                <a:tc>
                  <a:txBody>
                    <a:bodyPr/>
                    <a:lstStyle/>
                    <a:p>
                      <a:pPr algn="ctr" fontAlgn="ctr"/>
                      <a:r>
                        <a:rPr lang="en-GB" sz="2800" u="none" strike="noStrike" dirty="0">
                          <a:effectLst/>
                        </a:rPr>
                        <a:t>&lt;=</a:t>
                      </a:r>
                      <a:endParaRPr lang="en-GB" sz="2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ctr"/>
                </a:tc>
                <a:tc>
                  <a:txBody>
                    <a:bodyPr/>
                    <a:lstStyle/>
                    <a:p>
                      <a:pPr algn="ctr" fontAlgn="ctr"/>
                      <a:r>
                        <a:rPr lang="en-GB" sz="2800" u="none" strike="noStrike" dirty="0">
                          <a:effectLst/>
                        </a:rPr>
                        <a:t>less than or equal</a:t>
                      </a:r>
                      <a:endParaRPr lang="en-GB"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613607">
                <a:tc>
                  <a:txBody>
                    <a:bodyPr/>
                    <a:lstStyle/>
                    <a:p>
                      <a:pPr algn="ctr" fontAlgn="ctr"/>
                      <a:r>
                        <a:rPr lang="en-GB" sz="2800" u="none" strike="noStrike" dirty="0">
                          <a:effectLst/>
                        </a:rPr>
                        <a:t>&gt;</a:t>
                      </a:r>
                      <a:endParaRPr lang="en-GB" sz="2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ctr"/>
                </a:tc>
                <a:tc>
                  <a:txBody>
                    <a:bodyPr/>
                    <a:lstStyle/>
                    <a:p>
                      <a:pPr algn="ctr" fontAlgn="ctr"/>
                      <a:r>
                        <a:rPr lang="en-GB" sz="2800" u="none" strike="noStrike" dirty="0">
                          <a:effectLst/>
                        </a:rPr>
                        <a:t>strictly greater than</a:t>
                      </a:r>
                      <a:endParaRPr lang="en-GB"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613607">
                <a:tc>
                  <a:txBody>
                    <a:bodyPr/>
                    <a:lstStyle/>
                    <a:p>
                      <a:pPr algn="ctr" fontAlgn="ctr"/>
                      <a:r>
                        <a:rPr lang="en-GB" sz="2800" u="none" strike="noStrike">
                          <a:effectLst/>
                        </a:rPr>
                        <a:t>&gt;=</a:t>
                      </a:r>
                      <a:endParaRPr lang="en-GB" sz="28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ctr"/>
                </a:tc>
                <a:tc>
                  <a:txBody>
                    <a:bodyPr/>
                    <a:lstStyle/>
                    <a:p>
                      <a:pPr algn="ctr" fontAlgn="ctr"/>
                      <a:r>
                        <a:rPr lang="en-GB" sz="2800" u="none" strike="noStrike" dirty="0">
                          <a:effectLst/>
                        </a:rPr>
                        <a:t>greater than or equal</a:t>
                      </a:r>
                      <a:endParaRPr lang="en-GB"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613607">
                <a:tc>
                  <a:txBody>
                    <a:bodyPr/>
                    <a:lstStyle/>
                    <a:p>
                      <a:pPr algn="ctr" fontAlgn="ctr"/>
                      <a:r>
                        <a:rPr lang="en-GB" sz="2800" u="none" strike="noStrike">
                          <a:effectLst/>
                        </a:rPr>
                        <a:t>==</a:t>
                      </a:r>
                      <a:endParaRPr lang="en-GB" sz="28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ctr"/>
                </a:tc>
                <a:tc>
                  <a:txBody>
                    <a:bodyPr/>
                    <a:lstStyle/>
                    <a:p>
                      <a:pPr algn="ctr" fontAlgn="ctr"/>
                      <a:r>
                        <a:rPr lang="en-GB" sz="2800" u="none" strike="noStrike" dirty="0">
                          <a:effectLst/>
                        </a:rPr>
                        <a:t>equal</a:t>
                      </a:r>
                      <a:endParaRPr lang="en-GB"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613607">
                <a:tc>
                  <a:txBody>
                    <a:bodyPr/>
                    <a:lstStyle/>
                    <a:p>
                      <a:pPr algn="ctr" fontAlgn="ctr"/>
                      <a:r>
                        <a:rPr lang="en-GB" sz="2800" u="none" strike="noStrike">
                          <a:effectLst/>
                        </a:rPr>
                        <a:t>!=</a:t>
                      </a:r>
                      <a:endParaRPr lang="en-GB" sz="28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ctr"/>
                </a:tc>
                <a:tc>
                  <a:txBody>
                    <a:bodyPr/>
                    <a:lstStyle/>
                    <a:p>
                      <a:pPr algn="ctr" fontAlgn="ctr"/>
                      <a:r>
                        <a:rPr lang="en-GB" sz="2800" u="none" strike="noStrike" dirty="0">
                          <a:effectLst/>
                        </a:rPr>
                        <a:t>not equal</a:t>
                      </a:r>
                      <a:endParaRPr lang="en-GB"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431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2AED-5B18-4E7B-951A-E1F062304373}"/>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Try These</a:t>
            </a:r>
          </a:p>
        </p:txBody>
      </p:sp>
      <p:sp>
        <p:nvSpPr>
          <p:cNvPr id="3" name="Content Placeholder 2">
            <a:extLst>
              <a:ext uri="{FF2B5EF4-FFF2-40B4-BE49-F238E27FC236}">
                <a16:creationId xmlns:a16="http://schemas.microsoft.com/office/drawing/2014/main" id="{E1E246CE-EF5A-4388-8FB7-F8E04D994736}"/>
              </a:ext>
            </a:extLst>
          </p:cNvPr>
          <p:cNvSpPr txBox="1">
            <a:spLocks/>
          </p:cNvSpPr>
          <p:nvPr/>
        </p:nvSpPr>
        <p:spPr>
          <a:xfrm>
            <a:off x="838200" y="1825625"/>
            <a:ext cx="10515600"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a:t>&gt;&gt;&gt; </a:t>
            </a:r>
            <a:r>
              <a:rPr lang="en-US">
                <a:solidFill>
                  <a:srgbClr val="FF0000"/>
                </a:solidFill>
              </a:rPr>
              <a:t>x = 7</a:t>
            </a:r>
          </a:p>
          <a:p>
            <a:pPr marL="0" indent="0">
              <a:buFont typeface="Arial" pitchFamily="34" charset="0"/>
              <a:buNone/>
            </a:pPr>
            <a:r>
              <a:rPr lang="en-US"/>
              <a:t>&gt;&gt;&gt; </a:t>
            </a:r>
            <a:r>
              <a:rPr lang="en-US">
                <a:solidFill>
                  <a:srgbClr val="FF0000"/>
                </a:solidFill>
              </a:rPr>
              <a:t>y = 8</a:t>
            </a:r>
          </a:p>
          <a:p>
            <a:pPr marL="0" indent="0">
              <a:buFont typeface="Arial" pitchFamily="34" charset="0"/>
              <a:buNone/>
            </a:pPr>
            <a:r>
              <a:rPr lang="en-US"/>
              <a:t>&gt;&gt;&gt; </a:t>
            </a:r>
            <a:r>
              <a:rPr lang="en-US">
                <a:solidFill>
                  <a:srgbClr val="FF0000"/>
                </a:solidFill>
              </a:rPr>
              <a:t>x &lt; y</a:t>
            </a:r>
          </a:p>
          <a:p>
            <a:pPr marL="0" indent="0">
              <a:buFont typeface="Arial" pitchFamily="34" charset="0"/>
              <a:buNone/>
            </a:pPr>
            <a:endParaRPr lang="en-US">
              <a:solidFill>
                <a:srgbClr val="0070C0"/>
              </a:solidFill>
            </a:endParaRPr>
          </a:p>
          <a:p>
            <a:pPr marL="0" indent="0">
              <a:buFont typeface="Arial" pitchFamily="34" charset="0"/>
              <a:buNone/>
            </a:pPr>
            <a:r>
              <a:rPr lang="en-US"/>
              <a:t>&gt;&gt;&gt; </a:t>
            </a:r>
            <a:r>
              <a:rPr lang="en-US">
                <a:solidFill>
                  <a:srgbClr val="FF0000"/>
                </a:solidFill>
              </a:rPr>
              <a:t>x &lt;= y</a:t>
            </a:r>
          </a:p>
          <a:p>
            <a:pPr marL="0" indent="0">
              <a:buFont typeface="Arial" pitchFamily="34" charset="0"/>
              <a:buNone/>
            </a:pPr>
            <a:endParaRPr lang="en-US">
              <a:solidFill>
                <a:srgbClr val="0070C0"/>
              </a:solidFill>
            </a:endParaRPr>
          </a:p>
          <a:p>
            <a:pPr marL="0" indent="0">
              <a:buFont typeface="Arial" pitchFamily="34" charset="0"/>
              <a:buNone/>
            </a:pPr>
            <a:r>
              <a:rPr lang="en-US"/>
              <a:t>&gt;&gt;&gt; </a:t>
            </a:r>
            <a:r>
              <a:rPr lang="en-US">
                <a:solidFill>
                  <a:srgbClr val="FF0000"/>
                </a:solidFill>
              </a:rPr>
              <a:t>x &gt; y</a:t>
            </a:r>
          </a:p>
          <a:p>
            <a:pPr marL="0" indent="0">
              <a:buFont typeface="Arial" pitchFamily="34" charset="0"/>
              <a:buNone/>
            </a:pPr>
            <a:endParaRPr lang="en-US">
              <a:solidFill>
                <a:srgbClr val="0070C0"/>
              </a:solidFill>
            </a:endParaRPr>
          </a:p>
          <a:p>
            <a:pPr marL="0" indent="0">
              <a:buFont typeface="Arial" pitchFamily="34" charset="0"/>
              <a:buNone/>
            </a:pPr>
            <a:endParaRPr lang="en-US" dirty="0">
              <a:solidFill>
                <a:srgbClr val="0070C0"/>
              </a:solidFill>
            </a:endParaRPr>
          </a:p>
        </p:txBody>
      </p:sp>
    </p:spTree>
    <p:extLst>
      <p:ext uri="{BB962C8B-B14F-4D97-AF65-F5344CB8AC3E}">
        <p14:creationId xmlns:p14="http://schemas.microsoft.com/office/powerpoint/2010/main" val="337065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FC20838-99C1-49A6-978B-B954A6E75E35}"/>
              </a:ext>
            </a:extLst>
          </p:cNvPr>
          <p:cNvSpPr txBox="1">
            <a:spLocks/>
          </p:cNvSpPr>
          <p:nvPr/>
        </p:nvSpPr>
        <p:spPr>
          <a:xfrm>
            <a:off x="838200" y="1825625"/>
            <a:ext cx="7046168"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&gt;&gt;&gt; </a:t>
            </a:r>
            <a:r>
              <a:rPr lang="en-US" dirty="0">
                <a:solidFill>
                  <a:srgbClr val="FF0000"/>
                </a:solidFill>
              </a:rPr>
              <a:t>x = 7</a:t>
            </a:r>
          </a:p>
          <a:p>
            <a:pPr marL="0" indent="0">
              <a:buFont typeface="Arial" pitchFamily="34" charset="0"/>
              <a:buNone/>
            </a:pPr>
            <a:r>
              <a:rPr lang="en-US" dirty="0"/>
              <a:t>&gt;&gt;&gt; </a:t>
            </a:r>
            <a:r>
              <a:rPr lang="en-US" dirty="0">
                <a:solidFill>
                  <a:srgbClr val="FF0000"/>
                </a:solidFill>
              </a:rPr>
              <a:t>y = 8</a:t>
            </a:r>
          </a:p>
          <a:p>
            <a:pPr marL="0" indent="0">
              <a:buFont typeface="Arial" pitchFamily="34" charset="0"/>
              <a:buNone/>
            </a:pPr>
            <a:r>
              <a:rPr lang="en-US" dirty="0"/>
              <a:t>&gt;&gt;&gt; </a:t>
            </a:r>
            <a:r>
              <a:rPr lang="en-US" dirty="0">
                <a:solidFill>
                  <a:srgbClr val="FF0000"/>
                </a:solidFill>
              </a:rPr>
              <a:t>x &lt; y</a:t>
            </a:r>
          </a:p>
          <a:p>
            <a:pPr marL="0" indent="0">
              <a:buFont typeface="Arial" pitchFamily="34" charset="0"/>
              <a:buNone/>
            </a:pPr>
            <a:r>
              <a:rPr lang="en-US" dirty="0">
                <a:solidFill>
                  <a:srgbClr val="0070C0"/>
                </a:solidFill>
              </a:rPr>
              <a:t>True</a:t>
            </a:r>
          </a:p>
          <a:p>
            <a:pPr marL="0" indent="0">
              <a:buFont typeface="Arial" pitchFamily="34" charset="0"/>
              <a:buNone/>
            </a:pPr>
            <a:r>
              <a:rPr lang="en-US" dirty="0"/>
              <a:t>&gt;&gt;&gt; </a:t>
            </a:r>
            <a:r>
              <a:rPr lang="en-US" dirty="0">
                <a:solidFill>
                  <a:srgbClr val="FF0000"/>
                </a:solidFill>
              </a:rPr>
              <a:t>x &lt;= y</a:t>
            </a:r>
          </a:p>
          <a:p>
            <a:pPr marL="0" indent="0">
              <a:buFont typeface="Arial" pitchFamily="34" charset="0"/>
              <a:buNone/>
            </a:pPr>
            <a:r>
              <a:rPr lang="en-US" dirty="0">
                <a:solidFill>
                  <a:srgbClr val="0070C0"/>
                </a:solidFill>
              </a:rPr>
              <a:t>True</a:t>
            </a:r>
          </a:p>
          <a:p>
            <a:pPr marL="0" indent="0">
              <a:buFont typeface="Arial" pitchFamily="34" charset="0"/>
              <a:buNone/>
            </a:pPr>
            <a:r>
              <a:rPr lang="en-US" dirty="0"/>
              <a:t>&gt;&gt;&gt; </a:t>
            </a:r>
            <a:r>
              <a:rPr lang="en-US" dirty="0">
                <a:solidFill>
                  <a:srgbClr val="FF0000"/>
                </a:solidFill>
              </a:rPr>
              <a:t>x &gt; y</a:t>
            </a:r>
          </a:p>
          <a:p>
            <a:pPr marL="0" indent="0">
              <a:buFont typeface="Arial" pitchFamily="34" charset="0"/>
              <a:buNone/>
            </a:pPr>
            <a:r>
              <a:rPr lang="en-US" dirty="0">
                <a:solidFill>
                  <a:srgbClr val="0070C0"/>
                </a:solidFill>
              </a:rPr>
              <a:t>False</a:t>
            </a:r>
          </a:p>
          <a:p>
            <a:pPr marL="0" indent="0">
              <a:buFont typeface="Arial" pitchFamily="34" charset="0"/>
              <a:buNone/>
            </a:pPr>
            <a:endParaRPr lang="en-US" dirty="0">
              <a:solidFill>
                <a:srgbClr val="0070C0"/>
              </a:solidFill>
            </a:endParaRPr>
          </a:p>
        </p:txBody>
      </p:sp>
      <p:sp>
        <p:nvSpPr>
          <p:cNvPr id="3" name="Content Placeholder 2">
            <a:extLst>
              <a:ext uri="{FF2B5EF4-FFF2-40B4-BE49-F238E27FC236}">
                <a16:creationId xmlns:a16="http://schemas.microsoft.com/office/drawing/2014/main" id="{0A27FF98-5CB8-4081-82E1-05BD8E8B4C48}"/>
              </a:ext>
            </a:extLst>
          </p:cNvPr>
          <p:cNvSpPr txBox="1">
            <a:spLocks/>
          </p:cNvSpPr>
          <p:nvPr/>
        </p:nvSpPr>
        <p:spPr>
          <a:xfrm>
            <a:off x="5932617" y="1825625"/>
            <a:ext cx="2455807"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&gt;&gt;&gt; </a:t>
            </a:r>
            <a:r>
              <a:rPr lang="en-US" dirty="0">
                <a:solidFill>
                  <a:srgbClr val="FF0000"/>
                </a:solidFill>
              </a:rPr>
              <a:t>x &gt;= y</a:t>
            </a:r>
          </a:p>
          <a:p>
            <a:pPr marL="0" indent="0">
              <a:buFont typeface="Arial" pitchFamily="34" charset="0"/>
              <a:buNone/>
            </a:pPr>
            <a:endParaRPr lang="en-US" dirty="0">
              <a:solidFill>
                <a:srgbClr val="0070C0"/>
              </a:solidFill>
            </a:endParaRPr>
          </a:p>
          <a:p>
            <a:pPr marL="0" indent="0">
              <a:buFont typeface="Arial" pitchFamily="34" charset="0"/>
              <a:buNone/>
            </a:pPr>
            <a:r>
              <a:rPr lang="en-US" dirty="0"/>
              <a:t>&gt;&gt;&gt; </a:t>
            </a:r>
            <a:r>
              <a:rPr lang="en-US" dirty="0">
                <a:solidFill>
                  <a:srgbClr val="FF0000"/>
                </a:solidFill>
              </a:rPr>
              <a:t>x == y</a:t>
            </a:r>
          </a:p>
          <a:p>
            <a:pPr marL="0" indent="0">
              <a:buFont typeface="Arial" pitchFamily="34" charset="0"/>
              <a:buNone/>
            </a:pPr>
            <a:endParaRPr lang="en-US" dirty="0">
              <a:solidFill>
                <a:srgbClr val="0070C0"/>
              </a:solidFill>
            </a:endParaRPr>
          </a:p>
          <a:p>
            <a:pPr marL="0" indent="0">
              <a:buFont typeface="Arial" pitchFamily="34" charset="0"/>
              <a:buNone/>
            </a:pPr>
            <a:r>
              <a:rPr lang="en-US" dirty="0"/>
              <a:t>&gt;&gt;&gt; </a:t>
            </a:r>
            <a:r>
              <a:rPr lang="en-US" dirty="0">
                <a:solidFill>
                  <a:srgbClr val="FF0000"/>
                </a:solidFill>
              </a:rPr>
              <a:t>x != y</a:t>
            </a:r>
          </a:p>
          <a:p>
            <a:pPr marL="0" indent="0">
              <a:buFont typeface="Arial" pitchFamily="34" charset="0"/>
              <a:buNone/>
            </a:pPr>
            <a:endParaRPr lang="en-US" dirty="0">
              <a:solidFill>
                <a:srgbClr val="0070C0"/>
              </a:solidFill>
            </a:endParaRPr>
          </a:p>
          <a:p>
            <a:pPr marL="0" indent="0">
              <a:buFont typeface="Arial" pitchFamily="34" charset="0"/>
              <a:buNone/>
            </a:pPr>
            <a:endParaRPr lang="en-US" dirty="0">
              <a:solidFill>
                <a:srgbClr val="0070C0"/>
              </a:solidFill>
            </a:endParaRPr>
          </a:p>
        </p:txBody>
      </p:sp>
      <p:sp>
        <p:nvSpPr>
          <p:cNvPr id="4" name="Title 1">
            <a:extLst>
              <a:ext uri="{FF2B5EF4-FFF2-40B4-BE49-F238E27FC236}">
                <a16:creationId xmlns:a16="http://schemas.microsoft.com/office/drawing/2014/main" id="{A86CFBA9-B8FD-40FA-9FF1-DBB16171DBC3}"/>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Try These</a:t>
            </a:r>
          </a:p>
        </p:txBody>
      </p:sp>
    </p:spTree>
    <p:extLst>
      <p:ext uri="{BB962C8B-B14F-4D97-AF65-F5344CB8AC3E}">
        <p14:creationId xmlns:p14="http://schemas.microsoft.com/office/powerpoint/2010/main" val="155866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A7-0693-4991-AF76-4E7455E6E641}"/>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Try These</a:t>
            </a:r>
          </a:p>
        </p:txBody>
      </p:sp>
      <p:sp>
        <p:nvSpPr>
          <p:cNvPr id="3" name="Content Placeholder 2">
            <a:extLst>
              <a:ext uri="{FF2B5EF4-FFF2-40B4-BE49-F238E27FC236}">
                <a16:creationId xmlns:a16="http://schemas.microsoft.com/office/drawing/2014/main" id="{CB3D522A-AE8A-44FA-A25B-3F4F005856F4}"/>
              </a:ext>
            </a:extLst>
          </p:cNvPr>
          <p:cNvSpPr txBox="1">
            <a:spLocks/>
          </p:cNvSpPr>
          <p:nvPr/>
        </p:nvSpPr>
        <p:spPr>
          <a:xfrm>
            <a:off x="838200" y="1825625"/>
            <a:ext cx="7046168"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&gt;&gt;&gt; </a:t>
            </a:r>
            <a:r>
              <a:rPr lang="en-US" dirty="0">
                <a:solidFill>
                  <a:srgbClr val="FF0000"/>
                </a:solidFill>
              </a:rPr>
              <a:t>x = 7</a:t>
            </a:r>
          </a:p>
          <a:p>
            <a:pPr marL="0" indent="0">
              <a:buFont typeface="Arial" pitchFamily="34" charset="0"/>
              <a:buNone/>
            </a:pPr>
            <a:r>
              <a:rPr lang="en-US" dirty="0"/>
              <a:t>&gt;&gt;&gt; </a:t>
            </a:r>
            <a:r>
              <a:rPr lang="en-US" dirty="0">
                <a:solidFill>
                  <a:srgbClr val="FF0000"/>
                </a:solidFill>
              </a:rPr>
              <a:t>y = 8</a:t>
            </a:r>
          </a:p>
          <a:p>
            <a:pPr marL="0" indent="0">
              <a:buFont typeface="Arial" pitchFamily="34" charset="0"/>
              <a:buNone/>
            </a:pPr>
            <a:r>
              <a:rPr lang="en-US" dirty="0"/>
              <a:t>&gt;&gt;&gt; </a:t>
            </a:r>
            <a:r>
              <a:rPr lang="en-US" dirty="0">
                <a:solidFill>
                  <a:srgbClr val="FF0000"/>
                </a:solidFill>
              </a:rPr>
              <a:t>x &lt; y</a:t>
            </a:r>
          </a:p>
          <a:p>
            <a:pPr marL="0" indent="0">
              <a:buFont typeface="Arial" pitchFamily="34" charset="0"/>
              <a:buNone/>
            </a:pPr>
            <a:r>
              <a:rPr lang="en-US" dirty="0">
                <a:solidFill>
                  <a:srgbClr val="0070C0"/>
                </a:solidFill>
              </a:rPr>
              <a:t>True</a:t>
            </a:r>
          </a:p>
          <a:p>
            <a:pPr marL="0" indent="0">
              <a:buFont typeface="Arial" pitchFamily="34" charset="0"/>
              <a:buNone/>
            </a:pPr>
            <a:r>
              <a:rPr lang="en-US" dirty="0"/>
              <a:t>&gt;&gt;&gt; </a:t>
            </a:r>
            <a:r>
              <a:rPr lang="en-US" dirty="0">
                <a:solidFill>
                  <a:srgbClr val="FF0000"/>
                </a:solidFill>
              </a:rPr>
              <a:t>x &lt;= y</a:t>
            </a:r>
          </a:p>
          <a:p>
            <a:pPr marL="0" indent="0">
              <a:buFont typeface="Arial" pitchFamily="34" charset="0"/>
              <a:buNone/>
            </a:pPr>
            <a:r>
              <a:rPr lang="en-US" dirty="0">
                <a:solidFill>
                  <a:srgbClr val="0070C0"/>
                </a:solidFill>
              </a:rPr>
              <a:t>True</a:t>
            </a:r>
          </a:p>
          <a:p>
            <a:pPr marL="0" indent="0">
              <a:buFont typeface="Arial" pitchFamily="34" charset="0"/>
              <a:buNone/>
            </a:pPr>
            <a:r>
              <a:rPr lang="en-US" dirty="0"/>
              <a:t>&gt;&gt;&gt; </a:t>
            </a:r>
            <a:r>
              <a:rPr lang="en-US" dirty="0">
                <a:solidFill>
                  <a:srgbClr val="FF0000"/>
                </a:solidFill>
              </a:rPr>
              <a:t>x &gt; y</a:t>
            </a:r>
          </a:p>
          <a:p>
            <a:pPr marL="0" indent="0">
              <a:buFont typeface="Arial" pitchFamily="34" charset="0"/>
              <a:buNone/>
            </a:pPr>
            <a:r>
              <a:rPr lang="en-US" dirty="0">
                <a:solidFill>
                  <a:srgbClr val="0070C0"/>
                </a:solidFill>
              </a:rPr>
              <a:t>False</a:t>
            </a:r>
          </a:p>
          <a:p>
            <a:pPr marL="0" indent="0">
              <a:buFont typeface="Arial" pitchFamily="34" charset="0"/>
              <a:buNone/>
            </a:pPr>
            <a:endParaRPr lang="en-US" dirty="0">
              <a:solidFill>
                <a:srgbClr val="0070C0"/>
              </a:solidFill>
            </a:endParaRPr>
          </a:p>
        </p:txBody>
      </p:sp>
      <p:sp>
        <p:nvSpPr>
          <p:cNvPr id="4" name="Content Placeholder 2">
            <a:extLst>
              <a:ext uri="{FF2B5EF4-FFF2-40B4-BE49-F238E27FC236}">
                <a16:creationId xmlns:a16="http://schemas.microsoft.com/office/drawing/2014/main" id="{29A30B8C-FE15-425D-8321-8C9CD318C64A}"/>
              </a:ext>
            </a:extLst>
          </p:cNvPr>
          <p:cNvSpPr txBox="1">
            <a:spLocks/>
          </p:cNvSpPr>
          <p:nvPr/>
        </p:nvSpPr>
        <p:spPr>
          <a:xfrm>
            <a:off x="5932617" y="1825625"/>
            <a:ext cx="2455807"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a:t>&gt;&gt;&gt; </a:t>
            </a:r>
            <a:r>
              <a:rPr lang="en-US">
                <a:solidFill>
                  <a:srgbClr val="FF0000"/>
                </a:solidFill>
              </a:rPr>
              <a:t>x &gt;= y</a:t>
            </a:r>
          </a:p>
          <a:p>
            <a:pPr marL="0" indent="0">
              <a:buFont typeface="Arial" pitchFamily="34" charset="0"/>
              <a:buNone/>
            </a:pPr>
            <a:r>
              <a:rPr lang="en-US">
                <a:solidFill>
                  <a:srgbClr val="0070C0"/>
                </a:solidFill>
              </a:rPr>
              <a:t>False</a:t>
            </a:r>
          </a:p>
          <a:p>
            <a:pPr marL="0" indent="0">
              <a:buFont typeface="Arial" pitchFamily="34" charset="0"/>
              <a:buNone/>
            </a:pPr>
            <a:r>
              <a:rPr lang="en-US"/>
              <a:t>&gt;&gt;&gt; </a:t>
            </a:r>
            <a:r>
              <a:rPr lang="en-US">
                <a:solidFill>
                  <a:srgbClr val="FF0000"/>
                </a:solidFill>
              </a:rPr>
              <a:t>x == y</a:t>
            </a:r>
          </a:p>
          <a:p>
            <a:pPr marL="0" indent="0">
              <a:buFont typeface="Arial" pitchFamily="34" charset="0"/>
              <a:buNone/>
            </a:pPr>
            <a:r>
              <a:rPr lang="en-US">
                <a:solidFill>
                  <a:srgbClr val="0070C0"/>
                </a:solidFill>
              </a:rPr>
              <a:t>False</a:t>
            </a:r>
          </a:p>
          <a:p>
            <a:pPr marL="0" indent="0">
              <a:buFont typeface="Arial" pitchFamily="34" charset="0"/>
              <a:buNone/>
            </a:pPr>
            <a:r>
              <a:rPr lang="en-US"/>
              <a:t>&gt;&gt;&gt; </a:t>
            </a:r>
            <a:r>
              <a:rPr lang="en-US">
                <a:solidFill>
                  <a:srgbClr val="FF0000"/>
                </a:solidFill>
              </a:rPr>
              <a:t>x != y</a:t>
            </a:r>
          </a:p>
          <a:p>
            <a:pPr marL="0" indent="0">
              <a:buFont typeface="Arial" pitchFamily="34" charset="0"/>
              <a:buNone/>
            </a:pPr>
            <a:r>
              <a:rPr lang="en-US">
                <a:solidFill>
                  <a:srgbClr val="0070C0"/>
                </a:solidFill>
              </a:rPr>
              <a:t>True</a:t>
            </a:r>
          </a:p>
          <a:p>
            <a:pPr marL="0" indent="0">
              <a:buFont typeface="Arial" pitchFamily="34" charset="0"/>
              <a:buNone/>
            </a:pPr>
            <a:endParaRPr lang="en-US" dirty="0">
              <a:solidFill>
                <a:srgbClr val="0070C0"/>
              </a:solidFill>
            </a:endParaRPr>
          </a:p>
        </p:txBody>
      </p:sp>
    </p:spTree>
    <p:extLst>
      <p:ext uri="{BB962C8B-B14F-4D97-AF65-F5344CB8AC3E}">
        <p14:creationId xmlns:p14="http://schemas.microsoft.com/office/powerpoint/2010/main" val="367512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2439-D940-4CA6-9D2E-7A4B75CF9E72}"/>
              </a:ext>
            </a:extLst>
          </p:cNvPr>
          <p:cNvSpPr>
            <a:spLocks noGrp="1"/>
          </p:cNvSpPr>
          <p:nvPr>
            <p:ph type="title"/>
          </p:nvPr>
        </p:nvSpPr>
        <p:spPr/>
        <p:txBody>
          <a:bodyPr/>
          <a:lstStyle/>
          <a:p>
            <a:r>
              <a:rPr lang="en-GB" dirty="0"/>
              <a:t>IF Statement</a:t>
            </a:r>
          </a:p>
        </p:txBody>
      </p:sp>
      <p:sp>
        <p:nvSpPr>
          <p:cNvPr id="3" name="Content Placeholder 2">
            <a:extLst>
              <a:ext uri="{FF2B5EF4-FFF2-40B4-BE49-F238E27FC236}">
                <a16:creationId xmlns:a16="http://schemas.microsoft.com/office/drawing/2014/main" id="{A50BFD8F-7DBF-44DA-809D-69A9CEC4E794}"/>
              </a:ext>
            </a:extLst>
          </p:cNvPr>
          <p:cNvSpPr>
            <a:spLocks noGrp="1"/>
          </p:cNvSpPr>
          <p:nvPr>
            <p:ph idx="1"/>
          </p:nvPr>
        </p:nvSpPr>
        <p:spPr/>
        <p:txBody>
          <a:bodyPr/>
          <a:lstStyle/>
          <a:p>
            <a:r>
              <a:rPr lang="en-GB" dirty="0"/>
              <a:t>Simple Decisions: IF Statement</a:t>
            </a:r>
          </a:p>
          <a:p>
            <a:r>
              <a:rPr lang="en-GB" dirty="0"/>
              <a:t>Two-Way Decisions: IF-ELSE Statement</a:t>
            </a:r>
          </a:p>
          <a:p>
            <a:r>
              <a:rPr lang="en-GB" dirty="0"/>
              <a:t>Multi-Way Decisions: IF-ELIF-ELSE Statement</a:t>
            </a:r>
          </a:p>
          <a:p>
            <a:pPr lvl="1"/>
            <a:r>
              <a:rPr lang="en-GB" dirty="0"/>
              <a:t>Useful to have an understanding of Boolean Expressions </a:t>
            </a:r>
          </a:p>
        </p:txBody>
      </p:sp>
    </p:spTree>
    <p:extLst>
      <p:ext uri="{BB962C8B-B14F-4D97-AF65-F5344CB8AC3E}">
        <p14:creationId xmlns:p14="http://schemas.microsoft.com/office/powerpoint/2010/main" val="80762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F8D8-1A72-4B96-A5C0-FBF5FCB35536}"/>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 Statement</a:t>
            </a:r>
          </a:p>
        </p:txBody>
      </p:sp>
      <p:sp>
        <p:nvSpPr>
          <p:cNvPr id="3" name="Content Placeholder 2">
            <a:extLst>
              <a:ext uri="{FF2B5EF4-FFF2-40B4-BE49-F238E27FC236}">
                <a16:creationId xmlns:a16="http://schemas.microsoft.com/office/drawing/2014/main" id="{F410F845-2EED-423C-A6D9-D1653624645A}"/>
              </a:ext>
            </a:extLst>
          </p:cNvPr>
          <p:cNvSpPr txBox="1">
            <a:spLocks/>
          </p:cNvSpPr>
          <p:nvPr/>
        </p:nvSpPr>
        <p:spPr>
          <a:xfrm>
            <a:off x="838200" y="1825625"/>
            <a:ext cx="8054280" cy="4351338"/>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GB" dirty="0"/>
              <a:t>if &lt;</a:t>
            </a:r>
            <a:r>
              <a:rPr lang="en-GB" dirty="0">
                <a:solidFill>
                  <a:srgbClr val="FF0000"/>
                </a:solidFill>
              </a:rPr>
              <a:t>expression</a:t>
            </a:r>
            <a:r>
              <a:rPr lang="en-GB" dirty="0"/>
              <a:t>&gt;:</a:t>
            </a:r>
          </a:p>
          <a:p>
            <a:pPr marL="457200" lvl="1" indent="0">
              <a:buFont typeface="Arial" pitchFamily="34" charset="0"/>
              <a:buNone/>
            </a:pPr>
            <a:r>
              <a:rPr lang="en-GB" dirty="0"/>
              <a:t>&lt;execute code&gt;</a:t>
            </a:r>
          </a:p>
          <a:p>
            <a:pPr marL="457200" lvl="1" indent="0">
              <a:buFont typeface="Arial" pitchFamily="34" charset="0"/>
              <a:buNone/>
            </a:pPr>
            <a:r>
              <a:rPr lang="en-GB" dirty="0"/>
              <a:t>&lt;execute code2&gt;</a:t>
            </a:r>
          </a:p>
          <a:p>
            <a:r>
              <a:rPr lang="en-GB" dirty="0"/>
              <a:t>Could be one line or many lines within the code block</a:t>
            </a:r>
          </a:p>
          <a:p>
            <a:r>
              <a:rPr lang="en-GB" dirty="0"/>
              <a:t>Notice the indentation?</a:t>
            </a:r>
          </a:p>
          <a:p>
            <a:r>
              <a:rPr lang="en-GB" dirty="0"/>
              <a:t>If the </a:t>
            </a:r>
            <a:r>
              <a:rPr lang="en-GB" dirty="0">
                <a:solidFill>
                  <a:srgbClr val="FF0000"/>
                </a:solidFill>
              </a:rPr>
              <a:t>expression</a:t>
            </a:r>
            <a:r>
              <a:rPr lang="en-GB" dirty="0"/>
              <a:t> evaluates to non-zero or True – then the code block is executed</a:t>
            </a:r>
          </a:p>
          <a:p>
            <a:r>
              <a:rPr lang="en-GB" dirty="0"/>
              <a:t>Otherwise jumps to the next line after the code block</a:t>
            </a:r>
          </a:p>
        </p:txBody>
      </p:sp>
    </p:spTree>
    <p:extLst>
      <p:ext uri="{BB962C8B-B14F-4D97-AF65-F5344CB8AC3E}">
        <p14:creationId xmlns:p14="http://schemas.microsoft.com/office/powerpoint/2010/main" val="2700253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F4F0-3258-4D70-8ADC-FC2FAE30A170}"/>
              </a:ext>
            </a:extLst>
          </p:cNvPr>
          <p:cNvSpPr txBox="1">
            <a:spLocks/>
          </p:cNvSpPr>
          <p:nvPr/>
        </p:nvSpPr>
        <p:spPr>
          <a:xfrm>
            <a:off x="838200" y="365125"/>
            <a:ext cx="7550224"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 Statement</a:t>
            </a:r>
          </a:p>
        </p:txBody>
      </p:sp>
      <p:sp>
        <p:nvSpPr>
          <p:cNvPr id="3" name="Content Placeholder 2">
            <a:extLst>
              <a:ext uri="{FF2B5EF4-FFF2-40B4-BE49-F238E27FC236}">
                <a16:creationId xmlns:a16="http://schemas.microsoft.com/office/drawing/2014/main" id="{7785697D-762A-4A4A-AA7B-93AA5DD2D603}"/>
              </a:ext>
            </a:extLst>
          </p:cNvPr>
          <p:cNvSpPr txBox="1">
            <a:spLocks/>
          </p:cNvSpPr>
          <p:nvPr/>
        </p:nvSpPr>
        <p:spPr>
          <a:xfrm>
            <a:off x="838200" y="1825625"/>
            <a:ext cx="7982272" cy="4351338"/>
          </a:xfrm>
          <a:prstGeom prst="rect">
            <a:avLst/>
          </a:prstGeom>
        </p:spPr>
        <p:txBody>
          <a:bodyPr>
            <a:normAutofit fontScale="92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&gt;&gt;&gt; </a:t>
            </a:r>
            <a:r>
              <a:rPr lang="en-US" dirty="0">
                <a:solidFill>
                  <a:srgbClr val="FF0000"/>
                </a:solidFill>
              </a:rPr>
              <a:t>x = 7</a:t>
            </a:r>
          </a:p>
          <a:p>
            <a:pPr marL="0" indent="0">
              <a:buFont typeface="Arial" pitchFamily="34" charset="0"/>
              <a:buNone/>
            </a:pPr>
            <a:r>
              <a:rPr lang="en-US" dirty="0"/>
              <a:t>&gt;&gt;&gt; </a:t>
            </a:r>
            <a:r>
              <a:rPr lang="en-US" dirty="0">
                <a:solidFill>
                  <a:srgbClr val="FF0000"/>
                </a:solidFill>
              </a:rPr>
              <a:t>if x &gt; 6 :</a:t>
            </a:r>
          </a:p>
          <a:p>
            <a:pPr marL="0" indent="0">
              <a:buFont typeface="Arial" pitchFamily="34" charset="0"/>
              <a:buNone/>
            </a:pPr>
            <a:r>
              <a:rPr lang="en-US" dirty="0"/>
              <a:t>... 	</a:t>
            </a:r>
            <a:r>
              <a:rPr lang="en-US" dirty="0">
                <a:solidFill>
                  <a:srgbClr val="FF0000"/>
                </a:solidFill>
              </a:rPr>
              <a:t>print('x squared = ',x**2)</a:t>
            </a:r>
          </a:p>
          <a:p>
            <a:pPr marL="0" indent="0">
              <a:buFont typeface="Arial" pitchFamily="34" charset="0"/>
              <a:buNone/>
            </a:pPr>
            <a:r>
              <a:rPr lang="en-US" dirty="0"/>
              <a:t>... </a:t>
            </a:r>
          </a:p>
          <a:p>
            <a:pPr marL="0" indent="0">
              <a:buFont typeface="Arial" pitchFamily="34" charset="0"/>
              <a:buNone/>
            </a:pPr>
            <a:endParaRPr lang="en-US" dirty="0"/>
          </a:p>
          <a:p>
            <a:pPr marL="0" indent="0">
              <a:buFont typeface="Arial" pitchFamily="34" charset="0"/>
              <a:buNone/>
            </a:pPr>
            <a:r>
              <a:rPr lang="en-US" dirty="0"/>
              <a:t>&gt;&gt;&gt; </a:t>
            </a:r>
            <a:r>
              <a:rPr lang="en-US" dirty="0">
                <a:solidFill>
                  <a:srgbClr val="FF0000"/>
                </a:solidFill>
              </a:rPr>
              <a:t>y = 5.5</a:t>
            </a:r>
          </a:p>
          <a:p>
            <a:pPr marL="0" indent="0">
              <a:buFont typeface="Arial" pitchFamily="34" charset="0"/>
              <a:buNone/>
            </a:pPr>
            <a:r>
              <a:rPr lang="en-US" dirty="0"/>
              <a:t>&gt;&gt;&gt; </a:t>
            </a:r>
            <a:r>
              <a:rPr lang="en-US" dirty="0">
                <a:solidFill>
                  <a:srgbClr val="FF0000"/>
                </a:solidFill>
              </a:rPr>
              <a:t>if y/0.5 == 11:</a:t>
            </a:r>
          </a:p>
          <a:p>
            <a:pPr marL="0" indent="0">
              <a:buFont typeface="Arial" pitchFamily="34" charset="0"/>
              <a:buNone/>
            </a:pPr>
            <a:r>
              <a:rPr lang="en-US" dirty="0"/>
              <a:t>... 	</a:t>
            </a:r>
            <a:r>
              <a:rPr lang="en-US" dirty="0">
                <a:solidFill>
                  <a:srgbClr val="FF0000"/>
                </a:solidFill>
              </a:rPr>
              <a:t>print('y is equal to 5.5')</a:t>
            </a:r>
          </a:p>
          <a:p>
            <a:pPr marL="0" indent="0">
              <a:buFont typeface="Arial" pitchFamily="34" charset="0"/>
              <a:buNone/>
            </a:pPr>
            <a:r>
              <a:rPr lang="es-ES" dirty="0"/>
              <a:t>... 	</a:t>
            </a:r>
            <a:r>
              <a:rPr lang="es-ES" dirty="0" err="1">
                <a:solidFill>
                  <a:srgbClr val="FF0000"/>
                </a:solidFill>
              </a:rPr>
              <a:t>print</a:t>
            </a:r>
            <a:r>
              <a:rPr lang="es-ES" dirty="0">
                <a:solidFill>
                  <a:srgbClr val="FF0000"/>
                </a:solidFill>
              </a:rPr>
              <a:t>('y * 3 </a:t>
            </a:r>
            <a:r>
              <a:rPr lang="es-ES" dirty="0" err="1">
                <a:solidFill>
                  <a:srgbClr val="FF0000"/>
                </a:solidFill>
              </a:rPr>
              <a:t>equals</a:t>
            </a:r>
            <a:r>
              <a:rPr lang="es-ES" dirty="0">
                <a:solidFill>
                  <a:srgbClr val="FF0000"/>
                </a:solidFill>
              </a:rPr>
              <a:t> ',y*3)</a:t>
            </a:r>
            <a:endParaRPr lang="en-US" dirty="0">
              <a:solidFill>
                <a:srgbClr val="FF0000"/>
              </a:solidFill>
            </a:endParaRPr>
          </a:p>
          <a:p>
            <a:pPr marL="0" indent="0">
              <a:buFont typeface="Arial" pitchFamily="34" charset="0"/>
              <a:buNone/>
            </a:pPr>
            <a:r>
              <a:rPr lang="en-US" dirty="0"/>
              <a:t>... </a:t>
            </a:r>
          </a:p>
          <a:p>
            <a:pPr marL="0" indent="0">
              <a:buFont typeface="Arial" pitchFamily="34" charset="0"/>
              <a:buNone/>
            </a:pPr>
            <a:r>
              <a:rPr lang="en-US" dirty="0">
                <a:solidFill>
                  <a:srgbClr val="0070C0"/>
                </a:solidFill>
              </a:rPr>
              <a:t>	</a:t>
            </a:r>
            <a:endParaRPr lang="en-GB" dirty="0">
              <a:solidFill>
                <a:srgbClr val="0070C0"/>
              </a:solidFill>
            </a:endParaRPr>
          </a:p>
          <a:p>
            <a:pPr marL="0" indent="0">
              <a:buFont typeface="Arial" pitchFamily="34" charset="0"/>
              <a:buNone/>
            </a:pPr>
            <a:r>
              <a:rPr lang="en-GB" dirty="0">
                <a:solidFill>
                  <a:srgbClr val="0070C0"/>
                </a:solidFill>
              </a:rPr>
              <a:t>	</a:t>
            </a:r>
          </a:p>
        </p:txBody>
      </p:sp>
    </p:spTree>
    <p:extLst>
      <p:ext uri="{BB962C8B-B14F-4D97-AF65-F5344CB8AC3E}">
        <p14:creationId xmlns:p14="http://schemas.microsoft.com/office/powerpoint/2010/main" val="52162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3872-9DF3-4436-BEF3-1150DAF145BF}"/>
              </a:ext>
            </a:extLst>
          </p:cNvPr>
          <p:cNvSpPr txBox="1">
            <a:spLocks/>
          </p:cNvSpPr>
          <p:nvPr/>
        </p:nvSpPr>
        <p:spPr>
          <a:xfrm>
            <a:off x="838200" y="365125"/>
            <a:ext cx="7550224"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 Statement</a:t>
            </a:r>
          </a:p>
        </p:txBody>
      </p:sp>
      <p:sp>
        <p:nvSpPr>
          <p:cNvPr id="4" name="Content Placeholder 2">
            <a:extLst>
              <a:ext uri="{FF2B5EF4-FFF2-40B4-BE49-F238E27FC236}">
                <a16:creationId xmlns:a16="http://schemas.microsoft.com/office/drawing/2014/main" id="{72A6A9F2-62CE-4AD9-956F-CB3E4A8771B0}"/>
              </a:ext>
            </a:extLst>
          </p:cNvPr>
          <p:cNvSpPr txBox="1">
            <a:spLocks/>
          </p:cNvSpPr>
          <p:nvPr/>
        </p:nvSpPr>
        <p:spPr>
          <a:xfrm>
            <a:off x="838200" y="1825625"/>
            <a:ext cx="6191774" cy="4351338"/>
          </a:xfrm>
          <a:prstGeom prst="rect">
            <a:avLst/>
          </a:prstGeom>
        </p:spPr>
        <p:txBody>
          <a:bodyPr>
            <a:normAutofit fontScale="92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a:t>&gt;&gt;&gt; </a:t>
            </a:r>
            <a:r>
              <a:rPr lang="en-US">
                <a:solidFill>
                  <a:srgbClr val="FF0000"/>
                </a:solidFill>
              </a:rPr>
              <a:t>x = 7</a:t>
            </a:r>
          </a:p>
          <a:p>
            <a:pPr marL="0" indent="0">
              <a:buFont typeface="Arial" pitchFamily="34" charset="0"/>
              <a:buNone/>
            </a:pPr>
            <a:r>
              <a:rPr lang="en-US"/>
              <a:t>&gt;&gt;&gt; </a:t>
            </a:r>
            <a:r>
              <a:rPr lang="en-US">
                <a:solidFill>
                  <a:srgbClr val="FF0000"/>
                </a:solidFill>
              </a:rPr>
              <a:t>if x &gt; 6 :</a:t>
            </a:r>
          </a:p>
          <a:p>
            <a:pPr marL="0" indent="0">
              <a:buFont typeface="Arial" pitchFamily="34" charset="0"/>
              <a:buNone/>
            </a:pPr>
            <a:r>
              <a:rPr lang="en-US"/>
              <a:t>... 	</a:t>
            </a:r>
            <a:r>
              <a:rPr lang="en-US">
                <a:solidFill>
                  <a:srgbClr val="FF0000"/>
                </a:solidFill>
              </a:rPr>
              <a:t>print('x squared = ',x**2)</a:t>
            </a:r>
          </a:p>
          <a:p>
            <a:pPr marL="0" indent="0">
              <a:buFont typeface="Arial" pitchFamily="34" charset="0"/>
              <a:buNone/>
            </a:pPr>
            <a:r>
              <a:rPr lang="en-US"/>
              <a:t>... </a:t>
            </a:r>
          </a:p>
          <a:p>
            <a:pPr marL="0" indent="0">
              <a:buFont typeface="Arial" pitchFamily="34" charset="0"/>
              <a:buNone/>
            </a:pPr>
            <a:r>
              <a:rPr lang="en-US">
                <a:solidFill>
                  <a:srgbClr val="0070C0"/>
                </a:solidFill>
              </a:rPr>
              <a:t>x squared = 49</a:t>
            </a:r>
          </a:p>
          <a:p>
            <a:pPr marL="0" indent="0">
              <a:buFont typeface="Arial" pitchFamily="34" charset="0"/>
              <a:buNone/>
            </a:pPr>
            <a:r>
              <a:rPr lang="en-US"/>
              <a:t>&gt;&gt;&gt; </a:t>
            </a:r>
            <a:r>
              <a:rPr lang="en-US">
                <a:solidFill>
                  <a:srgbClr val="FF0000"/>
                </a:solidFill>
              </a:rPr>
              <a:t>y = 5.5</a:t>
            </a:r>
          </a:p>
          <a:p>
            <a:pPr marL="0" indent="0">
              <a:buFont typeface="Arial" pitchFamily="34" charset="0"/>
              <a:buNone/>
            </a:pPr>
            <a:r>
              <a:rPr lang="en-US"/>
              <a:t>&gt;&gt;&gt; </a:t>
            </a:r>
            <a:r>
              <a:rPr lang="en-US">
                <a:solidFill>
                  <a:srgbClr val="FF0000"/>
                </a:solidFill>
              </a:rPr>
              <a:t>if y/0.5 == 11:</a:t>
            </a:r>
          </a:p>
          <a:p>
            <a:pPr marL="0" indent="0">
              <a:buFont typeface="Arial" pitchFamily="34" charset="0"/>
              <a:buNone/>
            </a:pPr>
            <a:r>
              <a:rPr lang="en-US"/>
              <a:t>... 	</a:t>
            </a:r>
            <a:r>
              <a:rPr lang="en-US">
                <a:solidFill>
                  <a:srgbClr val="FF0000"/>
                </a:solidFill>
              </a:rPr>
              <a:t>print('y is equal to 5.5')</a:t>
            </a:r>
          </a:p>
          <a:p>
            <a:pPr marL="0" indent="0">
              <a:buFont typeface="Arial" pitchFamily="34" charset="0"/>
              <a:buNone/>
            </a:pPr>
            <a:r>
              <a:rPr lang="es-ES"/>
              <a:t>... 	</a:t>
            </a:r>
            <a:r>
              <a:rPr lang="es-ES">
                <a:solidFill>
                  <a:srgbClr val="FF0000"/>
                </a:solidFill>
              </a:rPr>
              <a:t>print('y * 3 equals ',y*3)</a:t>
            </a:r>
            <a:endParaRPr lang="en-US">
              <a:solidFill>
                <a:srgbClr val="FF0000"/>
              </a:solidFill>
            </a:endParaRPr>
          </a:p>
          <a:p>
            <a:pPr marL="0" indent="0">
              <a:buFont typeface="Arial" pitchFamily="34" charset="0"/>
              <a:buNone/>
            </a:pPr>
            <a:r>
              <a:rPr lang="en-US"/>
              <a:t>... </a:t>
            </a:r>
          </a:p>
          <a:p>
            <a:pPr marL="0" indent="0">
              <a:buFont typeface="Arial" pitchFamily="34" charset="0"/>
              <a:buNone/>
            </a:pPr>
            <a:r>
              <a:rPr lang="en-US">
                <a:solidFill>
                  <a:srgbClr val="0070C0"/>
                </a:solidFill>
              </a:rPr>
              <a:t>y is equal to 5.5</a:t>
            </a:r>
          </a:p>
          <a:p>
            <a:pPr marL="0" indent="0">
              <a:buFont typeface="Arial" pitchFamily="34" charset="0"/>
              <a:buNone/>
            </a:pPr>
            <a:r>
              <a:rPr lang="en-GB">
                <a:solidFill>
                  <a:srgbClr val="0070C0"/>
                </a:solidFill>
              </a:rPr>
              <a:t>y * 3 equals 16.5</a:t>
            </a:r>
            <a:endParaRPr lang="en-GB" dirty="0">
              <a:solidFill>
                <a:srgbClr val="0070C0"/>
              </a:solidFill>
            </a:endParaRPr>
          </a:p>
        </p:txBody>
      </p:sp>
    </p:spTree>
    <p:extLst>
      <p:ext uri="{BB962C8B-B14F-4D97-AF65-F5344CB8AC3E}">
        <p14:creationId xmlns:p14="http://schemas.microsoft.com/office/powerpoint/2010/main" val="369145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2DF9-E451-4053-AC14-0DF4BAB57D7B}"/>
              </a:ext>
            </a:extLst>
          </p:cNvPr>
          <p:cNvSpPr>
            <a:spLocks noGrp="1"/>
          </p:cNvSpPr>
          <p:nvPr>
            <p:ph type="title"/>
          </p:nvPr>
        </p:nvSpPr>
        <p:spPr/>
        <p:txBody>
          <a:bodyPr>
            <a:normAutofit fontScale="90000"/>
          </a:bodyPr>
          <a:lstStyle/>
          <a:p>
            <a:r>
              <a:rPr lang="en-GB" dirty="0"/>
              <a:t>IF Statement Example</a:t>
            </a:r>
            <a:br>
              <a:rPr lang="en-GB" dirty="0"/>
            </a:br>
            <a:endParaRPr lang="en-GB" dirty="0"/>
          </a:p>
        </p:txBody>
      </p:sp>
      <p:sp>
        <p:nvSpPr>
          <p:cNvPr id="3" name="Content Placeholder 2">
            <a:extLst>
              <a:ext uri="{FF2B5EF4-FFF2-40B4-BE49-F238E27FC236}">
                <a16:creationId xmlns:a16="http://schemas.microsoft.com/office/drawing/2014/main" id="{0948C365-41D3-43E5-B2EF-9916F21EA8E7}"/>
              </a:ext>
            </a:extLst>
          </p:cNvPr>
          <p:cNvSpPr>
            <a:spLocks noGrp="1"/>
          </p:cNvSpPr>
          <p:nvPr>
            <p:ph idx="1"/>
          </p:nvPr>
        </p:nvSpPr>
        <p:spPr>
          <a:xfrm>
            <a:off x="755576" y="1484784"/>
            <a:ext cx="7543800" cy="4534272"/>
          </a:xfrm>
        </p:spPr>
        <p:txBody>
          <a:bodyPr/>
          <a:lstStyle/>
          <a:p>
            <a:r>
              <a:rPr lang="en-GB" dirty="0"/>
              <a:t>Suppose we want to develop a program that will convert temperatures in degrees Celsius to degrees Fahrenheit.</a:t>
            </a:r>
          </a:p>
          <a:p>
            <a:r>
              <a:rPr lang="en-US" altLang="en-US" dirty="0"/>
              <a:t>We also want to the program to print a warning when the weather is extreme.</a:t>
            </a:r>
          </a:p>
          <a:p>
            <a:r>
              <a:rPr lang="en-US" altLang="en-US" dirty="0"/>
              <a:t>Any temperature over 90 degrees Fahrenheit and lower than 30 degrees Fahrenheit will cause a hot and cold weather warning, respectively.</a:t>
            </a:r>
          </a:p>
          <a:p>
            <a:endParaRPr lang="en-GB" dirty="0"/>
          </a:p>
        </p:txBody>
      </p:sp>
    </p:spTree>
    <p:extLst>
      <p:ext uri="{BB962C8B-B14F-4D97-AF65-F5344CB8AC3E}">
        <p14:creationId xmlns:p14="http://schemas.microsoft.com/office/powerpoint/2010/main" val="156855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7D73-1C7B-49A4-904A-8DDA6C80BEF5}"/>
              </a:ext>
            </a:extLst>
          </p:cNvPr>
          <p:cNvSpPr txBox="1">
            <a:spLocks/>
          </p:cNvSpPr>
          <p:nvPr/>
        </p:nvSpPr>
        <p:spPr>
          <a:xfrm>
            <a:off x="755576" y="212902"/>
            <a:ext cx="6781800" cy="1391636"/>
          </a:xfrm>
          <a:prstGeom prst="rect">
            <a:avLst/>
          </a:prstGeom>
        </p:spPr>
        <p:txBody>
          <a:bodyPr>
            <a:normAutofit fontScale="925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p>
          <a:p>
            <a:r>
              <a:rPr lang="en-GB" dirty="0"/>
              <a:t>This Week – Part 1</a:t>
            </a:r>
          </a:p>
        </p:txBody>
      </p:sp>
      <p:sp>
        <p:nvSpPr>
          <p:cNvPr id="3" name="Content Placeholder 2">
            <a:extLst>
              <a:ext uri="{FF2B5EF4-FFF2-40B4-BE49-F238E27FC236}">
                <a16:creationId xmlns:a16="http://schemas.microsoft.com/office/drawing/2014/main" id="{F34BB7D0-9E29-420D-8708-AA2E111C75DA}"/>
              </a:ext>
            </a:extLst>
          </p:cNvPr>
          <p:cNvSpPr txBox="1">
            <a:spLocks/>
          </p:cNvSpPr>
          <p:nvPr/>
        </p:nvSpPr>
        <p:spPr>
          <a:xfrm>
            <a:off x="755576" y="2060848"/>
            <a:ext cx="8136904" cy="3816424"/>
          </a:xfrm>
          <a:prstGeom prst="rect">
            <a:avLst/>
          </a:prstGeom>
        </p:spPr>
        <p:txBody>
          <a:bodyPr>
            <a:normAutofit lnSpcReduction="1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GB" dirty="0"/>
              <a:t>Practical Python Nitty-Gritty Continued …</a:t>
            </a:r>
          </a:p>
          <a:p>
            <a:pPr lvl="1"/>
            <a:r>
              <a:rPr lang="en-GB" dirty="0"/>
              <a:t>Any Tutorial Questions Arising from Python Programming Exercises 1 &amp; 2</a:t>
            </a:r>
          </a:p>
          <a:p>
            <a:pPr lvl="2"/>
            <a:r>
              <a:rPr lang="en-GB" dirty="0"/>
              <a:t>Basics, Variable, Strings, Lists, Tuples, Programs</a:t>
            </a:r>
          </a:p>
          <a:p>
            <a:r>
              <a:rPr lang="en-GB" dirty="0"/>
              <a:t>Software Development Process</a:t>
            </a:r>
          </a:p>
          <a:p>
            <a:r>
              <a:rPr lang="en-GB" dirty="0"/>
              <a:t>Conditional Statements</a:t>
            </a:r>
          </a:p>
          <a:p>
            <a:pPr lvl="1"/>
            <a:r>
              <a:rPr lang="en-GB" dirty="0"/>
              <a:t>IF, FOR &amp; WHILE</a:t>
            </a:r>
          </a:p>
          <a:p>
            <a:pPr lvl="1"/>
            <a:r>
              <a:rPr lang="en-GB" dirty="0"/>
              <a:t>Functions</a:t>
            </a:r>
          </a:p>
          <a:p>
            <a:pPr lvl="1"/>
            <a:r>
              <a:rPr lang="en-GB" dirty="0"/>
              <a:t>Python Programming Exercises 3</a:t>
            </a:r>
          </a:p>
          <a:p>
            <a:pPr lvl="2"/>
            <a:r>
              <a:rPr lang="en-GB" dirty="0"/>
              <a:t>Do the Exercises and Then Look at the Answers!</a:t>
            </a:r>
          </a:p>
        </p:txBody>
      </p:sp>
    </p:spTree>
    <p:extLst>
      <p:ext uri="{BB962C8B-B14F-4D97-AF65-F5344CB8AC3E}">
        <p14:creationId xmlns:p14="http://schemas.microsoft.com/office/powerpoint/2010/main" val="3643489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6D9D-6035-4B78-9C5A-F7EA7C839232}"/>
              </a:ext>
            </a:extLst>
          </p:cNvPr>
          <p:cNvSpPr txBox="1">
            <a:spLocks/>
          </p:cNvSpPr>
          <p:nvPr/>
        </p:nvSpPr>
        <p:spPr>
          <a:xfrm>
            <a:off x="632520" y="238259"/>
            <a:ext cx="6781800" cy="1600200"/>
          </a:xfrm>
          <a:prstGeom prst="rect">
            <a:avLst/>
          </a:prstGeom>
        </p:spPr>
        <p:txBody>
          <a:bodyPr>
            <a:normAutofit fontScale="9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 Statement Example</a:t>
            </a:r>
            <a:br>
              <a:rPr lang="en-GB" dirty="0"/>
            </a:br>
            <a:endParaRPr lang="en-GB" dirty="0"/>
          </a:p>
        </p:txBody>
      </p:sp>
      <p:sp>
        <p:nvSpPr>
          <p:cNvPr id="3" name="Content Placeholder 2">
            <a:extLst>
              <a:ext uri="{FF2B5EF4-FFF2-40B4-BE49-F238E27FC236}">
                <a16:creationId xmlns:a16="http://schemas.microsoft.com/office/drawing/2014/main" id="{A941CD27-28F0-4CD8-92C5-53B3B735E125}"/>
              </a:ext>
            </a:extLst>
          </p:cNvPr>
          <p:cNvSpPr txBox="1">
            <a:spLocks/>
          </p:cNvSpPr>
          <p:nvPr/>
        </p:nvSpPr>
        <p:spPr>
          <a:xfrm>
            <a:off x="251520" y="980728"/>
            <a:ext cx="7543800" cy="4534272"/>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GB" dirty="0"/>
              <a:t>Pseudocode:</a:t>
            </a:r>
          </a:p>
          <a:p>
            <a:pPr marL="0" indent="0">
              <a:lnSpc>
                <a:spcPct val="90000"/>
              </a:lnSpc>
              <a:buNone/>
            </a:pPr>
            <a:r>
              <a:rPr lang="en-US" altLang="en-US" dirty="0">
                <a:latin typeface="Courier New" panose="02070309020205020404" pitchFamily="49" charset="0"/>
                <a:cs typeface="Courier New" panose="02070309020205020404" pitchFamily="49" charset="0"/>
              </a:rPr>
              <a:t>Input the temperature in degrees Celsius (call it </a:t>
            </a:r>
            <a:r>
              <a:rPr lang="en-US" altLang="en-US" dirty="0" err="1">
                <a:latin typeface="Courier New" panose="02070309020205020404" pitchFamily="49" charset="0"/>
                <a:cs typeface="Courier New" panose="02070309020205020404" pitchFamily="49" charset="0"/>
              </a:rPr>
              <a:t>celsius</a:t>
            </a:r>
            <a:r>
              <a:rPr lang="en-US" altLang="en-US" dirty="0">
                <a:latin typeface="Courier New" panose="02070309020205020404" pitchFamily="49" charset="0"/>
                <a:cs typeface="Courier New" panose="02070309020205020404" pitchFamily="49" charset="0"/>
              </a:rPr>
              <a:t>)</a:t>
            </a:r>
          </a:p>
          <a:p>
            <a:pPr marL="0" indent="0">
              <a:lnSpc>
                <a:spcPct val="90000"/>
              </a:lnSpc>
              <a:buNone/>
            </a:pPr>
            <a:r>
              <a:rPr lang="en-US" altLang="en-US" dirty="0">
                <a:latin typeface="Courier New" panose="02070309020205020404" pitchFamily="49" charset="0"/>
                <a:cs typeface="Courier New" panose="02070309020205020404" pitchFamily="49" charset="0"/>
              </a:rPr>
              <a:t>Calculate </a:t>
            </a:r>
            <a:r>
              <a:rPr lang="en-US" altLang="en-US" dirty="0" err="1">
                <a:latin typeface="Courier New" panose="02070309020205020404" pitchFamily="49" charset="0"/>
                <a:cs typeface="Courier New" panose="02070309020205020404" pitchFamily="49" charset="0"/>
              </a:rPr>
              <a:t>fahrenheit</a:t>
            </a:r>
            <a:r>
              <a:rPr lang="en-US" altLang="en-US" dirty="0">
                <a:latin typeface="Courier New" panose="02070309020205020404" pitchFamily="49" charset="0"/>
                <a:cs typeface="Courier New" panose="02070309020205020404" pitchFamily="49" charset="0"/>
              </a:rPr>
              <a:t> as 9/5 </a:t>
            </a:r>
            <a:r>
              <a:rPr lang="en-US" altLang="en-US" dirty="0" err="1">
                <a:latin typeface="Courier New" panose="02070309020205020404" pitchFamily="49" charset="0"/>
                <a:cs typeface="Courier New" panose="02070309020205020404" pitchFamily="49" charset="0"/>
              </a:rPr>
              <a:t>celsius</a:t>
            </a:r>
            <a:r>
              <a:rPr lang="en-US" altLang="en-US" dirty="0">
                <a:latin typeface="Courier New" panose="02070309020205020404" pitchFamily="49" charset="0"/>
                <a:cs typeface="Courier New" panose="02070309020205020404" pitchFamily="49" charset="0"/>
              </a:rPr>
              <a:t> + 32</a:t>
            </a:r>
          </a:p>
          <a:p>
            <a:pPr marL="0" indent="0">
              <a:lnSpc>
                <a:spcPct val="90000"/>
              </a:lnSpc>
              <a:buNone/>
            </a:pPr>
            <a:r>
              <a:rPr lang="en-US" altLang="en-US" dirty="0">
                <a:latin typeface="Courier New" panose="02070309020205020404" pitchFamily="49" charset="0"/>
                <a:cs typeface="Courier New" panose="02070309020205020404" pitchFamily="49" charset="0"/>
              </a:rPr>
              <a:t>Output </a:t>
            </a:r>
            <a:r>
              <a:rPr lang="en-US" altLang="en-US" dirty="0" err="1">
                <a:latin typeface="Courier New" panose="02070309020205020404" pitchFamily="49" charset="0"/>
                <a:cs typeface="Courier New" panose="02070309020205020404" pitchFamily="49" charset="0"/>
              </a:rPr>
              <a:t>fahrenheit</a:t>
            </a:r>
            <a:endParaRPr lang="en-US" altLang="en-US" dirty="0">
              <a:latin typeface="Courier New" panose="02070309020205020404" pitchFamily="49" charset="0"/>
              <a:cs typeface="Courier New" panose="02070309020205020404" pitchFamily="49" charset="0"/>
            </a:endParaRPr>
          </a:p>
          <a:p>
            <a:pPr marL="0" indent="0">
              <a:lnSpc>
                <a:spcPct val="90000"/>
              </a:lnSpc>
              <a:buNone/>
            </a:pPr>
            <a:r>
              <a:rPr lang="en-US" altLang="en-US" dirty="0">
                <a:latin typeface="Courier New" panose="02070309020205020404" pitchFamily="49" charset="0"/>
                <a:cs typeface="Courier New" panose="02070309020205020404" pitchFamily="49" charset="0"/>
              </a:rPr>
              <a:t>If </a:t>
            </a:r>
            <a:r>
              <a:rPr lang="en-US" altLang="en-US" dirty="0" err="1">
                <a:latin typeface="Courier New" panose="02070309020205020404" pitchFamily="49" charset="0"/>
                <a:cs typeface="Courier New" panose="02070309020205020404" pitchFamily="49" charset="0"/>
              </a:rPr>
              <a:t>fahrenheit</a:t>
            </a:r>
            <a:r>
              <a:rPr lang="en-US" altLang="en-US" dirty="0">
                <a:latin typeface="Courier New" panose="02070309020205020404" pitchFamily="49" charset="0"/>
                <a:cs typeface="Courier New" panose="02070309020205020404" pitchFamily="49" charset="0"/>
              </a:rPr>
              <a:t> &gt; 90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a heat warning</a:t>
            </a:r>
          </a:p>
          <a:p>
            <a:pPr marL="0" indent="0">
              <a:lnSpc>
                <a:spcPct val="90000"/>
              </a:lnSpc>
              <a:buNone/>
            </a:pPr>
            <a:r>
              <a:rPr lang="en-US" altLang="en-US" dirty="0">
                <a:latin typeface="Courier New" panose="02070309020205020404" pitchFamily="49" charset="0"/>
                <a:cs typeface="Courier New" panose="02070309020205020404" pitchFamily="49" charset="0"/>
              </a:rPr>
              <a:t>If </a:t>
            </a:r>
            <a:r>
              <a:rPr lang="en-US" altLang="en-US" dirty="0" err="1">
                <a:latin typeface="Courier New" panose="02070309020205020404" pitchFamily="49" charset="0"/>
                <a:cs typeface="Courier New" panose="02070309020205020404" pitchFamily="49" charset="0"/>
              </a:rPr>
              <a:t>fahrenheit</a:t>
            </a:r>
            <a:r>
              <a:rPr lang="en-US" altLang="en-US" dirty="0">
                <a:latin typeface="Courier New" panose="02070309020205020404" pitchFamily="49" charset="0"/>
                <a:cs typeface="Courier New" panose="02070309020205020404" pitchFamily="49" charset="0"/>
              </a:rPr>
              <a:t> &gt; 30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a cold warning</a:t>
            </a:r>
          </a:p>
          <a:p>
            <a:pPr marL="0" indent="0">
              <a:lnSpc>
                <a:spcPct val="90000"/>
              </a:lnSpc>
              <a:buNone/>
            </a:pPr>
            <a:endParaRPr lang="en-US" altLang="en-US" dirty="0">
              <a:latin typeface="Courier New" panose="02070309020205020404" pitchFamily="49" charset="0"/>
              <a:cs typeface="Courier New" panose="02070309020205020404" pitchFamily="49" charset="0"/>
            </a:endParaRPr>
          </a:p>
          <a:p>
            <a:pPr marL="0" indent="0">
              <a:lnSpc>
                <a:spcPct val="90000"/>
              </a:lnSpc>
              <a:buNone/>
            </a:pPr>
            <a:endParaRPr lang="en-US" altLang="en-US" dirty="0">
              <a:latin typeface="Courier New" panose="02070309020205020404" pitchFamily="49" charset="0"/>
              <a:cs typeface="Courier New" panose="02070309020205020404" pitchFamily="49" charset="0"/>
            </a:endParaRPr>
          </a:p>
          <a:p>
            <a:pPr marL="0" indent="0">
              <a:lnSpc>
                <a:spcPct val="90000"/>
              </a:lnSpc>
              <a:buNone/>
            </a:pPr>
            <a:r>
              <a:rPr lang="en-GB" dirty="0"/>
              <a:t>                                           Flowchart:</a:t>
            </a:r>
          </a:p>
          <a:p>
            <a:pPr marL="0" indent="0">
              <a:lnSpc>
                <a:spcPct val="90000"/>
              </a:lnSpc>
              <a:buNone/>
            </a:pP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a:p>
            <a:endParaRPr lang="en-GB" dirty="0"/>
          </a:p>
        </p:txBody>
      </p:sp>
      <p:pic>
        <p:nvPicPr>
          <p:cNvPr id="4" name="Picture 3">
            <a:extLst>
              <a:ext uri="{FF2B5EF4-FFF2-40B4-BE49-F238E27FC236}">
                <a16:creationId xmlns:a16="http://schemas.microsoft.com/office/drawing/2014/main" id="{9091FCF2-5F62-4B32-898E-EB01E1C63776}"/>
              </a:ext>
            </a:extLst>
          </p:cNvPr>
          <p:cNvPicPr>
            <a:picLocks noChangeAspect="1"/>
          </p:cNvPicPr>
          <p:nvPr/>
        </p:nvPicPr>
        <p:blipFill>
          <a:blip r:embed="rId2"/>
          <a:stretch>
            <a:fillRect/>
          </a:stretch>
        </p:blipFill>
        <p:spPr>
          <a:xfrm>
            <a:off x="5364480" y="2515054"/>
            <a:ext cx="3779520" cy="4342946"/>
          </a:xfrm>
          <a:prstGeom prst="rect">
            <a:avLst/>
          </a:prstGeom>
        </p:spPr>
      </p:pic>
    </p:spTree>
    <p:extLst>
      <p:ext uri="{BB962C8B-B14F-4D97-AF65-F5344CB8AC3E}">
        <p14:creationId xmlns:p14="http://schemas.microsoft.com/office/powerpoint/2010/main" val="3891851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F502CB-F21F-4C1E-A932-E3843DA340D1}"/>
              </a:ext>
            </a:extLst>
          </p:cNvPr>
          <p:cNvSpPr/>
          <p:nvPr/>
        </p:nvSpPr>
        <p:spPr>
          <a:xfrm>
            <a:off x="323528" y="1988840"/>
            <a:ext cx="8712968" cy="2841547"/>
          </a:xfrm>
          <a:prstGeom prst="rect">
            <a:avLst/>
          </a:prstGeom>
        </p:spPr>
        <p:txBody>
          <a:bodyPr wrap="square">
            <a:spAutoFit/>
          </a:bodyPr>
          <a:lstStyle/>
          <a:p>
            <a:pPr>
              <a:lnSpc>
                <a:spcPct val="90000"/>
              </a:lnSpc>
            </a:pPr>
            <a:r>
              <a:rPr lang="en-US" altLang="en-US" dirty="0">
                <a:latin typeface="Courier New" panose="02070309020205020404" pitchFamily="49" charset="0"/>
              </a:rPr>
              <a:t># convert.py</a:t>
            </a:r>
          </a:p>
          <a:p>
            <a:pPr>
              <a:lnSpc>
                <a:spcPct val="90000"/>
              </a:lnSpc>
            </a:pPr>
            <a:r>
              <a:rPr lang="en-US" altLang="en-US" dirty="0">
                <a:latin typeface="Courier New" panose="02070309020205020404" pitchFamily="49" charset="0"/>
              </a:rPr>
              <a:t># A program to convert Celsius temps to Fahrenheit.</a:t>
            </a:r>
          </a:p>
          <a:p>
            <a:pPr>
              <a:lnSpc>
                <a:spcPct val="90000"/>
              </a:lnSpc>
            </a:pPr>
            <a:r>
              <a:rPr lang="en-US" altLang="en-US" dirty="0">
                <a:latin typeface="Courier New" panose="02070309020205020404" pitchFamily="49" charset="0"/>
              </a:rPr>
              <a:t># Also issues heat and cold warnings.</a:t>
            </a:r>
          </a:p>
          <a:p>
            <a:pPr>
              <a:lnSpc>
                <a:spcPct val="90000"/>
              </a:lnSpc>
            </a:pPr>
            <a:endParaRPr lang="en-US" altLang="en-US" dirty="0">
              <a:latin typeface="Courier New" panose="02070309020205020404" pitchFamily="49" charset="0"/>
            </a:endParaRPr>
          </a:p>
          <a:p>
            <a:pPr>
              <a:lnSpc>
                <a:spcPct val="90000"/>
              </a:lnSpc>
            </a:pPr>
            <a:r>
              <a:rPr lang="en-US" altLang="en-US" dirty="0" err="1">
                <a:latin typeface="Courier New" panose="02070309020205020404" pitchFamily="49" charset="0"/>
              </a:rPr>
              <a:t>celsius</a:t>
            </a:r>
            <a:r>
              <a:rPr lang="en-US" altLang="en-US" dirty="0">
                <a:latin typeface="Courier New" panose="02070309020205020404" pitchFamily="49" charset="0"/>
              </a:rPr>
              <a:t> = float(input("What is the Celsius temperature? "))</a:t>
            </a:r>
          </a:p>
          <a:p>
            <a:pPr>
              <a:lnSpc>
                <a:spcPct val="90000"/>
              </a:lnSpc>
            </a:pPr>
            <a:r>
              <a:rPr lang="en-US" altLang="en-US" dirty="0" err="1">
                <a:latin typeface="Courier New" panose="02070309020205020404" pitchFamily="49" charset="0"/>
              </a:rPr>
              <a:t>fahrenheit</a:t>
            </a:r>
            <a:r>
              <a:rPr lang="en-US" altLang="en-US" dirty="0">
                <a:latin typeface="Courier New" panose="02070309020205020404" pitchFamily="49" charset="0"/>
              </a:rPr>
              <a:t> = 9 / 5 * </a:t>
            </a:r>
            <a:r>
              <a:rPr lang="en-US" altLang="en-US" dirty="0" err="1">
                <a:latin typeface="Courier New" panose="02070309020205020404" pitchFamily="49" charset="0"/>
              </a:rPr>
              <a:t>celsius</a:t>
            </a:r>
            <a:r>
              <a:rPr lang="en-US" altLang="en-US" dirty="0">
                <a:latin typeface="Courier New" panose="02070309020205020404" pitchFamily="49" charset="0"/>
              </a:rPr>
              <a:t> + 32</a:t>
            </a:r>
          </a:p>
          <a:p>
            <a:pPr>
              <a:lnSpc>
                <a:spcPct val="90000"/>
              </a:lnSpc>
            </a:pPr>
            <a:r>
              <a:rPr lang="en-US" altLang="en-US" dirty="0">
                <a:latin typeface="Courier New" panose="02070309020205020404" pitchFamily="49" charset="0"/>
              </a:rPr>
              <a:t>print("The temperature is", </a:t>
            </a:r>
            <a:r>
              <a:rPr lang="en-US" altLang="en-US" dirty="0" err="1">
                <a:latin typeface="Courier New" panose="02070309020205020404" pitchFamily="49" charset="0"/>
              </a:rPr>
              <a:t>fahrenheit</a:t>
            </a:r>
            <a:r>
              <a:rPr lang="en-US" altLang="en-US" dirty="0">
                <a:latin typeface="Courier New" panose="02070309020205020404" pitchFamily="49" charset="0"/>
              </a:rPr>
              <a:t>, "degrees </a:t>
            </a:r>
            <a:r>
              <a:rPr lang="en-US" altLang="en-US" dirty="0" err="1">
                <a:latin typeface="Courier New" panose="02070309020205020404" pitchFamily="49" charset="0"/>
              </a:rPr>
              <a:t>fahrenheit</a:t>
            </a:r>
            <a:r>
              <a:rPr lang="en-US" altLang="en-US" dirty="0">
                <a:latin typeface="Courier New" panose="02070309020205020404" pitchFamily="49" charset="0"/>
              </a:rPr>
              <a:t>.")</a:t>
            </a:r>
          </a:p>
          <a:p>
            <a:pPr>
              <a:lnSpc>
                <a:spcPct val="90000"/>
              </a:lnSpc>
            </a:pPr>
            <a:r>
              <a:rPr lang="en-US" altLang="en-US" dirty="0">
                <a:latin typeface="Courier New" panose="02070309020205020404" pitchFamily="49" charset="0"/>
              </a:rPr>
              <a:t>if </a:t>
            </a:r>
            <a:r>
              <a:rPr lang="en-US" altLang="en-US" dirty="0" err="1">
                <a:latin typeface="Courier New" panose="02070309020205020404" pitchFamily="49" charset="0"/>
              </a:rPr>
              <a:t>fahrenheit</a:t>
            </a:r>
            <a:r>
              <a:rPr lang="en-US" altLang="en-US" dirty="0">
                <a:latin typeface="Courier New" panose="02070309020205020404" pitchFamily="49" charset="0"/>
              </a:rPr>
              <a:t> &gt;= 90:</a:t>
            </a:r>
          </a:p>
          <a:p>
            <a:pPr>
              <a:lnSpc>
                <a:spcPct val="90000"/>
              </a:lnSpc>
            </a:pPr>
            <a:r>
              <a:rPr lang="en-US" altLang="en-US" dirty="0">
                <a:latin typeface="Courier New" panose="02070309020205020404" pitchFamily="49" charset="0"/>
              </a:rPr>
              <a:t>   print("It's really hot out there, be careful!")</a:t>
            </a:r>
          </a:p>
          <a:p>
            <a:pPr>
              <a:lnSpc>
                <a:spcPct val="90000"/>
              </a:lnSpc>
            </a:pPr>
            <a:r>
              <a:rPr lang="en-US" altLang="en-US" dirty="0">
                <a:latin typeface="Courier New" panose="02070309020205020404" pitchFamily="49" charset="0"/>
              </a:rPr>
              <a:t>if </a:t>
            </a:r>
            <a:r>
              <a:rPr lang="en-US" altLang="en-US" dirty="0" err="1">
                <a:latin typeface="Courier New" panose="02070309020205020404" pitchFamily="49" charset="0"/>
              </a:rPr>
              <a:t>fahrenheit</a:t>
            </a:r>
            <a:r>
              <a:rPr lang="en-US" altLang="en-US" dirty="0">
                <a:latin typeface="Courier New" panose="02070309020205020404" pitchFamily="49" charset="0"/>
              </a:rPr>
              <a:t> &lt;= 30:</a:t>
            </a:r>
          </a:p>
          <a:p>
            <a:pPr>
              <a:lnSpc>
                <a:spcPct val="90000"/>
              </a:lnSpc>
            </a:pPr>
            <a:r>
              <a:rPr lang="en-US" altLang="en-US" dirty="0">
                <a:latin typeface="Courier New" panose="02070309020205020404" pitchFamily="49" charset="0"/>
              </a:rPr>
              <a:t>   print("</a:t>
            </a:r>
            <a:r>
              <a:rPr lang="en-US" altLang="en-US" dirty="0" err="1">
                <a:latin typeface="Courier New" panose="02070309020205020404" pitchFamily="49" charset="0"/>
              </a:rPr>
              <a:t>Brrrrr</a:t>
            </a:r>
            <a:r>
              <a:rPr lang="en-US" altLang="en-US" dirty="0">
                <a:latin typeface="Courier New" panose="02070309020205020404" pitchFamily="49" charset="0"/>
              </a:rPr>
              <a:t>. Be sure to dress warmly")</a:t>
            </a:r>
          </a:p>
        </p:txBody>
      </p:sp>
      <p:sp>
        <p:nvSpPr>
          <p:cNvPr id="3" name="Title 1">
            <a:extLst>
              <a:ext uri="{FF2B5EF4-FFF2-40B4-BE49-F238E27FC236}">
                <a16:creationId xmlns:a16="http://schemas.microsoft.com/office/drawing/2014/main" id="{7C3466F4-186B-4840-97A9-5DF3EB291117}"/>
              </a:ext>
            </a:extLst>
          </p:cNvPr>
          <p:cNvSpPr txBox="1">
            <a:spLocks/>
          </p:cNvSpPr>
          <p:nvPr/>
        </p:nvSpPr>
        <p:spPr>
          <a:xfrm>
            <a:off x="632520" y="532656"/>
            <a:ext cx="6781800" cy="1600200"/>
          </a:xfrm>
          <a:prstGeom prst="rect">
            <a:avLst/>
          </a:prstGeom>
        </p:spPr>
        <p:txBody>
          <a:bodyPr>
            <a:normAutofit fontScale="9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 Statement Example</a:t>
            </a:r>
            <a:br>
              <a:rPr lang="en-GB" dirty="0"/>
            </a:br>
            <a:endParaRPr lang="en-GB" dirty="0"/>
          </a:p>
        </p:txBody>
      </p:sp>
    </p:spTree>
    <p:extLst>
      <p:ext uri="{BB962C8B-B14F-4D97-AF65-F5344CB8AC3E}">
        <p14:creationId xmlns:p14="http://schemas.microsoft.com/office/powerpoint/2010/main" val="375571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3542-FD69-4B54-A5AB-64D8E62226C4}"/>
              </a:ext>
            </a:extLst>
          </p:cNvPr>
          <p:cNvSpPr txBox="1">
            <a:spLocks/>
          </p:cNvSpPr>
          <p:nvPr/>
        </p:nvSpPr>
        <p:spPr>
          <a:xfrm>
            <a:off x="838200" y="365125"/>
            <a:ext cx="7622232"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  Else  Statement</a:t>
            </a:r>
          </a:p>
        </p:txBody>
      </p:sp>
      <p:sp>
        <p:nvSpPr>
          <p:cNvPr id="3" name="Content Placeholder 2">
            <a:extLst>
              <a:ext uri="{FF2B5EF4-FFF2-40B4-BE49-F238E27FC236}">
                <a16:creationId xmlns:a16="http://schemas.microsoft.com/office/drawing/2014/main" id="{2D5DE7E8-D2AE-4C6D-B8BF-76550AC98D3F}"/>
              </a:ext>
            </a:extLst>
          </p:cNvPr>
          <p:cNvSpPr txBox="1">
            <a:spLocks/>
          </p:cNvSpPr>
          <p:nvPr/>
        </p:nvSpPr>
        <p:spPr>
          <a:xfrm>
            <a:off x="838200" y="1825625"/>
            <a:ext cx="7766248"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altLang="en-US" dirty="0"/>
              <a:t>In Python, a two-way decision can be implemented by attaching an </a:t>
            </a:r>
            <a:r>
              <a:rPr lang="en-US" altLang="en-US" dirty="0">
                <a:latin typeface="Courier New" panose="02070309020205020404" pitchFamily="49" charset="0"/>
              </a:rPr>
              <a:t>else</a:t>
            </a:r>
            <a:r>
              <a:rPr lang="en-US" altLang="en-US" dirty="0"/>
              <a:t> clause onto an </a:t>
            </a:r>
            <a:r>
              <a:rPr lang="en-US" altLang="en-US" dirty="0">
                <a:latin typeface="Courier New" panose="02070309020205020404" pitchFamily="49" charset="0"/>
              </a:rPr>
              <a:t>if</a:t>
            </a:r>
            <a:r>
              <a:rPr lang="en-US" altLang="en-US" dirty="0"/>
              <a:t> clause.</a:t>
            </a:r>
          </a:p>
          <a:p>
            <a:pPr marL="0" indent="0">
              <a:buFont typeface="Arial" pitchFamily="34" charset="0"/>
              <a:buNone/>
            </a:pPr>
            <a:endParaRPr lang="en-GB" dirty="0"/>
          </a:p>
          <a:p>
            <a:pPr marL="0" indent="0">
              <a:buFont typeface="Arial" pitchFamily="34" charset="0"/>
              <a:buNone/>
            </a:pPr>
            <a:r>
              <a:rPr lang="en-GB" dirty="0"/>
              <a:t>if &lt;</a:t>
            </a:r>
            <a:r>
              <a:rPr lang="en-GB" dirty="0">
                <a:solidFill>
                  <a:srgbClr val="FF0000"/>
                </a:solidFill>
              </a:rPr>
              <a:t>expression</a:t>
            </a:r>
            <a:r>
              <a:rPr lang="en-GB" dirty="0"/>
              <a:t>&gt;:</a:t>
            </a:r>
          </a:p>
          <a:p>
            <a:pPr marL="457200" lvl="1" indent="0">
              <a:buFont typeface="Arial" pitchFamily="34" charset="0"/>
              <a:buNone/>
            </a:pPr>
            <a:r>
              <a:rPr lang="en-GB" dirty="0"/>
              <a:t>&lt;execute code&gt;</a:t>
            </a:r>
          </a:p>
          <a:p>
            <a:pPr marL="457200" lvl="1" indent="0">
              <a:buFont typeface="Arial" pitchFamily="34" charset="0"/>
              <a:buNone/>
            </a:pPr>
            <a:r>
              <a:rPr lang="en-GB" dirty="0"/>
              <a:t>&lt;execute code2&gt;</a:t>
            </a:r>
          </a:p>
          <a:p>
            <a:pPr marL="0" indent="0">
              <a:buFont typeface="Arial" pitchFamily="34" charset="0"/>
              <a:buNone/>
            </a:pPr>
            <a:r>
              <a:rPr lang="en-GB" dirty="0"/>
              <a:t>else:</a:t>
            </a:r>
          </a:p>
          <a:p>
            <a:pPr marL="457200" lvl="1" indent="0">
              <a:buFont typeface="Arial" pitchFamily="34" charset="0"/>
              <a:buNone/>
            </a:pPr>
            <a:r>
              <a:rPr lang="en-GB" dirty="0"/>
              <a:t>&lt;execute code&gt;</a:t>
            </a:r>
          </a:p>
          <a:p>
            <a:pPr marL="457200" lvl="1" indent="0">
              <a:buFont typeface="Arial" pitchFamily="34" charset="0"/>
              <a:buNone/>
            </a:pPr>
            <a:r>
              <a:rPr lang="en-GB" dirty="0"/>
              <a:t>&lt;execute code2&gt;</a:t>
            </a:r>
          </a:p>
        </p:txBody>
      </p:sp>
    </p:spTree>
    <p:extLst>
      <p:ext uri="{BB962C8B-B14F-4D97-AF65-F5344CB8AC3E}">
        <p14:creationId xmlns:p14="http://schemas.microsoft.com/office/powerpoint/2010/main" val="336591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FE76B36-5EDF-43BA-9D0A-3FE2783F16D0}"/>
              </a:ext>
            </a:extLst>
          </p:cNvPr>
          <p:cNvSpPr txBox="1">
            <a:spLocks noChangeArrowheads="1"/>
          </p:cNvSpPr>
          <p:nvPr/>
        </p:nvSpPr>
        <p:spPr>
          <a:xfrm>
            <a:off x="755576" y="617538"/>
            <a:ext cx="7793037" cy="1143000"/>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a:t>Two-Way Decisions</a:t>
            </a:r>
            <a:endParaRPr lang="en-US" altLang="en-US" dirty="0"/>
          </a:p>
        </p:txBody>
      </p:sp>
      <p:sp>
        <p:nvSpPr>
          <p:cNvPr id="3" name="Rectangle 3">
            <a:extLst>
              <a:ext uri="{FF2B5EF4-FFF2-40B4-BE49-F238E27FC236}">
                <a16:creationId xmlns:a16="http://schemas.microsoft.com/office/drawing/2014/main" id="{70A1B864-91F9-433F-BA49-902949B6CC6D}"/>
              </a:ext>
            </a:extLst>
          </p:cNvPr>
          <p:cNvSpPr txBox="1">
            <a:spLocks noChangeArrowheads="1"/>
          </p:cNvSpPr>
          <p:nvPr/>
        </p:nvSpPr>
        <p:spPr>
          <a:xfrm>
            <a:off x="787326" y="2017713"/>
            <a:ext cx="7772400" cy="4114800"/>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en-US" sz="2800"/>
              <a:t>When Python encounters this structure, it first evaluates the condition. If the condition is true, the statements under the </a:t>
            </a:r>
            <a:r>
              <a:rPr lang="en-US" altLang="en-US" sz="2800">
                <a:latin typeface="Courier New" panose="02070309020205020404" pitchFamily="49" charset="0"/>
              </a:rPr>
              <a:t>if</a:t>
            </a:r>
            <a:r>
              <a:rPr lang="en-US" altLang="en-US" sz="2800"/>
              <a:t> are executed.</a:t>
            </a:r>
          </a:p>
          <a:p>
            <a:r>
              <a:rPr lang="en-US" altLang="en-US" sz="2800"/>
              <a:t>If the condition is false, the statements under the </a:t>
            </a:r>
            <a:r>
              <a:rPr lang="en-US" altLang="en-US" sz="2800">
                <a:latin typeface="Courier New" panose="02070309020205020404" pitchFamily="49" charset="0"/>
              </a:rPr>
              <a:t>else</a:t>
            </a:r>
            <a:r>
              <a:rPr lang="en-US" altLang="en-US" sz="2800"/>
              <a:t> are executed.</a:t>
            </a:r>
          </a:p>
          <a:p>
            <a:r>
              <a:rPr lang="en-US" altLang="en-US" sz="2800"/>
              <a:t>In either case, the statements following the </a:t>
            </a:r>
            <a:r>
              <a:rPr lang="en-US" altLang="en-US" sz="2800">
                <a:latin typeface="Courier New" panose="02070309020205020404" pitchFamily="49" charset="0"/>
              </a:rPr>
              <a:t>if-else</a:t>
            </a:r>
            <a:r>
              <a:rPr lang="en-US" altLang="en-US" sz="2800"/>
              <a:t> are executed after either set of statements are executed.</a:t>
            </a:r>
            <a:endParaRPr lang="en-US" altLang="en-US" sz="2800" dirty="0"/>
          </a:p>
        </p:txBody>
      </p:sp>
    </p:spTree>
    <p:extLst>
      <p:ext uri="{BB962C8B-B14F-4D97-AF65-F5344CB8AC3E}">
        <p14:creationId xmlns:p14="http://schemas.microsoft.com/office/powerpoint/2010/main" val="2246193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5591-4CF0-4541-A1C2-4F29039A07E1}"/>
              </a:ext>
            </a:extLst>
          </p:cNvPr>
          <p:cNvSpPr txBox="1">
            <a:spLocks/>
          </p:cNvSpPr>
          <p:nvPr/>
        </p:nvSpPr>
        <p:spPr>
          <a:xfrm>
            <a:off x="838200" y="365125"/>
            <a:ext cx="7550224"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IF-ELSE</a:t>
            </a:r>
          </a:p>
        </p:txBody>
      </p:sp>
      <p:sp>
        <p:nvSpPr>
          <p:cNvPr id="3" name="Content Placeholder 2">
            <a:extLst>
              <a:ext uri="{FF2B5EF4-FFF2-40B4-BE49-F238E27FC236}">
                <a16:creationId xmlns:a16="http://schemas.microsoft.com/office/drawing/2014/main" id="{185CB3CE-6D1A-4BBB-953C-59CFAF3B6296}"/>
              </a:ext>
            </a:extLst>
          </p:cNvPr>
          <p:cNvSpPr txBox="1">
            <a:spLocks/>
          </p:cNvSpPr>
          <p:nvPr/>
        </p:nvSpPr>
        <p:spPr>
          <a:xfrm>
            <a:off x="838200" y="1825625"/>
            <a:ext cx="8270304"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solidFill>
                  <a:srgbClr val="FF0000"/>
                </a:solidFill>
              </a:rPr>
              <a:t>x = 7</a:t>
            </a:r>
          </a:p>
          <a:p>
            <a:pPr marL="0" indent="0">
              <a:buFont typeface="Arial" pitchFamily="34" charset="0"/>
              <a:buNone/>
            </a:pPr>
            <a:r>
              <a:rPr lang="en-US" dirty="0">
                <a:solidFill>
                  <a:srgbClr val="FF0000"/>
                </a:solidFill>
              </a:rPr>
              <a:t>if x &gt; 6 :</a:t>
            </a:r>
          </a:p>
          <a:p>
            <a:pPr marL="0" indent="0">
              <a:buFont typeface="Arial" pitchFamily="34" charset="0"/>
              <a:buNone/>
            </a:pPr>
            <a:r>
              <a:rPr lang="en-US" dirty="0">
                <a:solidFill>
                  <a:srgbClr val="FF0000"/>
                </a:solidFill>
              </a:rPr>
              <a:t>	print('x squared = ',x**2)</a:t>
            </a:r>
          </a:p>
          <a:p>
            <a:pPr marL="0" indent="0">
              <a:buFont typeface="Arial" pitchFamily="34" charset="0"/>
              <a:buNone/>
            </a:pPr>
            <a:r>
              <a:rPr lang="en-US" dirty="0">
                <a:solidFill>
                  <a:srgbClr val="FF0000"/>
                </a:solidFill>
              </a:rPr>
              <a:t>else:</a:t>
            </a:r>
          </a:p>
          <a:p>
            <a:pPr marL="0" indent="0">
              <a:buFont typeface="Arial" pitchFamily="34" charset="0"/>
              <a:buNone/>
            </a:pPr>
            <a:r>
              <a:rPr lang="en-US" dirty="0">
                <a:solidFill>
                  <a:srgbClr val="FF0000"/>
                </a:solidFill>
              </a:rPr>
              <a:t>	print('x is smaller than 7')</a:t>
            </a:r>
          </a:p>
        </p:txBody>
      </p:sp>
    </p:spTree>
    <p:extLst>
      <p:ext uri="{BB962C8B-B14F-4D97-AF65-F5344CB8AC3E}">
        <p14:creationId xmlns:p14="http://schemas.microsoft.com/office/powerpoint/2010/main" val="62709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504A-232D-4F08-9BD6-F3743DB2E748}"/>
              </a:ext>
            </a:extLst>
          </p:cNvPr>
          <p:cNvSpPr txBox="1">
            <a:spLocks/>
          </p:cNvSpPr>
          <p:nvPr/>
        </p:nvSpPr>
        <p:spPr>
          <a:xfrm>
            <a:off x="838200" y="365125"/>
            <a:ext cx="7550224"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IF-ELSE</a:t>
            </a:r>
          </a:p>
        </p:txBody>
      </p:sp>
      <p:sp>
        <p:nvSpPr>
          <p:cNvPr id="4" name="Content Placeholder 2">
            <a:extLst>
              <a:ext uri="{FF2B5EF4-FFF2-40B4-BE49-F238E27FC236}">
                <a16:creationId xmlns:a16="http://schemas.microsoft.com/office/drawing/2014/main" id="{DC5B223A-B87A-42BC-B8ED-99A30B653591}"/>
              </a:ext>
            </a:extLst>
          </p:cNvPr>
          <p:cNvSpPr txBox="1">
            <a:spLocks/>
          </p:cNvSpPr>
          <p:nvPr/>
        </p:nvSpPr>
        <p:spPr>
          <a:xfrm>
            <a:off x="838200" y="1825625"/>
            <a:ext cx="6974160"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a:solidFill>
                  <a:srgbClr val="FF0000"/>
                </a:solidFill>
              </a:rPr>
              <a:t>x = 7</a:t>
            </a:r>
          </a:p>
          <a:p>
            <a:pPr marL="0" indent="0">
              <a:buFont typeface="Arial" pitchFamily="34" charset="0"/>
              <a:buNone/>
            </a:pPr>
            <a:r>
              <a:rPr lang="en-US">
                <a:solidFill>
                  <a:srgbClr val="FF0000"/>
                </a:solidFill>
              </a:rPr>
              <a:t>if x &gt; 6 :</a:t>
            </a:r>
          </a:p>
          <a:p>
            <a:pPr marL="0" indent="0">
              <a:buFont typeface="Arial" pitchFamily="34" charset="0"/>
              <a:buNone/>
            </a:pPr>
            <a:r>
              <a:rPr lang="en-US">
                <a:solidFill>
                  <a:srgbClr val="FF0000"/>
                </a:solidFill>
              </a:rPr>
              <a:t>	print('x squared = ',x**2)</a:t>
            </a:r>
          </a:p>
          <a:p>
            <a:pPr marL="0" indent="0">
              <a:buFont typeface="Arial" pitchFamily="34" charset="0"/>
              <a:buNone/>
            </a:pPr>
            <a:r>
              <a:rPr lang="en-US">
                <a:solidFill>
                  <a:srgbClr val="FF0000"/>
                </a:solidFill>
              </a:rPr>
              <a:t>else:</a:t>
            </a:r>
          </a:p>
          <a:p>
            <a:pPr marL="0" indent="0">
              <a:buFont typeface="Arial" pitchFamily="34" charset="0"/>
              <a:buNone/>
            </a:pPr>
            <a:r>
              <a:rPr lang="en-US">
                <a:solidFill>
                  <a:srgbClr val="FF0000"/>
                </a:solidFill>
              </a:rPr>
              <a:t>	print('x is smaller than 7')</a:t>
            </a:r>
          </a:p>
          <a:p>
            <a:pPr marL="0" indent="0">
              <a:buFont typeface="Arial" pitchFamily="34" charset="0"/>
              <a:buNone/>
            </a:pPr>
            <a:r>
              <a:rPr lang="en-US">
                <a:solidFill>
                  <a:srgbClr val="0070C0"/>
                </a:solidFill>
              </a:rPr>
              <a:t>x squared = 49</a:t>
            </a:r>
          </a:p>
          <a:p>
            <a:pPr marL="0" indent="0">
              <a:buFont typeface="Arial" pitchFamily="34" charset="0"/>
              <a:buNone/>
            </a:pPr>
            <a:r>
              <a:rPr lang="en-US"/>
              <a:t>Try above code with x = 3</a:t>
            </a:r>
            <a:endParaRPr lang="en-GB" dirty="0"/>
          </a:p>
        </p:txBody>
      </p:sp>
    </p:spTree>
    <p:extLst>
      <p:ext uri="{BB962C8B-B14F-4D97-AF65-F5344CB8AC3E}">
        <p14:creationId xmlns:p14="http://schemas.microsoft.com/office/powerpoint/2010/main" val="313704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DE9B-9BC8-44D4-8BA9-3E6CD9512685}"/>
              </a:ext>
            </a:extLst>
          </p:cNvPr>
          <p:cNvSpPr txBox="1">
            <a:spLocks/>
          </p:cNvSpPr>
          <p:nvPr/>
        </p:nvSpPr>
        <p:spPr>
          <a:xfrm>
            <a:off x="838200" y="365125"/>
            <a:ext cx="7550224"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a:t>
            </a:r>
            <a:r>
              <a:rPr lang="en-GB" dirty="0" err="1"/>
              <a:t>elif</a:t>
            </a:r>
            <a:r>
              <a:rPr lang="en-GB" dirty="0"/>
              <a:t>-else Statement</a:t>
            </a:r>
          </a:p>
        </p:txBody>
      </p:sp>
      <p:sp>
        <p:nvSpPr>
          <p:cNvPr id="3" name="Content Placeholder 2">
            <a:extLst>
              <a:ext uri="{FF2B5EF4-FFF2-40B4-BE49-F238E27FC236}">
                <a16:creationId xmlns:a16="http://schemas.microsoft.com/office/drawing/2014/main" id="{DBA50414-896D-4FB2-914F-1C8C17AF66BD}"/>
              </a:ext>
            </a:extLst>
          </p:cNvPr>
          <p:cNvSpPr txBox="1">
            <a:spLocks/>
          </p:cNvSpPr>
          <p:nvPr/>
        </p:nvSpPr>
        <p:spPr>
          <a:xfrm>
            <a:off x="838200" y="1825625"/>
            <a:ext cx="7622232" cy="4351338"/>
          </a:xfrm>
          <a:prstGeom prst="rect">
            <a:avLst/>
          </a:prstGeom>
        </p:spPr>
        <p:txBody>
          <a:bodyPr>
            <a:normAutofit fontScale="92500" lnSpcReduction="1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GB" dirty="0"/>
              <a:t>if &lt;</a:t>
            </a:r>
            <a:r>
              <a:rPr lang="en-GB" dirty="0">
                <a:solidFill>
                  <a:srgbClr val="FF0000"/>
                </a:solidFill>
              </a:rPr>
              <a:t>expression</a:t>
            </a:r>
            <a:r>
              <a:rPr lang="en-GB" dirty="0"/>
              <a:t>&gt;:</a:t>
            </a:r>
          </a:p>
          <a:p>
            <a:pPr marL="457200" lvl="1" indent="0">
              <a:buFont typeface="Arial" pitchFamily="34" charset="0"/>
              <a:buNone/>
            </a:pPr>
            <a:r>
              <a:rPr lang="en-GB" dirty="0"/>
              <a:t>&lt;execute code&gt;</a:t>
            </a:r>
          </a:p>
          <a:p>
            <a:pPr marL="457200" lvl="1" indent="0">
              <a:buFont typeface="Arial" pitchFamily="34" charset="0"/>
              <a:buNone/>
            </a:pPr>
            <a:r>
              <a:rPr lang="en-GB" dirty="0"/>
              <a:t>&lt;case 1 statements&gt;</a:t>
            </a:r>
          </a:p>
          <a:p>
            <a:pPr marL="0" indent="0">
              <a:buFont typeface="Arial" pitchFamily="34" charset="0"/>
              <a:buNone/>
            </a:pPr>
            <a:r>
              <a:rPr lang="en-GB" dirty="0" err="1"/>
              <a:t>elif</a:t>
            </a:r>
            <a:r>
              <a:rPr lang="en-GB" dirty="0"/>
              <a:t> &lt;</a:t>
            </a:r>
            <a:r>
              <a:rPr lang="en-GB" dirty="0">
                <a:solidFill>
                  <a:srgbClr val="FF0000"/>
                </a:solidFill>
              </a:rPr>
              <a:t>expression2</a:t>
            </a:r>
            <a:r>
              <a:rPr lang="en-GB" dirty="0"/>
              <a:t>&gt;:</a:t>
            </a:r>
          </a:p>
          <a:p>
            <a:pPr marL="457200" lvl="1" indent="0">
              <a:buFont typeface="Arial" pitchFamily="34" charset="0"/>
              <a:buNone/>
            </a:pPr>
            <a:r>
              <a:rPr lang="en-GB" dirty="0"/>
              <a:t>&lt;execute code&gt;</a:t>
            </a:r>
          </a:p>
          <a:p>
            <a:pPr marL="457200" lvl="1" indent="0">
              <a:buFont typeface="Arial" pitchFamily="34" charset="0"/>
              <a:buNone/>
            </a:pPr>
            <a:r>
              <a:rPr lang="en-GB" dirty="0"/>
              <a:t>&lt;case 2 statements&gt;</a:t>
            </a:r>
          </a:p>
          <a:p>
            <a:pPr marL="0" indent="0">
              <a:buNone/>
            </a:pPr>
            <a:r>
              <a:rPr lang="en-GB" dirty="0" err="1"/>
              <a:t>elif</a:t>
            </a:r>
            <a:r>
              <a:rPr lang="en-GB" dirty="0"/>
              <a:t> &lt;</a:t>
            </a:r>
            <a:r>
              <a:rPr lang="en-GB" dirty="0">
                <a:solidFill>
                  <a:srgbClr val="FF0000"/>
                </a:solidFill>
              </a:rPr>
              <a:t>expression3</a:t>
            </a:r>
            <a:r>
              <a:rPr lang="en-GB" dirty="0"/>
              <a:t>&gt;:</a:t>
            </a:r>
          </a:p>
          <a:p>
            <a:pPr marL="457200" lvl="1" indent="0">
              <a:buNone/>
            </a:pPr>
            <a:r>
              <a:rPr lang="en-GB" dirty="0"/>
              <a:t>&lt;execute code&gt;</a:t>
            </a:r>
          </a:p>
          <a:p>
            <a:pPr marL="457200" lvl="1" indent="0">
              <a:buNone/>
            </a:pPr>
            <a:r>
              <a:rPr lang="en-GB" dirty="0"/>
              <a:t>&lt;case 3 statements&gt;</a:t>
            </a:r>
          </a:p>
          <a:p>
            <a:pPr marL="0" indent="0">
              <a:buFont typeface="Arial" pitchFamily="34" charset="0"/>
              <a:buNone/>
            </a:pPr>
            <a:r>
              <a:rPr lang="en-GB" dirty="0"/>
              <a:t>else:</a:t>
            </a:r>
          </a:p>
          <a:p>
            <a:pPr marL="457200" lvl="1" indent="0">
              <a:buFont typeface="Arial" pitchFamily="34" charset="0"/>
              <a:buNone/>
            </a:pPr>
            <a:r>
              <a:rPr lang="en-GB" dirty="0"/>
              <a:t>&lt;execute code&gt;</a:t>
            </a:r>
          </a:p>
          <a:p>
            <a:pPr marL="457200" lvl="1" indent="0">
              <a:buFont typeface="Arial" pitchFamily="34" charset="0"/>
              <a:buNone/>
            </a:pPr>
            <a:r>
              <a:rPr lang="en-GB" dirty="0"/>
              <a:t>&lt;default code&gt;</a:t>
            </a:r>
          </a:p>
        </p:txBody>
      </p:sp>
    </p:spTree>
    <p:extLst>
      <p:ext uri="{BB962C8B-B14F-4D97-AF65-F5344CB8AC3E}">
        <p14:creationId xmlns:p14="http://schemas.microsoft.com/office/powerpoint/2010/main" val="327634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F2DE-DA94-48ED-B4C8-A11481635DE6}"/>
              </a:ext>
            </a:extLst>
          </p:cNvPr>
          <p:cNvSpPr txBox="1">
            <a:spLocks/>
          </p:cNvSpPr>
          <p:nvPr/>
        </p:nvSpPr>
        <p:spPr>
          <a:xfrm>
            <a:off x="838200" y="365125"/>
            <a:ext cx="8126288"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IF-ELIF-ELSE Statement</a:t>
            </a:r>
          </a:p>
        </p:txBody>
      </p:sp>
      <p:sp>
        <p:nvSpPr>
          <p:cNvPr id="3" name="Content Placeholder 2">
            <a:extLst>
              <a:ext uri="{FF2B5EF4-FFF2-40B4-BE49-F238E27FC236}">
                <a16:creationId xmlns:a16="http://schemas.microsoft.com/office/drawing/2014/main" id="{200A8E6A-490A-4D69-9CA6-129EB3CBF71C}"/>
              </a:ext>
            </a:extLst>
          </p:cNvPr>
          <p:cNvSpPr txBox="1">
            <a:spLocks/>
          </p:cNvSpPr>
          <p:nvPr/>
        </p:nvSpPr>
        <p:spPr>
          <a:xfrm>
            <a:off x="838200" y="1825625"/>
            <a:ext cx="8305800"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solidFill>
                  <a:srgbClr val="FF0000"/>
                </a:solidFill>
              </a:rPr>
              <a:t>x = 7</a:t>
            </a:r>
          </a:p>
          <a:p>
            <a:pPr marL="0" indent="0">
              <a:buFont typeface="Arial" pitchFamily="34" charset="0"/>
              <a:buNone/>
            </a:pPr>
            <a:r>
              <a:rPr lang="en-US" dirty="0">
                <a:solidFill>
                  <a:srgbClr val="FF0000"/>
                </a:solidFill>
              </a:rPr>
              <a:t>if x &gt; 6 :</a:t>
            </a:r>
          </a:p>
          <a:p>
            <a:pPr marL="0" indent="0">
              <a:buFont typeface="Arial" pitchFamily="34" charset="0"/>
              <a:buNone/>
            </a:pPr>
            <a:r>
              <a:rPr lang="en-US" dirty="0">
                <a:solidFill>
                  <a:srgbClr val="FF0000"/>
                </a:solidFill>
              </a:rPr>
              <a:t>	print('x squared = ',x**2)</a:t>
            </a:r>
          </a:p>
          <a:p>
            <a:pPr marL="0" indent="0">
              <a:buFont typeface="Arial" pitchFamily="34" charset="0"/>
              <a:buNone/>
            </a:pPr>
            <a:r>
              <a:rPr lang="en-US" dirty="0" err="1">
                <a:solidFill>
                  <a:srgbClr val="FF0000"/>
                </a:solidFill>
              </a:rPr>
              <a:t>elif</a:t>
            </a:r>
            <a:r>
              <a:rPr lang="en-US" dirty="0">
                <a:solidFill>
                  <a:srgbClr val="FF0000"/>
                </a:solidFill>
              </a:rPr>
              <a:t> x == 6:</a:t>
            </a:r>
          </a:p>
          <a:p>
            <a:pPr marL="0" indent="0">
              <a:buFont typeface="Arial" pitchFamily="34" charset="0"/>
              <a:buNone/>
            </a:pPr>
            <a:r>
              <a:rPr lang="en-US" dirty="0">
                <a:solidFill>
                  <a:srgbClr val="FF0000"/>
                </a:solidFill>
              </a:rPr>
              <a:t>	print('x is 6 exactly')</a:t>
            </a:r>
          </a:p>
          <a:p>
            <a:pPr marL="0" indent="0">
              <a:buFont typeface="Arial" pitchFamily="34" charset="0"/>
              <a:buNone/>
            </a:pPr>
            <a:r>
              <a:rPr lang="en-US" dirty="0">
                <a:solidFill>
                  <a:srgbClr val="FF0000"/>
                </a:solidFill>
              </a:rPr>
              <a:t>else:</a:t>
            </a:r>
          </a:p>
          <a:p>
            <a:pPr marL="0" indent="0">
              <a:buFont typeface="Arial" pitchFamily="34" charset="0"/>
              <a:buNone/>
            </a:pPr>
            <a:r>
              <a:rPr lang="en-US" dirty="0">
                <a:solidFill>
                  <a:srgbClr val="FF0000"/>
                </a:solidFill>
              </a:rPr>
              <a:t>	print('x is smaller than 7')</a:t>
            </a:r>
          </a:p>
        </p:txBody>
      </p:sp>
    </p:spTree>
    <p:extLst>
      <p:ext uri="{BB962C8B-B14F-4D97-AF65-F5344CB8AC3E}">
        <p14:creationId xmlns:p14="http://schemas.microsoft.com/office/powerpoint/2010/main" val="2083704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9391-DC4B-47CB-A2A8-CF724A657788}"/>
              </a:ext>
            </a:extLst>
          </p:cNvPr>
          <p:cNvSpPr txBox="1">
            <a:spLocks/>
          </p:cNvSpPr>
          <p:nvPr/>
        </p:nvSpPr>
        <p:spPr>
          <a:xfrm>
            <a:off x="838200" y="365125"/>
            <a:ext cx="8126288"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IF-ELIF-ELSE Statement</a:t>
            </a:r>
          </a:p>
        </p:txBody>
      </p:sp>
      <p:sp>
        <p:nvSpPr>
          <p:cNvPr id="4" name="Content Placeholder 2">
            <a:extLst>
              <a:ext uri="{FF2B5EF4-FFF2-40B4-BE49-F238E27FC236}">
                <a16:creationId xmlns:a16="http://schemas.microsoft.com/office/drawing/2014/main" id="{2E4B0D85-DB2F-41DD-BDC1-1ECB11F1717C}"/>
              </a:ext>
            </a:extLst>
          </p:cNvPr>
          <p:cNvSpPr txBox="1">
            <a:spLocks/>
          </p:cNvSpPr>
          <p:nvPr/>
        </p:nvSpPr>
        <p:spPr>
          <a:xfrm>
            <a:off x="838200" y="1825625"/>
            <a:ext cx="6542112"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a:solidFill>
                  <a:srgbClr val="FF0000"/>
                </a:solidFill>
              </a:rPr>
              <a:t>x = 7</a:t>
            </a:r>
          </a:p>
          <a:p>
            <a:pPr marL="0" indent="0">
              <a:buFont typeface="Arial" pitchFamily="34" charset="0"/>
              <a:buNone/>
            </a:pPr>
            <a:r>
              <a:rPr lang="en-US">
                <a:solidFill>
                  <a:srgbClr val="FF0000"/>
                </a:solidFill>
              </a:rPr>
              <a:t>if x &gt; 6 :</a:t>
            </a:r>
          </a:p>
          <a:p>
            <a:pPr marL="0" indent="0">
              <a:buFont typeface="Arial" pitchFamily="34" charset="0"/>
              <a:buNone/>
            </a:pPr>
            <a:r>
              <a:rPr lang="en-US">
                <a:solidFill>
                  <a:srgbClr val="FF0000"/>
                </a:solidFill>
              </a:rPr>
              <a:t>	print('x squared = ',x**2)</a:t>
            </a:r>
          </a:p>
          <a:p>
            <a:pPr marL="0" indent="0">
              <a:buFont typeface="Arial" pitchFamily="34" charset="0"/>
              <a:buNone/>
            </a:pPr>
            <a:r>
              <a:rPr lang="en-US">
                <a:solidFill>
                  <a:srgbClr val="FF0000"/>
                </a:solidFill>
              </a:rPr>
              <a:t>elif x == 6:</a:t>
            </a:r>
          </a:p>
          <a:p>
            <a:pPr marL="0" indent="0">
              <a:buFont typeface="Arial" pitchFamily="34" charset="0"/>
              <a:buNone/>
            </a:pPr>
            <a:r>
              <a:rPr lang="en-US">
                <a:solidFill>
                  <a:srgbClr val="FF0000"/>
                </a:solidFill>
              </a:rPr>
              <a:t>	print('x is 6 exactly')</a:t>
            </a:r>
          </a:p>
          <a:p>
            <a:pPr marL="0" indent="0">
              <a:buFont typeface="Arial" pitchFamily="34" charset="0"/>
              <a:buNone/>
            </a:pPr>
            <a:r>
              <a:rPr lang="en-US">
                <a:solidFill>
                  <a:srgbClr val="FF0000"/>
                </a:solidFill>
              </a:rPr>
              <a:t>else:</a:t>
            </a:r>
          </a:p>
          <a:p>
            <a:pPr marL="0" indent="0">
              <a:buFont typeface="Arial" pitchFamily="34" charset="0"/>
              <a:buNone/>
            </a:pPr>
            <a:r>
              <a:rPr lang="en-US">
                <a:solidFill>
                  <a:srgbClr val="FF0000"/>
                </a:solidFill>
              </a:rPr>
              <a:t>	print('x is smaller than 7')</a:t>
            </a:r>
          </a:p>
          <a:p>
            <a:pPr marL="0" indent="0">
              <a:buFont typeface="Arial" pitchFamily="34" charset="0"/>
              <a:buNone/>
            </a:pPr>
            <a:r>
              <a:rPr lang="en-US">
                <a:solidFill>
                  <a:srgbClr val="0070C0"/>
                </a:solidFill>
              </a:rPr>
              <a:t>x squared = 49</a:t>
            </a:r>
          </a:p>
          <a:p>
            <a:pPr marL="0" indent="0">
              <a:buFont typeface="Arial" pitchFamily="34" charset="0"/>
              <a:buNone/>
            </a:pPr>
            <a:r>
              <a:rPr lang="en-US"/>
              <a:t>Try above code with x = 2 and x = 6</a:t>
            </a:r>
            <a:endParaRPr lang="en-GB" dirty="0"/>
          </a:p>
        </p:txBody>
      </p:sp>
    </p:spTree>
    <p:extLst>
      <p:ext uri="{BB962C8B-B14F-4D97-AF65-F5344CB8AC3E}">
        <p14:creationId xmlns:p14="http://schemas.microsoft.com/office/powerpoint/2010/main" val="27403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F225-4594-4507-817B-520568DD6055}"/>
              </a:ext>
            </a:extLst>
          </p:cNvPr>
          <p:cNvSpPr>
            <a:spLocks noGrp="1"/>
          </p:cNvSpPr>
          <p:nvPr>
            <p:ph type="title"/>
          </p:nvPr>
        </p:nvSpPr>
        <p:spPr>
          <a:xfrm>
            <a:off x="755576" y="476672"/>
            <a:ext cx="6781800" cy="1080120"/>
          </a:xfrm>
        </p:spPr>
        <p:txBody>
          <a:bodyPr/>
          <a:lstStyle/>
          <a:p>
            <a:r>
              <a:rPr lang="en-GB" dirty="0"/>
              <a:t>Loop the Loop!</a:t>
            </a:r>
          </a:p>
        </p:txBody>
      </p:sp>
      <p:sp>
        <p:nvSpPr>
          <p:cNvPr id="3" name="Content Placeholder 2">
            <a:extLst>
              <a:ext uri="{FF2B5EF4-FFF2-40B4-BE49-F238E27FC236}">
                <a16:creationId xmlns:a16="http://schemas.microsoft.com/office/drawing/2014/main" id="{44EE723F-6289-455E-87AC-F18050659233}"/>
              </a:ext>
            </a:extLst>
          </p:cNvPr>
          <p:cNvSpPr>
            <a:spLocks noGrp="1"/>
          </p:cNvSpPr>
          <p:nvPr>
            <p:ph idx="1"/>
          </p:nvPr>
        </p:nvSpPr>
        <p:spPr/>
        <p:txBody>
          <a:bodyPr/>
          <a:lstStyle/>
          <a:p>
            <a:r>
              <a:rPr lang="en-US" altLang="en-US" dirty="0"/>
              <a:t>To be able to design and implement solutions to problems, it is often necessary to use LOOP patterns.</a:t>
            </a:r>
          </a:p>
          <a:p>
            <a:r>
              <a:rPr lang="en-US" altLang="en-US" dirty="0"/>
              <a:t>Definite and Indefinite loops are </a:t>
            </a:r>
            <a:r>
              <a:rPr lang="en-US" altLang="en-US" dirty="0" err="1"/>
              <a:t>realised</a:t>
            </a:r>
            <a:r>
              <a:rPr lang="en-US" altLang="en-US" dirty="0"/>
              <a:t> in Python using the </a:t>
            </a:r>
            <a:r>
              <a:rPr lang="en-US" altLang="en-US" b="1" dirty="0">
                <a:latin typeface="Courier New" panose="02070309020205020404" pitchFamily="49" charset="0"/>
              </a:rPr>
              <a:t>for</a:t>
            </a:r>
            <a:r>
              <a:rPr lang="en-US" altLang="en-US" dirty="0"/>
              <a:t> and </a:t>
            </a:r>
            <a:r>
              <a:rPr lang="en-US" altLang="en-US" b="1" dirty="0">
                <a:latin typeface="Courier New" panose="02070309020205020404" pitchFamily="49" charset="0"/>
              </a:rPr>
              <a:t>while</a:t>
            </a:r>
            <a:r>
              <a:rPr lang="en-US" altLang="en-US" dirty="0"/>
              <a:t> statements.</a:t>
            </a:r>
          </a:p>
          <a:p>
            <a:endParaRPr lang="en-GB" dirty="0"/>
          </a:p>
        </p:txBody>
      </p:sp>
    </p:spTree>
    <p:extLst>
      <p:ext uri="{BB962C8B-B14F-4D97-AF65-F5344CB8AC3E}">
        <p14:creationId xmlns:p14="http://schemas.microsoft.com/office/powerpoint/2010/main" val="373680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96F32-911C-4C8F-AC11-6EFB6294334E}"/>
              </a:ext>
            </a:extLst>
          </p:cNvPr>
          <p:cNvPicPr>
            <a:picLocks noChangeAspect="1"/>
          </p:cNvPicPr>
          <p:nvPr/>
        </p:nvPicPr>
        <p:blipFill>
          <a:blip r:embed="rId2"/>
          <a:stretch>
            <a:fillRect/>
          </a:stretch>
        </p:blipFill>
        <p:spPr>
          <a:xfrm>
            <a:off x="675876" y="2996952"/>
            <a:ext cx="3228975" cy="3133725"/>
          </a:xfrm>
          <a:prstGeom prst="rect">
            <a:avLst/>
          </a:prstGeom>
        </p:spPr>
      </p:pic>
      <p:sp>
        <p:nvSpPr>
          <p:cNvPr id="3" name="Title 2">
            <a:extLst>
              <a:ext uri="{FF2B5EF4-FFF2-40B4-BE49-F238E27FC236}">
                <a16:creationId xmlns:a16="http://schemas.microsoft.com/office/drawing/2014/main" id="{B70A09C4-C38D-4241-A5D2-8B6132F7DFA1}"/>
              </a:ext>
            </a:extLst>
          </p:cNvPr>
          <p:cNvSpPr>
            <a:spLocks noGrp="1"/>
          </p:cNvSpPr>
          <p:nvPr>
            <p:ph type="title"/>
          </p:nvPr>
        </p:nvSpPr>
        <p:spPr>
          <a:xfrm>
            <a:off x="755576" y="476672"/>
            <a:ext cx="7848872" cy="864096"/>
          </a:xfrm>
        </p:spPr>
        <p:txBody>
          <a:bodyPr>
            <a:normAutofit fontScale="90000"/>
          </a:bodyPr>
          <a:lstStyle/>
          <a:p>
            <a:r>
              <a:rPr lang="en-GB" sz="3600" b="1" dirty="0"/>
              <a:t>The Software Development Process</a:t>
            </a:r>
          </a:p>
        </p:txBody>
      </p:sp>
      <p:sp>
        <p:nvSpPr>
          <p:cNvPr id="4" name="Content Placeholder 3">
            <a:extLst>
              <a:ext uri="{FF2B5EF4-FFF2-40B4-BE49-F238E27FC236}">
                <a16:creationId xmlns:a16="http://schemas.microsoft.com/office/drawing/2014/main" id="{D7555246-8AE5-4667-8FB4-27D0E43CD92F}"/>
              </a:ext>
            </a:extLst>
          </p:cNvPr>
          <p:cNvSpPr>
            <a:spLocks noGrp="1"/>
          </p:cNvSpPr>
          <p:nvPr>
            <p:ph idx="1"/>
          </p:nvPr>
        </p:nvSpPr>
        <p:spPr>
          <a:xfrm>
            <a:off x="755576" y="1700808"/>
            <a:ext cx="7543800" cy="1728192"/>
          </a:xfrm>
        </p:spPr>
        <p:txBody>
          <a:bodyPr/>
          <a:lstStyle/>
          <a:p>
            <a:r>
              <a:rPr lang="en-US" spc="-1" dirty="0">
                <a:solidFill>
                  <a:srgbClr val="000000"/>
                </a:solidFill>
                <a:uFill>
                  <a:solidFill>
                    <a:srgbClr val="FFFFFF"/>
                  </a:solidFill>
                </a:uFill>
                <a:latin typeface="Tahoma"/>
              </a:rPr>
              <a:t>The process of creating a program is often broken down into stages according to the information that is produced in each phase.</a:t>
            </a:r>
          </a:p>
          <a:p>
            <a:endParaRPr lang="en-GB" dirty="0"/>
          </a:p>
        </p:txBody>
      </p:sp>
      <p:pic>
        <p:nvPicPr>
          <p:cNvPr id="5" name="Picture 4">
            <a:extLst>
              <a:ext uri="{FF2B5EF4-FFF2-40B4-BE49-F238E27FC236}">
                <a16:creationId xmlns:a16="http://schemas.microsoft.com/office/drawing/2014/main" id="{35B7931A-A715-4440-9704-1995908C2B7F}"/>
              </a:ext>
            </a:extLst>
          </p:cNvPr>
          <p:cNvPicPr>
            <a:picLocks noChangeAspect="1"/>
          </p:cNvPicPr>
          <p:nvPr/>
        </p:nvPicPr>
        <p:blipFill>
          <a:blip r:embed="rId3"/>
          <a:stretch>
            <a:fillRect/>
          </a:stretch>
        </p:blipFill>
        <p:spPr>
          <a:xfrm>
            <a:off x="4089341" y="2996952"/>
            <a:ext cx="4217249" cy="3133724"/>
          </a:xfrm>
          <a:prstGeom prst="rect">
            <a:avLst/>
          </a:prstGeom>
        </p:spPr>
      </p:pic>
      <p:sp>
        <p:nvSpPr>
          <p:cNvPr id="6" name="TextBox 5">
            <a:extLst>
              <a:ext uri="{FF2B5EF4-FFF2-40B4-BE49-F238E27FC236}">
                <a16:creationId xmlns:a16="http://schemas.microsoft.com/office/drawing/2014/main" id="{A98B0303-6C7F-4399-8A76-3C0D730342B2}"/>
              </a:ext>
            </a:extLst>
          </p:cNvPr>
          <p:cNvSpPr txBox="1"/>
          <p:nvPr/>
        </p:nvSpPr>
        <p:spPr>
          <a:xfrm>
            <a:off x="2290363" y="6196662"/>
            <a:ext cx="3911135" cy="369332"/>
          </a:xfrm>
          <a:prstGeom prst="rect">
            <a:avLst/>
          </a:prstGeom>
          <a:noFill/>
        </p:spPr>
        <p:txBody>
          <a:bodyPr wrap="none" rtlCol="0">
            <a:spAutoFit/>
          </a:bodyPr>
          <a:lstStyle/>
          <a:p>
            <a:r>
              <a:rPr lang="en-GB" dirty="0">
                <a:latin typeface="Tahoma" panose="020B0604030504040204" pitchFamily="34" charset="0"/>
                <a:ea typeface="Tahoma" panose="020B0604030504040204" pitchFamily="34" charset="0"/>
                <a:cs typeface="Tahoma" panose="020B0604030504040204" pitchFamily="34" charset="0"/>
              </a:rPr>
              <a:t>Different Contrasting Methodologies </a:t>
            </a:r>
          </a:p>
        </p:txBody>
      </p:sp>
    </p:spTree>
    <p:extLst>
      <p:ext uri="{BB962C8B-B14F-4D97-AF65-F5344CB8AC3E}">
        <p14:creationId xmlns:p14="http://schemas.microsoft.com/office/powerpoint/2010/main" val="1993137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9AE8EC8-8618-499F-BAAC-EB6847FB0AC7}"/>
              </a:ext>
            </a:extLst>
          </p:cNvPr>
          <p:cNvSpPr txBox="1">
            <a:spLocks noChangeArrowheads="1"/>
          </p:cNvSpPr>
          <p:nvPr/>
        </p:nvSpPr>
        <p:spPr>
          <a:xfrm>
            <a:off x="722692" y="617538"/>
            <a:ext cx="8221283" cy="1143000"/>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For Loops: </a:t>
            </a:r>
            <a:r>
              <a:rPr lang="en-US" altLang="en-US" sz="4400" dirty="0"/>
              <a:t>A Quick Review</a:t>
            </a:r>
          </a:p>
        </p:txBody>
      </p:sp>
      <p:sp>
        <p:nvSpPr>
          <p:cNvPr id="3" name="Rectangle 3">
            <a:extLst>
              <a:ext uri="{FF2B5EF4-FFF2-40B4-BE49-F238E27FC236}">
                <a16:creationId xmlns:a16="http://schemas.microsoft.com/office/drawing/2014/main" id="{B9E5E7F0-DDDE-4E43-B1C6-9BC155891332}"/>
              </a:ext>
            </a:extLst>
          </p:cNvPr>
          <p:cNvSpPr txBox="1">
            <a:spLocks noChangeArrowheads="1"/>
          </p:cNvSpPr>
          <p:nvPr/>
        </p:nvSpPr>
        <p:spPr>
          <a:xfrm>
            <a:off x="755576" y="2017713"/>
            <a:ext cx="8199512" cy="4114800"/>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90000"/>
              </a:lnSpc>
            </a:pPr>
            <a:r>
              <a:rPr lang="en-US" altLang="en-US" dirty="0"/>
              <a:t>The </a:t>
            </a:r>
            <a:r>
              <a:rPr lang="en-US" altLang="en-US" dirty="0">
                <a:latin typeface="Courier New" panose="02070309020205020404" pitchFamily="49" charset="0"/>
              </a:rPr>
              <a:t>for</a:t>
            </a:r>
            <a:r>
              <a:rPr lang="en-US" altLang="en-US" dirty="0"/>
              <a:t> statement allows us to iterate through a sequence of values.</a:t>
            </a:r>
          </a:p>
          <a:p>
            <a:pPr>
              <a:lnSpc>
                <a:spcPct val="90000"/>
              </a:lnSpc>
            </a:pPr>
            <a:endParaRPr lang="en-US" altLang="en-US" dirty="0">
              <a:latin typeface="Courier New" panose="02070309020205020404" pitchFamily="49" charset="0"/>
            </a:endParaRPr>
          </a:p>
          <a:p>
            <a:pPr>
              <a:lnSpc>
                <a:spcPct val="90000"/>
              </a:lnSpc>
            </a:pPr>
            <a:r>
              <a:rPr lang="en-US" altLang="en-US" dirty="0">
                <a:latin typeface="Courier New" panose="02070309020205020404" pitchFamily="49" charset="0"/>
              </a:rPr>
              <a:t>for &lt;var&gt; in &lt;sequence&gt;:</a:t>
            </a:r>
            <a:br>
              <a:rPr lang="en-US" altLang="en-US" dirty="0">
                <a:latin typeface="Courier New" panose="02070309020205020404" pitchFamily="49" charset="0"/>
              </a:rPr>
            </a:br>
            <a:r>
              <a:rPr lang="en-US" altLang="en-US" dirty="0">
                <a:latin typeface="Courier New" panose="02070309020205020404" pitchFamily="49" charset="0"/>
              </a:rPr>
              <a:t>    &lt;body&gt;</a:t>
            </a:r>
          </a:p>
          <a:p>
            <a:pPr>
              <a:lnSpc>
                <a:spcPct val="90000"/>
              </a:lnSpc>
            </a:pPr>
            <a:endParaRPr lang="en-US" altLang="en-US" dirty="0"/>
          </a:p>
          <a:p>
            <a:pPr>
              <a:lnSpc>
                <a:spcPct val="90000"/>
              </a:lnSpc>
            </a:pPr>
            <a:r>
              <a:rPr lang="en-US" altLang="en-US" dirty="0"/>
              <a:t>The loop index variable </a:t>
            </a:r>
            <a:r>
              <a:rPr lang="en-US" altLang="en-US" dirty="0">
                <a:latin typeface="Courier New" panose="02070309020205020404" pitchFamily="49" charset="0"/>
              </a:rPr>
              <a:t>var</a:t>
            </a:r>
            <a:r>
              <a:rPr lang="en-US" altLang="en-US" dirty="0"/>
              <a:t> takes on each successive value in the sequence, and the statements in the body of the loop are executed once for each value.</a:t>
            </a:r>
          </a:p>
        </p:txBody>
      </p:sp>
    </p:spTree>
    <p:extLst>
      <p:ext uri="{BB962C8B-B14F-4D97-AF65-F5344CB8AC3E}">
        <p14:creationId xmlns:p14="http://schemas.microsoft.com/office/powerpoint/2010/main" val="2608201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84EF-82D7-48A5-BB5F-9476AEE9FC31}"/>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While Statement</a:t>
            </a:r>
          </a:p>
        </p:txBody>
      </p:sp>
      <p:sp>
        <p:nvSpPr>
          <p:cNvPr id="3" name="Content Placeholder 2">
            <a:extLst>
              <a:ext uri="{FF2B5EF4-FFF2-40B4-BE49-F238E27FC236}">
                <a16:creationId xmlns:a16="http://schemas.microsoft.com/office/drawing/2014/main" id="{58E095E3-77DB-4AC2-8C43-1934265B6578}"/>
              </a:ext>
            </a:extLst>
          </p:cNvPr>
          <p:cNvSpPr txBox="1">
            <a:spLocks/>
          </p:cNvSpPr>
          <p:nvPr/>
        </p:nvSpPr>
        <p:spPr>
          <a:xfrm>
            <a:off x="838200" y="1825625"/>
            <a:ext cx="8198296"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GB" dirty="0"/>
              <a:t>while &lt;</a:t>
            </a:r>
            <a:r>
              <a:rPr lang="en-GB" dirty="0">
                <a:solidFill>
                  <a:srgbClr val="FF0000"/>
                </a:solidFill>
              </a:rPr>
              <a:t>expression</a:t>
            </a:r>
            <a:r>
              <a:rPr lang="en-GB" dirty="0"/>
              <a:t>&gt;:</a:t>
            </a:r>
          </a:p>
          <a:p>
            <a:pPr marL="457200" lvl="1" indent="0">
              <a:buFont typeface="Arial" pitchFamily="34" charset="0"/>
              <a:buNone/>
            </a:pPr>
            <a:r>
              <a:rPr lang="en-GB" dirty="0"/>
              <a:t>&lt;execute code&gt;</a:t>
            </a:r>
          </a:p>
          <a:p>
            <a:pPr marL="457200" lvl="1" indent="0">
              <a:buFont typeface="Arial" pitchFamily="34" charset="0"/>
              <a:buNone/>
            </a:pPr>
            <a:r>
              <a:rPr lang="en-GB" dirty="0"/>
              <a:t>&lt;execute code2&gt;</a:t>
            </a:r>
          </a:p>
          <a:p>
            <a:r>
              <a:rPr lang="en-GB" dirty="0"/>
              <a:t>Could be one line or many lines within the code block</a:t>
            </a:r>
          </a:p>
          <a:p>
            <a:r>
              <a:rPr lang="en-GB" dirty="0"/>
              <a:t>Notice the indentation?</a:t>
            </a:r>
          </a:p>
          <a:p>
            <a:r>
              <a:rPr lang="en-GB" dirty="0"/>
              <a:t>If the </a:t>
            </a:r>
            <a:r>
              <a:rPr lang="en-GB" dirty="0">
                <a:solidFill>
                  <a:srgbClr val="FF0000"/>
                </a:solidFill>
              </a:rPr>
              <a:t>expression</a:t>
            </a:r>
            <a:r>
              <a:rPr lang="en-GB" dirty="0"/>
              <a:t> evaluates to non-zero or True – then the code block is executed </a:t>
            </a:r>
          </a:p>
          <a:p>
            <a:r>
              <a:rPr lang="en-GB" dirty="0"/>
              <a:t>This happens / loops continuously until it evaluates to False</a:t>
            </a:r>
          </a:p>
          <a:p>
            <a:r>
              <a:rPr lang="en-GB" dirty="0"/>
              <a:t>Otherwise jumps to the next line after the code block</a:t>
            </a:r>
          </a:p>
        </p:txBody>
      </p:sp>
    </p:spTree>
    <p:extLst>
      <p:ext uri="{BB962C8B-B14F-4D97-AF65-F5344CB8AC3E}">
        <p14:creationId xmlns:p14="http://schemas.microsoft.com/office/powerpoint/2010/main" val="2061311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D67A-C807-4D39-A97D-C10F82EC5288}"/>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While Statement</a:t>
            </a:r>
          </a:p>
        </p:txBody>
      </p:sp>
      <p:sp>
        <p:nvSpPr>
          <p:cNvPr id="3" name="Content Placeholder 2">
            <a:extLst>
              <a:ext uri="{FF2B5EF4-FFF2-40B4-BE49-F238E27FC236}">
                <a16:creationId xmlns:a16="http://schemas.microsoft.com/office/drawing/2014/main" id="{6C66B936-4BA0-4F0C-B192-E62241DF379B}"/>
              </a:ext>
            </a:extLst>
          </p:cNvPr>
          <p:cNvSpPr txBox="1">
            <a:spLocks/>
          </p:cNvSpPr>
          <p:nvPr/>
        </p:nvSpPr>
        <p:spPr>
          <a:xfrm>
            <a:off x="838200" y="1825625"/>
            <a:ext cx="8305800"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&gt;&gt;&gt; </a:t>
            </a:r>
            <a:r>
              <a:rPr lang="en-US" dirty="0">
                <a:solidFill>
                  <a:srgbClr val="FF0000"/>
                </a:solidFill>
              </a:rPr>
              <a:t>x = 7</a:t>
            </a:r>
          </a:p>
          <a:p>
            <a:pPr marL="0" indent="0">
              <a:buFont typeface="Arial" pitchFamily="34" charset="0"/>
              <a:buNone/>
            </a:pPr>
            <a:r>
              <a:rPr lang="en-US" dirty="0"/>
              <a:t>&gt;&gt;&gt; </a:t>
            </a:r>
            <a:r>
              <a:rPr lang="en-US" dirty="0">
                <a:solidFill>
                  <a:srgbClr val="FF0000"/>
                </a:solidFill>
              </a:rPr>
              <a:t>while (x &lt; 10):</a:t>
            </a:r>
          </a:p>
          <a:p>
            <a:pPr marL="0" indent="0">
              <a:buFont typeface="Arial" pitchFamily="34" charset="0"/>
              <a:buNone/>
            </a:pPr>
            <a:r>
              <a:rPr lang="en-US" dirty="0"/>
              <a:t>... 	</a:t>
            </a:r>
            <a:r>
              <a:rPr lang="en-US" dirty="0">
                <a:solidFill>
                  <a:srgbClr val="FF0000"/>
                </a:solidFill>
              </a:rPr>
              <a:t>print('x squared = ',x**2)</a:t>
            </a:r>
          </a:p>
          <a:p>
            <a:pPr marL="0" indent="0">
              <a:buFont typeface="Arial" pitchFamily="34" charset="0"/>
              <a:buNone/>
            </a:pPr>
            <a:r>
              <a:rPr lang="en-US" dirty="0"/>
              <a:t>... 	</a:t>
            </a:r>
            <a:r>
              <a:rPr lang="en-US" dirty="0">
                <a:solidFill>
                  <a:srgbClr val="FF0000"/>
                </a:solidFill>
              </a:rPr>
              <a:t>x = x + 1</a:t>
            </a:r>
          </a:p>
          <a:p>
            <a:pPr marL="0" indent="0">
              <a:buFont typeface="Arial" pitchFamily="34" charset="0"/>
              <a:buNone/>
            </a:pPr>
            <a:r>
              <a:rPr lang="en-US" dirty="0"/>
              <a:t>... </a:t>
            </a:r>
          </a:p>
          <a:p>
            <a:pPr marL="0" indent="0">
              <a:buFont typeface="Arial" pitchFamily="34" charset="0"/>
              <a:buNone/>
            </a:pPr>
            <a:r>
              <a:rPr lang="en-US" dirty="0">
                <a:solidFill>
                  <a:srgbClr val="0070C0"/>
                </a:solidFill>
              </a:rPr>
              <a:t> </a:t>
            </a:r>
          </a:p>
        </p:txBody>
      </p:sp>
    </p:spTree>
    <p:extLst>
      <p:ext uri="{BB962C8B-B14F-4D97-AF65-F5344CB8AC3E}">
        <p14:creationId xmlns:p14="http://schemas.microsoft.com/office/powerpoint/2010/main" val="1942148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BDC4-D627-4AA4-85EE-D78839360D19}"/>
              </a:ext>
            </a:extLst>
          </p:cNvPr>
          <p:cNvSpPr txBox="1">
            <a:spLocks/>
          </p:cNvSpPr>
          <p:nvPr/>
        </p:nvSpPr>
        <p:spPr>
          <a:xfrm>
            <a:off x="838200" y="365125"/>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While Statement</a:t>
            </a:r>
          </a:p>
        </p:txBody>
      </p:sp>
      <p:sp>
        <p:nvSpPr>
          <p:cNvPr id="4" name="Content Placeholder 2">
            <a:extLst>
              <a:ext uri="{FF2B5EF4-FFF2-40B4-BE49-F238E27FC236}">
                <a16:creationId xmlns:a16="http://schemas.microsoft.com/office/drawing/2014/main" id="{D4BFBA07-5658-4BDC-8C51-97C03ADD3779}"/>
              </a:ext>
            </a:extLst>
          </p:cNvPr>
          <p:cNvSpPr txBox="1">
            <a:spLocks/>
          </p:cNvSpPr>
          <p:nvPr/>
        </p:nvSpPr>
        <p:spPr>
          <a:xfrm>
            <a:off x="838200" y="1825625"/>
            <a:ext cx="6038056" cy="4351338"/>
          </a:xfrm>
          <a:prstGeom prst="rect">
            <a:avLst/>
          </a:prstGeom>
        </p:spPr>
        <p:txBody>
          <a:bodyPr>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a:t>&gt;&gt;&gt; </a:t>
            </a:r>
            <a:r>
              <a:rPr lang="en-US">
                <a:solidFill>
                  <a:srgbClr val="FF0000"/>
                </a:solidFill>
              </a:rPr>
              <a:t>x = 7</a:t>
            </a:r>
          </a:p>
          <a:p>
            <a:pPr marL="0" indent="0">
              <a:buFont typeface="Arial" pitchFamily="34" charset="0"/>
              <a:buNone/>
            </a:pPr>
            <a:r>
              <a:rPr lang="en-US"/>
              <a:t>&gt;&gt;&gt; </a:t>
            </a:r>
            <a:r>
              <a:rPr lang="en-US">
                <a:solidFill>
                  <a:srgbClr val="FF0000"/>
                </a:solidFill>
              </a:rPr>
              <a:t>while (x &lt; 10):</a:t>
            </a:r>
          </a:p>
          <a:p>
            <a:pPr marL="0" indent="0">
              <a:buFont typeface="Arial" pitchFamily="34" charset="0"/>
              <a:buNone/>
            </a:pPr>
            <a:r>
              <a:rPr lang="en-US"/>
              <a:t>... 	</a:t>
            </a:r>
            <a:r>
              <a:rPr lang="en-US">
                <a:solidFill>
                  <a:srgbClr val="FF0000"/>
                </a:solidFill>
              </a:rPr>
              <a:t>print('x squared = ',x**2)</a:t>
            </a:r>
          </a:p>
          <a:p>
            <a:pPr marL="0" indent="0">
              <a:buFont typeface="Arial" pitchFamily="34" charset="0"/>
              <a:buNone/>
            </a:pPr>
            <a:r>
              <a:rPr lang="en-US"/>
              <a:t>... 	</a:t>
            </a:r>
            <a:r>
              <a:rPr lang="en-US">
                <a:solidFill>
                  <a:srgbClr val="FF0000"/>
                </a:solidFill>
              </a:rPr>
              <a:t>x = x + 1</a:t>
            </a:r>
          </a:p>
          <a:p>
            <a:pPr marL="0" indent="0">
              <a:buFont typeface="Arial" pitchFamily="34" charset="0"/>
              <a:buNone/>
            </a:pPr>
            <a:r>
              <a:rPr lang="en-US"/>
              <a:t>... </a:t>
            </a:r>
          </a:p>
          <a:p>
            <a:pPr marL="0" indent="0">
              <a:buFont typeface="Arial" pitchFamily="34" charset="0"/>
              <a:buNone/>
            </a:pPr>
            <a:r>
              <a:rPr lang="en-US">
                <a:solidFill>
                  <a:srgbClr val="0070C0"/>
                </a:solidFill>
              </a:rPr>
              <a:t>x squared = 49</a:t>
            </a:r>
          </a:p>
          <a:p>
            <a:pPr marL="0" indent="0">
              <a:buFont typeface="Arial" pitchFamily="34" charset="0"/>
              <a:buNone/>
            </a:pPr>
            <a:r>
              <a:rPr lang="en-US">
                <a:solidFill>
                  <a:srgbClr val="0070C0"/>
                </a:solidFill>
              </a:rPr>
              <a:t>x squared = 64</a:t>
            </a:r>
          </a:p>
          <a:p>
            <a:pPr marL="0" indent="0">
              <a:buFont typeface="Arial" pitchFamily="34" charset="0"/>
              <a:buNone/>
            </a:pPr>
            <a:r>
              <a:rPr lang="en-US">
                <a:solidFill>
                  <a:srgbClr val="0070C0"/>
                </a:solidFill>
              </a:rPr>
              <a:t>x squared = 81</a:t>
            </a:r>
            <a:endParaRPr lang="en-US" dirty="0">
              <a:solidFill>
                <a:srgbClr val="0070C0"/>
              </a:solidFill>
            </a:endParaRPr>
          </a:p>
        </p:txBody>
      </p:sp>
    </p:spTree>
    <p:extLst>
      <p:ext uri="{BB962C8B-B14F-4D97-AF65-F5344CB8AC3E}">
        <p14:creationId xmlns:p14="http://schemas.microsoft.com/office/powerpoint/2010/main" val="1609958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4164-EF3A-43A3-8207-FA3C6D8042E9}"/>
              </a:ext>
            </a:extLst>
          </p:cNvPr>
          <p:cNvSpPr txBox="1">
            <a:spLocks/>
          </p:cNvSpPr>
          <p:nvPr/>
        </p:nvSpPr>
        <p:spPr>
          <a:xfrm>
            <a:off x="755576" y="620688"/>
            <a:ext cx="10515600" cy="1325563"/>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Output: </a:t>
            </a:r>
            <a:r>
              <a:rPr lang="en-GB" sz="3600" dirty="0"/>
              <a:t>Special / Escape Characters</a:t>
            </a:r>
          </a:p>
        </p:txBody>
      </p:sp>
      <p:graphicFrame>
        <p:nvGraphicFramePr>
          <p:cNvPr id="3" name="Content Placeholder 3">
            <a:extLst>
              <a:ext uri="{FF2B5EF4-FFF2-40B4-BE49-F238E27FC236}">
                <a16:creationId xmlns:a16="http://schemas.microsoft.com/office/drawing/2014/main" id="{D1CDA7D9-5EC1-4C74-842C-A5C27842D775}"/>
              </a:ext>
            </a:extLst>
          </p:cNvPr>
          <p:cNvGraphicFramePr>
            <a:graphicFrameLocks/>
          </p:cNvGraphicFramePr>
          <p:nvPr>
            <p:extLst>
              <p:ext uri="{D42A27DB-BD31-4B8C-83A1-F6EECF244321}">
                <p14:modId xmlns:p14="http://schemas.microsoft.com/office/powerpoint/2010/main" val="4057039772"/>
              </p:ext>
            </p:extLst>
          </p:nvPr>
        </p:nvGraphicFramePr>
        <p:xfrm>
          <a:off x="827584" y="1772816"/>
          <a:ext cx="7992888" cy="3547696"/>
        </p:xfrm>
        <a:graphic>
          <a:graphicData uri="http://schemas.openxmlformats.org/drawingml/2006/table">
            <a:tbl>
              <a:tblPr/>
              <a:tblGrid>
                <a:gridCol w="3996444">
                  <a:extLst>
                    <a:ext uri="{9D8B030D-6E8A-4147-A177-3AD203B41FA5}">
                      <a16:colId xmlns:a16="http://schemas.microsoft.com/office/drawing/2014/main" val="20000"/>
                    </a:ext>
                  </a:extLst>
                </a:gridCol>
                <a:gridCol w="3996444">
                  <a:extLst>
                    <a:ext uri="{9D8B030D-6E8A-4147-A177-3AD203B41FA5}">
                      <a16:colId xmlns:a16="http://schemas.microsoft.com/office/drawing/2014/main" val="20001"/>
                    </a:ext>
                  </a:extLst>
                </a:gridCol>
              </a:tblGrid>
              <a:tr h="380395">
                <a:tc>
                  <a:txBody>
                    <a:bodyPr/>
                    <a:lstStyle/>
                    <a:p>
                      <a:r>
                        <a:rPr lang="en-GB" sz="2400" b="1" i="1" dirty="0"/>
                        <a:t>Escape Sequence</a:t>
                      </a:r>
                    </a:p>
                  </a:txBody>
                  <a:tcPr marL="77702" marR="77702" marT="38851" marB="38851" anchor="ctr">
                    <a:lnL>
                      <a:noFill/>
                    </a:lnL>
                    <a:lnR>
                      <a:noFill/>
                    </a:lnR>
                    <a:lnT>
                      <a:noFill/>
                    </a:lnT>
                    <a:lnB>
                      <a:noFill/>
                    </a:lnB>
                  </a:tcPr>
                </a:tc>
                <a:tc>
                  <a:txBody>
                    <a:bodyPr/>
                    <a:lstStyle/>
                    <a:p>
                      <a:r>
                        <a:rPr lang="en-GB" sz="2400" b="1" i="1" dirty="0"/>
                        <a:t>Meaning</a:t>
                      </a:r>
                    </a:p>
                  </a:txBody>
                  <a:tcPr marL="77702" marR="77702" marT="38851" marB="38851" anchor="ctr">
                    <a:lnL>
                      <a:noFill/>
                    </a:lnL>
                    <a:lnR>
                      <a:noFill/>
                    </a:lnR>
                    <a:lnT>
                      <a:noFill/>
                    </a:lnT>
                    <a:lnB>
                      <a:noFill/>
                    </a:lnB>
                  </a:tcPr>
                </a:tc>
                <a:extLst>
                  <a:ext uri="{0D108BD9-81ED-4DB2-BD59-A6C34878D82A}">
                    <a16:rowId xmlns:a16="http://schemas.microsoft.com/office/drawing/2014/main" val="10000"/>
                  </a:ext>
                </a:extLst>
              </a:tr>
              <a:tr h="380395">
                <a:tc>
                  <a:txBody>
                    <a:bodyPr/>
                    <a:lstStyle/>
                    <a:p>
                      <a:r>
                        <a:rPr lang="en-GB" sz="2400" dirty="0"/>
                        <a:t>\\</a:t>
                      </a:r>
                    </a:p>
                  </a:txBody>
                  <a:tcPr marL="77702" marR="77702" marT="38851" marB="38851" anchor="ctr">
                    <a:lnL>
                      <a:noFill/>
                    </a:lnL>
                    <a:lnR>
                      <a:noFill/>
                    </a:lnR>
                    <a:lnT>
                      <a:noFill/>
                    </a:lnT>
                    <a:lnB>
                      <a:noFill/>
                    </a:lnB>
                  </a:tcPr>
                </a:tc>
                <a:tc>
                  <a:txBody>
                    <a:bodyPr/>
                    <a:lstStyle/>
                    <a:p>
                      <a:r>
                        <a:rPr lang="en-GB" sz="2400" dirty="0"/>
                        <a:t>Backslash (\)</a:t>
                      </a:r>
                    </a:p>
                  </a:txBody>
                  <a:tcPr marL="77702" marR="77702" marT="38851" marB="38851" anchor="ctr">
                    <a:lnL>
                      <a:noFill/>
                    </a:lnL>
                    <a:lnR>
                      <a:noFill/>
                    </a:lnR>
                    <a:lnT>
                      <a:noFill/>
                    </a:lnT>
                    <a:lnB>
                      <a:noFill/>
                    </a:lnB>
                  </a:tcPr>
                </a:tc>
                <a:extLst>
                  <a:ext uri="{0D108BD9-81ED-4DB2-BD59-A6C34878D82A}">
                    <a16:rowId xmlns:a16="http://schemas.microsoft.com/office/drawing/2014/main" val="10001"/>
                  </a:ext>
                </a:extLst>
              </a:tr>
              <a:tr h="380395">
                <a:tc>
                  <a:txBody>
                    <a:bodyPr/>
                    <a:lstStyle/>
                    <a:p>
                      <a:r>
                        <a:rPr lang="en-GB" sz="2400" dirty="0"/>
                        <a:t>\'</a:t>
                      </a:r>
                    </a:p>
                  </a:txBody>
                  <a:tcPr marL="77702" marR="77702" marT="38851" marB="38851" anchor="ctr">
                    <a:lnL>
                      <a:noFill/>
                    </a:lnL>
                    <a:lnR>
                      <a:noFill/>
                    </a:lnR>
                    <a:lnT>
                      <a:noFill/>
                    </a:lnT>
                    <a:lnB>
                      <a:noFill/>
                    </a:lnB>
                  </a:tcPr>
                </a:tc>
                <a:tc>
                  <a:txBody>
                    <a:bodyPr/>
                    <a:lstStyle/>
                    <a:p>
                      <a:r>
                        <a:rPr lang="en-GB" sz="2400" dirty="0"/>
                        <a:t>Single quote (')</a:t>
                      </a:r>
                    </a:p>
                  </a:txBody>
                  <a:tcPr marL="77702" marR="77702" marT="38851" marB="38851" anchor="ctr">
                    <a:lnL>
                      <a:noFill/>
                    </a:lnL>
                    <a:lnR>
                      <a:noFill/>
                    </a:lnR>
                    <a:lnT>
                      <a:noFill/>
                    </a:lnT>
                    <a:lnB>
                      <a:noFill/>
                    </a:lnB>
                  </a:tcPr>
                </a:tc>
                <a:extLst>
                  <a:ext uri="{0D108BD9-81ED-4DB2-BD59-A6C34878D82A}">
                    <a16:rowId xmlns:a16="http://schemas.microsoft.com/office/drawing/2014/main" val="10002"/>
                  </a:ext>
                </a:extLst>
              </a:tr>
              <a:tr h="380395">
                <a:tc>
                  <a:txBody>
                    <a:bodyPr/>
                    <a:lstStyle/>
                    <a:p>
                      <a:r>
                        <a:rPr lang="en-GB" sz="2400" dirty="0"/>
                        <a:t>\"</a:t>
                      </a:r>
                    </a:p>
                  </a:txBody>
                  <a:tcPr marL="77702" marR="77702" marT="38851" marB="38851" anchor="ctr">
                    <a:lnL>
                      <a:noFill/>
                    </a:lnL>
                    <a:lnR>
                      <a:noFill/>
                    </a:lnR>
                    <a:lnT>
                      <a:noFill/>
                    </a:lnT>
                    <a:lnB>
                      <a:noFill/>
                    </a:lnB>
                  </a:tcPr>
                </a:tc>
                <a:tc>
                  <a:txBody>
                    <a:bodyPr/>
                    <a:lstStyle/>
                    <a:p>
                      <a:r>
                        <a:rPr lang="en-GB" sz="2400" dirty="0"/>
                        <a:t>Double quote (")</a:t>
                      </a:r>
                    </a:p>
                  </a:txBody>
                  <a:tcPr marL="77702" marR="77702" marT="38851" marB="38851" anchor="ctr">
                    <a:lnL>
                      <a:noFill/>
                    </a:lnL>
                    <a:lnR>
                      <a:noFill/>
                    </a:lnR>
                    <a:lnT>
                      <a:noFill/>
                    </a:lnT>
                    <a:lnB>
                      <a:noFill/>
                    </a:lnB>
                  </a:tcPr>
                </a:tc>
                <a:extLst>
                  <a:ext uri="{0D108BD9-81ED-4DB2-BD59-A6C34878D82A}">
                    <a16:rowId xmlns:a16="http://schemas.microsoft.com/office/drawing/2014/main" val="10003"/>
                  </a:ext>
                </a:extLst>
              </a:tr>
              <a:tr h="380395">
                <a:tc>
                  <a:txBody>
                    <a:bodyPr/>
                    <a:lstStyle/>
                    <a:p>
                      <a:r>
                        <a:rPr lang="en-GB" sz="2400" dirty="0"/>
                        <a:t>\b</a:t>
                      </a:r>
                    </a:p>
                  </a:txBody>
                  <a:tcPr marL="77702" marR="77702" marT="38851" marB="38851" anchor="ctr">
                    <a:lnL>
                      <a:noFill/>
                    </a:lnL>
                    <a:lnR>
                      <a:noFill/>
                    </a:lnR>
                    <a:lnT>
                      <a:noFill/>
                    </a:lnT>
                    <a:lnB>
                      <a:noFill/>
                    </a:lnB>
                  </a:tcPr>
                </a:tc>
                <a:tc>
                  <a:txBody>
                    <a:bodyPr/>
                    <a:lstStyle/>
                    <a:p>
                      <a:r>
                        <a:rPr lang="en-GB" sz="2400" dirty="0"/>
                        <a:t>ASCII Backspace (BS)</a:t>
                      </a:r>
                    </a:p>
                  </a:txBody>
                  <a:tcPr marL="77702" marR="77702" marT="38851" marB="38851" anchor="ctr">
                    <a:lnL>
                      <a:noFill/>
                    </a:lnL>
                    <a:lnR>
                      <a:noFill/>
                    </a:lnR>
                    <a:lnT>
                      <a:noFill/>
                    </a:lnT>
                    <a:lnB>
                      <a:noFill/>
                    </a:lnB>
                  </a:tcPr>
                </a:tc>
                <a:extLst>
                  <a:ext uri="{0D108BD9-81ED-4DB2-BD59-A6C34878D82A}">
                    <a16:rowId xmlns:a16="http://schemas.microsoft.com/office/drawing/2014/main" val="10004"/>
                  </a:ext>
                </a:extLst>
              </a:tr>
              <a:tr h="380395">
                <a:tc>
                  <a:txBody>
                    <a:bodyPr/>
                    <a:lstStyle/>
                    <a:p>
                      <a:r>
                        <a:rPr lang="en-GB" sz="2400" dirty="0"/>
                        <a:t>\n</a:t>
                      </a:r>
                    </a:p>
                  </a:txBody>
                  <a:tcPr marL="77702" marR="77702" marT="38851" marB="38851" anchor="ctr">
                    <a:lnL>
                      <a:noFill/>
                    </a:lnL>
                    <a:lnR>
                      <a:noFill/>
                    </a:lnR>
                    <a:lnT>
                      <a:noFill/>
                    </a:lnT>
                    <a:lnB>
                      <a:noFill/>
                    </a:lnB>
                  </a:tcPr>
                </a:tc>
                <a:tc>
                  <a:txBody>
                    <a:bodyPr/>
                    <a:lstStyle/>
                    <a:p>
                      <a:r>
                        <a:rPr lang="en-GB" sz="2400" dirty="0"/>
                        <a:t>ASCII Linefeed (LF)</a:t>
                      </a:r>
                    </a:p>
                  </a:txBody>
                  <a:tcPr marL="77702" marR="77702" marT="38851" marB="38851" anchor="ctr">
                    <a:lnL>
                      <a:noFill/>
                    </a:lnL>
                    <a:lnR>
                      <a:noFill/>
                    </a:lnR>
                    <a:lnT>
                      <a:noFill/>
                    </a:lnT>
                    <a:lnB>
                      <a:noFill/>
                    </a:lnB>
                  </a:tcPr>
                </a:tc>
                <a:extLst>
                  <a:ext uri="{0D108BD9-81ED-4DB2-BD59-A6C34878D82A}">
                    <a16:rowId xmlns:a16="http://schemas.microsoft.com/office/drawing/2014/main" val="10005"/>
                  </a:ext>
                </a:extLst>
              </a:tr>
              <a:tr h="380395">
                <a:tc>
                  <a:txBody>
                    <a:bodyPr/>
                    <a:lstStyle/>
                    <a:p>
                      <a:r>
                        <a:rPr lang="en-GB" sz="2400"/>
                        <a:t>\r</a:t>
                      </a:r>
                    </a:p>
                  </a:txBody>
                  <a:tcPr marL="77702" marR="77702" marT="38851" marB="38851" anchor="ctr">
                    <a:lnL>
                      <a:noFill/>
                    </a:lnL>
                    <a:lnR>
                      <a:noFill/>
                    </a:lnR>
                    <a:lnT>
                      <a:noFill/>
                    </a:lnT>
                    <a:lnB>
                      <a:noFill/>
                    </a:lnB>
                  </a:tcPr>
                </a:tc>
                <a:tc>
                  <a:txBody>
                    <a:bodyPr/>
                    <a:lstStyle/>
                    <a:p>
                      <a:r>
                        <a:rPr lang="en-GB" sz="2400" dirty="0"/>
                        <a:t>ASCII Carriage Return (CR)</a:t>
                      </a:r>
                    </a:p>
                  </a:txBody>
                  <a:tcPr marL="77702" marR="77702" marT="38851" marB="38851" anchor="ctr">
                    <a:lnL>
                      <a:noFill/>
                    </a:lnL>
                    <a:lnR>
                      <a:noFill/>
                    </a:lnR>
                    <a:lnT>
                      <a:noFill/>
                    </a:lnT>
                    <a:lnB>
                      <a:noFill/>
                    </a:lnB>
                  </a:tcPr>
                </a:tc>
                <a:extLst>
                  <a:ext uri="{0D108BD9-81ED-4DB2-BD59-A6C34878D82A}">
                    <a16:rowId xmlns:a16="http://schemas.microsoft.com/office/drawing/2014/main" val="10006"/>
                  </a:ext>
                </a:extLst>
              </a:tr>
              <a:tr h="380395">
                <a:tc>
                  <a:txBody>
                    <a:bodyPr/>
                    <a:lstStyle/>
                    <a:p>
                      <a:r>
                        <a:rPr lang="en-GB" sz="2400"/>
                        <a:t>\t</a:t>
                      </a:r>
                    </a:p>
                  </a:txBody>
                  <a:tcPr marL="77702" marR="77702" marT="38851" marB="38851" anchor="ctr">
                    <a:lnL>
                      <a:noFill/>
                    </a:lnL>
                    <a:lnR>
                      <a:noFill/>
                    </a:lnR>
                    <a:lnT>
                      <a:noFill/>
                    </a:lnT>
                    <a:lnB>
                      <a:noFill/>
                    </a:lnB>
                  </a:tcPr>
                </a:tc>
                <a:tc>
                  <a:txBody>
                    <a:bodyPr/>
                    <a:lstStyle/>
                    <a:p>
                      <a:r>
                        <a:rPr lang="en-GB" sz="2400" dirty="0"/>
                        <a:t>ASCII Horizontal Tab (TAB)</a:t>
                      </a:r>
                    </a:p>
                  </a:txBody>
                  <a:tcPr marL="77702" marR="77702" marT="38851" marB="38851"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60338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106E-5C01-4185-A5EC-923AFA995FC0}"/>
              </a:ext>
            </a:extLst>
          </p:cNvPr>
          <p:cNvSpPr>
            <a:spLocks noGrp="1"/>
          </p:cNvSpPr>
          <p:nvPr>
            <p:ph type="title"/>
          </p:nvPr>
        </p:nvSpPr>
        <p:spPr>
          <a:xfrm>
            <a:off x="755576" y="476672"/>
            <a:ext cx="7704856" cy="1080120"/>
          </a:xfrm>
        </p:spPr>
        <p:txBody>
          <a:bodyPr>
            <a:normAutofit fontScale="90000"/>
          </a:bodyPr>
          <a:lstStyle/>
          <a:p>
            <a:r>
              <a:rPr lang="en-GB" dirty="0"/>
              <a:t>The Function of Functions</a:t>
            </a:r>
          </a:p>
        </p:txBody>
      </p:sp>
      <p:sp>
        <p:nvSpPr>
          <p:cNvPr id="3" name="Content Placeholder 2">
            <a:extLst>
              <a:ext uri="{FF2B5EF4-FFF2-40B4-BE49-F238E27FC236}">
                <a16:creationId xmlns:a16="http://schemas.microsoft.com/office/drawing/2014/main" id="{8102CB03-0617-48EB-955D-190532DEBB9B}"/>
              </a:ext>
            </a:extLst>
          </p:cNvPr>
          <p:cNvSpPr>
            <a:spLocks noGrp="1"/>
          </p:cNvSpPr>
          <p:nvPr>
            <p:ph idx="1"/>
          </p:nvPr>
        </p:nvSpPr>
        <p:spPr>
          <a:xfrm>
            <a:off x="755576" y="2132856"/>
            <a:ext cx="7920880" cy="3886200"/>
          </a:xfrm>
        </p:spPr>
        <p:txBody>
          <a:bodyPr/>
          <a:lstStyle/>
          <a:p>
            <a:r>
              <a:rPr lang="en-US" altLang="en-US" dirty="0"/>
              <a:t>Our aim is to write programs that use functions to reduce code duplication and increase program modularity.</a:t>
            </a:r>
          </a:p>
          <a:p>
            <a:pPr lvl="1"/>
            <a:r>
              <a:rPr lang="en-US" altLang="en-US" dirty="0"/>
              <a:t>Make’s life easier for us.</a:t>
            </a:r>
          </a:p>
          <a:p>
            <a:r>
              <a:rPr lang="en-US" altLang="en-US" dirty="0"/>
              <a:t>We’ve been using them already:</a:t>
            </a:r>
          </a:p>
          <a:p>
            <a:pPr lvl="1">
              <a:lnSpc>
                <a:spcPct val="90000"/>
              </a:lnSpc>
            </a:pPr>
            <a:r>
              <a:rPr lang="en-US" altLang="en-US" dirty="0"/>
              <a:t>Built-in Python functions (</a:t>
            </a:r>
            <a:r>
              <a:rPr lang="en-US" altLang="en-US" sz="2400" dirty="0">
                <a:latin typeface="Courier New" panose="02070309020205020404" pitchFamily="49" charset="0"/>
                <a:cs typeface="Courier New" panose="02070309020205020404" pitchFamily="49" charset="0"/>
              </a:rPr>
              <a:t>print, </a:t>
            </a:r>
            <a:r>
              <a:rPr lang="en-US" altLang="en-US" sz="2400" dirty="0" err="1">
                <a:latin typeface="Courier New" panose="02070309020205020404" pitchFamily="49" charset="0"/>
                <a:cs typeface="Courier New" panose="02070309020205020404" pitchFamily="49" charset="0"/>
              </a:rPr>
              <a:t>len</a:t>
            </a:r>
            <a:r>
              <a:rPr lang="en-US" altLang="en-US" dirty="0"/>
              <a:t>)</a:t>
            </a:r>
          </a:p>
          <a:p>
            <a:pPr lvl="1">
              <a:lnSpc>
                <a:spcPct val="90000"/>
              </a:lnSpc>
            </a:pPr>
            <a:r>
              <a:rPr lang="en-US" altLang="en-US" dirty="0"/>
              <a:t>Functions from the standard libraries (</a:t>
            </a:r>
            <a:r>
              <a:rPr lang="en-US" altLang="en-US" sz="2400" dirty="0" err="1">
                <a:latin typeface="Courier New" panose="02070309020205020404" pitchFamily="49" charset="0"/>
                <a:cs typeface="Courier New" panose="02070309020205020404" pitchFamily="49" charset="0"/>
              </a:rPr>
              <a:t>math.pi</a:t>
            </a:r>
            <a:r>
              <a:rPr lang="en-US" altLang="en-US" dirty="0"/>
              <a:t>)</a:t>
            </a:r>
          </a:p>
          <a:p>
            <a:pPr lvl="1">
              <a:lnSpc>
                <a:spcPct val="90000"/>
              </a:lnSpc>
            </a:pPr>
            <a:r>
              <a:rPr lang="en-US" altLang="en-US" dirty="0"/>
              <a:t>Functions from the Turtle graphics module (</a:t>
            </a:r>
            <a:r>
              <a:rPr lang="en-US" altLang="en-US" sz="2400" dirty="0" err="1">
                <a:latin typeface="Courier New" panose="02070309020205020404" pitchFamily="49" charset="0"/>
                <a:cs typeface="Courier New" panose="02070309020205020404" pitchFamily="49" charset="0"/>
              </a:rPr>
              <a:t>t.circle</a:t>
            </a:r>
            <a:r>
              <a:rPr lang="en-US" altLang="en-US" sz="2400" dirty="0">
                <a:latin typeface="Courier New" panose="02070309020205020404" pitchFamily="49" charset="0"/>
                <a:cs typeface="Courier New" panose="02070309020205020404" pitchFamily="49" charset="0"/>
              </a:rPr>
              <a:t>)</a:t>
            </a:r>
            <a:endParaRPr lang="en-US" altLang="en-US" dirty="0"/>
          </a:p>
          <a:p>
            <a:endParaRPr lang="en-US" altLang="en-US" dirty="0"/>
          </a:p>
          <a:p>
            <a:endParaRPr lang="en-GB" dirty="0"/>
          </a:p>
        </p:txBody>
      </p:sp>
    </p:spTree>
    <p:extLst>
      <p:ext uri="{BB962C8B-B14F-4D97-AF65-F5344CB8AC3E}">
        <p14:creationId xmlns:p14="http://schemas.microsoft.com/office/powerpoint/2010/main" val="1106101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EBC8-D07C-4881-95DA-A2D7BD2A722F}"/>
              </a:ext>
            </a:extLst>
          </p:cNvPr>
          <p:cNvSpPr txBox="1">
            <a:spLocks/>
          </p:cNvSpPr>
          <p:nvPr/>
        </p:nvSpPr>
        <p:spPr>
          <a:xfrm>
            <a:off x="755576" y="476672"/>
            <a:ext cx="7704856" cy="1080120"/>
          </a:xfrm>
          <a:prstGeom prst="rect">
            <a:avLst/>
          </a:prstGeom>
        </p:spPr>
        <p:txBody>
          <a:bodyPr>
            <a:normAutofit fontScale="9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The Function of Functions</a:t>
            </a:r>
            <a:endParaRPr lang="en-GB" dirty="0"/>
          </a:p>
        </p:txBody>
      </p:sp>
      <p:sp>
        <p:nvSpPr>
          <p:cNvPr id="3" name="Content Placeholder 2">
            <a:extLst>
              <a:ext uri="{FF2B5EF4-FFF2-40B4-BE49-F238E27FC236}">
                <a16:creationId xmlns:a16="http://schemas.microsoft.com/office/drawing/2014/main" id="{8DF65BB9-13F0-4F70-99CA-1E2003F8BE52}"/>
              </a:ext>
            </a:extLst>
          </p:cNvPr>
          <p:cNvSpPr txBox="1">
            <a:spLocks/>
          </p:cNvSpPr>
          <p:nvPr/>
        </p:nvSpPr>
        <p:spPr>
          <a:xfrm>
            <a:off x="755576" y="1844824"/>
            <a:ext cx="7920880" cy="4174232"/>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90000"/>
              </a:lnSpc>
            </a:pPr>
            <a:r>
              <a:rPr lang="en-US" altLang="en-US" dirty="0"/>
              <a:t>Having similar or identical code in more than one place has some drawbacks.</a:t>
            </a:r>
          </a:p>
          <a:p>
            <a:pPr lvl="1">
              <a:lnSpc>
                <a:spcPct val="90000"/>
              </a:lnSpc>
            </a:pPr>
            <a:r>
              <a:rPr lang="en-US" altLang="en-US" dirty="0"/>
              <a:t>Issue one: writing the same code twice or more.</a:t>
            </a:r>
          </a:p>
          <a:p>
            <a:pPr lvl="1">
              <a:lnSpc>
                <a:spcPct val="90000"/>
              </a:lnSpc>
            </a:pPr>
            <a:r>
              <a:rPr lang="en-US" altLang="en-US" dirty="0"/>
              <a:t>Issue two: this same code must be maintained in two separate places.</a:t>
            </a:r>
          </a:p>
          <a:p>
            <a:pPr>
              <a:lnSpc>
                <a:spcPct val="90000"/>
              </a:lnSpc>
            </a:pPr>
            <a:r>
              <a:rPr lang="en-US" altLang="en-US" dirty="0"/>
              <a:t>Functions can be used to reduce code duplication and make programs more easily understood and maintained.</a:t>
            </a:r>
          </a:p>
          <a:p>
            <a:endParaRPr lang="en-US" altLang="en-US" dirty="0"/>
          </a:p>
          <a:p>
            <a:endParaRPr lang="en-GB" dirty="0"/>
          </a:p>
        </p:txBody>
      </p:sp>
    </p:spTree>
    <p:extLst>
      <p:ext uri="{BB962C8B-B14F-4D97-AF65-F5344CB8AC3E}">
        <p14:creationId xmlns:p14="http://schemas.microsoft.com/office/powerpoint/2010/main" val="2229754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EF2C-888E-48A0-BFD9-006DD540F7B4}"/>
              </a:ext>
            </a:extLst>
          </p:cNvPr>
          <p:cNvSpPr txBox="1">
            <a:spLocks/>
          </p:cNvSpPr>
          <p:nvPr/>
        </p:nvSpPr>
        <p:spPr>
          <a:xfrm>
            <a:off x="755576" y="476672"/>
            <a:ext cx="7704856" cy="1080120"/>
          </a:xfrm>
          <a:prstGeom prst="rect">
            <a:avLst/>
          </a:prstGeom>
        </p:spPr>
        <p:txBody>
          <a:bodyPr>
            <a:normAutofit fontScale="9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The Function of Functions</a:t>
            </a:r>
            <a:endParaRPr lang="en-GB" dirty="0"/>
          </a:p>
        </p:txBody>
      </p:sp>
      <p:sp>
        <p:nvSpPr>
          <p:cNvPr id="3" name="Content Placeholder 2">
            <a:extLst>
              <a:ext uri="{FF2B5EF4-FFF2-40B4-BE49-F238E27FC236}">
                <a16:creationId xmlns:a16="http://schemas.microsoft.com/office/drawing/2014/main" id="{0B548D90-E1C0-48C8-A58F-A1207031BC35}"/>
              </a:ext>
            </a:extLst>
          </p:cNvPr>
          <p:cNvSpPr txBox="1">
            <a:spLocks/>
          </p:cNvSpPr>
          <p:nvPr/>
        </p:nvSpPr>
        <p:spPr>
          <a:xfrm>
            <a:off x="755576" y="1844824"/>
            <a:ext cx="7920880" cy="4174232"/>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en-US" dirty="0"/>
              <a:t>A function is like a </a:t>
            </a:r>
            <a:r>
              <a:rPr lang="en-US" altLang="en-US" i="1" dirty="0"/>
              <a:t>subprogram</a:t>
            </a:r>
            <a:r>
              <a:rPr lang="en-US" altLang="en-US" dirty="0"/>
              <a:t>, a small program inside of a program.</a:t>
            </a:r>
          </a:p>
          <a:p>
            <a:r>
              <a:rPr lang="en-US" altLang="en-US" dirty="0"/>
              <a:t>The basic idea </a:t>
            </a:r>
            <a:r>
              <a:rPr lang="en-US" altLang="en-US" dirty="0">
                <a:latin typeface="Times New Roman" panose="02020603050405020304" pitchFamily="18" charset="0"/>
              </a:rPr>
              <a:t>–</a:t>
            </a:r>
            <a:r>
              <a:rPr lang="en-US" altLang="en-US" dirty="0"/>
              <a:t> we write a sequence of statements and then give that sequence a name. We can then execute this sequence at any time by referring to the name.</a:t>
            </a:r>
          </a:p>
          <a:p>
            <a:r>
              <a:rPr lang="en-US" altLang="en-US" dirty="0"/>
              <a:t>The part of the program that creates a function is called a </a:t>
            </a:r>
            <a:r>
              <a:rPr lang="en-US" altLang="en-US" i="1" dirty="0"/>
              <a:t>function definition</a:t>
            </a:r>
            <a:r>
              <a:rPr lang="en-US" altLang="en-US" dirty="0"/>
              <a:t>.</a:t>
            </a:r>
          </a:p>
          <a:p>
            <a:r>
              <a:rPr lang="en-US" altLang="en-US" dirty="0"/>
              <a:t>When the function is used in a program, we say the definition is </a:t>
            </a:r>
            <a:r>
              <a:rPr lang="en-US" altLang="en-US" i="1" dirty="0"/>
              <a:t>called</a:t>
            </a:r>
            <a:r>
              <a:rPr lang="en-US" altLang="en-US" dirty="0"/>
              <a:t> or </a:t>
            </a:r>
            <a:r>
              <a:rPr lang="en-US" altLang="en-US" i="1" dirty="0"/>
              <a:t>invoked</a:t>
            </a:r>
            <a:r>
              <a:rPr lang="en-US" altLang="en-US" dirty="0"/>
              <a:t>.</a:t>
            </a:r>
          </a:p>
          <a:p>
            <a:endParaRPr lang="en-US" altLang="en-US" dirty="0"/>
          </a:p>
          <a:p>
            <a:pPr marL="0" indent="0">
              <a:buNone/>
            </a:pPr>
            <a:endParaRPr lang="en-US" altLang="en-US" dirty="0"/>
          </a:p>
          <a:p>
            <a:endParaRPr lang="en-GB" dirty="0"/>
          </a:p>
        </p:txBody>
      </p:sp>
    </p:spTree>
    <p:extLst>
      <p:ext uri="{BB962C8B-B14F-4D97-AF65-F5344CB8AC3E}">
        <p14:creationId xmlns:p14="http://schemas.microsoft.com/office/powerpoint/2010/main" val="1866056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30FE-86E7-48D1-A71E-FDC71C3942AA}"/>
              </a:ext>
            </a:extLst>
          </p:cNvPr>
          <p:cNvSpPr txBox="1">
            <a:spLocks/>
          </p:cNvSpPr>
          <p:nvPr/>
        </p:nvSpPr>
        <p:spPr>
          <a:xfrm>
            <a:off x="755576" y="476672"/>
            <a:ext cx="7704856" cy="1080120"/>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Functions &amp; Parameters</a:t>
            </a:r>
          </a:p>
        </p:txBody>
      </p:sp>
      <p:sp>
        <p:nvSpPr>
          <p:cNvPr id="3" name="Content Placeholder 2">
            <a:extLst>
              <a:ext uri="{FF2B5EF4-FFF2-40B4-BE49-F238E27FC236}">
                <a16:creationId xmlns:a16="http://schemas.microsoft.com/office/drawing/2014/main" id="{AC091D17-C2F7-44DA-87D9-C3AA39643F22}"/>
              </a:ext>
            </a:extLst>
          </p:cNvPr>
          <p:cNvSpPr txBox="1">
            <a:spLocks/>
          </p:cNvSpPr>
          <p:nvPr/>
        </p:nvSpPr>
        <p:spPr>
          <a:xfrm>
            <a:off x="755576" y="1844824"/>
            <a:ext cx="7920880" cy="4174232"/>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en-US" dirty="0"/>
              <a:t>A function definition looks like this:</a:t>
            </a:r>
            <a:br>
              <a:rPr lang="en-US" altLang="en-US" dirty="0"/>
            </a:br>
            <a:r>
              <a:rPr lang="en-US" altLang="en-US" sz="2000" dirty="0">
                <a:latin typeface="Courier New" panose="02070309020205020404" pitchFamily="49" charset="0"/>
                <a:cs typeface="Courier New" panose="02070309020205020404" pitchFamily="49" charset="0"/>
              </a:rPr>
              <a:t>def &lt;name&gt;(&lt;formal-parameters&gt;):</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&lt;body&gt;</a:t>
            </a:r>
          </a:p>
          <a:p>
            <a:r>
              <a:rPr lang="en-US" altLang="en-US" dirty="0"/>
              <a:t>The name of the function must be an identifier</a:t>
            </a:r>
          </a:p>
          <a:p>
            <a:r>
              <a:rPr lang="en-US" altLang="en-US" dirty="0"/>
              <a:t>Formal-parameters is a (possibly empty) list of variable names</a:t>
            </a:r>
          </a:p>
          <a:p>
            <a:r>
              <a:rPr lang="en-US" altLang="en-US" dirty="0"/>
              <a:t>Formal parameters, like all variables used in the function, are only accessible in the body of the function. Variables with identical names elsewhere in the program are distinct from the formal parameters and variables inside of the function body.</a:t>
            </a:r>
          </a:p>
          <a:p>
            <a:endParaRPr lang="en-US" altLang="en-US" dirty="0"/>
          </a:p>
          <a:p>
            <a:pPr marL="0" indent="0">
              <a:buNone/>
            </a:pPr>
            <a:endParaRPr lang="en-US" altLang="en-US" dirty="0"/>
          </a:p>
          <a:p>
            <a:endParaRPr lang="en-GB" dirty="0"/>
          </a:p>
        </p:txBody>
      </p:sp>
    </p:spTree>
    <p:extLst>
      <p:ext uri="{BB962C8B-B14F-4D97-AF65-F5344CB8AC3E}">
        <p14:creationId xmlns:p14="http://schemas.microsoft.com/office/powerpoint/2010/main" val="1531818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2A4B-0658-4AA4-B740-86FC17A69F91}"/>
              </a:ext>
            </a:extLst>
          </p:cNvPr>
          <p:cNvSpPr txBox="1">
            <a:spLocks/>
          </p:cNvSpPr>
          <p:nvPr/>
        </p:nvSpPr>
        <p:spPr>
          <a:xfrm>
            <a:off x="755576" y="476672"/>
            <a:ext cx="7704856" cy="1080120"/>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Functions &amp; Parameters</a:t>
            </a:r>
          </a:p>
        </p:txBody>
      </p:sp>
      <p:sp>
        <p:nvSpPr>
          <p:cNvPr id="3" name="Content Placeholder 2">
            <a:extLst>
              <a:ext uri="{FF2B5EF4-FFF2-40B4-BE49-F238E27FC236}">
                <a16:creationId xmlns:a16="http://schemas.microsoft.com/office/drawing/2014/main" id="{08BD94F3-CC2E-4ABE-841F-0CB600A59C3A}"/>
              </a:ext>
            </a:extLst>
          </p:cNvPr>
          <p:cNvSpPr txBox="1">
            <a:spLocks/>
          </p:cNvSpPr>
          <p:nvPr/>
        </p:nvSpPr>
        <p:spPr>
          <a:xfrm>
            <a:off x="755576" y="1700808"/>
            <a:ext cx="7992888" cy="4318248"/>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en-US" dirty="0"/>
              <a:t>A function is called by using its name followed by a list of </a:t>
            </a:r>
            <a:r>
              <a:rPr lang="en-US" altLang="en-US" i="1" dirty="0"/>
              <a:t>actual parameters</a:t>
            </a:r>
            <a:r>
              <a:rPr lang="en-US" altLang="en-US" dirty="0"/>
              <a:t> or </a:t>
            </a:r>
            <a:r>
              <a:rPr lang="en-US" altLang="en-US" i="1" dirty="0"/>
              <a:t>arguments</a:t>
            </a:r>
            <a:r>
              <a:rPr lang="en-US" altLang="en-US" dirty="0"/>
              <a:t>.</a:t>
            </a:r>
            <a:br>
              <a:rPr lang="en-US" altLang="en-US" dirty="0"/>
            </a:br>
            <a:r>
              <a:rPr lang="en-US" altLang="en-US" sz="2000" dirty="0">
                <a:latin typeface="Courier New" panose="02070309020205020404" pitchFamily="49" charset="0"/>
                <a:cs typeface="Courier New" panose="02070309020205020404" pitchFamily="49" charset="0"/>
              </a:rPr>
              <a:t>&lt;name&gt;(&lt;actual-parameters&gt;)</a:t>
            </a:r>
            <a:endParaRPr lang="en-US" altLang="en-US" dirty="0">
              <a:latin typeface="Courier New" panose="02070309020205020404" pitchFamily="49" charset="0"/>
              <a:cs typeface="Courier New" panose="02070309020205020404" pitchFamily="49" charset="0"/>
            </a:endParaRPr>
          </a:p>
          <a:p>
            <a:r>
              <a:rPr lang="en-US" altLang="en-US" dirty="0"/>
              <a:t>When Python comes to a function call, it initiates a four-step process.</a:t>
            </a:r>
          </a:p>
          <a:p>
            <a:pPr lvl="1"/>
            <a:r>
              <a:rPr lang="en-US" altLang="en-US" dirty="0"/>
              <a:t>The calling program suspends execution at the point of the call.</a:t>
            </a:r>
          </a:p>
          <a:p>
            <a:pPr lvl="1"/>
            <a:r>
              <a:rPr lang="en-US" altLang="en-US" dirty="0"/>
              <a:t>The formal parameters of the function get assigned the values supplied by the actual parameters in the call.</a:t>
            </a:r>
          </a:p>
          <a:p>
            <a:pPr lvl="1"/>
            <a:r>
              <a:rPr lang="en-US" altLang="en-US" dirty="0"/>
              <a:t>The body of the function is executed.</a:t>
            </a:r>
          </a:p>
          <a:p>
            <a:pPr lvl="1"/>
            <a:r>
              <a:rPr lang="en-US" altLang="en-US" dirty="0"/>
              <a:t>Control returns to the point just after where the function was called.</a:t>
            </a:r>
          </a:p>
          <a:p>
            <a:pPr lvl="1"/>
            <a:endParaRPr lang="en-US" altLang="en-US" dirty="0"/>
          </a:p>
          <a:p>
            <a:endParaRPr lang="en-US" altLang="en-US" dirty="0"/>
          </a:p>
          <a:p>
            <a:pPr marL="0" indent="0">
              <a:buNone/>
            </a:pPr>
            <a:endParaRPr lang="en-US" altLang="en-US" dirty="0"/>
          </a:p>
          <a:p>
            <a:endParaRPr lang="en-GB" dirty="0"/>
          </a:p>
        </p:txBody>
      </p:sp>
    </p:spTree>
    <p:extLst>
      <p:ext uri="{BB962C8B-B14F-4D97-AF65-F5344CB8AC3E}">
        <p14:creationId xmlns:p14="http://schemas.microsoft.com/office/powerpoint/2010/main" val="135584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4">
            <a:extLst>
              <a:ext uri="{FF2B5EF4-FFF2-40B4-BE49-F238E27FC236}">
                <a16:creationId xmlns:a16="http://schemas.microsoft.com/office/drawing/2014/main" id="{9441F1A8-115A-487A-AFF0-A0D6A774F02F}"/>
              </a:ext>
            </a:extLst>
          </p:cNvPr>
          <p:cNvSpPr txBox="1">
            <a:spLocks noGrp="1"/>
          </p:cNvSpPr>
          <p:nvPr>
            <p:ph idx="1"/>
          </p:nvPr>
        </p:nvSpPr>
        <p:spPr>
          <a:xfrm>
            <a:off x="755650" y="1628800"/>
            <a:ext cx="7848798" cy="4391000"/>
          </a:xfrm>
          <a:prstGeom prst="rect">
            <a:avLst/>
          </a:prstGeom>
          <a:noFill/>
          <a:ln>
            <a:noFill/>
          </a:ln>
        </p:spPr>
        <p:txBody>
          <a:bodyPr/>
          <a:lstStyle/>
          <a:p>
            <a:pPr marL="343080" indent="-342720">
              <a:lnSpc>
                <a:spcPct val="100000"/>
              </a:lnSpc>
              <a:buClr>
                <a:srgbClr val="3333CC"/>
              </a:buClr>
              <a:buSzPct val="60000"/>
              <a:buFont typeface="Wingdings" charset="2"/>
              <a:buChar char=""/>
            </a:pPr>
            <a:r>
              <a:rPr lang="en-US" sz="3200" b="1" strike="noStrike" spc="-1" dirty="0">
                <a:solidFill>
                  <a:srgbClr val="000000"/>
                </a:solidFill>
                <a:uFill>
                  <a:solidFill>
                    <a:srgbClr val="FFFFFF"/>
                  </a:solidFill>
                </a:uFill>
                <a:latin typeface="Tahoma"/>
              </a:rPr>
              <a:t>Planning &amp; Analysis of the Problem</a:t>
            </a:r>
            <a:r>
              <a:rPr lang="en-US" sz="3200" b="0" strike="noStrike" spc="-1" dirty="0">
                <a:solidFill>
                  <a:srgbClr val="000000"/>
                </a:solidFill>
                <a:uFill>
                  <a:solidFill>
                    <a:srgbClr val="FFFFFF"/>
                  </a:solidFill>
                </a:uFill>
                <a:latin typeface="Tahoma"/>
              </a:rPr>
              <a:t>
Figure out exactly the problem to be solved. Try to understand it as much as possible. If in doubt, go back and clarify the requirements, inputs &amp; outputs.</a:t>
            </a:r>
          </a:p>
          <a:p>
            <a:pPr marL="663120" lvl="1" indent="-342720">
              <a:buClr>
                <a:srgbClr val="3333CC"/>
              </a:buClr>
              <a:buSzPct val="60000"/>
              <a:buFont typeface="Wingdings" charset="2"/>
              <a:buChar char=""/>
            </a:pPr>
            <a:r>
              <a:rPr lang="en-US" sz="3000" spc="-1" dirty="0">
                <a:solidFill>
                  <a:srgbClr val="000000"/>
                </a:solidFill>
                <a:uFill>
                  <a:solidFill>
                    <a:srgbClr val="FFFFFF"/>
                  </a:solidFill>
                </a:uFill>
                <a:latin typeface="Tahoma"/>
              </a:rPr>
              <a:t>E.g. Coursework </a:t>
            </a:r>
            <a:r>
              <a:rPr lang="en-US" sz="3000" b="0" strike="noStrike" spc="-1" dirty="0">
                <a:solidFill>
                  <a:srgbClr val="000000"/>
                </a:solidFill>
                <a:uFill>
                  <a:solidFill>
                    <a:srgbClr val="FFFFFF"/>
                  </a:solidFill>
                </a:uFill>
                <a:latin typeface="Tahoma"/>
              </a:rPr>
              <a:t> </a:t>
            </a:r>
          </a:p>
        </p:txBody>
      </p:sp>
      <p:sp>
        <p:nvSpPr>
          <p:cNvPr id="5" name="Title 2">
            <a:extLst>
              <a:ext uri="{FF2B5EF4-FFF2-40B4-BE49-F238E27FC236}">
                <a16:creationId xmlns:a16="http://schemas.microsoft.com/office/drawing/2014/main" id="{363EAFDC-62DB-472B-B984-707A4F1D2B13}"/>
              </a:ext>
            </a:extLst>
          </p:cNvPr>
          <p:cNvSpPr>
            <a:spLocks noGrp="1"/>
          </p:cNvSpPr>
          <p:nvPr>
            <p:ph type="title"/>
          </p:nvPr>
        </p:nvSpPr>
        <p:spPr>
          <a:xfrm>
            <a:off x="755576" y="476672"/>
            <a:ext cx="7848872" cy="864096"/>
          </a:xfrm>
        </p:spPr>
        <p:txBody>
          <a:bodyPr>
            <a:normAutofit fontScale="90000"/>
          </a:bodyPr>
          <a:lstStyle/>
          <a:p>
            <a:r>
              <a:rPr lang="en-GB" sz="3600" b="1" dirty="0"/>
              <a:t>The Software Development Process</a:t>
            </a:r>
          </a:p>
        </p:txBody>
      </p:sp>
    </p:spTree>
    <p:extLst>
      <p:ext uri="{BB962C8B-B14F-4D97-AF65-F5344CB8AC3E}">
        <p14:creationId xmlns:p14="http://schemas.microsoft.com/office/powerpoint/2010/main" val="74267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repl">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repl">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0D94-7E84-489B-8E27-6A2FEA6DD536}"/>
              </a:ext>
            </a:extLst>
          </p:cNvPr>
          <p:cNvSpPr txBox="1">
            <a:spLocks/>
          </p:cNvSpPr>
          <p:nvPr/>
        </p:nvSpPr>
        <p:spPr>
          <a:xfrm>
            <a:off x="755576" y="476672"/>
            <a:ext cx="7704856" cy="1080120"/>
          </a:xfrm>
          <a:prstGeom prst="rect">
            <a:avLst/>
          </a:prstGeom>
        </p:spPr>
        <p:txBody>
          <a:bodyPr>
            <a:normAutofit fontScale="82500" lnSpcReduction="1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Functions that Return Values</a:t>
            </a:r>
          </a:p>
        </p:txBody>
      </p:sp>
      <p:sp>
        <p:nvSpPr>
          <p:cNvPr id="3" name="Content Placeholder 2">
            <a:extLst>
              <a:ext uri="{FF2B5EF4-FFF2-40B4-BE49-F238E27FC236}">
                <a16:creationId xmlns:a16="http://schemas.microsoft.com/office/drawing/2014/main" id="{D5926D2A-34A0-4878-824F-7282ABC3D952}"/>
              </a:ext>
            </a:extLst>
          </p:cNvPr>
          <p:cNvSpPr txBox="1">
            <a:spLocks/>
          </p:cNvSpPr>
          <p:nvPr/>
        </p:nvSpPr>
        <p:spPr>
          <a:xfrm>
            <a:off x="611560" y="1556792"/>
            <a:ext cx="8424936" cy="4462264"/>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en-US" dirty="0"/>
              <a:t>Passing parameters provides a mechanism for </a:t>
            </a:r>
            <a:r>
              <a:rPr lang="en-US" altLang="en-US" dirty="0" err="1"/>
              <a:t>initialising</a:t>
            </a:r>
            <a:r>
              <a:rPr lang="en-US" altLang="en-US" dirty="0"/>
              <a:t> the variables in a function.</a:t>
            </a:r>
          </a:p>
          <a:p>
            <a:r>
              <a:rPr lang="en-US" altLang="en-US" dirty="0"/>
              <a:t>Parameters act as inputs to a function.</a:t>
            </a:r>
          </a:p>
          <a:p>
            <a:r>
              <a:rPr lang="en-US" altLang="en-US" dirty="0"/>
              <a:t>We can call a function many times and get different results by changing its parameters.</a:t>
            </a:r>
          </a:p>
          <a:p>
            <a:pPr>
              <a:lnSpc>
                <a:spcPct val="90000"/>
              </a:lnSpc>
            </a:pPr>
            <a:r>
              <a:rPr lang="en-US" altLang="en-US" dirty="0"/>
              <a:t>This function returns the square of a number:</a:t>
            </a:r>
            <a:br>
              <a:rPr lang="en-US" altLang="en-US" sz="2800" dirty="0"/>
            </a:br>
            <a:r>
              <a:rPr lang="en-US" altLang="en-US" sz="2000" dirty="0">
                <a:latin typeface="Courier New" panose="02070309020205020404" pitchFamily="49" charset="0"/>
              </a:rPr>
              <a:t>def square(x):</a:t>
            </a:r>
            <a:br>
              <a:rPr lang="en-US" altLang="en-US" sz="2000" dirty="0">
                <a:latin typeface="Courier New" panose="02070309020205020404" pitchFamily="49" charset="0"/>
              </a:rPr>
            </a:br>
            <a:r>
              <a:rPr lang="en-US" altLang="en-US" sz="2000" dirty="0">
                <a:latin typeface="Courier New" panose="02070309020205020404" pitchFamily="49" charset="0"/>
              </a:rPr>
              <a:t>    return x*x</a:t>
            </a:r>
          </a:p>
          <a:p>
            <a:pPr>
              <a:lnSpc>
                <a:spcPct val="90000"/>
              </a:lnSpc>
            </a:pPr>
            <a:r>
              <a:rPr lang="en-US" altLang="en-US" dirty="0"/>
              <a:t>When Python encounters </a:t>
            </a:r>
            <a:r>
              <a:rPr lang="en-US" altLang="en-US" dirty="0">
                <a:latin typeface="Courier New" panose="02070309020205020404" pitchFamily="49" charset="0"/>
              </a:rPr>
              <a:t>return</a:t>
            </a:r>
            <a:r>
              <a:rPr lang="en-US" altLang="en-US" dirty="0"/>
              <a:t>, it exits the function &amp; returns control to the point where the function was called.</a:t>
            </a:r>
          </a:p>
          <a:p>
            <a:pPr>
              <a:lnSpc>
                <a:spcPct val="90000"/>
              </a:lnSpc>
            </a:pPr>
            <a:r>
              <a:rPr lang="en-US" altLang="en-US" dirty="0"/>
              <a:t>In addition, the value(s) provided in the </a:t>
            </a:r>
            <a:r>
              <a:rPr lang="en-US" altLang="en-US" dirty="0">
                <a:latin typeface="Courier New" panose="02070309020205020404" pitchFamily="49" charset="0"/>
              </a:rPr>
              <a:t>return </a:t>
            </a:r>
            <a:r>
              <a:rPr lang="en-US" altLang="en-US" dirty="0"/>
              <a:t>statement are sent back to the caller as an expression result.</a:t>
            </a:r>
          </a:p>
          <a:p>
            <a:pPr lvl="1"/>
            <a:endParaRPr lang="en-US" altLang="en-US" dirty="0"/>
          </a:p>
          <a:p>
            <a:pPr lvl="1"/>
            <a:endParaRPr lang="en-US" altLang="en-US" dirty="0"/>
          </a:p>
          <a:p>
            <a:endParaRPr lang="en-US" altLang="en-US" dirty="0"/>
          </a:p>
          <a:p>
            <a:pPr marL="0" indent="0">
              <a:buNone/>
            </a:pPr>
            <a:endParaRPr lang="en-US" altLang="en-US" dirty="0"/>
          </a:p>
          <a:p>
            <a:endParaRPr lang="en-GB" dirty="0"/>
          </a:p>
        </p:txBody>
      </p:sp>
    </p:spTree>
    <p:extLst>
      <p:ext uri="{BB962C8B-B14F-4D97-AF65-F5344CB8AC3E}">
        <p14:creationId xmlns:p14="http://schemas.microsoft.com/office/powerpoint/2010/main" val="3071093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F390-CB63-438E-98FB-B6D70B2B3D7A}"/>
              </a:ext>
            </a:extLst>
          </p:cNvPr>
          <p:cNvSpPr txBox="1">
            <a:spLocks/>
          </p:cNvSpPr>
          <p:nvPr/>
        </p:nvSpPr>
        <p:spPr>
          <a:xfrm>
            <a:off x="755576" y="476672"/>
            <a:ext cx="7704856" cy="1080120"/>
          </a:xfrm>
          <a:prstGeom prst="rect">
            <a:avLst/>
          </a:prstGeom>
        </p:spPr>
        <p:txBody>
          <a:bodyPr>
            <a:normAutofit fontScale="82500" lnSpcReduction="1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Functions that Return Values</a:t>
            </a:r>
          </a:p>
        </p:txBody>
      </p:sp>
      <p:sp>
        <p:nvSpPr>
          <p:cNvPr id="3" name="Rectangle 3">
            <a:extLst>
              <a:ext uri="{FF2B5EF4-FFF2-40B4-BE49-F238E27FC236}">
                <a16:creationId xmlns:a16="http://schemas.microsoft.com/office/drawing/2014/main" id="{E8B5C7F0-C36B-4152-8762-9E9B204A4038}"/>
              </a:ext>
            </a:extLst>
          </p:cNvPr>
          <p:cNvSpPr txBox="1">
            <a:spLocks noChangeArrowheads="1"/>
          </p:cNvSpPr>
          <p:nvPr/>
        </p:nvSpPr>
        <p:spPr>
          <a:xfrm>
            <a:off x="755576" y="1484784"/>
            <a:ext cx="7988424" cy="4330824"/>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en-US" sz="2800">
                <a:latin typeface="Courier New" panose="02070309020205020404" pitchFamily="49" charset="0"/>
              </a:rPr>
              <a:t>&gt;&gt;&gt; square(3)</a:t>
            </a:r>
            <a:br>
              <a:rPr lang="en-US" altLang="en-US" sz="2800">
                <a:latin typeface="Courier New" panose="02070309020205020404" pitchFamily="49" charset="0"/>
              </a:rPr>
            </a:br>
            <a:r>
              <a:rPr lang="en-US" altLang="en-US" sz="2800">
                <a:latin typeface="Courier New" panose="02070309020205020404" pitchFamily="49" charset="0"/>
              </a:rPr>
              <a:t>9</a:t>
            </a:r>
          </a:p>
          <a:p>
            <a:r>
              <a:rPr lang="en-US" altLang="en-US" sz="2800">
                <a:latin typeface="Courier New" panose="02070309020205020404" pitchFamily="49" charset="0"/>
              </a:rPr>
              <a:t>&gt;&gt;&gt; print(square(4))</a:t>
            </a:r>
            <a:br>
              <a:rPr lang="en-US" altLang="en-US" sz="2800">
                <a:latin typeface="Courier New" panose="02070309020205020404" pitchFamily="49" charset="0"/>
              </a:rPr>
            </a:br>
            <a:r>
              <a:rPr lang="en-US" altLang="en-US" sz="2800">
                <a:latin typeface="Courier New" panose="02070309020205020404" pitchFamily="49" charset="0"/>
              </a:rPr>
              <a:t>16</a:t>
            </a:r>
          </a:p>
          <a:p>
            <a:r>
              <a:rPr lang="en-US" altLang="en-US" sz="2800">
                <a:latin typeface="Courier New" panose="02070309020205020404" pitchFamily="49" charset="0"/>
              </a:rPr>
              <a:t>&gt;&gt;&gt; x = 5</a:t>
            </a:r>
            <a:br>
              <a:rPr lang="en-US" altLang="en-US" sz="2800">
                <a:latin typeface="Courier New" panose="02070309020205020404" pitchFamily="49" charset="0"/>
              </a:rPr>
            </a:br>
            <a:r>
              <a:rPr lang="en-US" altLang="en-US" sz="2800">
                <a:latin typeface="Courier New" panose="02070309020205020404" pitchFamily="49" charset="0"/>
              </a:rPr>
              <a:t>&gt;&gt;&gt; y = square(x)</a:t>
            </a:r>
            <a:br>
              <a:rPr lang="en-US" altLang="en-US" sz="2800">
                <a:latin typeface="Courier New" panose="02070309020205020404" pitchFamily="49" charset="0"/>
              </a:rPr>
            </a:br>
            <a:r>
              <a:rPr lang="en-US" altLang="en-US" sz="2800">
                <a:latin typeface="Courier New" panose="02070309020205020404" pitchFamily="49" charset="0"/>
              </a:rPr>
              <a:t>&gt;&gt;&gt; print(y)</a:t>
            </a:r>
            <a:br>
              <a:rPr lang="en-US" altLang="en-US" sz="2800">
                <a:latin typeface="Courier New" panose="02070309020205020404" pitchFamily="49" charset="0"/>
              </a:rPr>
            </a:br>
            <a:r>
              <a:rPr lang="en-US" altLang="en-US" sz="2800">
                <a:latin typeface="Courier New" panose="02070309020205020404" pitchFamily="49" charset="0"/>
              </a:rPr>
              <a:t>25</a:t>
            </a:r>
          </a:p>
          <a:p>
            <a:r>
              <a:rPr lang="en-US" altLang="en-US" sz="2800">
                <a:latin typeface="Courier New" panose="02070309020205020404" pitchFamily="49" charset="0"/>
              </a:rPr>
              <a:t>&gt;&gt;&gt; print(square(x) + square(3))</a:t>
            </a:r>
            <a:br>
              <a:rPr lang="en-US" altLang="en-US" sz="2800">
                <a:latin typeface="Courier New" panose="02070309020205020404" pitchFamily="49" charset="0"/>
              </a:rPr>
            </a:br>
            <a:r>
              <a:rPr lang="en-US" altLang="en-US" sz="2800">
                <a:latin typeface="Courier New" panose="02070309020205020404" pitchFamily="49" charset="0"/>
              </a:rPr>
              <a:t>34</a:t>
            </a:r>
            <a:endParaRPr lang="en-US" altLang="en-US" sz="2800" dirty="0">
              <a:latin typeface="Courier New" panose="02070309020205020404" pitchFamily="49" charset="0"/>
            </a:endParaRPr>
          </a:p>
        </p:txBody>
      </p:sp>
    </p:spTree>
    <p:extLst>
      <p:ext uri="{BB962C8B-B14F-4D97-AF65-F5344CB8AC3E}">
        <p14:creationId xmlns:p14="http://schemas.microsoft.com/office/powerpoint/2010/main" val="3700162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11D9-8EB4-480E-BCDC-FAFE1D46F167}"/>
              </a:ext>
            </a:extLst>
          </p:cNvPr>
          <p:cNvSpPr txBox="1">
            <a:spLocks/>
          </p:cNvSpPr>
          <p:nvPr/>
        </p:nvSpPr>
        <p:spPr>
          <a:xfrm>
            <a:off x="755576" y="476672"/>
            <a:ext cx="7704856" cy="1080120"/>
          </a:xfrm>
          <a:prstGeom prst="rect">
            <a:avLst/>
          </a:prstGeom>
        </p:spPr>
        <p:txBody>
          <a:bodyPr>
            <a:normAutofit fontScale="82500" lnSpcReduction="1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Functions that Return Values</a:t>
            </a:r>
          </a:p>
        </p:txBody>
      </p:sp>
      <p:sp>
        <p:nvSpPr>
          <p:cNvPr id="3" name="Rectangle 3">
            <a:extLst>
              <a:ext uri="{FF2B5EF4-FFF2-40B4-BE49-F238E27FC236}">
                <a16:creationId xmlns:a16="http://schemas.microsoft.com/office/drawing/2014/main" id="{07AABC95-91BE-4FB7-863E-EF523388C800}"/>
              </a:ext>
            </a:extLst>
          </p:cNvPr>
          <p:cNvSpPr txBox="1">
            <a:spLocks noChangeArrowheads="1"/>
          </p:cNvSpPr>
          <p:nvPr/>
        </p:nvSpPr>
        <p:spPr>
          <a:xfrm>
            <a:off x="611560" y="1700808"/>
            <a:ext cx="8496944" cy="4114800"/>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en-US" dirty="0"/>
              <a:t>Sometimes a function needs to return more than one value.</a:t>
            </a:r>
          </a:p>
          <a:p>
            <a:r>
              <a:rPr lang="en-US" altLang="en-US" dirty="0"/>
              <a:t>To do this, simply list more than one expression in the </a:t>
            </a:r>
            <a:r>
              <a:rPr lang="en-US" altLang="en-US" dirty="0">
                <a:latin typeface="Courier New" panose="02070309020205020404" pitchFamily="49" charset="0"/>
              </a:rPr>
              <a:t>return </a:t>
            </a:r>
            <a:r>
              <a:rPr lang="en-US" altLang="en-US" dirty="0"/>
              <a:t>statement.</a:t>
            </a:r>
          </a:p>
          <a:p>
            <a:pPr marL="0" indent="0">
              <a:buNone/>
            </a:pPr>
            <a:endParaRPr lang="en-US" altLang="en-US" sz="1800" dirty="0"/>
          </a:p>
          <a:p>
            <a:pPr marL="0" indent="0">
              <a:buFont typeface="Arial" pitchFamily="34" charset="0"/>
              <a:buNone/>
            </a:pPr>
            <a:r>
              <a:rPr lang="en-US" altLang="en-US" sz="1800" dirty="0">
                <a:latin typeface="Courier New" panose="02070309020205020404" pitchFamily="49" charset="0"/>
                <a:cs typeface="Courier New" panose="02070309020205020404" pitchFamily="49" charset="0"/>
              </a:rPr>
              <a:t>def </a:t>
            </a:r>
            <a:r>
              <a:rPr lang="en-US" altLang="en-US" sz="1800" dirty="0" err="1">
                <a:latin typeface="Courier New" panose="02070309020205020404" pitchFamily="49" charset="0"/>
                <a:cs typeface="Courier New" panose="02070309020205020404" pitchFamily="49" charset="0"/>
              </a:rPr>
              <a:t>sumDiff</a:t>
            </a:r>
            <a:r>
              <a:rPr lang="en-US" altLang="en-US" sz="1800" dirty="0">
                <a:latin typeface="Courier New" panose="02070309020205020404" pitchFamily="49" charset="0"/>
                <a:cs typeface="Courier New" panose="02070309020205020404" pitchFamily="49" charset="0"/>
              </a:rPr>
              <a:t>(x, y):</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sum = x + y</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diff = x – y</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return sum, diff</a:t>
            </a:r>
          </a:p>
          <a:p>
            <a:pPr marL="0" indent="0">
              <a:buFont typeface="Arial" pitchFamily="34" charset="0"/>
              <a:buNone/>
            </a:pPr>
            <a:endParaRPr lang="en-US" altLang="en-US" sz="1800" dirty="0">
              <a:latin typeface="Courier New" panose="02070309020205020404" pitchFamily="49" charset="0"/>
              <a:cs typeface="Courier New" panose="02070309020205020404" pitchFamily="49" charset="0"/>
            </a:endParaRPr>
          </a:p>
          <a:p>
            <a:pPr marL="0" indent="0">
              <a:buNone/>
            </a:pPr>
            <a:r>
              <a:rPr lang="en-US" altLang="en-US" sz="1800" dirty="0">
                <a:latin typeface="Courier New" panose="02070309020205020404" pitchFamily="49" charset="0"/>
              </a:rPr>
              <a:t>num1, num2 = eval(input("Enter two numbers (num1, num2) "))</a:t>
            </a:r>
            <a:br>
              <a:rPr lang="en-US" altLang="en-US" sz="1800" dirty="0">
                <a:latin typeface="Courier New" panose="02070309020205020404" pitchFamily="49" charset="0"/>
              </a:rPr>
            </a:br>
            <a:r>
              <a:rPr lang="en-US" altLang="en-US" sz="1800" dirty="0">
                <a:latin typeface="Courier New" panose="02070309020205020404" pitchFamily="49" charset="0"/>
              </a:rPr>
              <a:t>s, d = </a:t>
            </a:r>
            <a:r>
              <a:rPr lang="en-US" altLang="en-US" sz="1800" dirty="0" err="1">
                <a:latin typeface="Courier New" panose="02070309020205020404" pitchFamily="49" charset="0"/>
              </a:rPr>
              <a:t>sumDiff</a:t>
            </a:r>
            <a:r>
              <a:rPr lang="en-US" altLang="en-US" sz="1800" dirty="0">
                <a:latin typeface="Courier New" panose="02070309020205020404" pitchFamily="49" charset="0"/>
              </a:rPr>
              <a:t>(num1, num2)</a:t>
            </a:r>
            <a:br>
              <a:rPr lang="en-US" altLang="en-US" sz="1800" dirty="0">
                <a:latin typeface="Courier New" panose="02070309020205020404" pitchFamily="49" charset="0"/>
              </a:rPr>
            </a:br>
            <a:r>
              <a:rPr lang="en-US" altLang="en-US" sz="1800" dirty="0">
                <a:latin typeface="Courier New" panose="02070309020205020404" pitchFamily="49" charset="0"/>
              </a:rPr>
              <a:t>print("The sum is", s, "and the difference is", d)</a:t>
            </a:r>
          </a:p>
          <a:p>
            <a:pPr marL="0" indent="0">
              <a:buFont typeface="Arial" pitchFamily="34" charset="0"/>
              <a:buNone/>
            </a:pP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1674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AFD3F17-62D9-4DC5-B068-A3A443B3A861}"/>
              </a:ext>
            </a:extLst>
          </p:cNvPr>
          <p:cNvSpPr txBox="1">
            <a:spLocks noChangeArrowheads="1"/>
          </p:cNvSpPr>
          <p:nvPr/>
        </p:nvSpPr>
        <p:spPr>
          <a:xfrm>
            <a:off x="683568" y="1196752"/>
            <a:ext cx="8271520" cy="4114800"/>
          </a:xfrm>
          <a:prstGeom prst="rect">
            <a:avLst/>
          </a:prstGeom>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90000"/>
              </a:lnSpc>
            </a:pPr>
            <a:r>
              <a:rPr lang="en-US" altLang="en-US" sz="2800" dirty="0"/>
              <a:t>There</a:t>
            </a:r>
            <a:r>
              <a:rPr lang="en-US" altLang="en-US" sz="2800" dirty="0">
                <a:latin typeface="Times New Roman" panose="02020603050405020304" pitchFamily="18" charset="0"/>
              </a:rPr>
              <a:t>’</a:t>
            </a:r>
            <a:r>
              <a:rPr lang="en-US" altLang="en-US" sz="2800" dirty="0"/>
              <a:t>s usually more than one way to solve a problem.</a:t>
            </a:r>
          </a:p>
          <a:p>
            <a:pPr lvl="1">
              <a:lnSpc>
                <a:spcPct val="90000"/>
              </a:lnSpc>
            </a:pPr>
            <a:r>
              <a:rPr lang="en-US" altLang="en-US" dirty="0"/>
              <a:t>Don</a:t>
            </a:r>
            <a:r>
              <a:rPr lang="en-US" altLang="en-US" dirty="0">
                <a:latin typeface="Times New Roman" panose="02020603050405020304" pitchFamily="18" charset="0"/>
              </a:rPr>
              <a:t>’</a:t>
            </a:r>
            <a:r>
              <a:rPr lang="en-US" altLang="en-US" dirty="0"/>
              <a:t>t rush to code the first idea that pops out of your head. Think about the design and ask if there</a:t>
            </a:r>
            <a:r>
              <a:rPr lang="en-US" altLang="en-US" dirty="0">
                <a:latin typeface="Times New Roman" panose="02020603050405020304" pitchFamily="18" charset="0"/>
              </a:rPr>
              <a:t>’</a:t>
            </a:r>
            <a:r>
              <a:rPr lang="en-US" altLang="en-US" dirty="0"/>
              <a:t>s a better way to approach the problem.</a:t>
            </a:r>
          </a:p>
          <a:p>
            <a:pPr lvl="1">
              <a:lnSpc>
                <a:spcPct val="90000"/>
              </a:lnSpc>
            </a:pPr>
            <a:r>
              <a:rPr lang="en-US" altLang="en-US" dirty="0"/>
              <a:t>Your first task is to find a correct algorithm. After that, strive for clarity, simplicity, efficiency, scalability, and elegance.</a:t>
            </a:r>
          </a:p>
          <a:p>
            <a:pPr>
              <a:lnSpc>
                <a:spcPct val="90000"/>
              </a:lnSpc>
            </a:pPr>
            <a:r>
              <a:rPr lang="en-US" altLang="en-US" dirty="0"/>
              <a:t>Don</a:t>
            </a:r>
            <a:r>
              <a:rPr lang="en-US" altLang="en-US" dirty="0">
                <a:latin typeface="Times New Roman" panose="02020603050405020304" pitchFamily="18" charset="0"/>
              </a:rPr>
              <a:t>’</a:t>
            </a:r>
            <a:r>
              <a:rPr lang="en-US" altLang="en-US" dirty="0"/>
              <a:t>t reinvent the wheel.</a:t>
            </a:r>
          </a:p>
          <a:p>
            <a:pPr lvl="1">
              <a:lnSpc>
                <a:spcPct val="90000"/>
              </a:lnSpc>
            </a:pPr>
            <a:r>
              <a:rPr lang="en-US" altLang="en-US" dirty="0"/>
              <a:t>If the problem you</a:t>
            </a:r>
            <a:r>
              <a:rPr lang="en-US" altLang="en-US" dirty="0">
                <a:latin typeface="Times New Roman" panose="02020603050405020304" pitchFamily="18" charset="0"/>
              </a:rPr>
              <a:t>’</a:t>
            </a:r>
            <a:r>
              <a:rPr lang="en-US" altLang="en-US" dirty="0"/>
              <a:t>re trying to solve is one that lots of other people have encountered, find out if there</a:t>
            </a:r>
            <a:r>
              <a:rPr lang="en-US" altLang="en-US" dirty="0">
                <a:latin typeface="Times New Roman" panose="02020603050405020304" pitchFamily="18" charset="0"/>
              </a:rPr>
              <a:t>’</a:t>
            </a:r>
            <a:r>
              <a:rPr lang="en-US" altLang="en-US" dirty="0"/>
              <a:t>s already a solution for it!</a:t>
            </a:r>
          </a:p>
          <a:p>
            <a:pPr lvl="1">
              <a:lnSpc>
                <a:spcPct val="90000"/>
              </a:lnSpc>
            </a:pPr>
            <a:r>
              <a:rPr lang="en-US" altLang="en-US" dirty="0"/>
              <a:t>As you learn to program, designing programs from scratch is a great experience!</a:t>
            </a:r>
          </a:p>
          <a:p>
            <a:pPr lvl="1">
              <a:lnSpc>
                <a:spcPct val="90000"/>
              </a:lnSpc>
            </a:pPr>
            <a:r>
              <a:rPr lang="en-US" altLang="en-US" dirty="0"/>
              <a:t>Truly expert programmers know when to borrow.</a:t>
            </a:r>
          </a:p>
          <a:p>
            <a:pPr lvl="1">
              <a:lnSpc>
                <a:spcPct val="90000"/>
              </a:lnSpc>
            </a:pPr>
            <a:endParaRPr lang="en-US" altLang="en-US" dirty="0"/>
          </a:p>
          <a:p>
            <a:pPr lvl="1">
              <a:lnSpc>
                <a:spcPct val="90000"/>
              </a:lnSpc>
            </a:pPr>
            <a:endParaRPr lang="en-US" altLang="en-US" dirty="0"/>
          </a:p>
        </p:txBody>
      </p:sp>
      <p:sp>
        <p:nvSpPr>
          <p:cNvPr id="3" name="Title 1">
            <a:extLst>
              <a:ext uri="{FF2B5EF4-FFF2-40B4-BE49-F238E27FC236}">
                <a16:creationId xmlns:a16="http://schemas.microsoft.com/office/drawing/2014/main" id="{EE72DD5D-C152-4218-8FF3-9DFD9736F289}"/>
              </a:ext>
            </a:extLst>
          </p:cNvPr>
          <p:cNvSpPr txBox="1">
            <a:spLocks/>
          </p:cNvSpPr>
          <p:nvPr/>
        </p:nvSpPr>
        <p:spPr>
          <a:xfrm>
            <a:off x="755576" y="260648"/>
            <a:ext cx="6781800" cy="936104"/>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Summary</a:t>
            </a:r>
          </a:p>
        </p:txBody>
      </p:sp>
    </p:spTree>
    <p:extLst>
      <p:ext uri="{BB962C8B-B14F-4D97-AF65-F5344CB8AC3E}">
        <p14:creationId xmlns:p14="http://schemas.microsoft.com/office/powerpoint/2010/main" val="236095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F6481999-7218-47C1-AEFF-A17E43138A08}"/>
              </a:ext>
            </a:extLst>
          </p:cNvPr>
          <p:cNvSpPr txBox="1">
            <a:spLocks/>
          </p:cNvSpPr>
          <p:nvPr/>
        </p:nvSpPr>
        <p:spPr>
          <a:xfrm>
            <a:off x="755650" y="1846312"/>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sz="3200" b="1" spc="-1" dirty="0">
                <a:solidFill>
                  <a:srgbClr val="000000"/>
                </a:solidFill>
                <a:uFill>
                  <a:solidFill>
                    <a:srgbClr val="FFFFFF"/>
                  </a:solidFill>
                </a:uFill>
                <a:latin typeface="Tahoma"/>
              </a:rPr>
              <a:t>Determine Specifications</a:t>
            </a:r>
            <a:r>
              <a:rPr lang="en-US" sz="3200" spc="-1" dirty="0">
                <a:solidFill>
                  <a:srgbClr val="000000"/>
                </a:solidFill>
                <a:uFill>
                  <a:solidFill>
                    <a:srgbClr val="FFFFFF"/>
                  </a:solidFill>
                </a:uFill>
                <a:latin typeface="Tahoma"/>
              </a:rPr>
              <a:t>
Describe exactly what your program will do.</a:t>
            </a: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Don</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t worry about </a:t>
            </a:r>
            <a:r>
              <a:rPr lang="en-US" sz="2800" i="1" spc="-1" dirty="0">
                <a:solidFill>
                  <a:srgbClr val="000000"/>
                </a:solidFill>
                <a:uFill>
                  <a:solidFill>
                    <a:srgbClr val="FFFFFF"/>
                  </a:solidFill>
                </a:uFill>
                <a:latin typeface="Tahoma"/>
              </a:rPr>
              <a:t>how </a:t>
            </a:r>
            <a:r>
              <a:rPr lang="en-US" sz="2800" spc="-1" dirty="0">
                <a:solidFill>
                  <a:srgbClr val="000000"/>
                </a:solidFill>
                <a:uFill>
                  <a:solidFill>
                    <a:srgbClr val="FFFFFF"/>
                  </a:solidFill>
                </a:uFill>
                <a:latin typeface="Tahoma"/>
              </a:rPr>
              <a:t>the program will work, but </a:t>
            </a:r>
            <a:r>
              <a:rPr lang="en-US" sz="2800" i="1" spc="-1" dirty="0">
                <a:solidFill>
                  <a:srgbClr val="000000"/>
                </a:solidFill>
                <a:uFill>
                  <a:solidFill>
                    <a:srgbClr val="FFFFFF"/>
                  </a:solidFill>
                </a:uFill>
                <a:latin typeface="Tahoma"/>
              </a:rPr>
              <a:t>what</a:t>
            </a:r>
            <a:r>
              <a:rPr lang="en-US" sz="2800" spc="-1" dirty="0">
                <a:solidFill>
                  <a:srgbClr val="000000"/>
                </a:solidFill>
                <a:uFill>
                  <a:solidFill>
                    <a:srgbClr val="FFFFFF"/>
                  </a:solidFill>
                </a:uFill>
                <a:latin typeface="Tahoma"/>
              </a:rPr>
              <a:t> it will do.</a:t>
            </a:r>
            <a:endParaRPr lang="en-US" sz="24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Includes describing the inputs, outputs, and how they relate to one another.</a:t>
            </a:r>
            <a:endParaRPr lang="en-US" sz="24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095CDF71-EEC5-442F-A105-DBCADA6618BA}"/>
              </a:ext>
            </a:extLst>
          </p:cNvPr>
          <p:cNvSpPr txBox="1">
            <a:spLocks/>
          </p:cNvSpPr>
          <p:nvPr/>
        </p:nvSpPr>
        <p:spPr>
          <a:xfrm>
            <a:off x="755576" y="694184"/>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a:t>The Software Development Process</a:t>
            </a:r>
            <a:endParaRPr lang="en-GB" sz="3600" b="1" dirty="0"/>
          </a:p>
        </p:txBody>
      </p:sp>
    </p:spTree>
    <p:extLst>
      <p:ext uri="{BB962C8B-B14F-4D97-AF65-F5344CB8AC3E}">
        <p14:creationId xmlns:p14="http://schemas.microsoft.com/office/powerpoint/2010/main" val="271296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repl">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repl">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repl">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1E27B9A1-3211-4934-A87E-405727581DB1}"/>
              </a:ext>
            </a:extLst>
          </p:cNvPr>
          <p:cNvSpPr txBox="1">
            <a:spLocks/>
          </p:cNvSpPr>
          <p:nvPr/>
        </p:nvSpPr>
        <p:spPr>
          <a:xfrm>
            <a:off x="755650" y="1846312"/>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sz="3200" b="1" spc="-1" dirty="0">
                <a:solidFill>
                  <a:srgbClr val="000000"/>
                </a:solidFill>
                <a:uFill>
                  <a:solidFill>
                    <a:srgbClr val="FFFFFF"/>
                  </a:solidFill>
                </a:uFill>
                <a:latin typeface="Tahoma"/>
              </a:rPr>
              <a:t>Create a Design</a:t>
            </a:r>
            <a:endParaRPr lang="en-US" sz="32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Formulate the overall structure of the program.</a:t>
            </a:r>
            <a:endParaRPr lang="en-US" sz="24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This is where the </a:t>
            </a:r>
            <a:r>
              <a:rPr lang="en-US" sz="2800" i="1" spc="-1" dirty="0">
                <a:solidFill>
                  <a:srgbClr val="000000"/>
                </a:solidFill>
                <a:uFill>
                  <a:solidFill>
                    <a:srgbClr val="FFFFFF"/>
                  </a:solidFill>
                </a:uFill>
                <a:latin typeface="Tahoma"/>
              </a:rPr>
              <a:t>how</a:t>
            </a:r>
            <a:r>
              <a:rPr lang="en-US" sz="2800" spc="-1" dirty="0">
                <a:solidFill>
                  <a:srgbClr val="000000"/>
                </a:solidFill>
                <a:uFill>
                  <a:solidFill>
                    <a:srgbClr val="FFFFFF"/>
                  </a:solidFill>
                </a:uFill>
                <a:latin typeface="Tahoma"/>
              </a:rPr>
              <a:t> of the program gets worked out.</a:t>
            </a:r>
            <a:endParaRPr lang="en-US" sz="24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Develop your own algorithm that meets the specifications.</a:t>
            </a:r>
            <a:endParaRPr lang="en-US" sz="24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EEBCB27D-EA9C-4AEF-912B-B9187172D2D8}"/>
              </a:ext>
            </a:extLst>
          </p:cNvPr>
          <p:cNvSpPr txBox="1">
            <a:spLocks/>
          </p:cNvSpPr>
          <p:nvPr/>
        </p:nvSpPr>
        <p:spPr>
          <a:xfrm>
            <a:off x="755576" y="694184"/>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a:t>The Software Development Process</a:t>
            </a:r>
            <a:endParaRPr lang="en-GB" sz="3600" b="1" dirty="0"/>
          </a:p>
        </p:txBody>
      </p:sp>
    </p:spTree>
    <p:extLst>
      <p:ext uri="{BB962C8B-B14F-4D97-AF65-F5344CB8AC3E}">
        <p14:creationId xmlns:p14="http://schemas.microsoft.com/office/powerpoint/2010/main" val="185952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repl">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repl">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repl">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repl">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9B2CFB78-5F2E-4BCE-AA55-456783E1808E}"/>
              </a:ext>
            </a:extLst>
          </p:cNvPr>
          <p:cNvSpPr txBox="1">
            <a:spLocks/>
          </p:cNvSpPr>
          <p:nvPr/>
        </p:nvSpPr>
        <p:spPr>
          <a:xfrm>
            <a:off x="755650" y="1556792"/>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sz="3200" b="1" spc="-1" dirty="0">
                <a:solidFill>
                  <a:srgbClr val="000000"/>
                </a:solidFill>
                <a:uFill>
                  <a:solidFill>
                    <a:srgbClr val="FFFFFF"/>
                  </a:solidFill>
                </a:uFill>
                <a:latin typeface="Tahoma"/>
              </a:rPr>
              <a:t>Implement the Design</a:t>
            </a:r>
            <a:endParaRPr lang="en-US" sz="32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Translate the design into a computer language, i.e. Python (for this module).</a:t>
            </a:r>
          </a:p>
          <a:p>
            <a:pPr marL="343080" indent="-342720">
              <a:lnSpc>
                <a:spcPct val="100000"/>
              </a:lnSpc>
              <a:buClr>
                <a:srgbClr val="3333CC"/>
              </a:buClr>
              <a:buSzPct val="60000"/>
              <a:buFont typeface="Wingdings" charset="2"/>
              <a:buChar char=""/>
            </a:pPr>
            <a:r>
              <a:rPr lang="en-US" sz="3200" b="1" spc="-1" dirty="0">
                <a:solidFill>
                  <a:srgbClr val="000000"/>
                </a:solidFill>
                <a:uFill>
                  <a:solidFill>
                    <a:srgbClr val="FFFFFF"/>
                  </a:solidFill>
                </a:uFill>
                <a:latin typeface="Tahoma"/>
              </a:rPr>
              <a:t>Test/Debug the Program</a:t>
            </a:r>
            <a:endParaRPr lang="en-US" sz="32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Try out your program to see if it worked.</a:t>
            </a:r>
            <a:endParaRPr lang="en-US" sz="24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If there are any errors (</a:t>
            </a:r>
            <a:r>
              <a:rPr lang="en-US" sz="2800" i="1" spc="-1" dirty="0">
                <a:solidFill>
                  <a:srgbClr val="000000"/>
                </a:solidFill>
                <a:uFill>
                  <a:solidFill>
                    <a:srgbClr val="FFFFFF"/>
                  </a:solidFill>
                </a:uFill>
                <a:latin typeface="Tahoma"/>
              </a:rPr>
              <a:t>bugs</a:t>
            </a:r>
            <a:r>
              <a:rPr lang="en-US" sz="2800" spc="-1" dirty="0">
                <a:solidFill>
                  <a:srgbClr val="000000"/>
                </a:solidFill>
                <a:uFill>
                  <a:solidFill>
                    <a:srgbClr val="FFFFFF"/>
                  </a:solidFill>
                </a:uFill>
                <a:latin typeface="Tahoma"/>
              </a:rPr>
              <a:t>), they need to be located and fixed (</a:t>
            </a:r>
            <a:r>
              <a:rPr lang="en-US" sz="2800" i="1" spc="-1" dirty="0">
                <a:solidFill>
                  <a:srgbClr val="000000"/>
                </a:solidFill>
                <a:uFill>
                  <a:solidFill>
                    <a:srgbClr val="FFFFFF"/>
                  </a:solidFill>
                </a:uFill>
                <a:latin typeface="Tahoma"/>
              </a:rPr>
              <a:t>debugging</a:t>
            </a:r>
            <a:r>
              <a:rPr lang="en-US" sz="2800" spc="-1" dirty="0">
                <a:solidFill>
                  <a:srgbClr val="000000"/>
                </a:solidFill>
                <a:uFill>
                  <a:solidFill>
                    <a:srgbClr val="FFFFFF"/>
                  </a:solidFill>
                </a:uFill>
                <a:latin typeface="Tahoma"/>
              </a:rPr>
              <a:t>).</a:t>
            </a:r>
            <a:endParaRPr lang="en-US" sz="24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Your goal is to find errors, so try everything that might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break</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your program!</a:t>
            </a:r>
            <a:endParaRPr lang="en-US" sz="2400" spc="-1" dirty="0">
              <a:solidFill>
                <a:srgbClr val="000000"/>
              </a:solidFill>
              <a:uFill>
                <a:solidFill>
                  <a:srgbClr val="FFFFFF"/>
                </a:solidFill>
              </a:uFill>
              <a:latin typeface="Tahoma"/>
            </a:endParaRPr>
          </a:p>
          <a:p>
            <a:pPr marL="423000" indent="-285480">
              <a:buClr>
                <a:srgbClr val="FF0000"/>
              </a:buClr>
              <a:buSzPct val="55000"/>
              <a:buFont typeface="Wingdings" charset="2"/>
              <a:buChar char=""/>
            </a:pPr>
            <a:endParaRPr lang="en-US" sz="26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2058BD8F-2294-46DD-9A31-CDC43340CED2}"/>
              </a:ext>
            </a:extLst>
          </p:cNvPr>
          <p:cNvSpPr txBox="1">
            <a:spLocks/>
          </p:cNvSpPr>
          <p:nvPr/>
        </p:nvSpPr>
        <p:spPr>
          <a:xfrm>
            <a:off x="755576" y="694184"/>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a:t>The Software Development Process</a:t>
            </a:r>
            <a:endParaRPr lang="en-GB" sz="3600" b="1" dirty="0"/>
          </a:p>
        </p:txBody>
      </p:sp>
    </p:spTree>
    <p:extLst>
      <p:ext uri="{BB962C8B-B14F-4D97-AF65-F5344CB8AC3E}">
        <p14:creationId xmlns:p14="http://schemas.microsoft.com/office/powerpoint/2010/main" val="97150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repl">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repl">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repl">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repl">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repl">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repl">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repl">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repl">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4">
            <a:extLst>
              <a:ext uri="{FF2B5EF4-FFF2-40B4-BE49-F238E27FC236}">
                <a16:creationId xmlns:a16="http://schemas.microsoft.com/office/drawing/2014/main" id="{FECED554-B068-4D96-88E5-EB5952473541}"/>
              </a:ext>
            </a:extLst>
          </p:cNvPr>
          <p:cNvSpPr txBox="1">
            <a:spLocks/>
          </p:cNvSpPr>
          <p:nvPr/>
        </p:nvSpPr>
        <p:spPr>
          <a:xfrm>
            <a:off x="755650" y="1556792"/>
            <a:ext cx="7848798" cy="4391000"/>
          </a:xfrm>
          <a:prstGeom prst="rect">
            <a:avLst/>
          </a:prstGeom>
          <a:noFill/>
          <a:ln>
            <a:noFill/>
          </a:ln>
        </p:spPr>
        <p:txBody>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3080" indent="-342720">
              <a:lnSpc>
                <a:spcPct val="100000"/>
              </a:lnSpc>
              <a:buClr>
                <a:srgbClr val="3333CC"/>
              </a:buClr>
              <a:buSzPct val="60000"/>
              <a:buFont typeface="Wingdings" charset="2"/>
              <a:buChar char=""/>
            </a:pPr>
            <a:r>
              <a:rPr lang="en-US" sz="3200" b="1" spc="-1" dirty="0">
                <a:solidFill>
                  <a:srgbClr val="000000"/>
                </a:solidFill>
                <a:uFill>
                  <a:solidFill>
                    <a:srgbClr val="FFFFFF"/>
                  </a:solidFill>
                </a:uFill>
                <a:latin typeface="Tahoma"/>
              </a:rPr>
              <a:t>Maintain the Program</a:t>
            </a:r>
            <a:endParaRPr lang="en-US" sz="32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Continue developing the program in response to the needs of your users.</a:t>
            </a:r>
            <a:endParaRPr lang="en-US" sz="2400" spc="-1" dirty="0">
              <a:solidFill>
                <a:srgbClr val="000000"/>
              </a:solidFill>
              <a:uFill>
                <a:solidFill>
                  <a:srgbClr val="FFFFFF"/>
                </a:solidFill>
              </a:uFill>
              <a:latin typeface="Tahoma"/>
            </a:endParaRPr>
          </a:p>
          <a:p>
            <a:pPr marL="743040" lvl="1" indent="-285480">
              <a:lnSpc>
                <a:spcPct val="100000"/>
              </a:lnSpc>
              <a:buClr>
                <a:srgbClr val="FF0000"/>
              </a:buClr>
              <a:buSzPct val="55000"/>
              <a:buFont typeface="Wingdings" charset="2"/>
              <a:buChar char=""/>
            </a:pPr>
            <a:r>
              <a:rPr lang="en-US" sz="2800" spc="-1" dirty="0">
                <a:solidFill>
                  <a:srgbClr val="000000"/>
                </a:solidFill>
                <a:uFill>
                  <a:solidFill>
                    <a:srgbClr val="FFFFFF"/>
                  </a:solidFill>
                </a:uFill>
                <a:latin typeface="Tahoma"/>
              </a:rPr>
              <a:t>In the real world, most programs are never completely finished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they evolve over time.</a:t>
            </a:r>
            <a:endParaRPr lang="en-US" sz="2400" spc="-1" dirty="0">
              <a:solidFill>
                <a:srgbClr val="000000"/>
              </a:solidFill>
              <a:uFill>
                <a:solidFill>
                  <a:srgbClr val="FFFFFF"/>
                </a:solidFill>
              </a:uFill>
              <a:latin typeface="Tahoma"/>
            </a:endParaRPr>
          </a:p>
          <a:p>
            <a:pPr marL="423000" indent="-285480">
              <a:buClr>
                <a:srgbClr val="FF0000"/>
              </a:buClr>
              <a:buSzPct val="55000"/>
              <a:buFont typeface="Wingdings" charset="2"/>
              <a:buChar char=""/>
            </a:pPr>
            <a:endParaRPr lang="en-US" sz="26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endParaRPr lang="en-US" sz="3000" spc="-1" dirty="0">
              <a:solidFill>
                <a:srgbClr val="000000"/>
              </a:solidFill>
              <a:uFill>
                <a:solidFill>
                  <a:srgbClr val="FFFFFF"/>
                </a:solidFill>
              </a:uFill>
              <a:latin typeface="Tahoma"/>
            </a:endParaRPr>
          </a:p>
        </p:txBody>
      </p:sp>
      <p:sp>
        <p:nvSpPr>
          <p:cNvPr id="3" name="Title 2">
            <a:extLst>
              <a:ext uri="{FF2B5EF4-FFF2-40B4-BE49-F238E27FC236}">
                <a16:creationId xmlns:a16="http://schemas.microsoft.com/office/drawing/2014/main" id="{CFBE5DA0-6563-4D6B-B516-4ECAC0EC4140}"/>
              </a:ext>
            </a:extLst>
          </p:cNvPr>
          <p:cNvSpPr txBox="1">
            <a:spLocks/>
          </p:cNvSpPr>
          <p:nvPr/>
        </p:nvSpPr>
        <p:spPr>
          <a:xfrm>
            <a:off x="755576" y="694184"/>
            <a:ext cx="7848872" cy="864096"/>
          </a:xfrm>
          <a:prstGeom prst="rect">
            <a:avLst/>
          </a:prstGeom>
        </p:spPr>
        <p:txBody>
          <a:bodyPr>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b="1"/>
              <a:t>The Software Development Process</a:t>
            </a:r>
            <a:endParaRPr lang="en-GB" sz="3600" b="1" dirty="0"/>
          </a:p>
        </p:txBody>
      </p:sp>
    </p:spTree>
    <p:extLst>
      <p:ext uri="{BB962C8B-B14F-4D97-AF65-F5344CB8AC3E}">
        <p14:creationId xmlns:p14="http://schemas.microsoft.com/office/powerpoint/2010/main" val="2185635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1619</TotalTime>
  <Words>2810</Words>
  <Application>Microsoft Office PowerPoint</Application>
  <PresentationFormat>On-screen Show (4:3)</PresentationFormat>
  <Paragraphs>419</Paragraphs>
  <Slides>53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Black</vt:lpstr>
      <vt:lpstr>Arial Unicode MS</vt:lpstr>
      <vt:lpstr>Calibri</vt:lpstr>
      <vt:lpstr>Courier New</vt:lpstr>
      <vt:lpstr>Tahoma</vt:lpstr>
      <vt:lpstr>Times New Roman</vt:lpstr>
      <vt:lpstr>Wingdings</vt:lpstr>
      <vt:lpstr>NewsPrint</vt:lpstr>
      <vt:lpstr>IS4S761 Principles of Computing    </vt:lpstr>
      <vt:lpstr>Last Time …</vt:lpstr>
      <vt:lpstr>PowerPoint Presentation</vt:lpstr>
      <vt:lpstr>The Software Development Process</vt:lpstr>
      <vt:lpstr>The Software Development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Decisions</vt:lpstr>
      <vt:lpstr>PowerPoint Presentation</vt:lpstr>
      <vt:lpstr>PowerPoint Presentation</vt:lpstr>
      <vt:lpstr>PowerPoint Presentation</vt:lpstr>
      <vt:lpstr>PowerPoint Presentation</vt:lpstr>
      <vt:lpstr>PowerPoint Presentation</vt:lpstr>
      <vt:lpstr>IF Statement</vt:lpstr>
      <vt:lpstr>PowerPoint Presentation</vt:lpstr>
      <vt:lpstr>PowerPoint Presentation</vt:lpstr>
      <vt:lpstr>PowerPoint Presentation</vt:lpstr>
      <vt:lpstr>IF Statement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 the Loop!</vt:lpstr>
      <vt:lpstr>PowerPoint Presentation</vt:lpstr>
      <vt:lpstr>PowerPoint Presentation</vt:lpstr>
      <vt:lpstr>PowerPoint Presentation</vt:lpstr>
      <vt:lpstr>PowerPoint Presentation</vt:lpstr>
      <vt:lpstr>PowerPoint Presentation</vt:lpstr>
      <vt:lpstr>The Function of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IS3S603 e-Business Systems &amp; Strategy</dc:title>
  <dc:creator>Kidner</dc:creator>
  <cp:lastModifiedBy>David Kidner</cp:lastModifiedBy>
  <cp:revision>152</cp:revision>
  <dcterms:created xsi:type="dcterms:W3CDTF">2015-09-27T11:09:28Z</dcterms:created>
  <dcterms:modified xsi:type="dcterms:W3CDTF">2020-10-22T13:49:46Z</dcterms:modified>
</cp:coreProperties>
</file>