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57" r:id="rId3"/>
    <p:sldId id="379" r:id="rId4"/>
    <p:sldId id="449" r:id="rId5"/>
    <p:sldId id="450" r:id="rId6"/>
    <p:sldId id="451" r:id="rId7"/>
    <p:sldId id="452" r:id="rId8"/>
    <p:sldId id="375" r:id="rId9"/>
    <p:sldId id="383" r:id="rId10"/>
    <p:sldId id="387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392" r:id="rId20"/>
    <p:sldId id="444" r:id="rId21"/>
    <p:sldId id="399" r:id="rId22"/>
    <p:sldId id="402" r:id="rId23"/>
    <p:sldId id="445" r:id="rId24"/>
    <p:sldId id="404" r:id="rId25"/>
    <p:sldId id="446" r:id="rId26"/>
    <p:sldId id="447" r:id="rId27"/>
    <p:sldId id="448" r:id="rId28"/>
    <p:sldId id="410" r:id="rId29"/>
    <p:sldId id="413" r:id="rId30"/>
    <p:sldId id="416" r:id="rId31"/>
    <p:sldId id="419" r:id="rId32"/>
    <p:sldId id="423" r:id="rId33"/>
    <p:sldId id="428" r:id="rId34"/>
    <p:sldId id="43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CCEC-6502-46AD-8187-F34621667B79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ADB29-11A9-4C39-AA51-EFC902FA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8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DADB29-11A9-4C39-AA51-EFC902FA0D3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22/10/2020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22/10/2020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22/10/2020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600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54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22/10/2020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22/10/2020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22/10/2020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22/10/2020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22/10/2020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22/10/2020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22/10/2020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22/10/2020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80D86E8-C561-401D-950F-E4652DAF7A82}" type="datetimeFigureOut">
              <a:rPr lang="en-GB" smtClean="0"/>
              <a:pPr/>
              <a:t>22/10/2020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david.kidner@southwales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  <a:t>IS4S761</a:t>
            </a:r>
            <a:b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Arial Black" panose="020B0A04020102020204" pitchFamily="34" charset="0"/>
              </a:rPr>
              <a:t>Principles of Computing </a:t>
            </a:r>
            <a:br>
              <a:rPr lang="en-GB" sz="4800" dirty="0"/>
            </a:br>
            <a:br>
              <a:rPr lang="en-GB" sz="4800" dirty="0"/>
            </a:br>
            <a:br>
              <a:rPr lang="en-GB" sz="4800" dirty="0"/>
            </a:b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73016"/>
            <a:ext cx="7842448" cy="2141984"/>
          </a:xfrm>
        </p:spPr>
        <p:txBody>
          <a:bodyPr>
            <a:normAutofit fontScale="92500" lnSpcReduction="20000"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Python Programming</a:t>
            </a:r>
          </a:p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Lecture 4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David Kidner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(J302)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david.kidner@southwales.ac.uk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/>
          </a:p>
        </p:txBody>
      </p:sp>
      <p:pic>
        <p:nvPicPr>
          <p:cNvPr id="5" name="Picture 4" descr="USW logo Raspberry Scree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1494"/>
            <a:ext cx="1080000" cy="1105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B98D58-B3F3-4501-A358-4284FE2EF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539178"/>
            <a:ext cx="3517776" cy="9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5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08112"/>
          </a:xfrm>
        </p:spPr>
        <p:txBody>
          <a:bodyPr>
            <a:normAutofit/>
          </a:bodyPr>
          <a:lstStyle/>
          <a:p>
            <a:r>
              <a:rPr lang="en-GB" dirty="0"/>
              <a:t>range() in for loops?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300E71-AC1C-41DD-9C68-6CAA2EF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916832"/>
            <a:ext cx="4104456" cy="3886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	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2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3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4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5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6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7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8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B7A7C-6E4D-4EF7-822C-B6548173A1D7}"/>
              </a:ext>
            </a:extLst>
          </p:cNvPr>
          <p:cNvSpPr txBox="1"/>
          <p:nvPr/>
        </p:nvSpPr>
        <p:spPr>
          <a:xfrm>
            <a:off x="2262809" y="3284984"/>
            <a:ext cx="6120680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the range of </a:t>
            </a:r>
            <a:r>
              <a:rPr lang="en-US" altLang="en-US" sz="2400" dirty="0">
                <a:solidFill>
                  <a:srgbClr val="660033"/>
                </a:solidFill>
              </a:rPr>
              <a:t>i</a:t>
            </a:r>
            <a:r>
              <a:rPr lang="en-US" altLang="en-US" sz="2400" dirty="0"/>
              <a:t> is 0 </a:t>
            </a:r>
            <a:r>
              <a:rPr lang="en-US" altLang="en-US" sz="2400" dirty="0">
                <a:cs typeface="Arial" panose="020B0604020202020204" pitchFamily="34" charset="0"/>
              </a:rPr>
              <a:t>≤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Arial" panose="020B0604020202020204" pitchFamily="34" charset="0"/>
              </a:rPr>
              <a:t>≤</a:t>
            </a:r>
            <a:r>
              <a:rPr lang="en-US" altLang="en-US" sz="2400" dirty="0"/>
              <a:t> 9 so print(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is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executed ten times, once for each value of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in this range. Note that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is an integer and is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called the </a:t>
            </a:r>
            <a:r>
              <a:rPr lang="en-US" altLang="en-US" sz="2400" i="1" dirty="0"/>
              <a:t>loop index</a:t>
            </a:r>
            <a:r>
              <a:rPr lang="en-US" altLang="en-US" sz="2400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87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2E8B-F4F7-416F-91B8-8590EF4887B2}"/>
              </a:ext>
            </a:extLst>
          </p:cNvPr>
          <p:cNvSpPr txBox="1">
            <a:spLocks/>
          </p:cNvSpPr>
          <p:nvPr/>
        </p:nvSpPr>
        <p:spPr>
          <a:xfrm>
            <a:off x="755576" y="476671"/>
            <a:ext cx="6781800" cy="155491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8600" dirty="0"/>
              <a:t>range() in for loops?</a:t>
            </a:r>
          </a:p>
          <a:p>
            <a:endParaRPr lang="en-GB" sz="2500" dirty="0"/>
          </a:p>
          <a:p>
            <a:r>
              <a:rPr lang="en-GB" dirty="0"/>
              <a:t>Add Integers from 1 to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717A-7391-460C-A0C3-0C1836639A43}"/>
              </a:ext>
            </a:extLst>
          </p:cNvPr>
          <p:cNvSpPr txBox="1">
            <a:spLocks/>
          </p:cNvSpPr>
          <p:nvPr/>
        </p:nvSpPr>
        <p:spPr>
          <a:xfrm>
            <a:off x="755576" y="1988840"/>
            <a:ext cx="4104456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Font typeface="Arial" pitchFamily="34" charset="0"/>
              <a:buNone/>
            </a:pP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range(11):</a:t>
            </a:r>
          </a:p>
          <a:p>
            <a:pPr marL="0" indent="0">
              <a:buFont typeface="Arial" pitchFamily="34" charset="0"/>
              <a:buNone/>
            </a:pP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= sum + </a:t>
            </a:r>
            <a:r>
              <a:rPr lang="en-GB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15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sum)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648B8-4160-4AC2-90BB-59DFE4299237}"/>
              </a:ext>
            </a:extLst>
          </p:cNvPr>
          <p:cNvSpPr txBox="1"/>
          <p:nvPr/>
        </p:nvSpPr>
        <p:spPr>
          <a:xfrm>
            <a:off x="2123728" y="3323990"/>
            <a:ext cx="612068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the range of </a:t>
            </a:r>
            <a:r>
              <a:rPr lang="en-US" altLang="en-US" sz="2400" dirty="0">
                <a:solidFill>
                  <a:srgbClr val="660033"/>
                </a:solidFill>
              </a:rPr>
              <a:t>i</a:t>
            </a:r>
            <a:r>
              <a:rPr lang="en-US" altLang="en-US" sz="2400" dirty="0"/>
              <a:t> is 0 </a:t>
            </a:r>
            <a:r>
              <a:rPr lang="en-US" altLang="en-US" sz="2400" dirty="0">
                <a:cs typeface="Arial" panose="020B0604020202020204" pitchFamily="34" charset="0"/>
              </a:rPr>
              <a:t>≤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Arial" panose="020B0604020202020204" pitchFamily="34" charset="0"/>
              </a:rPr>
              <a:t>≤</a:t>
            </a:r>
            <a:r>
              <a:rPr lang="en-US" altLang="en-US" sz="2400" dirty="0"/>
              <a:t> 10 so covers the integers up to 10.  For preciseness and efficiency …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781C2B-2890-46D2-A377-392523756995}"/>
              </a:ext>
            </a:extLst>
          </p:cNvPr>
          <p:cNvSpPr txBox="1">
            <a:spLocks/>
          </p:cNvSpPr>
          <p:nvPr/>
        </p:nvSpPr>
        <p:spPr>
          <a:xfrm>
            <a:off x="2928636" y="4413519"/>
            <a:ext cx="4104456" cy="125783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Font typeface="Arial" pitchFamily="34" charset="0"/>
              <a:buNone/>
            </a:pP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range(1,11):</a:t>
            </a:r>
          </a:p>
          <a:p>
            <a:pPr marL="0" indent="0">
              <a:buFont typeface="Arial" pitchFamily="34" charset="0"/>
              <a:buNone/>
            </a:pP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= sum + </a:t>
            </a:r>
            <a:r>
              <a:rPr lang="en-GB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15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sum)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90D711-4538-4CAA-8778-8BC506374900}"/>
              </a:ext>
            </a:extLst>
          </p:cNvPr>
          <p:cNvSpPr txBox="1">
            <a:spLocks/>
          </p:cNvSpPr>
          <p:nvPr/>
        </p:nvSpPr>
        <p:spPr>
          <a:xfrm>
            <a:off x="755576" y="3140968"/>
            <a:ext cx="1080120" cy="295232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0  0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1  1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2  3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3  6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4  10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5  15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6  21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7  28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8  36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9  45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10  55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8C463-B56D-4AFE-84CE-6B5A09A04238}"/>
              </a:ext>
            </a:extLst>
          </p:cNvPr>
          <p:cNvSpPr txBox="1"/>
          <p:nvPr/>
        </p:nvSpPr>
        <p:spPr>
          <a:xfrm>
            <a:off x="3876700" y="5671357"/>
            <a:ext cx="46440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…the range of </a:t>
            </a:r>
            <a:r>
              <a:rPr lang="en-US" altLang="en-US" sz="2400" dirty="0" err="1">
                <a:solidFill>
                  <a:srgbClr val="660033"/>
                </a:solidFill>
              </a:rPr>
              <a:t>i</a:t>
            </a:r>
            <a:r>
              <a:rPr lang="en-US" altLang="en-US" sz="2400" dirty="0"/>
              <a:t> is now  1 </a:t>
            </a:r>
            <a:r>
              <a:rPr lang="en-US" altLang="en-US" sz="2400" dirty="0">
                <a:cs typeface="Arial" panose="020B0604020202020204" pitchFamily="34" charset="0"/>
              </a:rPr>
              <a:t>≤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Arial" panose="020B0604020202020204" pitchFamily="34" charset="0"/>
              </a:rPr>
              <a:t>≤</a:t>
            </a:r>
            <a:r>
              <a:rPr lang="en-US" altLang="en-US" sz="2400" dirty="0"/>
              <a:t>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8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90DF-0E8B-482D-9CEC-CEF64E3163A2}"/>
              </a:ext>
            </a:extLst>
          </p:cNvPr>
          <p:cNvSpPr txBox="1">
            <a:spLocks/>
          </p:cNvSpPr>
          <p:nvPr/>
        </p:nvSpPr>
        <p:spPr>
          <a:xfrm>
            <a:off x="755576" y="476671"/>
            <a:ext cx="7416824" cy="155491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8600" dirty="0"/>
              <a:t>range() in for loops?</a:t>
            </a:r>
          </a:p>
          <a:p>
            <a:endParaRPr lang="en-GB" sz="2500" dirty="0"/>
          </a:p>
          <a:p>
            <a:r>
              <a:rPr lang="en-GB" dirty="0"/>
              <a:t>Add Integers from 1 to 10 in reverse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A111-F167-45DE-83CC-C18F58F1BE91}"/>
              </a:ext>
            </a:extLst>
          </p:cNvPr>
          <p:cNvSpPr txBox="1">
            <a:spLocks/>
          </p:cNvSpPr>
          <p:nvPr/>
        </p:nvSpPr>
        <p:spPr>
          <a:xfrm>
            <a:off x="755576" y="1988840"/>
            <a:ext cx="4104456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Font typeface="Arial" pitchFamily="34" charset="0"/>
              <a:buNone/>
            </a:pP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range(10,0,-1):</a:t>
            </a:r>
          </a:p>
          <a:p>
            <a:pPr marL="0" indent="0">
              <a:buFont typeface="Arial" pitchFamily="34" charset="0"/>
              <a:buNone/>
            </a:pP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= sum + </a:t>
            </a:r>
            <a:r>
              <a:rPr lang="en-GB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15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sum)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B0FC6-4BD7-4AF2-A11A-C056BE3F067C}"/>
              </a:ext>
            </a:extLst>
          </p:cNvPr>
          <p:cNvSpPr txBox="1"/>
          <p:nvPr/>
        </p:nvSpPr>
        <p:spPr>
          <a:xfrm>
            <a:off x="2123728" y="3323990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dirty="0"/>
              <a:t>The</a:t>
            </a:r>
            <a:r>
              <a:rPr lang="en-US" altLang="en-US" sz="2400" dirty="0">
                <a:solidFill>
                  <a:srgbClr val="660033"/>
                </a:solidFill>
              </a:rPr>
              <a:t> </a:t>
            </a:r>
            <a:r>
              <a:rPr lang="en-US" altLang="en-US" sz="2400" dirty="0"/>
              <a:t>-1 indicates a negative increment of 1. </a:t>
            </a:r>
          </a:p>
          <a:p>
            <a:pPr>
              <a:buFontTx/>
              <a:buNone/>
            </a:pPr>
            <a:r>
              <a:rPr lang="en-US" altLang="en-US" sz="2400" dirty="0"/>
              <a:t>The range of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is 10&gt;=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&gt;= 1.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DB9A0D-5F70-4303-97C7-2A53F0AFAA3F}"/>
              </a:ext>
            </a:extLst>
          </p:cNvPr>
          <p:cNvSpPr txBox="1">
            <a:spLocks/>
          </p:cNvSpPr>
          <p:nvPr/>
        </p:nvSpPr>
        <p:spPr>
          <a:xfrm>
            <a:off x="755576" y="3356992"/>
            <a:ext cx="1080120" cy="295232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10  10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9  19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8  27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7  34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6  40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5  45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4  49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3  52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2  54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rgbClr val="0070C0"/>
                </a:solidFill>
              </a:rPr>
              <a:t> 1  55</a:t>
            </a:r>
          </a:p>
        </p:txBody>
      </p:sp>
    </p:spTree>
    <p:extLst>
      <p:ext uri="{BB962C8B-B14F-4D97-AF65-F5344CB8AC3E}">
        <p14:creationId xmlns:p14="http://schemas.microsoft.com/office/powerpoint/2010/main" val="249595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8473-075F-4CD1-BB3B-58CD8147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7848872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Functions: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14F4-C980-44E2-A445-C5652E023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84784"/>
            <a:ext cx="7543800" cy="2160240"/>
          </a:xfrm>
        </p:spPr>
        <p:txBody>
          <a:bodyPr/>
          <a:lstStyle/>
          <a:p>
            <a:r>
              <a:rPr lang="en-GB" dirty="0"/>
              <a:t>Suppose we want to sum integers from 1 to 10, then sum 1 to 100, then sum 1 to 1000, then sum 1 to 1 million.</a:t>
            </a:r>
          </a:p>
          <a:p>
            <a:pPr lvl="1"/>
            <a:r>
              <a:rPr lang="en-GB" dirty="0"/>
              <a:t>We learnt it was easier to use a function …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62BEE-F9C5-4C35-B80B-510ECF2B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140968"/>
            <a:ext cx="6096637" cy="2397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779921-5CC8-41B6-B073-FDDAB8D98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5661248"/>
            <a:ext cx="493363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8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D29B-D631-4FDA-9D92-669DD4F4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08112"/>
          </a:xfrm>
        </p:spPr>
        <p:txBody>
          <a:bodyPr>
            <a:normAutofit fontScale="90000"/>
          </a:bodyPr>
          <a:lstStyle/>
          <a:p>
            <a:r>
              <a:rPr lang="en-GB" dirty="0"/>
              <a:t>Main Method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E924E-3A69-4DC3-BF37-1180D841B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14620"/>
            <a:ext cx="6332407" cy="2490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B6BC0E-31FF-4EEA-8B2D-669EC2552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4077072"/>
            <a:ext cx="6392688" cy="269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0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A6AC-0494-4773-AF73-5705A3CE87E7}"/>
              </a:ext>
            </a:extLst>
          </p:cNvPr>
          <p:cNvSpPr txBox="1">
            <a:spLocks/>
          </p:cNvSpPr>
          <p:nvPr/>
        </p:nvSpPr>
        <p:spPr>
          <a:xfrm>
            <a:off x="457200" y="413792"/>
            <a:ext cx="8579296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Structure of a Python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071D-8046-4877-AEB9-0E49BCEA2ABE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is the first line of the “main function” where the program does all its work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 does not </a:t>
            </a:r>
            <a:r>
              <a:rPr lang="en-US" i="1" dirty="0">
                <a:cs typeface="Courier New" panose="02070309020205020404" pitchFamily="49" charset="0"/>
              </a:rPr>
              <a:t>need</a:t>
            </a:r>
            <a:r>
              <a:rPr lang="en-US" dirty="0">
                <a:cs typeface="Courier New" panose="02070309020205020404" pitchFamily="49" charset="0"/>
              </a:rPr>
              <a:t> a main function, but it is good practice to use in all your programs from now on.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Indentation and blocks.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Code is arranged in indented blocks.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b="1" dirty="0">
                <a:cs typeface="Courier New" panose="02070309020205020404" pitchFamily="49" charset="0"/>
              </a:rPr>
              <a:t>body</a:t>
            </a:r>
            <a:r>
              <a:rPr lang="en-US" dirty="0">
                <a:cs typeface="Courier New" panose="02070309020205020404" pitchFamily="49" charset="0"/>
              </a:rPr>
              <a:t> of the main function is one block.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It can have several blocks inside it.</a:t>
            </a:r>
          </a:p>
          <a:p>
            <a:r>
              <a:rPr lang="en-US" dirty="0">
                <a:cs typeface="Courier New" panose="02070309020205020404" pitchFamily="49" charset="0"/>
              </a:rPr>
              <a:t>The last line in the file is </a:t>
            </a:r>
            <a:r>
              <a:rPr lang="en-US" b="1" dirty="0">
                <a:cs typeface="Courier New" panose="02070309020205020404" pitchFamily="49" charset="0"/>
              </a:rPr>
              <a:t>main()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is the </a:t>
            </a:r>
            <a:r>
              <a:rPr lang="en-US" b="1" dirty="0">
                <a:cs typeface="Courier New" panose="02070309020205020404" pitchFamily="49" charset="0"/>
              </a:rPr>
              <a:t>call</a:t>
            </a:r>
            <a:r>
              <a:rPr lang="en-US" dirty="0">
                <a:cs typeface="Courier New" panose="02070309020205020404" pitchFamily="49" charset="0"/>
              </a:rPr>
              <a:t> to the main function.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It is </a:t>
            </a:r>
            <a:r>
              <a:rPr lang="en-US" b="1" dirty="0">
                <a:cs typeface="Courier New" panose="02070309020205020404" pitchFamily="49" charset="0"/>
              </a:rPr>
              <a:t>not</a:t>
            </a:r>
            <a:r>
              <a:rPr lang="en-US" dirty="0">
                <a:cs typeface="Courier New" panose="02070309020205020404" pitchFamily="49" charset="0"/>
              </a:rPr>
              <a:t> inside the main function!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line (the call) is not indented at all!</a:t>
            </a:r>
          </a:p>
          <a:p>
            <a:pPr lvl="1"/>
            <a:r>
              <a:rPr lang="en-US" b="1" dirty="0">
                <a:cs typeface="Courier New" panose="02070309020205020404" pitchFamily="49" charset="0"/>
              </a:rPr>
              <a:t>If you forget this line, the program does nothing when run!</a:t>
            </a:r>
          </a:p>
        </p:txBody>
      </p:sp>
    </p:spTree>
    <p:extLst>
      <p:ext uri="{BB962C8B-B14F-4D97-AF65-F5344CB8AC3E}">
        <p14:creationId xmlns:p14="http://schemas.microsoft.com/office/powerpoint/2010/main" val="376765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80B1-5978-4BAB-B5F4-6431AA73949B}"/>
              </a:ext>
            </a:extLst>
          </p:cNvPr>
          <p:cNvSpPr txBox="1">
            <a:spLocks/>
          </p:cNvSpPr>
          <p:nvPr/>
        </p:nvSpPr>
        <p:spPr>
          <a:xfrm>
            <a:off x="457200" y="476672"/>
            <a:ext cx="8363272" cy="994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A Complete Program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ABA6-FBB9-4A3A-A4AD-50A1621D3AC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number = int(input(“Enter a number: “))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limit =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(number)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print(“Counting up to”, limit)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(limit)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** 2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(number):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 number):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end= “, “)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print(number)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cs typeface="Courier New" panose="02070309020205020404" pitchFamily="49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10119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F46831-C82E-4EDE-A2B9-81F64FB9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6398872" cy="253775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1A613E8-D2A6-47BF-9676-7611B15D7D3A}"/>
              </a:ext>
            </a:extLst>
          </p:cNvPr>
          <p:cNvSpPr txBox="1">
            <a:spLocks/>
          </p:cNvSpPr>
          <p:nvPr/>
        </p:nvSpPr>
        <p:spPr>
          <a:xfrm>
            <a:off x="457200" y="476672"/>
            <a:ext cx="8363272" cy="994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A Complete Program with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2D15C-C8D4-4D9F-A0CC-D6C6CF2EB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1551120"/>
            <a:ext cx="1296144" cy="3110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658ACD-0F9F-405E-83D5-5BF077036EC9}"/>
              </a:ext>
            </a:extLst>
          </p:cNvPr>
          <p:cNvSpPr txBox="1"/>
          <p:nvPr/>
        </p:nvSpPr>
        <p:spPr>
          <a:xfrm>
            <a:off x="827584" y="4800054"/>
            <a:ext cx="727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How would we change this program to run at 2.5 Degrees Celsius Intervals?</a:t>
            </a:r>
          </a:p>
        </p:txBody>
      </p:sp>
    </p:spTree>
    <p:extLst>
      <p:ext uri="{BB962C8B-B14F-4D97-AF65-F5344CB8AC3E}">
        <p14:creationId xmlns:p14="http://schemas.microsoft.com/office/powerpoint/2010/main" val="139439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9980AF-7C97-4A99-86B6-BCE627A9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76" y="1556792"/>
            <a:ext cx="6329092" cy="253775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6893E4F-841B-4514-8EF2-5A2DCB1966B5}"/>
              </a:ext>
            </a:extLst>
          </p:cNvPr>
          <p:cNvSpPr txBox="1">
            <a:spLocks/>
          </p:cNvSpPr>
          <p:nvPr/>
        </p:nvSpPr>
        <p:spPr>
          <a:xfrm>
            <a:off x="457200" y="476672"/>
            <a:ext cx="8363272" cy="994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A Complete Program with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3FB04-1307-4114-B0A3-5B5248FB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09120"/>
            <a:ext cx="837050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200800" cy="1600200"/>
          </a:xfrm>
        </p:spPr>
        <p:txBody>
          <a:bodyPr>
            <a:normAutofit fontScale="90000"/>
          </a:bodyPr>
          <a:lstStyle/>
          <a:p>
            <a:r>
              <a:rPr lang="en-GB" dirty="0"/>
              <a:t>Alternative to range() is </a:t>
            </a:r>
            <a:r>
              <a:rPr lang="en-GB" dirty="0" err="1"/>
              <a:t>arange</a:t>
            </a:r>
            <a:r>
              <a:rPr lang="en-GB" dirty="0"/>
              <a:t>() from </a:t>
            </a:r>
            <a:r>
              <a:rPr lang="en-GB" dirty="0" err="1"/>
              <a:t>numpy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err="1">
                <a:solidFill>
                  <a:srgbClr val="FF0000"/>
                </a:solidFill>
              </a:rPr>
              <a:t>Numpy</a:t>
            </a:r>
            <a:r>
              <a:rPr lang="en-GB" dirty="0"/>
              <a:t> is a numerical package for python</a:t>
            </a:r>
          </a:p>
          <a:p>
            <a:pPr marL="0" indent="0" algn="r">
              <a:buNone/>
            </a:pPr>
            <a:r>
              <a:rPr lang="en-GB" dirty="0"/>
              <a:t>[http://www.numpy.org/]</a:t>
            </a:r>
          </a:p>
          <a:p>
            <a:r>
              <a:rPr lang="en-GB" dirty="0"/>
              <a:t>It has many mathematical and useful functions</a:t>
            </a:r>
          </a:p>
          <a:p>
            <a:pPr lvl="1"/>
            <a:r>
              <a:rPr lang="en-GB" dirty="0"/>
              <a:t>We’ll look at further in future classes</a:t>
            </a:r>
          </a:p>
          <a:p>
            <a:r>
              <a:rPr lang="en-GB" dirty="0"/>
              <a:t>You can import any package or python library by using ‘import’</a:t>
            </a:r>
          </a:p>
          <a:p>
            <a:r>
              <a:rPr lang="en-GB" dirty="0" err="1"/>
              <a:t>Eg</a:t>
            </a:r>
            <a:r>
              <a:rPr lang="en-GB" dirty="0"/>
              <a:t>. &gt;&gt;&gt;</a:t>
            </a:r>
            <a:r>
              <a:rPr lang="en-GB" dirty="0">
                <a:solidFill>
                  <a:srgbClr val="FF0000"/>
                </a:solidFill>
              </a:rPr>
              <a:t>import </a:t>
            </a:r>
            <a:r>
              <a:rPr lang="en-GB" dirty="0" err="1">
                <a:solidFill>
                  <a:srgbClr val="FF0000"/>
                </a:solidFill>
              </a:rPr>
              <a:t>numpy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Today we shall try </a:t>
            </a:r>
            <a:r>
              <a:rPr lang="en-GB" dirty="0" err="1"/>
              <a:t>arange</a:t>
            </a:r>
            <a:r>
              <a:rPr lang="en-GB" dirty="0"/>
              <a:t>() function in </a:t>
            </a:r>
            <a:r>
              <a:rPr lang="en-GB" dirty="0" err="1"/>
              <a:t>numpy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81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12902"/>
            <a:ext cx="6781800" cy="1391636"/>
          </a:xfrm>
        </p:spPr>
        <p:txBody>
          <a:bodyPr>
            <a:normAutofit/>
          </a:bodyPr>
          <a:lstStyle/>
          <a:p>
            <a:r>
              <a:rPr lang="en-GB" dirty="0"/>
              <a:t>To Date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5" y="1916832"/>
            <a:ext cx="8136904" cy="403244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Covered:</a:t>
            </a:r>
          </a:p>
          <a:p>
            <a:r>
              <a:rPr lang="en-GB" dirty="0"/>
              <a:t>Introduction to Python</a:t>
            </a:r>
          </a:p>
          <a:p>
            <a:pPr lvl="1"/>
            <a:r>
              <a:rPr lang="en-GB" dirty="0"/>
              <a:t>IDLE / Simple Single Line Commands / .</a:t>
            </a:r>
            <a:r>
              <a:rPr lang="en-GB" dirty="0" err="1"/>
              <a:t>py</a:t>
            </a:r>
            <a:r>
              <a:rPr lang="en-GB" dirty="0"/>
              <a:t> Programs</a:t>
            </a:r>
          </a:p>
          <a:p>
            <a:pPr lvl="1"/>
            <a:r>
              <a:rPr lang="en-GB" dirty="0"/>
              <a:t>Editing, Saving &amp; Running Programs</a:t>
            </a:r>
          </a:p>
          <a:p>
            <a:pPr lvl="1"/>
            <a:r>
              <a:rPr lang="en-GB" dirty="0"/>
              <a:t>Variables</a:t>
            </a:r>
          </a:p>
          <a:p>
            <a:pPr lvl="1"/>
            <a:r>
              <a:rPr lang="en-GB" dirty="0"/>
              <a:t>Strings, Lists, Tuples</a:t>
            </a:r>
          </a:p>
          <a:p>
            <a:pPr lvl="1"/>
            <a:r>
              <a:rPr lang="en-GB" dirty="0"/>
              <a:t>Boolean Expressions</a:t>
            </a:r>
          </a:p>
          <a:p>
            <a:pPr lvl="1"/>
            <a:r>
              <a:rPr lang="en-GB" dirty="0"/>
              <a:t>Conditional Statements</a:t>
            </a:r>
          </a:p>
          <a:p>
            <a:pPr lvl="2"/>
            <a:r>
              <a:rPr lang="en-GB" dirty="0"/>
              <a:t>IF, FOR &amp; WHILE</a:t>
            </a:r>
          </a:p>
          <a:p>
            <a:pPr lvl="1"/>
            <a:r>
              <a:rPr lang="en-GB" dirty="0"/>
              <a:t>Functions</a:t>
            </a:r>
          </a:p>
          <a:p>
            <a:r>
              <a:rPr lang="en-GB" dirty="0"/>
              <a:t>Ability to develop some simple programs 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527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B545EB8-A944-452E-B7CC-738B7601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1119"/>
            <a:ext cx="6398872" cy="27995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76ABDB-5689-42D1-882F-821EA6A0F66C}"/>
              </a:ext>
            </a:extLst>
          </p:cNvPr>
          <p:cNvSpPr txBox="1">
            <a:spLocks/>
          </p:cNvSpPr>
          <p:nvPr/>
        </p:nvSpPr>
        <p:spPr>
          <a:xfrm>
            <a:off x="457200" y="476672"/>
            <a:ext cx="8363272" cy="994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A Complete Program with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BA0A4A-FDFA-4EC0-98B1-A31CD115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1525784"/>
            <a:ext cx="1080120" cy="42211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8FA565-18B2-4445-B5B3-4498F6FF2F3D}"/>
              </a:ext>
            </a:extLst>
          </p:cNvPr>
          <p:cNvSpPr txBox="1"/>
          <p:nvPr/>
        </p:nvSpPr>
        <p:spPr>
          <a:xfrm>
            <a:off x="971600" y="5013176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in doubt, use help</a:t>
            </a:r>
          </a:p>
          <a:p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help (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numpy.arange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0567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You can use ‘import &lt;package&gt; as &lt;name&gt;’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844824"/>
            <a:ext cx="7543800" cy="3384376"/>
          </a:xfrm>
        </p:spPr>
        <p:txBody>
          <a:bodyPr/>
          <a:lstStyle/>
          <a:p>
            <a:r>
              <a:rPr lang="en-GB" dirty="0"/>
              <a:t>Its like assigning an alias for the package</a:t>
            </a:r>
          </a:p>
          <a:p>
            <a:r>
              <a:rPr lang="en-GB" dirty="0"/>
              <a:t>Usually </a:t>
            </a:r>
            <a:r>
              <a:rPr lang="en-GB" dirty="0" err="1"/>
              <a:t>numpy</a:t>
            </a:r>
            <a:r>
              <a:rPr lang="en-GB" dirty="0"/>
              <a:t> is imported as np</a:t>
            </a:r>
          </a:p>
          <a:p>
            <a:r>
              <a:rPr lang="en-GB" dirty="0"/>
              <a:t>This also reduces retyping </a:t>
            </a:r>
            <a:r>
              <a:rPr lang="en-GB" dirty="0" err="1"/>
              <a:t>numpy</a:t>
            </a:r>
            <a:r>
              <a:rPr lang="en-GB" dirty="0"/>
              <a:t> to use every function</a:t>
            </a:r>
          </a:p>
          <a:p>
            <a:r>
              <a:rPr lang="en-GB" dirty="0"/>
              <a:t>Instead you use np to get to the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1B295-DF45-4078-94F9-06FEED96D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4816988"/>
            <a:ext cx="6014157" cy="17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488832" cy="1600200"/>
          </a:xfrm>
        </p:spPr>
        <p:txBody>
          <a:bodyPr>
            <a:normAutofit fontScale="90000"/>
          </a:bodyPr>
          <a:lstStyle/>
          <a:p>
            <a:r>
              <a:rPr lang="en-GB" dirty="0"/>
              <a:t>Reading Data from a File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348880"/>
            <a:ext cx="7543800" cy="3670176"/>
          </a:xfrm>
        </p:spPr>
        <p:txBody>
          <a:bodyPr/>
          <a:lstStyle/>
          <a:p>
            <a:r>
              <a:rPr lang="en-GB" dirty="0"/>
              <a:t>To get huge amounts of data instead of typing all of it in at the terminal / keyboard</a:t>
            </a:r>
          </a:p>
          <a:p>
            <a:r>
              <a:rPr lang="en-GB" dirty="0"/>
              <a:t>Read old data you logged from some equipment</a:t>
            </a:r>
          </a:p>
          <a:p>
            <a:r>
              <a:rPr lang="en-GB" dirty="0"/>
              <a:t>Search for particular output / data</a:t>
            </a:r>
          </a:p>
          <a:p>
            <a:r>
              <a:rPr lang="en-GB" dirty="0"/>
              <a:t>Process data output from another program</a:t>
            </a:r>
          </a:p>
          <a:p>
            <a:r>
              <a:rPr lang="en-GB" dirty="0"/>
              <a:t>Access large amounts of publicly available data</a:t>
            </a:r>
          </a:p>
          <a:p>
            <a:pPr lvl="1"/>
            <a:r>
              <a:rPr lang="en-GB" dirty="0"/>
              <a:t>E.g. Police Monthly Crime Statistics</a:t>
            </a:r>
          </a:p>
          <a:p>
            <a:r>
              <a:rPr lang="en-GB" dirty="0"/>
              <a:t>Essential part of programming!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27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356D-6CCB-42AC-A7F5-E2B37F0E2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7776864" cy="3886200"/>
          </a:xfrm>
        </p:spPr>
        <p:txBody>
          <a:bodyPr>
            <a:normAutofit lnSpcReduction="10000"/>
          </a:bodyPr>
          <a:lstStyle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process of </a:t>
            </a:r>
            <a:r>
              <a:rPr lang="en-US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opening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file involves associating a file on disk with an object in memory.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 can manipulate the file by manipulating this object.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Reading the whole file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Reading x lines of file</a:t>
            </a:r>
          </a:p>
          <a:p>
            <a:pPr marL="743040" lvl="1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Closing the file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74482E-209B-4F13-95EE-0EC14F2C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515141"/>
            <a:ext cx="7704856" cy="969643"/>
          </a:xfrm>
        </p:spPr>
        <p:txBody>
          <a:bodyPr>
            <a:normAutofit fontScale="90000"/>
          </a:bodyPr>
          <a:lstStyle/>
          <a:p>
            <a:r>
              <a:rPr lang="en-GB" dirty="0"/>
              <a:t>Reading Data from a File</a:t>
            </a:r>
          </a:p>
        </p:txBody>
      </p:sp>
    </p:spTree>
    <p:extLst>
      <p:ext uri="{BB962C8B-B14F-4D97-AF65-F5344CB8AC3E}">
        <p14:creationId xmlns:p14="http://schemas.microsoft.com/office/powerpoint/2010/main" val="1980615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15141"/>
            <a:ext cx="7704856" cy="969643"/>
          </a:xfrm>
        </p:spPr>
        <p:txBody>
          <a:bodyPr>
            <a:normAutofit fontScale="90000"/>
          </a:bodyPr>
          <a:lstStyle/>
          <a:p>
            <a:r>
              <a:rPr lang="en-GB" dirty="0"/>
              <a:t>Reading Data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Associate a disk file with a file object using the open function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filevar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 = open(&lt;filename&gt;, &lt;mode&gt;)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GB" dirty="0"/>
          </a:p>
          <a:p>
            <a:r>
              <a:rPr lang="en-GB" dirty="0"/>
              <a:t>open() function returns a file object &lt;</a:t>
            </a:r>
            <a:r>
              <a:rPr lang="en-GB" dirty="0" err="1"/>
              <a:t>filevar</a:t>
            </a:r>
            <a:r>
              <a:rPr lang="en-GB" dirty="0"/>
              <a:t>&gt; and usually takes two arguments &lt;filename&gt;,&lt;mode&gt;</a:t>
            </a:r>
          </a:p>
          <a:p>
            <a:r>
              <a:rPr lang="en-GB" dirty="0"/>
              <a:t>Filename is the string of the filename including its path</a:t>
            </a:r>
          </a:p>
          <a:p>
            <a:r>
              <a:rPr lang="en-GB" dirty="0"/>
              <a:t>Mode is another string containing a few characters how the file is to be used</a:t>
            </a:r>
          </a:p>
          <a:p>
            <a:r>
              <a:rPr lang="en-GB" dirty="0"/>
              <a:t>Such as ‘r’ for read only access (default is assumed to be ‘r’ if argument left out)</a:t>
            </a:r>
          </a:p>
          <a:p>
            <a:pPr lvl="1"/>
            <a:r>
              <a:rPr lang="en-GB" dirty="0"/>
              <a:t>‘w’ for writing only (existing file will be erased)</a:t>
            </a:r>
          </a:p>
          <a:p>
            <a:pPr lvl="1"/>
            <a:r>
              <a:rPr lang="en-GB" dirty="0"/>
              <a:t>‘a’ for appending to the file</a:t>
            </a:r>
          </a:p>
          <a:p>
            <a:pPr lvl="1"/>
            <a:r>
              <a:rPr lang="en-GB" dirty="0"/>
              <a:t>‘r+’ for reading and writing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infile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open("numbers.dat", "r")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615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5330EF14-3D5A-44B2-B9D7-1649835EE752}"/>
              </a:ext>
            </a:extLst>
          </p:cNvPr>
          <p:cNvSpPr/>
          <p:nvPr/>
        </p:nvSpPr>
        <p:spPr>
          <a:xfrm>
            <a:off x="782213" y="1700808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&lt;file&gt;.read()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returns the entire remaining contents of the file as a single (possibly large, multi-line) 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&lt;file&gt;.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readline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returns the next line of the file. This is all text up to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and including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next newline character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&lt;file&gt;.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readlines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returns a list of the remaining lines in the file. Each list item is a single line including the newline characters.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FF7C08-8200-4675-8CF6-FA56BD98711D}"/>
              </a:ext>
            </a:extLst>
          </p:cNvPr>
          <p:cNvSpPr txBox="1">
            <a:spLocks/>
          </p:cNvSpPr>
          <p:nvPr/>
        </p:nvSpPr>
        <p:spPr>
          <a:xfrm>
            <a:off x="755576" y="515141"/>
            <a:ext cx="7704856" cy="9696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File Methods</a:t>
            </a:r>
          </a:p>
        </p:txBody>
      </p:sp>
    </p:spTree>
    <p:extLst>
      <p:ext uri="{BB962C8B-B14F-4D97-AF65-F5344CB8AC3E}">
        <p14:creationId xmlns:p14="http://schemas.microsoft.com/office/powerpoint/2010/main" val="98378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CA3656E6-FBEC-48E5-8530-C9DCBF011561}"/>
              </a:ext>
            </a:extLst>
          </p:cNvPr>
          <p:cNvSpPr/>
          <p:nvPr/>
        </p:nvSpPr>
        <p:spPr>
          <a:xfrm>
            <a:off x="899592" y="1700808"/>
            <a:ext cx="7771680" cy="4258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9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printfile.py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   Prints a file to the screen.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main():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fname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input("Enter filename: ")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infile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open(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fname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,'r')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data =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infile.read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print(data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</a:p>
          <a:p>
            <a:pPr marL="343080" indent="-342360">
              <a:lnSpc>
                <a:spcPct val="9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infile.c</a:t>
            </a: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lose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360"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First, prompt the user for a file 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Open the file for reading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file is read as one string and stored in the variable data</a:t>
            </a:r>
          </a:p>
          <a:p>
            <a:pPr marL="34308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Close the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360"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4134F8-E774-43B7-8FAC-4ED152DD8110}"/>
              </a:ext>
            </a:extLst>
          </p:cNvPr>
          <p:cNvSpPr txBox="1">
            <a:spLocks/>
          </p:cNvSpPr>
          <p:nvPr/>
        </p:nvSpPr>
        <p:spPr>
          <a:xfrm>
            <a:off x="755576" y="515141"/>
            <a:ext cx="7704856" cy="9696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Reading a File</a:t>
            </a:r>
          </a:p>
        </p:txBody>
      </p:sp>
    </p:spTree>
    <p:extLst>
      <p:ext uri="{BB962C8B-B14F-4D97-AF65-F5344CB8AC3E}">
        <p14:creationId xmlns:p14="http://schemas.microsoft.com/office/powerpoint/2010/main" val="386103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B47C8-FBFB-476D-BA82-1D36837F8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1844824"/>
            <a:ext cx="4273269" cy="20882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4D4A7A-ED05-46F8-BDD8-416FA59A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221088"/>
            <a:ext cx="3830519" cy="14448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24134F8-E774-43B7-8FAC-4ED152DD8110}"/>
              </a:ext>
            </a:extLst>
          </p:cNvPr>
          <p:cNvSpPr txBox="1">
            <a:spLocks/>
          </p:cNvSpPr>
          <p:nvPr/>
        </p:nvSpPr>
        <p:spPr>
          <a:xfrm>
            <a:off x="755576" y="515141"/>
            <a:ext cx="7704856" cy="9696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600" dirty="0"/>
              <a:t>Reading a File: Tutorial Exercise</a:t>
            </a:r>
          </a:p>
        </p:txBody>
      </p:sp>
    </p:spTree>
    <p:extLst>
      <p:ext uri="{BB962C8B-B14F-4D97-AF65-F5344CB8AC3E}">
        <p14:creationId xmlns:p14="http://schemas.microsoft.com/office/powerpoint/2010/main" val="120617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we have the file object, we can use it with a number of methods to do operations on the file data</a:t>
            </a:r>
          </a:p>
          <a:p>
            <a:r>
              <a:rPr lang="en-GB" dirty="0"/>
              <a:t>&lt;</a:t>
            </a:r>
            <a:r>
              <a:rPr lang="en-GB" dirty="0" err="1"/>
              <a:t>fileobject</a:t>
            </a:r>
            <a:r>
              <a:rPr lang="en-GB" dirty="0"/>
              <a:t>&gt;.read(size)</a:t>
            </a:r>
          </a:p>
          <a:p>
            <a:r>
              <a:rPr lang="en-GB" dirty="0"/>
              <a:t>Size is optional</a:t>
            </a:r>
          </a:p>
          <a:p>
            <a:r>
              <a:rPr lang="en-GB" dirty="0"/>
              <a:t>If size is omitted or negative it will read the entire file</a:t>
            </a:r>
          </a:p>
          <a:p>
            <a:r>
              <a:rPr lang="en-GB" dirty="0"/>
              <a:t>Make sure the file is smaller than your available memory</a:t>
            </a:r>
          </a:p>
          <a:p>
            <a:r>
              <a:rPr lang="en-GB" dirty="0"/>
              <a:t>If end of file is reached, this method would return ‘ ’ – empty string</a:t>
            </a:r>
          </a:p>
        </p:txBody>
      </p:sp>
    </p:spTree>
    <p:extLst>
      <p:ext uri="{BB962C8B-B14F-4D97-AF65-F5344CB8AC3E}">
        <p14:creationId xmlns:p14="http://schemas.microsoft.com/office/powerpoint/2010/main" val="471369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632848" cy="1600200"/>
          </a:xfrm>
        </p:spPr>
        <p:txBody>
          <a:bodyPr>
            <a:normAutofit fontScale="90000"/>
          </a:bodyPr>
          <a:lstStyle/>
          <a:p>
            <a:r>
              <a:rPr lang="en-GB" dirty="0"/>
              <a:t>Always close a file once done!!!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204864"/>
            <a:ext cx="8064896" cy="424624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Always close a file once you are done with it</a:t>
            </a:r>
          </a:p>
          <a:p>
            <a:r>
              <a:rPr lang="en-GB" dirty="0"/>
              <a:t>This helps reduce memory usage</a:t>
            </a:r>
          </a:p>
          <a:p>
            <a:r>
              <a:rPr lang="en-GB" dirty="0"/>
              <a:t>Allows other programs to access the file, as file opened with open() function might only accessible as read only for other programs</a:t>
            </a:r>
          </a:p>
          <a:p>
            <a:r>
              <a:rPr lang="en-GB" dirty="0"/>
              <a:t>As you might have guessed it, its </a:t>
            </a:r>
            <a:r>
              <a:rPr lang="en-GB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GB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&gt;.close() </a:t>
            </a:r>
            <a:r>
              <a:rPr lang="en-GB" dirty="0"/>
              <a:t>to close the file</a:t>
            </a:r>
          </a:p>
          <a:p>
            <a:r>
              <a:rPr lang="en-GB" dirty="0"/>
              <a:t>If you want to check if its been done, you can use </a:t>
            </a:r>
            <a:r>
              <a:rPr lang="en-GB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GB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&gt;.closed </a:t>
            </a:r>
            <a:r>
              <a:rPr lang="en-GB" dirty="0"/>
              <a:t>which would return a Boolean</a:t>
            </a:r>
          </a:p>
          <a:p>
            <a:r>
              <a:rPr lang="en-GB" dirty="0"/>
              <a:t>True if its closed and False if its not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85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FC54-805F-40F3-997E-5D6E9C54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08112"/>
          </a:xfrm>
        </p:spPr>
        <p:txBody>
          <a:bodyPr/>
          <a:lstStyle/>
          <a:p>
            <a:r>
              <a:rPr lang="en-GB" dirty="0"/>
              <a:t>Last Time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2F775-9ECE-467D-9E1C-C62C7DDBF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556792"/>
            <a:ext cx="8208912" cy="4462264"/>
          </a:xfrm>
        </p:spPr>
        <p:txBody>
          <a:bodyPr/>
          <a:lstStyle/>
          <a:p>
            <a:r>
              <a:rPr lang="en-GB" sz="2000" b="1" dirty="0"/>
              <a:t>EXERCISE 4:</a:t>
            </a:r>
            <a:r>
              <a:rPr lang="en-GB" sz="2000" dirty="0"/>
              <a:t>  Write a Program to find the largest of 3 inputted numbers (x1, x2, x3) using either the IF, IF-ELSE, or IF-ELIF-ELSE statement.  There’s a number of ways of doing this, so think about it first.</a:t>
            </a:r>
          </a:p>
          <a:p>
            <a:endParaRPr lang="en-GB" sz="20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x1, x2, x3 = eval(input("Please enter three values: "))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missing code sets max to the value of the largest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largest value is",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r>
              <a:rPr lang="en-GB" dirty="0"/>
              <a:t>Think about the problem first!</a:t>
            </a:r>
          </a:p>
          <a:p>
            <a:r>
              <a:rPr lang="en-GB" dirty="0"/>
              <a:t>Jot down a plan with pen and paper!</a:t>
            </a:r>
          </a:p>
        </p:txBody>
      </p:sp>
    </p:spTree>
    <p:extLst>
      <p:ext uri="{BB962C8B-B14F-4D97-AF65-F5344CB8AC3E}">
        <p14:creationId xmlns:p14="http://schemas.microsoft.com/office/powerpoint/2010/main" val="1581829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80120"/>
          </a:xfrm>
        </p:spPr>
        <p:txBody>
          <a:bodyPr/>
          <a:lstStyle/>
          <a:p>
            <a:r>
              <a:rPr lang="en-GB" dirty="0"/>
              <a:t>Reading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543800" cy="424624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Sometimes reading line by line would be efficient, especially if it’s a large file</a:t>
            </a:r>
          </a:p>
          <a:p>
            <a:r>
              <a:rPr lang="en-GB" dirty="0"/>
              <a:t>Or if you don’t need the entire contents of the file for processing</a:t>
            </a:r>
          </a:p>
          <a:p>
            <a:r>
              <a:rPr lang="en-GB" dirty="0"/>
              <a:t>You could use the method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/>
              <a:t>This method reads the entire line (meaning until end of line escape character) if the currently not at end of file</a:t>
            </a:r>
          </a:p>
          <a:p>
            <a:r>
              <a:rPr lang="en-GB" dirty="0"/>
              <a:t>If end of file is reached, this method would return ‘ ’ – empty string</a:t>
            </a:r>
          </a:p>
        </p:txBody>
      </p:sp>
    </p:spTree>
    <p:extLst>
      <p:ext uri="{BB962C8B-B14F-4D97-AF65-F5344CB8AC3E}">
        <p14:creationId xmlns:p14="http://schemas.microsoft.com/office/powerpoint/2010/main" val="1024863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Reading a line from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will notice that each line ends with ‘\n’ except for the last line</a:t>
            </a:r>
          </a:p>
          <a:p>
            <a:r>
              <a:rPr lang="en-GB" dirty="0"/>
              <a:t>For a blank line you will only get ‘\n’</a:t>
            </a:r>
          </a:p>
          <a:p>
            <a:r>
              <a:rPr lang="en-GB" dirty="0"/>
              <a:t>If it returns an empty string then the end of file has been reached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105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File object useful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&gt;.tell() </a:t>
            </a:r>
            <a:r>
              <a:rPr lang="en-GB" dirty="0">
                <a:sym typeface="Wingdings" panose="05000000000000000000" pitchFamily="2" charset="2"/>
              </a:rPr>
              <a:t> to get current position in the file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file_object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&gt;.seek(&lt;offset&gt;,&lt;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from_what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&gt;) </a:t>
            </a:r>
            <a:r>
              <a:rPr lang="en-GB" dirty="0">
                <a:sym typeface="Wingdings" panose="05000000000000000000" pitchFamily="2" charset="2"/>
              </a:rPr>
              <a:t> to directly get to a specific position if you know the format of the file / data 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087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write(&lt;string&gt;) method for the file object to write to file</a:t>
            </a:r>
          </a:p>
          <a:p>
            <a:r>
              <a:rPr lang="en-GB" dirty="0"/>
              <a:t>As with read open the file first, to write</a:t>
            </a:r>
          </a:p>
          <a:p>
            <a:r>
              <a:rPr lang="en-GB" dirty="0"/>
              <a:t>You can write multiple lines using ‘\n’ within your strings</a:t>
            </a:r>
          </a:p>
          <a:p>
            <a:r>
              <a:rPr lang="en-GB" dirty="0"/>
              <a:t>This method only accepts strings, so numbers need to be converted using the function </a:t>
            </a:r>
            <a:r>
              <a:rPr lang="en-GB" dirty="0" err="1"/>
              <a:t>str</a:t>
            </a:r>
            <a:r>
              <a:rPr lang="en-GB" dirty="0"/>
              <a:t>(&lt;number&gt;) [similar to </a:t>
            </a:r>
            <a:r>
              <a:rPr lang="en-GB" dirty="0" err="1"/>
              <a:t>int</a:t>
            </a:r>
            <a:r>
              <a:rPr lang="en-GB" dirty="0"/>
              <a:t>(&lt;string&gt;)]</a:t>
            </a:r>
          </a:p>
        </p:txBody>
      </p:sp>
    </p:spTree>
    <p:extLst>
      <p:ext uri="{BB962C8B-B14F-4D97-AF65-F5344CB8AC3E}">
        <p14:creationId xmlns:p14="http://schemas.microsoft.com/office/powerpoint/2010/main" val="358445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0350"/>
            <a:ext cx="7886700" cy="994172"/>
          </a:xfrm>
        </p:spPr>
        <p:txBody>
          <a:bodyPr/>
          <a:lstStyle/>
          <a:p>
            <a:pPr algn="ctr"/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76200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42493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1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548680"/>
            <a:ext cx="4752528" cy="3024336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627784" y="3429000"/>
            <a:ext cx="540060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5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548680"/>
            <a:ext cx="583264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 Sequentially Look through a list, trying to find the biggest: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662473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9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Time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the solutions will be up on Blackboard, so take a look through them and make sure you understand the logic behind the code.</a:t>
            </a:r>
          </a:p>
          <a:p>
            <a:endParaRPr lang="en-GB" dirty="0"/>
          </a:p>
          <a:p>
            <a:r>
              <a:rPr lang="en-GB" dirty="0"/>
              <a:t>Type up the solutions and test for yourself.</a:t>
            </a:r>
          </a:p>
          <a:p>
            <a:endParaRPr lang="en-GB" dirty="0"/>
          </a:p>
          <a:p>
            <a:r>
              <a:rPr lang="en-GB" dirty="0"/>
              <a:t>Keep your code (you might want to re-use snippets again).</a:t>
            </a:r>
          </a:p>
        </p:txBody>
      </p:sp>
    </p:spTree>
    <p:extLst>
      <p:ext uri="{BB962C8B-B14F-4D97-AF65-F5344CB8AC3E}">
        <p14:creationId xmlns:p14="http://schemas.microsoft.com/office/powerpoint/2010/main" val="175415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AFD3F17-62D9-4DC5-B068-A3A443B3A861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988840"/>
            <a:ext cx="8271520" cy="38267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/>
              <a:t>More nitty-gritty to expand your programming skills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range &amp; </a:t>
            </a:r>
            <a:r>
              <a:rPr lang="en-US" altLang="en-US" sz="2600" dirty="0" err="1"/>
              <a:t>arange</a:t>
            </a:r>
            <a:endParaRPr lang="en-US" altLang="en-US" sz="2600" dirty="0"/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main()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Input &amp; Output: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Reading &amp; Writing Files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72DD5D-C152-4218-8FF3-9DFD9736F289}"/>
              </a:ext>
            </a:extLst>
          </p:cNvPr>
          <p:cNvSpPr txBox="1">
            <a:spLocks/>
          </p:cNvSpPr>
          <p:nvPr/>
        </p:nvSpPr>
        <p:spPr>
          <a:xfrm>
            <a:off x="755576" y="574340"/>
            <a:ext cx="6781800" cy="936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This Week</a:t>
            </a:r>
          </a:p>
        </p:txBody>
      </p:sp>
    </p:spTree>
    <p:extLst>
      <p:ext uri="{BB962C8B-B14F-4D97-AF65-F5344CB8AC3E}">
        <p14:creationId xmlns:p14="http://schemas.microsoft.com/office/powerpoint/2010/main" val="236095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08112"/>
          </a:xfrm>
        </p:spPr>
        <p:txBody>
          <a:bodyPr/>
          <a:lstStyle/>
          <a:p>
            <a:r>
              <a:rPr lang="en-GB" dirty="0"/>
              <a:t>range() -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00808"/>
            <a:ext cx="7543800" cy="431824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range(&lt;start&gt;,&lt;end&gt;,step=1)</a:t>
            </a:r>
          </a:p>
          <a:p>
            <a:r>
              <a:rPr lang="en-GB" dirty="0"/>
              <a:t>Produces a list of numbers from start to end </a:t>
            </a:r>
          </a:p>
          <a:p>
            <a:r>
              <a:rPr lang="en-GB" dirty="0"/>
              <a:t>While stepping with the value defined as the third </a:t>
            </a:r>
          </a:p>
          <a:p>
            <a:r>
              <a:rPr lang="en-GB" dirty="0"/>
              <a:t>By default step is set to 1, and hence can be left out if you want your range of numbers to step by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range(&lt;start&gt;,&lt;end&gt;)</a:t>
            </a:r>
          </a:p>
          <a:p>
            <a:pPr lvl="1"/>
            <a:r>
              <a:rPr lang="en-GB" dirty="0"/>
              <a:t>where step 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range(&lt;end&gt;)</a:t>
            </a:r>
          </a:p>
          <a:p>
            <a:pPr lvl="1"/>
            <a:r>
              <a:rPr lang="en-GB" dirty="0"/>
              <a:t>where start is defaulted to zero and step = 1</a:t>
            </a:r>
          </a:p>
        </p:txBody>
      </p:sp>
    </p:spTree>
    <p:extLst>
      <p:ext uri="{BB962C8B-B14F-4D97-AF65-F5344CB8AC3E}">
        <p14:creationId xmlns:p14="http://schemas.microsoft.com/office/powerpoint/2010/main" val="15701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ustom 4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E0F34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CC00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2210</TotalTime>
  <Words>1882</Words>
  <Application>Microsoft Office PowerPoint</Application>
  <PresentationFormat>On-screen Show (4:3)</PresentationFormat>
  <Paragraphs>248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Black</vt:lpstr>
      <vt:lpstr>Calibri</vt:lpstr>
      <vt:lpstr>Courier New</vt:lpstr>
      <vt:lpstr>Tahoma</vt:lpstr>
      <vt:lpstr>Times New Roman</vt:lpstr>
      <vt:lpstr>Wingdings</vt:lpstr>
      <vt:lpstr>NewsPrint</vt:lpstr>
      <vt:lpstr>IS4S761 Principles of Computing    </vt:lpstr>
      <vt:lpstr>To Date …</vt:lpstr>
      <vt:lpstr>Last Time …</vt:lpstr>
      <vt:lpstr>PowerPoint Presentation</vt:lpstr>
      <vt:lpstr>PowerPoint Presentation</vt:lpstr>
      <vt:lpstr>PowerPoint Presentation</vt:lpstr>
      <vt:lpstr>Last Time …</vt:lpstr>
      <vt:lpstr>PowerPoint Presentation</vt:lpstr>
      <vt:lpstr>range() - function</vt:lpstr>
      <vt:lpstr>range() in for loops?</vt:lpstr>
      <vt:lpstr>PowerPoint Presentation</vt:lpstr>
      <vt:lpstr>PowerPoint Presentation</vt:lpstr>
      <vt:lpstr>Functions: from last week</vt:lpstr>
      <vt:lpstr>Main Method Function</vt:lpstr>
      <vt:lpstr>PowerPoint Presentation</vt:lpstr>
      <vt:lpstr>PowerPoint Presentation</vt:lpstr>
      <vt:lpstr>PowerPoint Presentation</vt:lpstr>
      <vt:lpstr>PowerPoint Presentation</vt:lpstr>
      <vt:lpstr>Alternative to range() is arange() from numpy</vt:lpstr>
      <vt:lpstr>PowerPoint Presentation</vt:lpstr>
      <vt:lpstr>You can use ‘import &lt;package&gt; as &lt;name&gt;’</vt:lpstr>
      <vt:lpstr>Reading Data from a File Why?</vt:lpstr>
      <vt:lpstr>Reading Data from a File</vt:lpstr>
      <vt:lpstr>Reading Data from a File</vt:lpstr>
      <vt:lpstr>PowerPoint Presentation</vt:lpstr>
      <vt:lpstr>PowerPoint Presentation</vt:lpstr>
      <vt:lpstr>PowerPoint Presentation</vt:lpstr>
      <vt:lpstr>Reading a File</vt:lpstr>
      <vt:lpstr>Always close a file once done!!!</vt:lpstr>
      <vt:lpstr>Reading a File</vt:lpstr>
      <vt:lpstr>Reading a line from file</vt:lpstr>
      <vt:lpstr>File object useful methods</vt:lpstr>
      <vt:lpstr>Writing to a File</vt:lpstr>
      <vt:lpstr>Any 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IS3S603 e-Business Systems &amp; Strategy</dc:title>
  <dc:creator>Kidner</dc:creator>
  <cp:lastModifiedBy>David Kidner</cp:lastModifiedBy>
  <cp:revision>189</cp:revision>
  <dcterms:created xsi:type="dcterms:W3CDTF">2015-09-27T11:09:28Z</dcterms:created>
  <dcterms:modified xsi:type="dcterms:W3CDTF">2020-10-22T13:47:08Z</dcterms:modified>
</cp:coreProperties>
</file>