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79" r:id="rId3"/>
    <p:sldId id="449" r:id="rId4"/>
    <p:sldId id="450" r:id="rId5"/>
    <p:sldId id="451" r:id="rId6"/>
    <p:sldId id="434" r:id="rId7"/>
    <p:sldId id="437" r:id="rId8"/>
    <p:sldId id="439" r:id="rId9"/>
    <p:sldId id="442" r:id="rId10"/>
    <p:sldId id="480" r:id="rId11"/>
    <p:sldId id="443" r:id="rId12"/>
    <p:sldId id="481" r:id="rId13"/>
    <p:sldId id="47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5" autoAdjust="0"/>
    <p:restoredTop sz="9466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IS4S761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Principles of Computing 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73016"/>
            <a:ext cx="7842448" cy="2141984"/>
          </a:xfrm>
        </p:spPr>
        <p:txBody>
          <a:bodyPr>
            <a:normAutofit fontScale="92500" lnSpcReduction="20000"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Python Programming</a:t>
            </a: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Lecture 5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98D58-B3F3-4501-A358-4284FE2E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539178"/>
            <a:ext cx="3517776" cy="9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07013A-8708-45F9-BF0E-413E9F6D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44000" cy="2823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4C7BA-E2B2-4A07-8E77-44AF282B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7253"/>
            <a:ext cx="1790700" cy="18192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365DBE3-1D33-4057-BCD9-DA836E405FCA}"/>
              </a:ext>
            </a:extLst>
          </p:cNvPr>
          <p:cNvGrpSpPr/>
          <p:nvPr/>
        </p:nvGrpSpPr>
        <p:grpSpPr>
          <a:xfrm>
            <a:off x="0" y="2824495"/>
            <a:ext cx="9144000" cy="3953399"/>
            <a:chOff x="0" y="2824495"/>
            <a:chExt cx="9144000" cy="39533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7C8791-5730-4CC6-B05D-0985F4668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423330"/>
              <a:ext cx="9144000" cy="33545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453E88-E58D-4A63-92B8-41F71E3E7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9680" y="2824495"/>
              <a:ext cx="1197669" cy="1197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1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60840" cy="1224136"/>
          </a:xfrm>
        </p:spPr>
        <p:txBody>
          <a:bodyPr>
            <a:normAutofit fontScale="90000"/>
          </a:bodyPr>
          <a:lstStyle/>
          <a:p>
            <a:r>
              <a:rPr lang="en-GB" dirty="0"/>
              <a:t>How to Read a CSV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992888" cy="3886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Similar to reading text files, need to use open</a:t>
            </a:r>
          </a:p>
          <a:p>
            <a:r>
              <a:rPr lang="en-GB" dirty="0"/>
              <a:t>To make life easier, a package / library could be used - csv (this needs to be imported)</a:t>
            </a:r>
          </a:p>
          <a:p>
            <a:r>
              <a:rPr lang="en-GB" dirty="0"/>
              <a:t>Once you have the file handle use the reader method for csv</a:t>
            </a:r>
          </a:p>
          <a:p>
            <a:r>
              <a:rPr lang="en-GB" dirty="0"/>
              <a:t>Then use the reader method 	</a:t>
            </a:r>
            <a:r>
              <a:rPr lang="en-GB" dirty="0" err="1"/>
              <a:t>Eg</a:t>
            </a:r>
            <a:r>
              <a:rPr lang="en-GB" dirty="0"/>
              <a:t>. – </a:t>
            </a:r>
            <a:r>
              <a:rPr lang="en-GB" dirty="0" err="1"/>
              <a:t>csv.reader</a:t>
            </a:r>
            <a:r>
              <a:rPr lang="en-GB" dirty="0"/>
              <a:t>(&lt;file handle&gt;)</a:t>
            </a:r>
          </a:p>
          <a:p>
            <a:r>
              <a:rPr lang="en-GB" dirty="0"/>
              <a:t>Usage:</a:t>
            </a:r>
          </a:p>
          <a:p>
            <a:pPr marL="342900" lvl="1" indent="0">
              <a:buNone/>
            </a:pP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342900" lvl="1" indent="0">
              <a:buNone/>
            </a:pP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&lt;file handle&gt; = open('&lt;file path&gt;\\filename.csv', 'r')</a:t>
            </a:r>
          </a:p>
          <a:p>
            <a:pPr marL="342900" lvl="1" indent="0">
              <a:buNone/>
            </a:pP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reader1 = </a:t>
            </a:r>
            <a:r>
              <a:rPr lang="en-GB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(&lt;file handle&gt;)</a:t>
            </a:r>
          </a:p>
          <a:p>
            <a:pPr marL="342900" lvl="1" indent="0">
              <a:buNone/>
            </a:pP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….#use the files contents</a:t>
            </a:r>
          </a:p>
          <a:p>
            <a:pPr marL="342900" lvl="1" indent="0">
              <a:buNone/>
            </a:pPr>
            <a:r>
              <a:rPr lang="en-GB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&lt;file handle&gt;.close()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40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1B9A-91EC-4FBF-B159-0E0A0BB86858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7560840" cy="122413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How to Read a CSV file?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6A5C-E33D-43E1-8BC3-24671A621636}"/>
              </a:ext>
            </a:extLst>
          </p:cNvPr>
          <p:cNvSpPr txBox="1">
            <a:spLocks/>
          </p:cNvSpPr>
          <p:nvPr/>
        </p:nvSpPr>
        <p:spPr>
          <a:xfrm>
            <a:off x="755576" y="2132856"/>
            <a:ext cx="8496944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Specify Delimiter</a:t>
            </a:r>
          </a:p>
          <a:p>
            <a:r>
              <a:rPr lang="en-GB" dirty="0"/>
              <a:t>Usage:</a:t>
            </a:r>
          </a:p>
          <a:p>
            <a:pPr marL="342900" lvl="1" indent="0">
              <a:buFont typeface="Arial" pitchFamily="34" charset="0"/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342900" lvl="1" indent="0">
              <a:buFont typeface="Arial" pitchFamily="34" charset="0"/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open('&lt;file path&gt;\\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filename.csv','r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 as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0">
              <a:buFont typeface="Arial" pitchFamily="34" charset="0"/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GB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 = “;”)</a:t>
            </a:r>
          </a:p>
          <a:p>
            <a:pPr marL="342900" lvl="1" indent="0">
              <a:buFont typeface="Arial" pitchFamily="34" charset="0"/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for line in data:</a:t>
            </a:r>
          </a:p>
          <a:p>
            <a:pPr marL="342900" lvl="1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….#use the files contents</a:t>
            </a:r>
          </a:p>
          <a:p>
            <a:pPr marL="342900" lvl="1" indent="0">
              <a:buFont typeface="Arial" pitchFamily="34" charset="0"/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65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36904" cy="1008112"/>
          </a:xfrm>
        </p:spPr>
        <p:txBody>
          <a:bodyPr>
            <a:normAutofit fontScale="90000"/>
          </a:bodyPr>
          <a:lstStyle/>
          <a:p>
            <a:r>
              <a:rPr lang="en-GB" dirty="0"/>
              <a:t>How to Write to a CSV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8208912" cy="3886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Similar to writing text files, need to use open</a:t>
            </a:r>
          </a:p>
          <a:p>
            <a:r>
              <a:rPr lang="en-GB" dirty="0"/>
              <a:t>To make life easier, a package / library could be used – csv (which needs to be imported)</a:t>
            </a:r>
          </a:p>
          <a:p>
            <a:r>
              <a:rPr lang="en-GB" dirty="0"/>
              <a:t>Once you have the file handle use the writer method for csv</a:t>
            </a:r>
          </a:p>
          <a:p>
            <a:r>
              <a:rPr lang="en-GB" dirty="0"/>
              <a:t>Then use the </a:t>
            </a:r>
            <a:r>
              <a:rPr lang="en-GB" dirty="0" err="1"/>
              <a:t>writerow</a:t>
            </a:r>
            <a:r>
              <a:rPr lang="en-GB" dirty="0"/>
              <a:t> or </a:t>
            </a:r>
            <a:r>
              <a:rPr lang="en-GB" dirty="0" err="1"/>
              <a:t>writerows</a:t>
            </a:r>
            <a:r>
              <a:rPr lang="en-GB" dirty="0"/>
              <a:t> methods to write strings, tuples or lists</a:t>
            </a:r>
          </a:p>
          <a:p>
            <a:r>
              <a:rPr lang="en-GB" dirty="0"/>
              <a:t>Usage:</a:t>
            </a:r>
          </a:p>
          <a:p>
            <a:pPr marL="342900" lvl="1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342900" lvl="1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 handle&gt; = open('&lt;file path&gt;\\filename.csv', 'w')</a:t>
            </a:r>
          </a:p>
          <a:p>
            <a:pPr marL="342900" lvl="1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writer1 =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(&lt;file handle&gt;)</a:t>
            </a:r>
          </a:p>
          <a:p>
            <a:pPr marL="342900" lvl="1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writer1.writerows('some string')</a:t>
            </a:r>
          </a:p>
          <a:p>
            <a:pPr marL="342900" lvl="1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 handle&gt;.close()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09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0350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Python Programming Exercises 5</a:t>
            </a:r>
          </a:p>
        </p:txBody>
      </p:sp>
    </p:spTree>
    <p:extLst>
      <p:ext uri="{BB962C8B-B14F-4D97-AF65-F5344CB8AC3E}">
        <p14:creationId xmlns:p14="http://schemas.microsoft.com/office/powerpoint/2010/main" val="377863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FC54-805F-40F3-997E-5D6E9C54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Last Week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F775-9ECE-467D-9E1C-C62C7DDB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2664296"/>
          </a:xfrm>
        </p:spPr>
        <p:txBody>
          <a:bodyPr>
            <a:normAutofit/>
          </a:bodyPr>
          <a:lstStyle/>
          <a:p>
            <a:r>
              <a:rPr lang="en-GB" sz="2000" b="1" dirty="0"/>
              <a:t>EXERCISE 4:</a:t>
            </a:r>
            <a:r>
              <a:rPr lang="en-GB" sz="2000" dirty="0"/>
              <a:t>  Amend your code from EXERCISE 2 to read a text file (people.txt) of 10 names and output a new text file (usernames.txt) of unique usernames. Produce some screen output to inform the user whether a username is NOT unique.</a:t>
            </a:r>
          </a:p>
          <a:p>
            <a:endParaRPr lang="en-GB" sz="2000" dirty="0"/>
          </a:p>
          <a:p>
            <a:r>
              <a:rPr lang="en-GB" sz="2000" b="1" dirty="0"/>
              <a:t>EXERCISE 2 Output: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37AAD-3317-4348-A755-844694849A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789040"/>
            <a:ext cx="7992888" cy="2232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9962E-B237-4373-9E4A-16C51329799F}"/>
              </a:ext>
            </a:extLst>
          </p:cNvPr>
          <p:cNvSpPr txBox="1"/>
          <p:nvPr/>
        </p:nvSpPr>
        <p:spPr>
          <a:xfrm>
            <a:off x="3707904" y="3168014"/>
            <a:ext cx="4059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>
                <a:solidFill>
                  <a:srgbClr val="C00000"/>
                </a:solidFill>
              </a:rPr>
              <a:t>Think About It First!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C3ABF-5181-405B-8B2B-660B2FDE90FF}"/>
              </a:ext>
            </a:extLst>
          </p:cNvPr>
          <p:cNvGrpSpPr/>
          <p:nvPr/>
        </p:nvGrpSpPr>
        <p:grpSpPr>
          <a:xfrm>
            <a:off x="2699792" y="3777548"/>
            <a:ext cx="4485346" cy="307777"/>
            <a:chOff x="2699792" y="3777548"/>
            <a:chExt cx="4485346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0E39B5-9117-41A8-8CE3-D15C96F71458}"/>
                </a:ext>
              </a:extLst>
            </p:cNvPr>
            <p:cNvSpPr txBox="1"/>
            <p:nvPr/>
          </p:nvSpPr>
          <p:spPr>
            <a:xfrm>
              <a:off x="3707904" y="3777548"/>
              <a:ext cx="347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i="1" dirty="0">
                  <a:solidFill>
                    <a:srgbClr val="C00000"/>
                  </a:solidFill>
                </a:rPr>
                <a:t>(1) Given any First &amp; Last Name (</a:t>
              </a:r>
              <a:r>
                <a:rPr lang="en-GB" sz="14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</a:t>
              </a:r>
              <a:r>
                <a:rPr lang="en-GB" sz="1400" b="1" i="1" dirty="0">
                  <a:solidFill>
                    <a:srgbClr val="C00000"/>
                  </a:solidFill>
                </a:rPr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C716070-4313-4CE6-8DC1-1B54B6139D5B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2699792" y="3931437"/>
              <a:ext cx="1008112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D732B6-97BB-4CD2-82E9-0405364AF4AD}"/>
              </a:ext>
            </a:extLst>
          </p:cNvPr>
          <p:cNvCxnSpPr>
            <a:cxnSpLocks/>
          </p:cNvCxnSpPr>
          <p:nvPr/>
        </p:nvCxnSpPr>
        <p:spPr>
          <a:xfrm>
            <a:off x="3707904" y="429309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E9886A-C551-4275-A238-64761761BB17}"/>
              </a:ext>
            </a:extLst>
          </p:cNvPr>
          <p:cNvGrpSpPr/>
          <p:nvPr/>
        </p:nvGrpSpPr>
        <p:grpSpPr>
          <a:xfrm>
            <a:off x="4499992" y="4121576"/>
            <a:ext cx="4368100" cy="954107"/>
            <a:chOff x="4499992" y="4121576"/>
            <a:chExt cx="4368100" cy="9541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CFBAE0-A9D8-4BCE-95C3-840DDD74C62A}"/>
                </a:ext>
              </a:extLst>
            </p:cNvPr>
            <p:cNvSpPr/>
            <p:nvPr/>
          </p:nvSpPr>
          <p:spPr>
            <a:xfrm>
              <a:off x="4499992" y="4121576"/>
              <a:ext cx="4320480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F61A20-3E6F-4909-89F9-88D8E198C815}"/>
                </a:ext>
              </a:extLst>
            </p:cNvPr>
            <p:cNvSpPr txBox="1"/>
            <p:nvPr/>
          </p:nvSpPr>
          <p:spPr>
            <a:xfrm>
              <a:off x="7452320" y="4243154"/>
              <a:ext cx="14157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/>
                <a:t>Function:</a:t>
              </a:r>
            </a:p>
            <a:p>
              <a:r>
                <a:rPr lang="en-GB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gen_user</a:t>
              </a:r>
              <a:r>
                <a:rPr lang="en-GB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(user)</a:t>
              </a:r>
            </a:p>
            <a:p>
              <a:r>
                <a:rPr lang="en-GB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return(username)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13DE77-F2AD-4265-9E47-B289C5D98313}"/>
              </a:ext>
            </a:extLst>
          </p:cNvPr>
          <p:cNvSpPr txBox="1"/>
          <p:nvPr/>
        </p:nvSpPr>
        <p:spPr>
          <a:xfrm>
            <a:off x="4461700" y="4121576"/>
            <a:ext cx="3089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>
                <a:solidFill>
                  <a:srgbClr val="C00000"/>
                </a:solidFill>
              </a:rPr>
              <a:t>(2) Merge First &amp; Last Name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(3) Remove any Spaces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(4) Add @southwales.ac.uk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(5) Make Lower Case (</a:t>
            </a:r>
            <a:r>
              <a:rPr lang="en-GB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GB" sz="1400" b="1" i="1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82F646-2BC0-4F04-851D-A512939628E7}"/>
              </a:ext>
            </a:extLst>
          </p:cNvPr>
          <p:cNvGrpSpPr/>
          <p:nvPr/>
        </p:nvGrpSpPr>
        <p:grpSpPr>
          <a:xfrm>
            <a:off x="4499992" y="5299729"/>
            <a:ext cx="3887426" cy="307777"/>
            <a:chOff x="4499992" y="5299729"/>
            <a:chExt cx="3887426" cy="307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6918B-D3EC-41B6-8EFE-C86D76794B8E}"/>
                </a:ext>
              </a:extLst>
            </p:cNvPr>
            <p:cNvSpPr txBox="1"/>
            <p:nvPr/>
          </p:nvSpPr>
          <p:spPr>
            <a:xfrm>
              <a:off x="5508104" y="5299729"/>
              <a:ext cx="2879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>
                  <a:solidFill>
                    <a:srgbClr val="C00000"/>
                  </a:solidFill>
                </a:rPr>
                <a:t>(6) Check </a:t>
              </a:r>
              <a:r>
                <a:rPr lang="en-GB" sz="14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username </a:t>
              </a:r>
              <a:r>
                <a:rPr lang="en-GB" sz="1400" b="1" i="1" dirty="0">
                  <a:solidFill>
                    <a:srgbClr val="C00000"/>
                  </a:solidFill>
                </a:rPr>
                <a:t>is Unique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2B6035-AAB3-4CF3-82CE-355008DB02E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499992" y="5313087"/>
              <a:ext cx="1008112" cy="140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42010C3-091C-4DE8-9688-B05D678875C6}"/>
              </a:ext>
            </a:extLst>
          </p:cNvPr>
          <p:cNvSpPr txBox="1"/>
          <p:nvPr/>
        </p:nvSpPr>
        <p:spPr>
          <a:xfrm>
            <a:off x="6372123" y="5487696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Already generated username?</a:t>
            </a:r>
          </a:p>
          <a:p>
            <a:r>
              <a:rPr lang="en-GB" sz="1000" b="1" dirty="0"/>
              <a:t>In a List?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84406-7B80-47F1-A66B-2099C5524B1D}"/>
              </a:ext>
            </a:extLst>
          </p:cNvPr>
          <p:cNvSpPr txBox="1"/>
          <p:nvPr/>
        </p:nvSpPr>
        <p:spPr>
          <a:xfrm>
            <a:off x="90035" y="6346541"/>
            <a:ext cx="905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Amend to Read names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people.txt </a:t>
            </a:r>
            <a:r>
              <a:rPr lang="en-GB" dirty="0"/>
              <a:t>and output usernames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usernames.txt</a:t>
            </a:r>
          </a:p>
        </p:txBody>
      </p:sp>
    </p:spTree>
    <p:extLst>
      <p:ext uri="{BB962C8B-B14F-4D97-AF65-F5344CB8AC3E}">
        <p14:creationId xmlns:p14="http://schemas.microsoft.com/office/powerpoint/2010/main" val="15818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uild="p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24CD-86F4-4311-A4B0-DE8567A7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A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935D0-F398-4CA5-A0BB-8B4FA6CBC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5760640" cy="4680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101E8-D432-4460-AFE0-2318D223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50" y="1340768"/>
            <a:ext cx="215265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3834E-C6D9-45C3-829E-238524FB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738" y="4022340"/>
            <a:ext cx="33432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2F588-9230-47DD-9501-956CC480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Another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2D4EF-4A0F-4EFC-BA53-0827F9F1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412776"/>
            <a:ext cx="571263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9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E738-7851-47D9-A635-329881FC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3CC2-FFB1-43A5-8099-EFC486FE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1: More File Handling</a:t>
            </a:r>
          </a:p>
          <a:p>
            <a:pPr lvl="1"/>
            <a:r>
              <a:rPr lang="en-GB" dirty="0"/>
              <a:t>Including CSVs</a:t>
            </a:r>
          </a:p>
          <a:p>
            <a:pPr lvl="1"/>
            <a:endParaRPr lang="en-GB" dirty="0"/>
          </a:p>
          <a:p>
            <a:r>
              <a:rPr lang="en-GB" dirty="0"/>
              <a:t>Part 2: Visualisation of Data</a:t>
            </a:r>
          </a:p>
          <a:p>
            <a:pPr lvl="1"/>
            <a:r>
              <a:rPr lang="en-GB" dirty="0"/>
              <a:t>Including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40521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‘</a:t>
            </a:r>
            <a:r>
              <a:rPr lang="en-GB" b="1" dirty="0"/>
              <a:t>with</a:t>
            </a:r>
            <a:r>
              <a:rPr lang="en-GB" dirty="0"/>
              <a:t>’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8388424" cy="3886200"/>
          </a:xfrm>
        </p:spPr>
        <p:txBody>
          <a:bodyPr>
            <a:normAutofit/>
          </a:bodyPr>
          <a:lstStyle/>
          <a:p>
            <a:r>
              <a:rPr lang="en-GB" dirty="0"/>
              <a:t>It’s good practice to use ‘with’ for file objects</a:t>
            </a:r>
          </a:p>
          <a:p>
            <a:r>
              <a:rPr lang="en-GB" dirty="0"/>
              <a:t>Has the advantage of closing the file automatically even if an exception (or error) is raised</a:t>
            </a:r>
          </a:p>
          <a:p>
            <a:r>
              <a:rPr lang="en-GB" dirty="0"/>
              <a:t>Usage:</a:t>
            </a:r>
          </a:p>
          <a:p>
            <a:pPr marL="3429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open(‘&lt;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&gt;\\data1.txt','r') as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#other file operations or other code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#same as code block under if, for, while, etc.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9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E6687-39BD-4A50-AEDA-C85E6524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8DB6-9551-4D08-938E-90933CD2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5" y="486348"/>
            <a:ext cx="4591472" cy="60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Try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4A583-B6C2-4099-A3C7-BC457015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33D50-BF0D-4A57-8B26-0F3B8F4C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4187542" cy="4536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CC1C1-A7BE-43D7-8C1B-72A9F22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44" y="1630034"/>
            <a:ext cx="4029378" cy="29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152128"/>
          </a:xfrm>
        </p:spPr>
        <p:txBody>
          <a:bodyPr/>
          <a:lstStyle/>
          <a:p>
            <a:r>
              <a:rPr lang="en-GB" dirty="0"/>
              <a:t>What is a CSV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32" y="1916832"/>
            <a:ext cx="8136904" cy="4102224"/>
          </a:xfrm>
        </p:spPr>
        <p:txBody>
          <a:bodyPr>
            <a:normAutofit/>
          </a:bodyPr>
          <a:lstStyle/>
          <a:p>
            <a:r>
              <a:rPr lang="en-GB" dirty="0"/>
              <a:t>It stands for a Comma Separated Value (csv) file</a:t>
            </a:r>
          </a:p>
          <a:p>
            <a:r>
              <a:rPr lang="en-GB" dirty="0"/>
              <a:t>Very common data exchange format that is widely supported by consumer, business, and scientific applications</a:t>
            </a:r>
          </a:p>
          <a:p>
            <a:r>
              <a:rPr lang="en-GB" dirty="0"/>
              <a:t>These files are generally used for importing or exporting data to / from spreadsheets or databases</a:t>
            </a:r>
          </a:p>
          <a:p>
            <a:pPr lvl="1"/>
            <a:r>
              <a:rPr lang="en-GB" dirty="0"/>
              <a:t>Tabular Data</a:t>
            </a:r>
          </a:p>
          <a:p>
            <a:r>
              <a:rPr lang="en-GB" dirty="0"/>
              <a:t>Each value (or field) is separated typically by a comma – its called a delimiter</a:t>
            </a:r>
          </a:p>
          <a:p>
            <a:r>
              <a:rPr lang="en-GB" dirty="0"/>
              <a:t>Delimiter can be comma, tabs, 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3C43D-13EB-4864-BC0B-07608D34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191" y="0"/>
            <a:ext cx="1790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0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2452</TotalTime>
  <Words>550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NewsPrint</vt:lpstr>
      <vt:lpstr>IS4S761 Principles of Computing    </vt:lpstr>
      <vt:lpstr>Last Week …</vt:lpstr>
      <vt:lpstr>A Solution</vt:lpstr>
      <vt:lpstr>Another Solution</vt:lpstr>
      <vt:lpstr>This Week …</vt:lpstr>
      <vt:lpstr>Using ‘with’ keyword</vt:lpstr>
      <vt:lpstr>Try this</vt:lpstr>
      <vt:lpstr>Try this</vt:lpstr>
      <vt:lpstr>What is a CSV file?</vt:lpstr>
      <vt:lpstr>PowerPoint Presentation</vt:lpstr>
      <vt:lpstr>How to Read a CSV file?</vt:lpstr>
      <vt:lpstr>PowerPoint Presentation</vt:lpstr>
      <vt:lpstr>How to Write to a CSV File?</vt:lpstr>
      <vt:lpstr>Python Programming Exercises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Kidner</cp:lastModifiedBy>
  <cp:revision>201</cp:revision>
  <dcterms:created xsi:type="dcterms:W3CDTF">2015-09-27T11:09:28Z</dcterms:created>
  <dcterms:modified xsi:type="dcterms:W3CDTF">2018-11-02T00:38:34Z</dcterms:modified>
</cp:coreProperties>
</file>