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451" r:id="rId3"/>
    <p:sldId id="452" r:id="rId4"/>
    <p:sldId id="265" r:id="rId5"/>
    <p:sldId id="267" r:id="rId6"/>
    <p:sldId id="460" r:id="rId7"/>
    <p:sldId id="453" r:id="rId8"/>
    <p:sldId id="459" r:id="rId9"/>
    <p:sldId id="454" r:id="rId10"/>
    <p:sldId id="458" r:id="rId11"/>
    <p:sldId id="457" r:id="rId12"/>
    <p:sldId id="455" r:id="rId13"/>
    <p:sldId id="456" r:id="rId14"/>
    <p:sldId id="461" r:id="rId15"/>
    <p:sldId id="463" r:id="rId16"/>
    <p:sldId id="479" r:id="rId17"/>
    <p:sldId id="464" r:id="rId18"/>
    <p:sldId id="466" r:id="rId19"/>
    <p:sldId id="478" r:id="rId20"/>
    <p:sldId id="467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292" r:id="rId31"/>
    <p:sldId id="27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85" autoAdjust="0"/>
    <p:restoredTop sz="9466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CCEC-6502-46AD-8187-F34621667B79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DB29-11A9-4C39-AA51-EFC902FA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8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" charset="0"/>
              </a:rPr>
              <a:t>And processing power, either as raw processor speed or via novel multi-core and many-core architectures, is also continuing to increase exponentially…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097379F-56C5-2D4A-B126-51B655899E47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847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" charset="0"/>
              </a:rPr>
              <a:t>… but human cognitive capacity is remaining constant. How can computing technologies help scientists make sense out of these vast and complex data sets?</a:t>
            </a:r>
          </a:p>
          <a:p>
            <a:pPr eaLnBrk="1" hangingPunct="1"/>
            <a:endParaRPr lang="en-US">
              <a:latin typeface="Times" charset="0"/>
            </a:endParaRPr>
          </a:p>
          <a:p>
            <a:pPr eaLnBrk="1" hangingPunct="1"/>
            <a:endParaRPr lang="en-US">
              <a:latin typeface="Times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67D98E3-D453-6143-B8B0-11A0437A913B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221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600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02/11/2018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80D86E8-C561-401D-950F-E4652DAF7A82}" type="datetimeFigureOut">
              <a:rPr lang="en-GB" smtClean="0"/>
              <a:pPr/>
              <a:t>02/11/2018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david.kidner@southwales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  <a:t>IS4S761</a:t>
            </a:r>
            <a:b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Arial Black" panose="020B0A04020102020204" pitchFamily="34" charset="0"/>
              </a:rPr>
              <a:t>Principles of Computing </a:t>
            </a:r>
            <a:r>
              <a:rPr lang="en-GB" sz="4800" dirty="0"/>
              <a:t/>
            </a:r>
            <a:br>
              <a:rPr lang="en-GB" sz="4800" dirty="0"/>
            </a:br>
            <a:r>
              <a:rPr lang="en-GB" sz="4800" dirty="0"/>
              <a:t/>
            </a:r>
            <a:br>
              <a:rPr lang="en-GB" sz="4800" dirty="0"/>
            </a:br>
            <a:r>
              <a:rPr lang="en-GB" sz="4800" dirty="0"/>
              <a:t/>
            </a:r>
            <a:br>
              <a:rPr lang="en-GB" sz="4800" dirty="0"/>
            </a:b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73016"/>
            <a:ext cx="7842448" cy="2141984"/>
          </a:xfrm>
        </p:spPr>
        <p:txBody>
          <a:bodyPr>
            <a:normAutofit fontScale="92500" lnSpcReduction="20000"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Python Programming</a:t>
            </a:r>
          </a:p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Lecture 6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David Kidner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(J302)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david.kidner@southwales.ac.uk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/>
          </a:p>
        </p:txBody>
      </p:sp>
      <p:pic>
        <p:nvPicPr>
          <p:cNvPr id="5" name="Picture 4" descr="USW logo Raspberry Scree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1494"/>
            <a:ext cx="1080000" cy="1105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B98D58-B3F3-4501-A358-4284FE2EF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539178"/>
            <a:ext cx="3517776" cy="9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5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12DCA5-AF8F-4764-983C-6223F371E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204864"/>
            <a:ext cx="7391400" cy="44386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FE19E4C-C01A-40E0-9045-2CFD2CA1C416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7292288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Line Charts</a:t>
            </a:r>
          </a:p>
        </p:txBody>
      </p:sp>
    </p:spTree>
    <p:extLst>
      <p:ext uri="{BB962C8B-B14F-4D97-AF65-F5344CB8AC3E}">
        <p14:creationId xmlns:p14="http://schemas.microsoft.com/office/powerpoint/2010/main" val="41332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CB69F6-1B63-4822-9F78-9B202AB5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460126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169AF04-FC97-40A4-AEBF-63C47C04B368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7292288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Bar Charts</a:t>
            </a:r>
          </a:p>
        </p:txBody>
      </p:sp>
    </p:spTree>
    <p:extLst>
      <p:ext uri="{BB962C8B-B14F-4D97-AF65-F5344CB8AC3E}">
        <p14:creationId xmlns:p14="http://schemas.microsoft.com/office/powerpoint/2010/main" val="36142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3BD32AA5-9D2F-471C-9C51-38A5732CB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79" y="5262804"/>
            <a:ext cx="1855718" cy="1595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D9335E-EB10-4A5B-BE6E-AD147412C567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7292288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Pie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F6DE-EF3F-4422-8F18-0C97293C8CFF}"/>
              </a:ext>
            </a:extLst>
          </p:cNvPr>
          <p:cNvSpPr txBox="1">
            <a:spLocks/>
          </p:cNvSpPr>
          <p:nvPr/>
        </p:nvSpPr>
        <p:spPr>
          <a:xfrm>
            <a:off x="179513" y="2286000"/>
            <a:ext cx="8784976" cy="402336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Commonly used to show parts of a whole</a:t>
            </a:r>
          </a:p>
          <a:p>
            <a:r>
              <a:rPr lang="en-US" sz="2800" dirty="0"/>
              <a:t>However…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 Hard to judge relative size of pie slices –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better at differentiating length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 Take up a lot of space to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present little information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Require labels and good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colour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contrast </a:t>
            </a:r>
            <a:r>
              <a:rPr lang="en-US" sz="2400" dirty="0"/>
              <a:t>to even be usable (often difficult)</a:t>
            </a:r>
          </a:p>
          <a:p>
            <a:pPr marL="0" indent="0">
              <a:buFont typeface="Arial" pitchFamily="34" charset="0"/>
              <a:buNone/>
            </a:pPr>
            <a:endParaRPr lang="en-US" sz="2800" dirty="0"/>
          </a:p>
          <a:p>
            <a:pPr marL="0" indent="0" algn="r">
              <a:buFont typeface="Arial" pitchFamily="34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Best use is when one overwhelmingly larger value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than the rest – no need to focus on actual values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236C70E5-4D9F-46E4-B5A8-8B43369F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852" y="0"/>
            <a:ext cx="2507148" cy="21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CA2E7-A173-48E8-BFF3-F692B06E0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72" y="2276872"/>
            <a:ext cx="6587455" cy="43659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9548968-D45E-4104-B051-776620BFF2DC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7292288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Pie Charts</a:t>
            </a:r>
          </a:p>
        </p:txBody>
      </p:sp>
    </p:spTree>
    <p:extLst>
      <p:ext uri="{BB962C8B-B14F-4D97-AF65-F5344CB8AC3E}">
        <p14:creationId xmlns:p14="http://schemas.microsoft.com/office/powerpoint/2010/main" val="19019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9B9CEA-4B82-4B4D-8B36-0568209D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48680"/>
            <a:ext cx="7560840" cy="18522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D7CF37-CE8F-417F-AF57-64F05D2F273D}"/>
              </a:ext>
            </a:extLst>
          </p:cNvPr>
          <p:cNvSpPr txBox="1"/>
          <p:nvPr/>
        </p:nvSpPr>
        <p:spPr>
          <a:xfrm>
            <a:off x="539552" y="2708920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Matplotlib is a Python 2D plotting library which produces publication quality figures in a variety of hardcopy formats and interactive environments across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Matplotlib tries to make easy things easy and hard things possible. You can generate plots, histograms, power spectra, bar charts, error charts, scatterplots, etc., with just a few lines of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Very Low Level Scripting: Individual commands for individual elements of the plot!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Impossible to learn all the commands without a good reference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https://matplotlib.org/index.html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Matplotlib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a python 2d plotting library </a:t>
            </a:r>
          </a:p>
          <a:p>
            <a:r>
              <a:rPr lang="en-GB" dirty="0"/>
              <a:t>capable of producing publication quality figures</a:t>
            </a:r>
          </a:p>
          <a:p>
            <a:r>
              <a:rPr lang="en-GB" dirty="0"/>
              <a:t>Lets you create plots, histograms, power spectra, bar charts, error charts, scatter plots….</a:t>
            </a:r>
          </a:p>
          <a:p>
            <a:r>
              <a:rPr lang="en-GB" dirty="0" err="1"/>
              <a:t>Pyplot</a:t>
            </a:r>
            <a:r>
              <a:rPr lang="en-GB" dirty="0"/>
              <a:t> interface allows </a:t>
            </a:r>
            <a:r>
              <a:rPr lang="en-GB" dirty="0" err="1"/>
              <a:t>matlab</a:t>
            </a:r>
            <a:r>
              <a:rPr lang="en-GB" dirty="0"/>
              <a:t> like plotting for those familiar with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Need to import </a:t>
            </a:r>
            <a:r>
              <a:rPr lang="en-GB" dirty="0" err="1"/>
              <a:t>matplotlib</a:t>
            </a:r>
            <a:endParaRPr lang="en-GB" dirty="0"/>
          </a:p>
          <a:p>
            <a:pPr marL="0" indent="0" algn="r">
              <a:buNone/>
            </a:pPr>
            <a:r>
              <a:rPr lang="en-GB" dirty="0"/>
              <a:t>[http://matplotlib.org/index.html]</a:t>
            </a:r>
          </a:p>
        </p:txBody>
      </p:sp>
    </p:spTree>
    <p:extLst>
      <p:ext uri="{BB962C8B-B14F-4D97-AF65-F5344CB8AC3E}">
        <p14:creationId xmlns:p14="http://schemas.microsoft.com/office/powerpoint/2010/main" val="40321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07" y="2132856"/>
            <a:ext cx="3038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FIGURE out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The Terminology!!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08112"/>
          </a:xfrm>
        </p:spPr>
        <p:txBody>
          <a:bodyPr/>
          <a:lstStyle/>
          <a:p>
            <a:r>
              <a:rPr lang="en-GB" dirty="0"/>
              <a:t>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12" y="1412776"/>
            <a:ext cx="7543800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('Voltage (V)')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FB7A092-505C-4A26-AF37-03D3E1B7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10721"/>
            <a:ext cx="4860047" cy="362681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FEEF51D-854C-405B-9C82-86829375C72D}"/>
              </a:ext>
            </a:extLst>
          </p:cNvPr>
          <p:cNvGrpSpPr/>
          <p:nvPr/>
        </p:nvGrpSpPr>
        <p:grpSpPr>
          <a:xfrm>
            <a:off x="5029701" y="564652"/>
            <a:ext cx="4032448" cy="1136156"/>
            <a:chOff x="5029701" y="564652"/>
            <a:chExt cx="4032448" cy="11361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394E88-BA3C-4176-A407-0D5342A4CB42}"/>
                </a:ext>
              </a:extLst>
            </p:cNvPr>
            <p:cNvSpPr txBox="1"/>
            <p:nvPr/>
          </p:nvSpPr>
          <p:spPr>
            <a:xfrm>
              <a:off x="5029701" y="564652"/>
              <a:ext cx="40324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Pyplot</a:t>
              </a:r>
              <a:r>
                <a:rPr lang="en-GB" dirty="0"/>
                <a:t> interface allows </a:t>
              </a:r>
              <a:r>
                <a:rPr lang="en-GB" dirty="0" err="1"/>
                <a:t>matlab</a:t>
              </a:r>
              <a:r>
                <a:rPr lang="en-GB" dirty="0"/>
                <a:t> like plotting for those familiar with </a:t>
              </a:r>
              <a:r>
                <a:rPr lang="en-GB" dirty="0" err="1"/>
                <a:t>matlab</a:t>
              </a:r>
              <a:endParaRPr lang="en-GB" dirty="0"/>
            </a:p>
            <a:p>
              <a:endParaRPr lang="en-GB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6CB5E4F-3CCE-48A0-911B-D8E2FD03B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072" y="1196752"/>
              <a:ext cx="432048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551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08112"/>
          </a:xfrm>
        </p:spPr>
        <p:txBody>
          <a:bodyPr/>
          <a:lstStyle/>
          <a:p>
            <a:r>
              <a:rPr lang="en-GB" dirty="0"/>
              <a:t>Using Plot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10952"/>
            <a:ext cx="7543800" cy="3886200"/>
          </a:xfrm>
        </p:spPr>
        <p:txBody>
          <a:bodyPr/>
          <a:lstStyle/>
          <a:p>
            <a:r>
              <a:rPr lang="en-GB" dirty="0"/>
              <a:t>Usage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(&lt;list or array&gt;)</a:t>
            </a:r>
          </a:p>
          <a:p>
            <a:r>
              <a:rPr lang="en-GB" dirty="0"/>
              <a:t>Assumes the list / array is a sequence of y values</a:t>
            </a:r>
          </a:p>
          <a:p>
            <a:r>
              <a:rPr lang="en-GB" dirty="0"/>
              <a:t>Auto generates x values from 0 to </a:t>
            </a:r>
            <a:r>
              <a:rPr lang="en-GB" dirty="0" err="1"/>
              <a:t>len</a:t>
            </a:r>
            <a:r>
              <a:rPr lang="en-GB" dirty="0"/>
              <a:t>(y)-1</a:t>
            </a:r>
          </a:p>
          <a:p>
            <a:r>
              <a:rPr lang="en-GB" dirty="0"/>
              <a:t>Hence in previous example produces [0,1,2,3,4,5]</a:t>
            </a:r>
          </a:p>
        </p:txBody>
      </p:sp>
    </p:spTree>
    <p:extLst>
      <p:ext uri="{BB962C8B-B14F-4D97-AF65-F5344CB8AC3E}">
        <p14:creationId xmlns:p14="http://schemas.microsoft.com/office/powerpoint/2010/main" val="30680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6056-207B-4D8B-A943-C23E54E7B39E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6781800" cy="10081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Using Plot Command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E8DA1-F8BD-499A-9F38-684FFFBE936E}"/>
              </a:ext>
            </a:extLst>
          </p:cNvPr>
          <p:cNvSpPr/>
          <p:nvPr/>
        </p:nvSpPr>
        <p:spPr>
          <a:xfrm>
            <a:off x="746696" y="1484784"/>
            <a:ext cx="7183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plt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[1,2,3,4,5]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ys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[x**2 for x in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ys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AB97D-A7CB-4D1E-9BE7-8236D5E5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253829"/>
            <a:ext cx="4788024" cy="3604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57955A-C350-4A05-BDAC-5F6D7C4C051C}"/>
              </a:ext>
            </a:extLst>
          </p:cNvPr>
          <p:cNvSpPr txBox="1"/>
          <p:nvPr/>
        </p:nvSpPr>
        <p:spPr>
          <a:xfrm>
            <a:off x="756550" y="4005064"/>
            <a:ext cx="3577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Essentially, we are operating on a “hidden” variable representing the figure.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would say it’s a bit of a Guessing Game!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74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0D6E25-8AB8-4D45-9671-723A7D26D075}"/>
              </a:ext>
            </a:extLst>
          </p:cNvPr>
          <p:cNvSpPr/>
          <p:nvPr/>
        </p:nvSpPr>
        <p:spPr>
          <a:xfrm>
            <a:off x="755576" y="4077072"/>
            <a:ext cx="5832648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7E738-7851-47D9-A635-329881FC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3CC2-FFB1-43A5-8099-EFC486FEE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1: More File Handling</a:t>
            </a:r>
          </a:p>
          <a:p>
            <a:pPr lvl="1"/>
            <a:r>
              <a:rPr lang="en-GB" dirty="0"/>
              <a:t>Including CSVs</a:t>
            </a:r>
          </a:p>
          <a:p>
            <a:pPr lvl="1"/>
            <a:endParaRPr lang="en-GB" dirty="0"/>
          </a:p>
          <a:p>
            <a:r>
              <a:rPr lang="en-GB" dirty="0"/>
              <a:t>Part 2: Visualisation of Data</a:t>
            </a:r>
          </a:p>
          <a:p>
            <a:pPr lvl="1"/>
            <a:r>
              <a:rPr lang="en-GB" dirty="0"/>
              <a:t>Including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4052101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Plot – Other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404664"/>
            <a:ext cx="7543800" cy="5614392"/>
          </a:xfrm>
        </p:spPr>
        <p:txBody>
          <a:bodyPr/>
          <a:lstStyle/>
          <a:p>
            <a:r>
              <a:rPr lang="en-GB" dirty="0"/>
              <a:t>plot(</a:t>
            </a:r>
            <a:r>
              <a:rPr lang="en-GB" dirty="0" err="1"/>
              <a:t>x,y</a:t>
            </a:r>
            <a:r>
              <a:rPr lang="en-GB" dirty="0"/>
              <a:t>) where x , y are two lists or arrays with equal number of elements</a:t>
            </a:r>
          </a:p>
          <a:p>
            <a:r>
              <a:rPr lang="en-GB" dirty="0" err="1"/>
              <a:t>Eg</a:t>
            </a:r>
            <a:r>
              <a:rPr lang="en-GB" dirty="0"/>
              <a:t>.- </a:t>
            </a:r>
            <a:r>
              <a:rPr lang="en-GB" dirty="0" err="1"/>
              <a:t>plt.plot</a:t>
            </a:r>
            <a:r>
              <a:rPr lang="en-GB" dirty="0"/>
              <a:t>([0,1,2,3,4,5],[1,3,5,7,9,5.5])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([0,1,2,3,4,5],[1,3,5,7,9,5.5])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('Voltage (V)')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6C52EF-DCE4-4946-AC97-7244F07BC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985444"/>
            <a:ext cx="3843044" cy="28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>
            <a:normAutofit fontScale="90000"/>
          </a:bodyPr>
          <a:lstStyle/>
          <a:p>
            <a:r>
              <a:rPr lang="en-GB" dirty="0"/>
              <a:t>Plot – Other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8064896" cy="453427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plot(</a:t>
            </a:r>
            <a:r>
              <a:rPr lang="en-GB" dirty="0" err="1"/>
              <a:t>x,y,format</a:t>
            </a:r>
            <a:r>
              <a:rPr lang="en-GB" dirty="0"/>
              <a:t> string) where x , y are two lists or arrays with equal number of elements, format string consists of letters and symbols (follows </a:t>
            </a:r>
            <a:r>
              <a:rPr lang="en-GB" dirty="0" err="1"/>
              <a:t>matlab</a:t>
            </a:r>
            <a:r>
              <a:rPr lang="en-GB" dirty="0"/>
              <a:t> convention on colours and line style) </a:t>
            </a:r>
          </a:p>
          <a:p>
            <a:r>
              <a:rPr lang="en-GB" dirty="0"/>
              <a:t>Default format string is 'b-' meaning blue solid lines</a:t>
            </a:r>
          </a:p>
          <a:p>
            <a:r>
              <a:rPr lang="en-GB" dirty="0" err="1"/>
              <a:t>Eg.</a:t>
            </a:r>
            <a:r>
              <a:rPr lang="en-GB" dirty="0"/>
              <a:t>- </a:t>
            </a:r>
            <a:r>
              <a:rPr lang="en-GB" dirty="0" err="1"/>
              <a:t>plt.plot</a:t>
            </a:r>
            <a:r>
              <a:rPr lang="en-GB" dirty="0"/>
              <a:t>([0,1,2,3,4,5],[1,3,5,7,9,5.5],'</a:t>
            </a:r>
            <a:r>
              <a:rPr lang="en-GB" dirty="0" err="1"/>
              <a:t>ro</a:t>
            </a:r>
            <a:r>
              <a:rPr lang="en-GB" dirty="0"/>
              <a:t>’)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([0,1,2,3,5],[1,3,5,3.6,5.5],'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('Voltage (V)')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8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891356"/>
          </a:xfrm>
        </p:spPr>
        <p:txBody>
          <a:bodyPr>
            <a:normAutofit fontScale="90000"/>
          </a:bodyPr>
          <a:lstStyle/>
          <a:p>
            <a:r>
              <a:rPr lang="en-GB" dirty="0"/>
              <a:t>Expected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5931018" cy="4426023"/>
          </a:xfrm>
        </p:spPr>
      </p:pic>
    </p:spTree>
    <p:extLst>
      <p:ext uri="{BB962C8B-B14F-4D97-AF65-F5344CB8AC3E}">
        <p14:creationId xmlns:p14="http://schemas.microsoft.com/office/powerpoint/2010/main" val="9880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/>
          <a:lstStyle/>
          <a:p>
            <a:r>
              <a:rPr lang="en-GB" dirty="0"/>
              <a:t>show() / </a:t>
            </a:r>
            <a:r>
              <a:rPr lang="en-GB" dirty="0" err="1"/>
              <a:t>savefig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8064896" cy="3886200"/>
          </a:xfrm>
        </p:spPr>
        <p:txBody>
          <a:bodyPr/>
          <a:lstStyle/>
          <a:p>
            <a:r>
              <a:rPr lang="en-GB" dirty="0"/>
              <a:t>To display the graphs</a:t>
            </a:r>
          </a:p>
          <a:p>
            <a:r>
              <a:rPr lang="en-GB" dirty="0"/>
              <a:t>If run in interactive mode / shell can see changes made</a:t>
            </a:r>
          </a:p>
          <a:p>
            <a:endParaRPr lang="en-GB" dirty="0"/>
          </a:p>
          <a:p>
            <a:r>
              <a:rPr lang="en-GB" dirty="0"/>
              <a:t>The figure could also be saved to a file / format / location if running in scripts using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('filename‘)</a:t>
            </a:r>
          </a:p>
          <a:p>
            <a:r>
              <a:rPr lang="en-GB" dirty="0"/>
              <a:t>Could take extensions like .</a:t>
            </a:r>
            <a:r>
              <a:rPr lang="en-GB" dirty="0" err="1"/>
              <a:t>png</a:t>
            </a:r>
            <a:r>
              <a:rPr lang="en-GB" dirty="0"/>
              <a:t>, .pdf</a:t>
            </a:r>
          </a:p>
          <a:p>
            <a:r>
              <a:rPr lang="en-GB" dirty="0"/>
              <a:t>Which avoids opening / calling for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14533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/>
          <a:lstStyle/>
          <a:p>
            <a:r>
              <a:rPr lang="en-GB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776864" cy="4534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(0,10,0.5), </a:t>
            </a: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(0.26,10.26,0.5))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('Voltage (V)')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('Time (s)')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3010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891356"/>
          </a:xfrm>
        </p:spPr>
        <p:txBody>
          <a:bodyPr>
            <a:normAutofit fontScale="90000"/>
          </a:bodyPr>
          <a:lstStyle/>
          <a:p>
            <a:r>
              <a:rPr lang="en-GB" dirty="0"/>
              <a:t>Expected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5976664" cy="4460086"/>
          </a:xfrm>
        </p:spPr>
      </p:pic>
    </p:spTree>
    <p:extLst>
      <p:ext uri="{BB962C8B-B14F-4D97-AF65-F5344CB8AC3E}">
        <p14:creationId xmlns:p14="http://schemas.microsoft.com/office/powerpoint/2010/main" val="22452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/>
          <a:lstStyle/>
          <a:p>
            <a:r>
              <a:rPr lang="en-GB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00808"/>
            <a:ext cx="7920880" cy="4318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(0,10,0.5), </a:t>
            </a: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(10.26,0.26,-0.5),'g.')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('Voltage (V)')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('Time (s)')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&lt;file path&gt;</a:t>
            </a:r>
            <a:r>
              <a:rPr lang="en-GB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\\figX.png')</a:t>
            </a:r>
          </a:p>
        </p:txBody>
      </p:sp>
    </p:spTree>
    <p:extLst>
      <p:ext uri="{BB962C8B-B14F-4D97-AF65-F5344CB8AC3E}">
        <p14:creationId xmlns:p14="http://schemas.microsoft.com/office/powerpoint/2010/main" val="16022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80120"/>
          </a:xfrm>
        </p:spPr>
        <p:txBody>
          <a:bodyPr/>
          <a:lstStyle/>
          <a:p>
            <a:r>
              <a:rPr lang="en-GB" dirty="0"/>
              <a:t>Expected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6048672" cy="4536504"/>
          </a:xfrm>
        </p:spPr>
      </p:pic>
    </p:spTree>
    <p:extLst>
      <p:ext uri="{BB962C8B-B14F-4D97-AF65-F5344CB8AC3E}">
        <p14:creationId xmlns:p14="http://schemas.microsoft.com/office/powerpoint/2010/main" val="29587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adjust axis to display all the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848872" cy="3886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(0,10,0.5),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(10.26,0.26,-0.5),'g.')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('Voltage (V)')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('Time (s)')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plt.axis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([-0.25, 10, 0, 10.5])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#axis takes the following </a:t>
            </a:r>
            <a:r>
              <a:rPr lang="en-GB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paramaters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GB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&lt;file path&gt;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\\figureX.png')</a:t>
            </a:r>
          </a:p>
        </p:txBody>
      </p:sp>
    </p:spTree>
    <p:extLst>
      <p:ext uri="{BB962C8B-B14F-4D97-AF65-F5344CB8AC3E}">
        <p14:creationId xmlns:p14="http://schemas.microsoft.com/office/powerpoint/2010/main" val="36694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891357"/>
          </a:xfrm>
        </p:spPr>
        <p:txBody>
          <a:bodyPr>
            <a:normAutofit fontScale="90000"/>
          </a:bodyPr>
          <a:lstStyle/>
          <a:p>
            <a:r>
              <a:rPr lang="en-GB" dirty="0"/>
              <a:t>Expected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68028"/>
            <a:ext cx="6264696" cy="4698521"/>
          </a:xfrm>
        </p:spPr>
      </p:pic>
    </p:spTree>
    <p:extLst>
      <p:ext uri="{BB962C8B-B14F-4D97-AF65-F5344CB8AC3E}">
        <p14:creationId xmlns:p14="http://schemas.microsoft.com/office/powerpoint/2010/main" val="34249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7AC2-5562-4BBB-9D86-49A555AB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296144"/>
          </a:xfrm>
        </p:spPr>
        <p:txBody>
          <a:bodyPr/>
          <a:lstStyle/>
          <a:p>
            <a:r>
              <a:rPr lang="en-GB" dirty="0"/>
              <a:t>Visualisation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BBDD-D5D5-4BF3-A075-5AB817F4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Some Questions:</a:t>
            </a:r>
          </a:p>
          <a:p>
            <a:endParaRPr lang="en-GB" dirty="0"/>
          </a:p>
          <a:p>
            <a:r>
              <a:rPr lang="en-US" dirty="0"/>
              <a:t>1. What data is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important to show</a:t>
            </a:r>
            <a:r>
              <a:rPr lang="en-US" dirty="0"/>
              <a:t>?</a:t>
            </a:r>
          </a:p>
          <a:p>
            <a:r>
              <a:rPr lang="en-US" dirty="0"/>
              <a:t>2. What do I want to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emphasise</a:t>
            </a:r>
            <a:r>
              <a:rPr lang="en-US" dirty="0"/>
              <a:t> in the data?</a:t>
            </a:r>
          </a:p>
          <a:p>
            <a:r>
              <a:rPr lang="en-US" dirty="0"/>
              <a:t>3. What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options</a:t>
            </a:r>
            <a:r>
              <a:rPr lang="en-US" dirty="0"/>
              <a:t> do I have for displaying this data?</a:t>
            </a:r>
          </a:p>
          <a:p>
            <a:r>
              <a:rPr lang="en-US" dirty="0"/>
              <a:t>4. Which option is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most effective </a:t>
            </a:r>
            <a:r>
              <a:rPr lang="en-US" dirty="0"/>
              <a:t>in communicating the data?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087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6165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import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xs</a:t>
            </a:r>
            <a:r>
              <a:rPr lang="en-US" b="1" dirty="0">
                <a:latin typeface="Courier New"/>
                <a:cs typeface="Courier New"/>
              </a:rPr>
              <a:t> = range(-100,100,10)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x2 = [x**2 </a:t>
            </a:r>
            <a:r>
              <a:rPr lang="en-US" b="1" dirty="0">
                <a:solidFill>
                  <a:srgbClr val="859040"/>
                </a:solidFill>
                <a:latin typeface="Courier New"/>
                <a:cs typeface="Courier New"/>
              </a:rPr>
              <a:t>for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rgbClr val="859040"/>
                </a:solidFill>
                <a:latin typeface="Courier New"/>
                <a:cs typeface="Courier New"/>
              </a:rPr>
              <a:t>in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xs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negx2 = [-x**2 </a:t>
            </a:r>
            <a:r>
              <a:rPr lang="en-US" b="1" dirty="0">
                <a:solidFill>
                  <a:srgbClr val="859040"/>
                </a:solidFill>
                <a:latin typeface="Courier New"/>
                <a:cs typeface="Courier New"/>
              </a:rPr>
              <a:t>for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rgbClr val="859040"/>
                </a:solidFill>
                <a:latin typeface="Courier New"/>
                <a:cs typeface="Courier New"/>
              </a:rPr>
              <a:t>in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xs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plt.plot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xs</a:t>
            </a:r>
            <a:r>
              <a:rPr lang="en-US" b="1" dirty="0">
                <a:latin typeface="Courier New"/>
                <a:cs typeface="Courier New"/>
              </a:rPr>
              <a:t>, x2)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plt.plot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xs</a:t>
            </a:r>
            <a:r>
              <a:rPr lang="en-US" b="1" dirty="0">
                <a:latin typeface="Courier New"/>
                <a:cs typeface="Courier New"/>
              </a:rPr>
              <a:t>, negx2)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plt.xlabel</a:t>
            </a:r>
            <a:r>
              <a:rPr lang="en-US" b="1" dirty="0">
                <a:latin typeface="Courier New"/>
                <a:cs typeface="Courier New"/>
              </a:rPr>
              <a:t>("x”)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plt.ylabel</a:t>
            </a:r>
            <a:r>
              <a:rPr lang="en-US" b="1" dirty="0">
                <a:latin typeface="Courier New"/>
                <a:cs typeface="Courier New"/>
              </a:rPr>
              <a:t>("y”)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plt.ylim</a:t>
            </a:r>
            <a:r>
              <a:rPr lang="en-US" b="1" dirty="0">
                <a:latin typeface="Courier New"/>
                <a:cs typeface="Courier New"/>
              </a:rPr>
              <a:t>(-2000, 2000)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plt.axhline</a:t>
            </a:r>
            <a:r>
              <a:rPr lang="en-US" b="1" dirty="0">
                <a:latin typeface="Courier New"/>
                <a:cs typeface="Courier New"/>
              </a:rPr>
              <a:t>(0)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#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horiz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line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plt.axvline</a:t>
            </a:r>
            <a:r>
              <a:rPr lang="en-US" b="1" dirty="0">
                <a:latin typeface="Courier New"/>
                <a:cs typeface="Courier New"/>
              </a:rPr>
              <a:t>(0)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# vert line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plt.savefig</a:t>
            </a:r>
            <a:r>
              <a:rPr lang="en-US" b="1" dirty="0">
                <a:latin typeface="Courier New"/>
                <a:cs typeface="Courier New"/>
              </a:rPr>
              <a:t>(“quad.png”)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plt.show</a:t>
            </a:r>
            <a:r>
              <a:rPr lang="en-US" b="1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7488" y="3620869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Incrementally modify the figure.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364088" y="2667000"/>
            <a:ext cx="457200" cy="26670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97488" y="5734756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Show it on the screen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364088" y="5785555"/>
            <a:ext cx="457200" cy="3048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364088" y="5415845"/>
            <a:ext cx="457200" cy="3048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4910" y="5342466"/>
            <a:ext cx="3161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Save your figure to a file</a:t>
            </a:r>
          </a:p>
        </p:txBody>
      </p:sp>
    </p:spTree>
    <p:extLst>
      <p:ext uri="{BB962C8B-B14F-4D97-AF65-F5344CB8AC3E}">
        <p14:creationId xmlns:p14="http://schemas.microsoft.com/office/powerpoint/2010/main" val="20706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0350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Python Programming Exercises 6</a:t>
            </a:r>
          </a:p>
        </p:txBody>
      </p:sp>
    </p:spTree>
    <p:extLst>
      <p:ext uri="{BB962C8B-B14F-4D97-AF65-F5344CB8AC3E}">
        <p14:creationId xmlns:p14="http://schemas.microsoft.com/office/powerpoint/2010/main" val="37786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1" name="Object 2"/>
          <p:cNvGraphicFramePr>
            <a:graphicFrameLocks noChangeAspect="1"/>
          </p:cNvGraphicFramePr>
          <p:nvPr/>
        </p:nvGraphicFramePr>
        <p:xfrm>
          <a:off x="2032000" y="1622425"/>
          <a:ext cx="5078413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Worksheet" r:id="rId4" imgW="5077005" imgH="3610458" progId="Excel.Sheet.8">
                  <p:embed/>
                </p:oleObj>
              </mc:Choice>
              <mc:Fallback>
                <p:oleObj name="Worksheet" r:id="rId4" imgW="5077005" imgH="3610458" progId="Excel.Sheet.8">
                  <p:embed/>
                  <p:pic>
                    <p:nvPicPr>
                      <p:cNvPr id="204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622425"/>
                        <a:ext cx="5078413" cy="361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027238" y="1619250"/>
          <a:ext cx="5087937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Worksheet" r:id="rId6" imgW="5086631" imgH="3619886" progId="Excel.Sheet.8">
                  <p:embed/>
                </p:oleObj>
              </mc:Choice>
              <mc:Fallback>
                <p:oleObj name="Worksheet" r:id="rId6" imgW="5086631" imgH="3619886" progId="Excel.Sheet.8">
                  <p:embed/>
                  <p:pic>
                    <p:nvPicPr>
                      <p:cNvPr id="2048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619250"/>
                        <a:ext cx="5087937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4387850" y="2079625"/>
            <a:ext cx="2236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99"/>
                </a:solidFill>
                <a:latin typeface="Arial" charset="0"/>
              </a:rPr>
              <a:t>Processing power: Moore</a:t>
            </a:r>
            <a:r>
              <a:rPr lang="ja-JP" altLang="en-US" sz="1800" b="1">
                <a:solidFill>
                  <a:srgbClr val="000099"/>
                </a:solidFill>
                <a:latin typeface="Arial" charset="0"/>
              </a:rPr>
              <a:t>’</a:t>
            </a:r>
            <a:r>
              <a:rPr lang="en-US" altLang="ja-JP" sz="1800" b="1">
                <a:solidFill>
                  <a:srgbClr val="000099"/>
                </a:solidFill>
                <a:latin typeface="Arial" charset="0"/>
              </a:rPr>
              <a:t>s Law</a:t>
            </a:r>
            <a:endParaRPr lang="en-US" b="1">
              <a:latin typeface="Times New Roman" charset="0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6959600" y="1889125"/>
            <a:ext cx="2497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FF"/>
                </a:solidFill>
                <a:latin typeface="Arial" charset="0"/>
              </a:rPr>
              <a:t>Amount of data in the world</a:t>
            </a:r>
            <a:endParaRPr lang="en-US">
              <a:latin typeface="Times New Roman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6D33E78-3242-4CAF-9BCE-7BF6E72A2042}"/>
              </a:ext>
            </a:extLst>
          </p:cNvPr>
          <p:cNvSpPr txBox="1">
            <a:spLocks noChangeArrowheads="1"/>
          </p:cNvSpPr>
          <p:nvPr/>
        </p:nvSpPr>
        <p:spPr>
          <a:xfrm>
            <a:off x="1083732" y="80963"/>
            <a:ext cx="8060267" cy="863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900">
                <a:latin typeface="Arial" charset="0"/>
              </a:rPr>
              <a:t/>
            </a:r>
            <a:br>
              <a:rPr lang="en-US" sz="2900">
                <a:latin typeface="Arial" charset="0"/>
              </a:rPr>
            </a:br>
            <a:r>
              <a:rPr lang="en-US" sz="2500">
                <a:latin typeface="Arial" charset="0"/>
              </a:rPr>
              <a:t>What is the rate-limiting step in data understanding?</a:t>
            </a:r>
            <a:endParaRPr lang="en-US" sz="2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49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7" name="Object 4"/>
          <p:cNvGraphicFramePr>
            <a:graphicFrameLocks noChangeAspect="1"/>
          </p:cNvGraphicFramePr>
          <p:nvPr/>
        </p:nvGraphicFramePr>
        <p:xfrm>
          <a:off x="1889125" y="1616075"/>
          <a:ext cx="5349875" cy="36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Worksheet" r:id="rId4" imgW="6896100" imgH="5499100" progId="Excel.Sheet.8">
                  <p:embed/>
                </p:oleObj>
              </mc:Choice>
              <mc:Fallback>
                <p:oleObj name="Worksheet" r:id="rId4" imgW="6896100" imgH="5499100" progId="Excel.Sheet.8">
                  <p:embed/>
                  <p:pic>
                    <p:nvPicPr>
                      <p:cNvPr id="245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1616075"/>
                        <a:ext cx="5349875" cy="362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>
          <a:xfrm>
            <a:off x="1083732" y="80963"/>
            <a:ext cx="8060267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900" dirty="0">
                <a:latin typeface="Arial" charset="0"/>
              </a:rPr>
              <a:t/>
            </a:r>
            <a:br>
              <a:rPr lang="en-US" sz="2900" dirty="0">
                <a:latin typeface="Arial" charset="0"/>
              </a:rPr>
            </a:br>
            <a:r>
              <a:rPr lang="en-US" sz="2500" dirty="0">
                <a:latin typeface="Arial" charset="0"/>
              </a:rPr>
              <a:t>What is the rate-limiting step in data understanding?</a:t>
            </a: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4387850" y="2079625"/>
            <a:ext cx="2236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99"/>
                </a:solidFill>
                <a:latin typeface="Arial" charset="0"/>
              </a:rPr>
              <a:t>Processing power: Moore</a:t>
            </a:r>
            <a:r>
              <a:rPr lang="ja-JP" altLang="en-US" sz="1800" b="1">
                <a:solidFill>
                  <a:srgbClr val="000099"/>
                </a:solidFill>
                <a:latin typeface="Arial" charset="0"/>
              </a:rPr>
              <a:t>’</a:t>
            </a:r>
            <a:r>
              <a:rPr lang="en-US" altLang="ja-JP" sz="1800" b="1">
                <a:solidFill>
                  <a:srgbClr val="000099"/>
                </a:solidFill>
                <a:latin typeface="Arial" charset="0"/>
              </a:rPr>
              <a:t>s Law</a:t>
            </a:r>
            <a:endParaRPr lang="en-US" b="1">
              <a:latin typeface="Times New Roman" charset="0"/>
            </a:endParaRP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2481263" y="4041775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6600"/>
                </a:solidFill>
                <a:latin typeface="Arial" charset="0"/>
              </a:rPr>
              <a:t>Human cognitive capacity</a:t>
            </a:r>
            <a:endParaRPr lang="en-US">
              <a:latin typeface="Times New Roman" charset="0"/>
            </a:endParaRP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6959600" y="1889125"/>
            <a:ext cx="2497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FF"/>
                </a:solidFill>
                <a:latin typeface="Arial" charset="0"/>
              </a:rPr>
              <a:t>Amount of data in the world</a:t>
            </a: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898-E73B-475D-89D9-CFEAA4A4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picture is worth a thousand words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0870-AE7A-4B5C-8F15-8CE19CD6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So, for your 3,000 Word report …</a:t>
            </a:r>
          </a:p>
          <a:p>
            <a:endParaRPr lang="en-GB" sz="3600" dirty="0"/>
          </a:p>
          <a:p>
            <a:r>
              <a:rPr lang="en-GB" sz="3600" dirty="0"/>
              <a:t>Just put in 3 Pictures!</a:t>
            </a:r>
          </a:p>
        </p:txBody>
      </p:sp>
    </p:spTree>
    <p:extLst>
      <p:ext uri="{BB962C8B-B14F-4D97-AF65-F5344CB8AC3E}">
        <p14:creationId xmlns:p14="http://schemas.microsoft.com/office/powerpoint/2010/main" val="35533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:a16="http://schemas.microsoft.com/office/drawing/2014/main" id="{DF9C0AFB-F258-48DE-B26E-3E5870A4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15" y="0"/>
            <a:ext cx="9226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FEC0F-6CCE-4AD2-9529-278CFC52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885825"/>
            <a:ext cx="8896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E043-8C08-4AFF-8573-F4E539FEF0F2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7724336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Time series</a:t>
            </a:r>
            <a:br>
              <a:rPr lang="en-US" dirty="0"/>
            </a:br>
            <a:r>
              <a:rPr lang="en-US" sz="3200" dirty="0">
                <a:latin typeface="Tw Cen MT Condensed" panose="020B0606020104020203" pitchFamily="34" charset="0"/>
              </a:rPr>
              <a:t>values display how something changed over time</a:t>
            </a:r>
          </a:p>
        </p:txBody>
      </p:sp>
      <p:pic>
        <p:nvPicPr>
          <p:cNvPr id="3" name="Content Placeholder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6EAE623-4C86-4E5A-A36D-5CD26D5AA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" y="2639322"/>
            <a:ext cx="2551151" cy="1795713"/>
          </a:xfrm>
          <a:prstGeom prst="rect">
            <a:avLst/>
          </a:prstGeom>
        </p:spPr>
      </p:pic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34AC36EC-DBB8-45C3-A877-4E719583B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607" y="2682667"/>
            <a:ext cx="2551151" cy="1808097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DBE3B3-1666-4B25-AC9A-F7D544557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948" y="2682667"/>
            <a:ext cx="2513999" cy="1752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2BF7B4-9C96-49C8-8BB3-9CC483ADF1F3}"/>
              </a:ext>
            </a:extLst>
          </p:cNvPr>
          <p:cNvSpPr txBox="1"/>
          <p:nvPr/>
        </p:nvSpPr>
        <p:spPr>
          <a:xfrm>
            <a:off x="627797" y="4442802"/>
            <a:ext cx="2551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 Graph (vertical)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feature individual values and support their comparisons. Quantitative scale must begin at zero.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E6001-C623-4887-AFB2-6B8A9B54E1D1}"/>
              </a:ext>
            </a:extLst>
          </p:cNvPr>
          <p:cNvSpPr txBox="1"/>
          <p:nvPr/>
        </p:nvSpPr>
        <p:spPr>
          <a:xfrm>
            <a:off x="3561797" y="4439618"/>
            <a:ext cx="2551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 Graph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feature overall trends and patterns and support their comparisons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7CDDB-88EE-4061-B214-4BBB566DE523}"/>
              </a:ext>
            </a:extLst>
          </p:cNvPr>
          <p:cNvSpPr txBox="1"/>
          <p:nvPr/>
        </p:nvSpPr>
        <p:spPr>
          <a:xfrm>
            <a:off x="6180111" y="4462175"/>
            <a:ext cx="2379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Dot Plot (vertical)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When you do not have a value for every interval of time</a:t>
            </a:r>
          </a:p>
        </p:txBody>
      </p:sp>
    </p:spTree>
    <p:extLst>
      <p:ext uri="{BB962C8B-B14F-4D97-AF65-F5344CB8AC3E}">
        <p14:creationId xmlns:p14="http://schemas.microsoft.com/office/powerpoint/2010/main" val="10558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4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E0F34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CC00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2530</TotalTime>
  <Words>991</Words>
  <Application>Microsoft Office PowerPoint</Application>
  <PresentationFormat>On-screen Show (4:3)</PresentationFormat>
  <Paragraphs>156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ＭＳ Ｐゴシック</vt:lpstr>
      <vt:lpstr>Arial</vt:lpstr>
      <vt:lpstr>Arial Black</vt:lpstr>
      <vt:lpstr>Calibri</vt:lpstr>
      <vt:lpstr>Courier New</vt:lpstr>
      <vt:lpstr>Times</vt:lpstr>
      <vt:lpstr>Times New Roman</vt:lpstr>
      <vt:lpstr>Tw Cen MT Condensed</vt:lpstr>
      <vt:lpstr>Wingdings</vt:lpstr>
      <vt:lpstr>NewsPrint</vt:lpstr>
      <vt:lpstr>Worksheet</vt:lpstr>
      <vt:lpstr>IS4S761 Principles of Computing    </vt:lpstr>
      <vt:lpstr>This Week …</vt:lpstr>
      <vt:lpstr>Visualisation of Data</vt:lpstr>
      <vt:lpstr>PowerPoint Presentation</vt:lpstr>
      <vt:lpstr> What is the rate-limiting step in data understanding?</vt:lpstr>
      <vt:lpstr>A picture is worth a thousand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Matplotlib</vt:lpstr>
      <vt:lpstr>PowerPoint Presentation</vt:lpstr>
      <vt:lpstr>Matplotlib</vt:lpstr>
      <vt:lpstr>Using Plot Command</vt:lpstr>
      <vt:lpstr>PowerPoint Presentation</vt:lpstr>
      <vt:lpstr>Plot – Other Variations</vt:lpstr>
      <vt:lpstr>Plot – Other Variations</vt:lpstr>
      <vt:lpstr>Expected Output</vt:lpstr>
      <vt:lpstr>show() / savefig()</vt:lpstr>
      <vt:lpstr>Try this</vt:lpstr>
      <vt:lpstr>Expected Output</vt:lpstr>
      <vt:lpstr>Try This</vt:lpstr>
      <vt:lpstr>Expected Output</vt:lpstr>
      <vt:lpstr>How to adjust axis to display all the values?</vt:lpstr>
      <vt:lpstr>Expected Output</vt:lpstr>
      <vt:lpstr>PowerPoint Presentation</vt:lpstr>
      <vt:lpstr>Python Programming Exercises 6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IS3S603 e-Business Systems &amp; Strategy</dc:title>
  <dc:creator>Kidner</dc:creator>
  <cp:lastModifiedBy>Windows User</cp:lastModifiedBy>
  <cp:revision>214</cp:revision>
  <dcterms:created xsi:type="dcterms:W3CDTF">2015-09-27T11:09:28Z</dcterms:created>
  <dcterms:modified xsi:type="dcterms:W3CDTF">2018-11-02T10:17:56Z</dcterms:modified>
</cp:coreProperties>
</file>